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63" r:id="rId3"/>
    <p:sldId id="264" r:id="rId4"/>
    <p:sldId id="265" r:id="rId5"/>
    <p:sldId id="266" r:id="rId6"/>
    <p:sldId id="267" r:id="rId7"/>
    <p:sldId id="268" r:id="rId8"/>
    <p:sldId id="269" r:id="rId9"/>
    <p:sldId id="260" r:id="rId10"/>
    <p:sldId id="262" r:id="rId11"/>
  </p:sldIdLst>
  <p:sldSz cx="18288000" cy="10287000"/>
  <p:notesSz cx="6858000" cy="9144000"/>
  <p:embeddedFontLst>
    <p:embeddedFont>
      <p:font typeface="Calibri" panose="020F0502020204030204" pitchFamily="34" charset="0"/>
      <p:regular r:id="rId12"/>
      <p:bold r:id="rId13"/>
      <p:italic r:id="rId14"/>
      <p:boldItalic r:id="rId15"/>
    </p:embeddedFont>
    <p:embeddedFont>
      <p:font typeface="Roboto" panose="02000000000000000000" pitchFamily="2" charset="0"/>
      <p:regular r:id="rId16"/>
      <p:bold r:id="rId17"/>
      <p:italic r:id="rId18"/>
      <p:boldItalic r:id="rId19"/>
    </p:embeddedFont>
    <p:embeddedFont>
      <p:font typeface="Roboto Bold" panose="02000000000000000000" charset="0"/>
      <p:regular r:id="rId20"/>
      <p:bold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B0E940D-F4CA-421F-9635-868EFC276099}" v="2" dt="2021-10-13T10:03:09.38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2016" autoAdjust="0"/>
  </p:normalViewPr>
  <p:slideViewPr>
    <p:cSldViewPr>
      <p:cViewPr varScale="1">
        <p:scale>
          <a:sx n="41" d="100"/>
          <a:sy n="41" d="100"/>
        </p:scale>
        <p:origin x="820" y="5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ott-Slater, Helen" userId="170901a9-c24f-4bb1-9878-4ee12813996e" providerId="ADAL" clId="{5B0E940D-F4CA-421F-9635-868EFC276099}"/>
    <pc:docChg chg="custSel addSld delSld modSld">
      <pc:chgData name="Stott-Slater, Helen" userId="170901a9-c24f-4bb1-9878-4ee12813996e" providerId="ADAL" clId="{5B0E940D-F4CA-421F-9635-868EFC276099}" dt="2021-10-13T10:12:16.273" v="405" actId="20577"/>
      <pc:docMkLst>
        <pc:docMk/>
      </pc:docMkLst>
      <pc:sldChg chg="addSp delSp modSp mod">
        <pc:chgData name="Stott-Slater, Helen" userId="170901a9-c24f-4bb1-9878-4ee12813996e" providerId="ADAL" clId="{5B0E940D-F4CA-421F-9635-868EFC276099}" dt="2021-10-13T10:03:14.474" v="298" actId="14100"/>
        <pc:sldMkLst>
          <pc:docMk/>
          <pc:sldMk cId="0" sldId="256"/>
        </pc:sldMkLst>
        <pc:spChg chg="mod">
          <ac:chgData name="Stott-Slater, Helen" userId="170901a9-c24f-4bb1-9878-4ee12813996e" providerId="ADAL" clId="{5B0E940D-F4CA-421F-9635-868EFC276099}" dt="2021-10-12T19:19:38.601" v="227" actId="6549"/>
          <ac:spMkLst>
            <pc:docMk/>
            <pc:sldMk cId="0" sldId="256"/>
            <ac:spMk id="14" creationId="{00000000-0000-0000-0000-000000000000}"/>
          </ac:spMkLst>
        </pc:spChg>
        <pc:grpChg chg="del">
          <ac:chgData name="Stott-Slater, Helen" userId="170901a9-c24f-4bb1-9878-4ee12813996e" providerId="ADAL" clId="{5B0E940D-F4CA-421F-9635-868EFC276099}" dt="2021-10-13T10:00:01.151" v="296" actId="478"/>
          <ac:grpSpMkLst>
            <pc:docMk/>
            <pc:sldMk cId="0" sldId="256"/>
            <ac:grpSpMk id="2" creationId="{00000000-0000-0000-0000-000000000000}"/>
          </ac:grpSpMkLst>
        </pc:grpChg>
        <pc:picChg chg="add mod">
          <ac:chgData name="Stott-Slater, Helen" userId="170901a9-c24f-4bb1-9878-4ee12813996e" providerId="ADAL" clId="{5B0E940D-F4CA-421F-9635-868EFC276099}" dt="2021-10-13T10:03:14.474" v="298" actId="14100"/>
          <ac:picMkLst>
            <pc:docMk/>
            <pc:sldMk cId="0" sldId="256"/>
            <ac:picMk id="4" creationId="{EB83254F-6B39-4DA6-939A-EB2DF898F8FC}"/>
          </ac:picMkLst>
        </pc:picChg>
      </pc:sldChg>
      <pc:sldChg chg="modSp mod">
        <pc:chgData name="Stott-Slater, Helen" userId="170901a9-c24f-4bb1-9878-4ee12813996e" providerId="ADAL" clId="{5B0E940D-F4CA-421F-9635-868EFC276099}" dt="2021-10-13T10:10:16.822" v="325" actId="20577"/>
        <pc:sldMkLst>
          <pc:docMk/>
          <pc:sldMk cId="3931079702" sldId="263"/>
        </pc:sldMkLst>
        <pc:spChg chg="mod">
          <ac:chgData name="Stott-Slater, Helen" userId="170901a9-c24f-4bb1-9878-4ee12813996e" providerId="ADAL" clId="{5B0E940D-F4CA-421F-9635-868EFC276099}" dt="2021-10-13T10:07:21.147" v="318" actId="20577"/>
          <ac:spMkLst>
            <pc:docMk/>
            <pc:sldMk cId="3931079702" sldId="263"/>
            <ac:spMk id="4" creationId="{00000000-0000-0000-0000-000000000000}"/>
          </ac:spMkLst>
        </pc:spChg>
        <pc:spChg chg="mod">
          <ac:chgData name="Stott-Slater, Helen" userId="170901a9-c24f-4bb1-9878-4ee12813996e" providerId="ADAL" clId="{5B0E940D-F4CA-421F-9635-868EFC276099}" dt="2021-10-13T10:10:16.822" v="325" actId="20577"/>
          <ac:spMkLst>
            <pc:docMk/>
            <pc:sldMk cId="3931079702" sldId="263"/>
            <ac:spMk id="5" creationId="{00000000-0000-0000-0000-000000000000}"/>
          </ac:spMkLst>
        </pc:spChg>
      </pc:sldChg>
      <pc:sldChg chg="modSp mod">
        <pc:chgData name="Stott-Slater, Helen" userId="170901a9-c24f-4bb1-9878-4ee12813996e" providerId="ADAL" clId="{5B0E940D-F4CA-421F-9635-868EFC276099}" dt="2021-10-13T10:10:36.641" v="356" actId="20577"/>
        <pc:sldMkLst>
          <pc:docMk/>
          <pc:sldMk cId="2713902123" sldId="264"/>
        </pc:sldMkLst>
        <pc:spChg chg="mod">
          <ac:chgData name="Stott-Slater, Helen" userId="170901a9-c24f-4bb1-9878-4ee12813996e" providerId="ADAL" clId="{5B0E940D-F4CA-421F-9635-868EFC276099}" dt="2021-10-13T10:10:36.641" v="356" actId="20577"/>
          <ac:spMkLst>
            <pc:docMk/>
            <pc:sldMk cId="2713902123" sldId="264"/>
            <ac:spMk id="4" creationId="{00000000-0000-0000-0000-000000000000}"/>
          </ac:spMkLst>
        </pc:spChg>
      </pc:sldChg>
      <pc:sldChg chg="modSp mod">
        <pc:chgData name="Stott-Slater, Helen" userId="170901a9-c24f-4bb1-9878-4ee12813996e" providerId="ADAL" clId="{5B0E940D-F4CA-421F-9635-868EFC276099}" dt="2021-10-13T10:11:00.636" v="382" actId="20577"/>
        <pc:sldMkLst>
          <pc:docMk/>
          <pc:sldMk cId="3528838495" sldId="265"/>
        </pc:sldMkLst>
        <pc:spChg chg="mod">
          <ac:chgData name="Stott-Slater, Helen" userId="170901a9-c24f-4bb1-9878-4ee12813996e" providerId="ADAL" clId="{5B0E940D-F4CA-421F-9635-868EFC276099}" dt="2021-10-13T10:11:00.636" v="382" actId="20577"/>
          <ac:spMkLst>
            <pc:docMk/>
            <pc:sldMk cId="3528838495" sldId="265"/>
            <ac:spMk id="4" creationId="{00000000-0000-0000-0000-000000000000}"/>
          </ac:spMkLst>
        </pc:spChg>
      </pc:sldChg>
      <pc:sldChg chg="modSp mod">
        <pc:chgData name="Stott-Slater, Helen" userId="170901a9-c24f-4bb1-9878-4ee12813996e" providerId="ADAL" clId="{5B0E940D-F4CA-421F-9635-868EFC276099}" dt="2021-10-12T19:21:19.360" v="228" actId="255"/>
        <pc:sldMkLst>
          <pc:docMk/>
          <pc:sldMk cId="146606423" sldId="266"/>
        </pc:sldMkLst>
        <pc:spChg chg="mod">
          <ac:chgData name="Stott-Slater, Helen" userId="170901a9-c24f-4bb1-9878-4ee12813996e" providerId="ADAL" clId="{5B0E940D-F4CA-421F-9635-868EFC276099}" dt="2021-10-12T19:21:19.360" v="228" actId="255"/>
          <ac:spMkLst>
            <pc:docMk/>
            <pc:sldMk cId="146606423" sldId="266"/>
            <ac:spMk id="23" creationId="{EF75F425-49C1-49D5-9C1A-D33DF40786E9}"/>
          </ac:spMkLst>
        </pc:spChg>
      </pc:sldChg>
      <pc:sldChg chg="modSp mod">
        <pc:chgData name="Stott-Slater, Helen" userId="170901a9-c24f-4bb1-9878-4ee12813996e" providerId="ADAL" clId="{5B0E940D-F4CA-421F-9635-868EFC276099}" dt="2021-10-12T19:23:44.297" v="237" actId="255"/>
        <pc:sldMkLst>
          <pc:docMk/>
          <pc:sldMk cId="2259560482" sldId="268"/>
        </pc:sldMkLst>
        <pc:spChg chg="mod">
          <ac:chgData name="Stott-Slater, Helen" userId="170901a9-c24f-4bb1-9878-4ee12813996e" providerId="ADAL" clId="{5B0E940D-F4CA-421F-9635-868EFC276099}" dt="2021-10-12T19:23:44.297" v="237" actId="255"/>
          <ac:spMkLst>
            <pc:docMk/>
            <pc:sldMk cId="2259560482" sldId="268"/>
            <ac:spMk id="23" creationId="{EF75F425-49C1-49D5-9C1A-D33DF40786E9}"/>
          </ac:spMkLst>
        </pc:spChg>
      </pc:sldChg>
      <pc:sldChg chg="modSp add mod">
        <pc:chgData name="Stott-Slater, Helen" userId="170901a9-c24f-4bb1-9878-4ee12813996e" providerId="ADAL" clId="{5B0E940D-F4CA-421F-9635-868EFC276099}" dt="2021-10-13T10:12:16.273" v="405" actId="20577"/>
        <pc:sldMkLst>
          <pc:docMk/>
          <pc:sldMk cId="1550825447" sldId="269"/>
        </pc:sldMkLst>
        <pc:spChg chg="mod">
          <ac:chgData name="Stott-Slater, Helen" userId="170901a9-c24f-4bb1-9878-4ee12813996e" providerId="ADAL" clId="{5B0E940D-F4CA-421F-9635-868EFC276099}" dt="2021-10-13T10:12:16.273" v="405" actId="20577"/>
          <ac:spMkLst>
            <pc:docMk/>
            <pc:sldMk cId="1550825447" sldId="269"/>
            <ac:spMk id="4" creationId="{00000000-0000-0000-0000-000000000000}"/>
          </ac:spMkLst>
        </pc:spChg>
        <pc:spChg chg="mod">
          <ac:chgData name="Stott-Slater, Helen" userId="170901a9-c24f-4bb1-9878-4ee12813996e" providerId="ADAL" clId="{5B0E940D-F4CA-421F-9635-868EFC276099}" dt="2021-10-12T19:27:04.022" v="295" actId="6549"/>
          <ac:spMkLst>
            <pc:docMk/>
            <pc:sldMk cId="1550825447" sldId="269"/>
            <ac:spMk id="23" creationId="{EF75F425-49C1-49D5-9C1A-D33DF40786E9}"/>
          </ac:spMkLst>
        </pc:spChg>
      </pc:sldChg>
      <pc:sldChg chg="modSp add del mod">
        <pc:chgData name="Stott-Slater, Helen" userId="170901a9-c24f-4bb1-9878-4ee12813996e" providerId="ADAL" clId="{5B0E940D-F4CA-421F-9635-868EFC276099}" dt="2021-10-12T18:43:58.222" v="22" actId="47"/>
        <pc:sldMkLst>
          <pc:docMk/>
          <pc:sldMk cId="795954249" sldId="270"/>
        </pc:sldMkLst>
        <pc:spChg chg="mod">
          <ac:chgData name="Stott-Slater, Helen" userId="170901a9-c24f-4bb1-9878-4ee12813996e" providerId="ADAL" clId="{5B0E940D-F4CA-421F-9635-868EFC276099}" dt="2021-10-12T18:42:30.814" v="16" actId="255"/>
          <ac:spMkLst>
            <pc:docMk/>
            <pc:sldMk cId="795954249" sldId="270"/>
            <ac:spMk id="23" creationId="{EF75F425-49C1-49D5-9C1A-D33DF40786E9}"/>
          </ac:spMkLst>
        </pc:spChg>
        <pc:grpChg chg="mod">
          <ac:chgData name="Stott-Slater, Helen" userId="170901a9-c24f-4bb1-9878-4ee12813996e" providerId="ADAL" clId="{5B0E940D-F4CA-421F-9635-868EFC276099}" dt="2021-10-12T18:40:59.732" v="8" actId="14100"/>
          <ac:grpSpMkLst>
            <pc:docMk/>
            <pc:sldMk cId="795954249" sldId="270"/>
            <ac:grpSpMk id="2" creationId="{00000000-0000-0000-0000-000000000000}"/>
          </ac:grpSpMkLst>
        </pc:grpChg>
      </pc:sldChg>
      <pc:sldChg chg="modSp add del mod">
        <pc:chgData name="Stott-Slater, Helen" userId="170901a9-c24f-4bb1-9878-4ee12813996e" providerId="ADAL" clId="{5B0E940D-F4CA-421F-9635-868EFC276099}" dt="2021-10-12T18:44:00.346" v="23" actId="47"/>
        <pc:sldMkLst>
          <pc:docMk/>
          <pc:sldMk cId="1103656134" sldId="271"/>
        </pc:sldMkLst>
        <pc:spChg chg="mod">
          <ac:chgData name="Stott-Slater, Helen" userId="170901a9-c24f-4bb1-9878-4ee12813996e" providerId="ADAL" clId="{5B0E940D-F4CA-421F-9635-868EFC276099}" dt="2021-10-12T18:43:31.599" v="21" actId="20577"/>
          <ac:spMkLst>
            <pc:docMk/>
            <pc:sldMk cId="1103656134" sldId="271"/>
            <ac:spMk id="23" creationId="{EF75F425-49C1-49D5-9C1A-D33DF40786E9}"/>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10/13/2021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10/13/2021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10/13/2021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10/13/2021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4.png"/><Relationship Id="rId2" Type="http://schemas.openxmlformats.org/officeDocument/2006/relationships/hyperlink" Target="https://www.gov.uk/guidance/universal-credit-and-students" TargetMode="Externa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AEEF"/>
        </a:solidFill>
        <a:effectLst/>
      </p:bgPr>
    </p:bg>
    <p:spTree>
      <p:nvGrpSpPr>
        <p:cNvPr id="1" name=""/>
        <p:cNvGrpSpPr/>
        <p:nvPr/>
      </p:nvGrpSpPr>
      <p:grpSpPr>
        <a:xfrm>
          <a:off x="0" y="0"/>
          <a:ext cx="0" cy="0"/>
          <a:chOff x="0" y="0"/>
          <a:chExt cx="0" cy="0"/>
        </a:xfrm>
      </p:grpSpPr>
      <p:grpSp>
        <p:nvGrpSpPr>
          <p:cNvPr id="6" name="Group 6"/>
          <p:cNvGrpSpPr/>
          <p:nvPr/>
        </p:nvGrpSpPr>
        <p:grpSpPr>
          <a:xfrm>
            <a:off x="-96577" y="8531208"/>
            <a:ext cx="18384577" cy="1755792"/>
            <a:chOff x="0" y="0"/>
            <a:chExt cx="7686088" cy="602496"/>
          </a:xfrm>
        </p:grpSpPr>
        <p:sp>
          <p:nvSpPr>
            <p:cNvPr id="7" name="Freeform 7"/>
            <p:cNvSpPr/>
            <p:nvPr/>
          </p:nvSpPr>
          <p:spPr>
            <a:xfrm>
              <a:off x="0" y="0"/>
              <a:ext cx="7686088" cy="602496"/>
            </a:xfrm>
            <a:custGeom>
              <a:avLst/>
              <a:gdLst/>
              <a:ahLst/>
              <a:cxnLst/>
              <a:rect l="l" t="t" r="r" b="b"/>
              <a:pathLst>
                <a:path w="7686088" h="602496">
                  <a:moveTo>
                    <a:pt x="0" y="0"/>
                  </a:moveTo>
                  <a:lnTo>
                    <a:pt x="7686088" y="0"/>
                  </a:lnTo>
                  <a:lnTo>
                    <a:pt x="7686088" y="602496"/>
                  </a:lnTo>
                  <a:lnTo>
                    <a:pt x="0" y="602496"/>
                  </a:lnTo>
                  <a:close/>
                </a:path>
              </a:pathLst>
            </a:custGeom>
            <a:solidFill>
              <a:srgbClr val="132E4B"/>
            </a:solidFill>
          </p:spPr>
        </p:sp>
      </p:grpSp>
      <p:pic>
        <p:nvPicPr>
          <p:cNvPr id="8" name="Picture 8"/>
          <p:cNvPicPr>
            <a:picLocks noChangeAspect="1"/>
          </p:cNvPicPr>
          <p:nvPr/>
        </p:nvPicPr>
        <p:blipFill>
          <a:blip r:embed="rId2"/>
          <a:srcRect/>
          <a:stretch>
            <a:fillRect/>
          </a:stretch>
        </p:blipFill>
        <p:spPr>
          <a:xfrm>
            <a:off x="304800" y="8940689"/>
            <a:ext cx="3239759" cy="936830"/>
          </a:xfrm>
          <a:prstGeom prst="rect">
            <a:avLst/>
          </a:prstGeom>
        </p:spPr>
      </p:pic>
      <p:pic>
        <p:nvPicPr>
          <p:cNvPr id="9" name="Picture 9"/>
          <p:cNvPicPr>
            <a:picLocks noChangeAspect="1"/>
          </p:cNvPicPr>
          <p:nvPr/>
        </p:nvPicPr>
        <p:blipFill>
          <a:blip r:embed="rId3"/>
          <a:srcRect/>
          <a:stretch>
            <a:fillRect/>
          </a:stretch>
        </p:blipFill>
        <p:spPr>
          <a:xfrm>
            <a:off x="4800600" y="8963508"/>
            <a:ext cx="4729738" cy="993245"/>
          </a:xfrm>
          <a:prstGeom prst="rect">
            <a:avLst/>
          </a:prstGeom>
        </p:spPr>
      </p:pic>
      <p:pic>
        <p:nvPicPr>
          <p:cNvPr id="13" name="Picture 13"/>
          <p:cNvPicPr>
            <a:picLocks noChangeAspect="1"/>
          </p:cNvPicPr>
          <p:nvPr/>
        </p:nvPicPr>
        <p:blipFill>
          <a:blip r:embed="rId4"/>
          <a:srcRect/>
          <a:stretch>
            <a:fillRect/>
          </a:stretch>
        </p:blipFill>
        <p:spPr>
          <a:xfrm>
            <a:off x="10382994" y="8792218"/>
            <a:ext cx="3136795" cy="1164535"/>
          </a:xfrm>
          <a:prstGeom prst="rect">
            <a:avLst/>
          </a:prstGeom>
        </p:spPr>
      </p:pic>
      <p:sp>
        <p:nvSpPr>
          <p:cNvPr id="14" name="TextBox 14"/>
          <p:cNvSpPr txBox="1"/>
          <p:nvPr/>
        </p:nvSpPr>
        <p:spPr>
          <a:xfrm>
            <a:off x="11951392" y="3276244"/>
            <a:ext cx="4507808" cy="2226956"/>
          </a:xfrm>
          <a:prstGeom prst="rect">
            <a:avLst/>
          </a:prstGeom>
        </p:spPr>
        <p:txBody>
          <a:bodyPr wrap="square" lIns="0" tIns="0" rIns="0" bIns="0" rtlCol="0" anchor="t">
            <a:spAutoFit/>
          </a:bodyPr>
          <a:lstStyle/>
          <a:p>
            <a:pPr algn="ctr">
              <a:lnSpc>
                <a:spcPts val="9047"/>
              </a:lnSpc>
            </a:pPr>
            <a:r>
              <a:rPr lang="en-US" sz="6462" dirty="0">
                <a:solidFill>
                  <a:srgbClr val="002060"/>
                </a:solidFill>
                <a:latin typeface="Roboto Bold"/>
              </a:rPr>
              <a:t>Funding </a:t>
            </a:r>
          </a:p>
          <a:p>
            <a:pPr algn="ctr">
              <a:lnSpc>
                <a:spcPts val="9047"/>
              </a:lnSpc>
            </a:pPr>
            <a:r>
              <a:rPr lang="en-US" sz="6462" dirty="0">
                <a:solidFill>
                  <a:srgbClr val="002060"/>
                </a:solidFill>
                <a:latin typeface="Roboto Bold"/>
              </a:rPr>
              <a:t>For study. </a:t>
            </a:r>
          </a:p>
        </p:txBody>
      </p:sp>
      <p:pic>
        <p:nvPicPr>
          <p:cNvPr id="17" name="Picture 16"/>
          <p:cNvPicPr>
            <a:picLocks noChangeAspect="1"/>
          </p:cNvPicPr>
          <p:nvPr/>
        </p:nvPicPr>
        <p:blipFill rotWithShape="1">
          <a:blip r:embed="rId5">
            <a:extLst>
              <a:ext uri="{28A0092B-C50C-407E-A947-70E740481C1C}">
                <a14:useLocalDpi xmlns:a14="http://schemas.microsoft.com/office/drawing/2010/main" val="0"/>
              </a:ext>
            </a:extLst>
          </a:blip>
          <a:srcRect t="18750" r="35000" b="52500"/>
          <a:stretch/>
        </p:blipFill>
        <p:spPr>
          <a:xfrm>
            <a:off x="13901975" y="8676007"/>
            <a:ext cx="2782092" cy="1230541"/>
          </a:xfrm>
          <a:prstGeom prst="rect">
            <a:avLst/>
          </a:prstGeom>
        </p:spPr>
      </p:pic>
      <p:pic>
        <p:nvPicPr>
          <p:cNvPr id="18" name="Picture 17"/>
          <p:cNvPicPr>
            <a:picLocks noChangeAspect="1"/>
          </p:cNvPicPr>
          <p:nvPr/>
        </p:nvPicPr>
        <p:blipFill rotWithShape="1">
          <a:blip r:embed="rId5">
            <a:extLst>
              <a:ext uri="{28A0092B-C50C-407E-A947-70E740481C1C}">
                <a14:useLocalDpi xmlns:a14="http://schemas.microsoft.com/office/drawing/2010/main" val="0"/>
              </a:ext>
            </a:extLst>
          </a:blip>
          <a:srcRect t="48334" r="65814" b="20416"/>
          <a:stretch/>
        </p:blipFill>
        <p:spPr>
          <a:xfrm>
            <a:off x="16611600" y="8713399"/>
            <a:ext cx="1429708" cy="1306901"/>
          </a:xfrm>
          <a:prstGeom prst="rect">
            <a:avLst/>
          </a:prstGeom>
        </p:spPr>
      </p:pic>
      <p:pic>
        <p:nvPicPr>
          <p:cNvPr id="4" name="Picture 3">
            <a:extLst>
              <a:ext uri="{FF2B5EF4-FFF2-40B4-BE49-F238E27FC236}">
                <a16:creationId xmlns:a16="http://schemas.microsoft.com/office/drawing/2014/main" id="{EB83254F-6B39-4DA6-939A-EB2DF898F8FC}"/>
              </a:ext>
            </a:extLst>
          </p:cNvPr>
          <p:cNvPicPr>
            <a:picLocks noChangeAspect="1"/>
          </p:cNvPicPr>
          <p:nvPr/>
        </p:nvPicPr>
        <p:blipFill>
          <a:blip r:embed="rId6"/>
          <a:stretch>
            <a:fillRect/>
          </a:stretch>
        </p:blipFill>
        <p:spPr>
          <a:xfrm>
            <a:off x="2286000" y="2095500"/>
            <a:ext cx="8229600" cy="36576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132E4B"/>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5984604" y="1377499"/>
            <a:ext cx="6752374" cy="1952561"/>
          </a:xfrm>
          <a:prstGeom prst="rect">
            <a:avLst/>
          </a:prstGeom>
        </p:spPr>
      </p:pic>
      <p:pic>
        <p:nvPicPr>
          <p:cNvPr id="3" name="Picture 3"/>
          <p:cNvPicPr>
            <a:picLocks noChangeAspect="1"/>
          </p:cNvPicPr>
          <p:nvPr/>
        </p:nvPicPr>
        <p:blipFill>
          <a:blip r:embed="rId3">
            <a:alphaModFix amt="36000"/>
          </a:blip>
          <a:srcRect/>
          <a:stretch>
            <a:fillRect/>
          </a:stretch>
        </p:blipFill>
        <p:spPr>
          <a:xfrm>
            <a:off x="9890293" y="2798257"/>
            <a:ext cx="9496621" cy="9496621"/>
          </a:xfrm>
          <a:prstGeom prst="rect">
            <a:avLst/>
          </a:prstGeom>
        </p:spPr>
      </p:pic>
      <p:pic>
        <p:nvPicPr>
          <p:cNvPr id="4" name="Picture 4"/>
          <p:cNvPicPr>
            <a:picLocks noChangeAspect="1"/>
          </p:cNvPicPr>
          <p:nvPr/>
        </p:nvPicPr>
        <p:blipFill>
          <a:blip r:embed="rId4"/>
          <a:srcRect/>
          <a:stretch>
            <a:fillRect/>
          </a:stretch>
        </p:blipFill>
        <p:spPr>
          <a:xfrm>
            <a:off x="5214264" y="4720952"/>
            <a:ext cx="7859473" cy="1650489"/>
          </a:xfrm>
          <a:prstGeom prst="rect">
            <a:avLst/>
          </a:prstGeom>
        </p:spPr>
      </p:pic>
      <p:pic>
        <p:nvPicPr>
          <p:cNvPr id="5" name="Picture 5"/>
          <p:cNvPicPr>
            <a:picLocks noChangeAspect="1"/>
          </p:cNvPicPr>
          <p:nvPr/>
        </p:nvPicPr>
        <p:blipFill>
          <a:blip r:embed="rId5"/>
          <a:srcRect/>
          <a:stretch>
            <a:fillRect/>
          </a:stretch>
        </p:blipFill>
        <p:spPr>
          <a:xfrm>
            <a:off x="6472482" y="7546567"/>
            <a:ext cx="5776617" cy="2144569"/>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132E4B"/>
        </a:solidFill>
        <a:effectLst/>
      </p:bgPr>
    </p:bg>
    <p:spTree>
      <p:nvGrpSpPr>
        <p:cNvPr id="1" name=""/>
        <p:cNvGrpSpPr/>
        <p:nvPr/>
      </p:nvGrpSpPr>
      <p:grpSpPr>
        <a:xfrm>
          <a:off x="0" y="0"/>
          <a:ext cx="0" cy="0"/>
          <a:chOff x="0" y="0"/>
          <a:chExt cx="0" cy="0"/>
        </a:xfrm>
      </p:grpSpPr>
      <p:grpSp>
        <p:nvGrpSpPr>
          <p:cNvPr id="2" name="Group 2"/>
          <p:cNvGrpSpPr/>
          <p:nvPr/>
        </p:nvGrpSpPr>
        <p:grpSpPr>
          <a:xfrm>
            <a:off x="-15240" y="484822"/>
            <a:ext cx="5654040" cy="1523067"/>
            <a:chOff x="0" y="0"/>
            <a:chExt cx="4271234" cy="611167"/>
          </a:xfrm>
        </p:grpSpPr>
        <p:sp>
          <p:nvSpPr>
            <p:cNvPr id="3" name="Freeform 3"/>
            <p:cNvSpPr/>
            <p:nvPr/>
          </p:nvSpPr>
          <p:spPr>
            <a:xfrm>
              <a:off x="0" y="0"/>
              <a:ext cx="4271234" cy="611167"/>
            </a:xfrm>
            <a:custGeom>
              <a:avLst/>
              <a:gdLst/>
              <a:ahLst/>
              <a:cxnLst/>
              <a:rect l="l" t="t" r="r" b="b"/>
              <a:pathLst>
                <a:path w="4271234" h="611167">
                  <a:moveTo>
                    <a:pt x="0" y="0"/>
                  </a:moveTo>
                  <a:lnTo>
                    <a:pt x="4271234" y="0"/>
                  </a:lnTo>
                  <a:lnTo>
                    <a:pt x="4271234" y="611167"/>
                  </a:lnTo>
                  <a:lnTo>
                    <a:pt x="0" y="611167"/>
                  </a:lnTo>
                  <a:close/>
                </a:path>
              </a:pathLst>
            </a:custGeom>
            <a:solidFill>
              <a:srgbClr val="00AEEF"/>
            </a:solidFill>
          </p:spPr>
        </p:sp>
      </p:grpSp>
      <p:sp>
        <p:nvSpPr>
          <p:cNvPr id="4" name="TextBox 4"/>
          <p:cNvSpPr txBox="1"/>
          <p:nvPr/>
        </p:nvSpPr>
        <p:spPr>
          <a:xfrm>
            <a:off x="304800" y="820083"/>
            <a:ext cx="8266743" cy="933450"/>
          </a:xfrm>
          <a:prstGeom prst="rect">
            <a:avLst/>
          </a:prstGeom>
        </p:spPr>
        <p:txBody>
          <a:bodyPr lIns="0" tIns="0" rIns="0" bIns="0" rtlCol="0" anchor="t">
            <a:spAutoFit/>
          </a:bodyPr>
          <a:lstStyle/>
          <a:p>
            <a:pPr>
              <a:lnSpc>
                <a:spcPts val="7200"/>
              </a:lnSpc>
            </a:pPr>
            <a:r>
              <a:rPr lang="en-US" sz="6000" dirty="0">
                <a:solidFill>
                  <a:srgbClr val="FFFFFF"/>
                </a:solidFill>
                <a:latin typeface="Roboto Bold"/>
              </a:rPr>
              <a:t>Overview.</a:t>
            </a:r>
          </a:p>
        </p:txBody>
      </p:sp>
      <p:sp>
        <p:nvSpPr>
          <p:cNvPr id="5" name="TextBox 5"/>
          <p:cNvSpPr txBox="1"/>
          <p:nvPr/>
        </p:nvSpPr>
        <p:spPr>
          <a:xfrm>
            <a:off x="445834" y="2768766"/>
            <a:ext cx="17080166" cy="4599977"/>
          </a:xfrm>
          <a:prstGeom prst="rect">
            <a:avLst/>
          </a:prstGeom>
        </p:spPr>
        <p:txBody>
          <a:bodyPr wrap="square" lIns="0" tIns="0" rIns="0" bIns="0" rtlCol="0" anchor="t">
            <a:spAutoFit/>
          </a:bodyPr>
          <a:lstStyle/>
          <a:p>
            <a:pPr marL="457200" lvl="0" indent="-457200">
              <a:buFont typeface="Arial" panose="020B0604020202020204" pitchFamily="34" charset="0"/>
              <a:buChar char="•"/>
            </a:pPr>
            <a:r>
              <a:rPr lang="en-GB" sz="3200" b="1" dirty="0">
                <a:solidFill>
                  <a:schemeClr val="bg1"/>
                </a:solidFill>
                <a:latin typeface="Roboto" panose="02000000000000000000" pitchFamily="2" charset="0"/>
                <a:ea typeface="Roboto" panose="02000000000000000000" pitchFamily="2" charset="0"/>
                <a:cs typeface="Roboto" panose="02000000000000000000" pitchFamily="2" charset="0"/>
              </a:rPr>
              <a:t>The following presentation explains the standard funding plus the additional grants for students with dependents or a disability. It is for 21/22 as the Government have not yet released the figures for 22/23. Information on eligibility for benefits is also given. </a:t>
            </a:r>
          </a:p>
          <a:p>
            <a:pPr marL="457200" lvl="0" indent="-457200">
              <a:buFont typeface="Arial" panose="020B0604020202020204" pitchFamily="34" charset="0"/>
              <a:buChar char="•"/>
            </a:pPr>
            <a:endParaRPr lang="en-GB" sz="3200" b="1" dirty="0">
              <a:solidFill>
                <a:schemeClr val="bg1"/>
              </a:solidFill>
              <a:latin typeface="Roboto" panose="02000000000000000000" pitchFamily="2" charset="0"/>
              <a:ea typeface="Roboto" panose="02000000000000000000" pitchFamily="2" charset="0"/>
              <a:cs typeface="Roboto" panose="02000000000000000000" pitchFamily="2" charset="0"/>
            </a:endParaRPr>
          </a:p>
          <a:p>
            <a:pPr marL="457200" lvl="0" indent="-457200">
              <a:buFont typeface="Arial" panose="020B0604020202020204" pitchFamily="34" charset="0"/>
              <a:buChar char="•"/>
            </a:pPr>
            <a:r>
              <a:rPr lang="en-GB" sz="3200" b="1" dirty="0">
                <a:solidFill>
                  <a:schemeClr val="bg1"/>
                </a:solidFill>
                <a:latin typeface="Roboto" panose="02000000000000000000" pitchFamily="2" charset="0"/>
                <a:ea typeface="Roboto" panose="02000000000000000000" pitchFamily="2" charset="0"/>
                <a:cs typeface="Roboto" panose="02000000000000000000" pitchFamily="2" charset="0"/>
              </a:rPr>
              <a:t>Additional information can also be obtained from; </a:t>
            </a:r>
          </a:p>
          <a:p>
            <a:pPr marL="457200" lvl="0" indent="-457200">
              <a:buFont typeface="Arial" panose="020B0604020202020204" pitchFamily="34" charset="0"/>
              <a:buChar char="•"/>
            </a:pPr>
            <a:r>
              <a:rPr lang="en-GB" sz="3200" b="1" dirty="0">
                <a:solidFill>
                  <a:schemeClr val="bg1"/>
                </a:solidFill>
                <a:latin typeface="Roboto" panose="02000000000000000000" pitchFamily="2" charset="0"/>
                <a:ea typeface="Roboto" panose="02000000000000000000" pitchFamily="2" charset="0"/>
                <a:cs typeface="Roboto" panose="02000000000000000000" pitchFamily="2" charset="0"/>
                <a:hlinkClick r:id="rId2"/>
              </a:rPr>
              <a:t>https://www.gov.uk/guidance/universal-credit-and-students</a:t>
            </a:r>
            <a:endParaRPr lang="en-GB" sz="3200" b="1" dirty="0">
              <a:solidFill>
                <a:schemeClr val="bg1"/>
              </a:solidFill>
              <a:latin typeface="Roboto" panose="02000000000000000000" pitchFamily="2" charset="0"/>
              <a:ea typeface="Roboto" panose="02000000000000000000" pitchFamily="2" charset="0"/>
              <a:cs typeface="Roboto" panose="02000000000000000000" pitchFamily="2" charset="0"/>
            </a:endParaRPr>
          </a:p>
          <a:p>
            <a:pPr lvl="0"/>
            <a:endParaRPr lang="en-GB" sz="3200" b="1" dirty="0">
              <a:solidFill>
                <a:schemeClr val="bg1"/>
              </a:solidFill>
              <a:latin typeface="Roboto" panose="02000000000000000000" pitchFamily="2" charset="0"/>
              <a:ea typeface="Roboto" panose="02000000000000000000" pitchFamily="2" charset="0"/>
              <a:cs typeface="Roboto" panose="02000000000000000000" pitchFamily="2" charset="0"/>
            </a:endParaRPr>
          </a:p>
          <a:p>
            <a:pPr lvl="0"/>
            <a:endParaRPr lang="en-GB" sz="3200" b="1" dirty="0">
              <a:solidFill>
                <a:schemeClr val="bg1"/>
              </a:solidFill>
              <a:latin typeface="Roboto" panose="02000000000000000000" pitchFamily="2" charset="0"/>
              <a:ea typeface="Roboto" panose="02000000000000000000" pitchFamily="2" charset="0"/>
              <a:cs typeface="Roboto" panose="02000000000000000000" pitchFamily="2" charset="0"/>
            </a:endParaRPr>
          </a:p>
          <a:p>
            <a:pPr>
              <a:lnSpc>
                <a:spcPts val="5760"/>
              </a:lnSpc>
            </a:pPr>
            <a:endParaRPr lang="en-US" sz="3200" dirty="0">
              <a:solidFill>
                <a:srgbClr val="FFFFFF"/>
              </a:solidFill>
              <a:latin typeface="Roboto"/>
            </a:endParaRPr>
          </a:p>
        </p:txBody>
      </p:sp>
      <p:pic>
        <p:nvPicPr>
          <p:cNvPr id="15" name="Picture 15"/>
          <p:cNvPicPr>
            <a:picLocks noChangeAspect="1"/>
          </p:cNvPicPr>
          <p:nvPr/>
        </p:nvPicPr>
        <p:blipFill>
          <a:blip r:embed="rId3"/>
          <a:srcRect l="69224"/>
          <a:stretch>
            <a:fillRect/>
          </a:stretch>
        </p:blipFill>
        <p:spPr>
          <a:xfrm>
            <a:off x="16877008" y="305733"/>
            <a:ext cx="1094826" cy="1028700"/>
          </a:xfrm>
          <a:prstGeom prst="rect">
            <a:avLst/>
          </a:prstGeom>
        </p:spPr>
      </p:pic>
      <p:grpSp>
        <p:nvGrpSpPr>
          <p:cNvPr id="16" name="Group 6"/>
          <p:cNvGrpSpPr/>
          <p:nvPr/>
        </p:nvGrpSpPr>
        <p:grpSpPr>
          <a:xfrm>
            <a:off x="1" y="8531208"/>
            <a:ext cx="18288000" cy="1755792"/>
            <a:chOff x="0" y="0"/>
            <a:chExt cx="7686088" cy="602496"/>
          </a:xfrm>
        </p:grpSpPr>
        <p:sp>
          <p:nvSpPr>
            <p:cNvPr id="17" name="Freeform 7"/>
            <p:cNvSpPr/>
            <p:nvPr/>
          </p:nvSpPr>
          <p:spPr>
            <a:xfrm>
              <a:off x="0" y="0"/>
              <a:ext cx="7686088" cy="602496"/>
            </a:xfrm>
            <a:custGeom>
              <a:avLst/>
              <a:gdLst/>
              <a:ahLst/>
              <a:cxnLst/>
              <a:rect l="l" t="t" r="r" b="b"/>
              <a:pathLst>
                <a:path w="7686088" h="602496">
                  <a:moveTo>
                    <a:pt x="0" y="0"/>
                  </a:moveTo>
                  <a:lnTo>
                    <a:pt x="7686088" y="0"/>
                  </a:lnTo>
                  <a:lnTo>
                    <a:pt x="7686088" y="602496"/>
                  </a:lnTo>
                  <a:lnTo>
                    <a:pt x="0" y="602496"/>
                  </a:lnTo>
                  <a:close/>
                </a:path>
              </a:pathLst>
            </a:custGeom>
            <a:solidFill>
              <a:srgbClr val="132E4B"/>
            </a:solidFill>
          </p:spPr>
        </p:sp>
      </p:grpSp>
      <p:pic>
        <p:nvPicPr>
          <p:cNvPr id="18" name="Picture 8"/>
          <p:cNvPicPr>
            <a:picLocks noChangeAspect="1"/>
          </p:cNvPicPr>
          <p:nvPr/>
        </p:nvPicPr>
        <p:blipFill>
          <a:blip r:embed="rId4"/>
          <a:srcRect/>
          <a:stretch>
            <a:fillRect/>
          </a:stretch>
        </p:blipFill>
        <p:spPr>
          <a:xfrm>
            <a:off x="304800" y="8940689"/>
            <a:ext cx="3239759" cy="936830"/>
          </a:xfrm>
          <a:prstGeom prst="rect">
            <a:avLst/>
          </a:prstGeom>
        </p:spPr>
      </p:pic>
      <p:pic>
        <p:nvPicPr>
          <p:cNvPr id="19" name="Picture 9"/>
          <p:cNvPicPr>
            <a:picLocks noChangeAspect="1"/>
          </p:cNvPicPr>
          <p:nvPr/>
        </p:nvPicPr>
        <p:blipFill>
          <a:blip r:embed="rId5"/>
          <a:srcRect/>
          <a:stretch>
            <a:fillRect/>
          </a:stretch>
        </p:blipFill>
        <p:spPr>
          <a:xfrm>
            <a:off x="4800600" y="8963508"/>
            <a:ext cx="4729738" cy="993245"/>
          </a:xfrm>
          <a:prstGeom prst="rect">
            <a:avLst/>
          </a:prstGeom>
        </p:spPr>
      </p:pic>
      <p:pic>
        <p:nvPicPr>
          <p:cNvPr id="20" name="Picture 13"/>
          <p:cNvPicPr>
            <a:picLocks noChangeAspect="1"/>
          </p:cNvPicPr>
          <p:nvPr/>
        </p:nvPicPr>
        <p:blipFill>
          <a:blip r:embed="rId6"/>
          <a:srcRect/>
          <a:stretch>
            <a:fillRect/>
          </a:stretch>
        </p:blipFill>
        <p:spPr>
          <a:xfrm>
            <a:off x="10382994" y="8792218"/>
            <a:ext cx="3136795" cy="1164535"/>
          </a:xfrm>
          <a:prstGeom prst="rect">
            <a:avLst/>
          </a:prstGeom>
        </p:spPr>
      </p:pic>
      <p:pic>
        <p:nvPicPr>
          <p:cNvPr id="21" name="Picture 20"/>
          <p:cNvPicPr>
            <a:picLocks noChangeAspect="1"/>
          </p:cNvPicPr>
          <p:nvPr/>
        </p:nvPicPr>
        <p:blipFill rotWithShape="1">
          <a:blip r:embed="rId7">
            <a:extLst>
              <a:ext uri="{28A0092B-C50C-407E-A947-70E740481C1C}">
                <a14:useLocalDpi xmlns:a14="http://schemas.microsoft.com/office/drawing/2010/main" val="0"/>
              </a:ext>
            </a:extLst>
          </a:blip>
          <a:srcRect t="18750" r="35000" b="52500"/>
          <a:stretch/>
        </p:blipFill>
        <p:spPr>
          <a:xfrm>
            <a:off x="13901975" y="8676007"/>
            <a:ext cx="2782092" cy="1230541"/>
          </a:xfrm>
          <a:prstGeom prst="rect">
            <a:avLst/>
          </a:prstGeom>
        </p:spPr>
      </p:pic>
      <p:pic>
        <p:nvPicPr>
          <p:cNvPr id="22" name="Picture 21"/>
          <p:cNvPicPr>
            <a:picLocks noChangeAspect="1"/>
          </p:cNvPicPr>
          <p:nvPr/>
        </p:nvPicPr>
        <p:blipFill rotWithShape="1">
          <a:blip r:embed="rId7">
            <a:extLst>
              <a:ext uri="{28A0092B-C50C-407E-A947-70E740481C1C}">
                <a14:useLocalDpi xmlns:a14="http://schemas.microsoft.com/office/drawing/2010/main" val="0"/>
              </a:ext>
            </a:extLst>
          </a:blip>
          <a:srcRect t="48334" r="65814" b="20416"/>
          <a:stretch/>
        </p:blipFill>
        <p:spPr>
          <a:xfrm>
            <a:off x="16611600" y="8713399"/>
            <a:ext cx="1429708" cy="1306901"/>
          </a:xfrm>
          <a:prstGeom prst="rect">
            <a:avLst/>
          </a:prstGeom>
        </p:spPr>
      </p:pic>
    </p:spTree>
    <p:extLst>
      <p:ext uri="{BB962C8B-B14F-4D97-AF65-F5344CB8AC3E}">
        <p14:creationId xmlns:p14="http://schemas.microsoft.com/office/powerpoint/2010/main" val="39310797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132E4B"/>
        </a:solidFill>
        <a:effectLst/>
      </p:bgPr>
    </p:bg>
    <p:spTree>
      <p:nvGrpSpPr>
        <p:cNvPr id="1" name=""/>
        <p:cNvGrpSpPr/>
        <p:nvPr/>
      </p:nvGrpSpPr>
      <p:grpSpPr>
        <a:xfrm>
          <a:off x="0" y="0"/>
          <a:ext cx="0" cy="0"/>
          <a:chOff x="0" y="0"/>
          <a:chExt cx="0" cy="0"/>
        </a:xfrm>
      </p:grpSpPr>
      <p:grpSp>
        <p:nvGrpSpPr>
          <p:cNvPr id="2" name="Group 2"/>
          <p:cNvGrpSpPr/>
          <p:nvPr/>
        </p:nvGrpSpPr>
        <p:grpSpPr>
          <a:xfrm>
            <a:off x="268430" y="390892"/>
            <a:ext cx="7162800" cy="1806734"/>
            <a:chOff x="0" y="0"/>
            <a:chExt cx="4271234" cy="611167"/>
          </a:xfrm>
        </p:grpSpPr>
        <p:sp>
          <p:nvSpPr>
            <p:cNvPr id="3" name="Freeform 3"/>
            <p:cNvSpPr/>
            <p:nvPr/>
          </p:nvSpPr>
          <p:spPr>
            <a:xfrm>
              <a:off x="0" y="0"/>
              <a:ext cx="4271234" cy="611167"/>
            </a:xfrm>
            <a:custGeom>
              <a:avLst/>
              <a:gdLst/>
              <a:ahLst/>
              <a:cxnLst/>
              <a:rect l="l" t="t" r="r" b="b"/>
              <a:pathLst>
                <a:path w="4271234" h="611167">
                  <a:moveTo>
                    <a:pt x="0" y="0"/>
                  </a:moveTo>
                  <a:lnTo>
                    <a:pt x="4271234" y="0"/>
                  </a:lnTo>
                  <a:lnTo>
                    <a:pt x="4271234" y="611167"/>
                  </a:lnTo>
                  <a:lnTo>
                    <a:pt x="0" y="611167"/>
                  </a:lnTo>
                  <a:close/>
                </a:path>
              </a:pathLst>
            </a:custGeom>
            <a:solidFill>
              <a:srgbClr val="00AEEF"/>
            </a:solidFill>
          </p:spPr>
        </p:sp>
      </p:grpSp>
      <p:sp>
        <p:nvSpPr>
          <p:cNvPr id="4" name="TextBox 4"/>
          <p:cNvSpPr txBox="1"/>
          <p:nvPr/>
        </p:nvSpPr>
        <p:spPr>
          <a:xfrm>
            <a:off x="543749" y="685556"/>
            <a:ext cx="8266743" cy="933450"/>
          </a:xfrm>
          <a:prstGeom prst="rect">
            <a:avLst/>
          </a:prstGeom>
        </p:spPr>
        <p:txBody>
          <a:bodyPr lIns="0" tIns="0" rIns="0" bIns="0" rtlCol="0" anchor="t">
            <a:spAutoFit/>
          </a:bodyPr>
          <a:lstStyle/>
          <a:p>
            <a:pPr>
              <a:lnSpc>
                <a:spcPts val="7200"/>
              </a:lnSpc>
            </a:pPr>
            <a:r>
              <a:rPr lang="en-US" sz="6000" dirty="0">
                <a:solidFill>
                  <a:srgbClr val="FFFFFF"/>
                </a:solidFill>
                <a:latin typeface="Roboto Bold"/>
              </a:rPr>
              <a:t>Claiming benefits. </a:t>
            </a:r>
          </a:p>
        </p:txBody>
      </p:sp>
      <p:pic>
        <p:nvPicPr>
          <p:cNvPr id="15" name="Picture 15"/>
          <p:cNvPicPr>
            <a:picLocks noChangeAspect="1"/>
          </p:cNvPicPr>
          <p:nvPr/>
        </p:nvPicPr>
        <p:blipFill>
          <a:blip r:embed="rId2"/>
          <a:srcRect l="69224"/>
          <a:stretch>
            <a:fillRect/>
          </a:stretch>
        </p:blipFill>
        <p:spPr>
          <a:xfrm>
            <a:off x="16877008" y="305733"/>
            <a:ext cx="1094826" cy="1028700"/>
          </a:xfrm>
          <a:prstGeom prst="rect">
            <a:avLst/>
          </a:prstGeom>
        </p:spPr>
      </p:pic>
      <p:grpSp>
        <p:nvGrpSpPr>
          <p:cNvPr id="16" name="Group 6"/>
          <p:cNvGrpSpPr/>
          <p:nvPr/>
        </p:nvGrpSpPr>
        <p:grpSpPr>
          <a:xfrm>
            <a:off x="1" y="8531208"/>
            <a:ext cx="18288000" cy="1755792"/>
            <a:chOff x="0" y="0"/>
            <a:chExt cx="7686088" cy="602496"/>
          </a:xfrm>
        </p:grpSpPr>
        <p:sp>
          <p:nvSpPr>
            <p:cNvPr id="17" name="Freeform 7"/>
            <p:cNvSpPr/>
            <p:nvPr/>
          </p:nvSpPr>
          <p:spPr>
            <a:xfrm>
              <a:off x="0" y="0"/>
              <a:ext cx="7686088" cy="602496"/>
            </a:xfrm>
            <a:custGeom>
              <a:avLst/>
              <a:gdLst/>
              <a:ahLst/>
              <a:cxnLst/>
              <a:rect l="l" t="t" r="r" b="b"/>
              <a:pathLst>
                <a:path w="7686088" h="602496">
                  <a:moveTo>
                    <a:pt x="0" y="0"/>
                  </a:moveTo>
                  <a:lnTo>
                    <a:pt x="7686088" y="0"/>
                  </a:lnTo>
                  <a:lnTo>
                    <a:pt x="7686088" y="602496"/>
                  </a:lnTo>
                  <a:lnTo>
                    <a:pt x="0" y="602496"/>
                  </a:lnTo>
                  <a:close/>
                </a:path>
              </a:pathLst>
            </a:custGeom>
            <a:solidFill>
              <a:srgbClr val="132E4B"/>
            </a:solidFill>
          </p:spPr>
        </p:sp>
      </p:grpSp>
      <p:pic>
        <p:nvPicPr>
          <p:cNvPr id="18" name="Picture 8"/>
          <p:cNvPicPr>
            <a:picLocks noChangeAspect="1"/>
          </p:cNvPicPr>
          <p:nvPr/>
        </p:nvPicPr>
        <p:blipFill>
          <a:blip r:embed="rId3"/>
          <a:srcRect/>
          <a:stretch>
            <a:fillRect/>
          </a:stretch>
        </p:blipFill>
        <p:spPr>
          <a:xfrm>
            <a:off x="304800" y="8940689"/>
            <a:ext cx="3239759" cy="936830"/>
          </a:xfrm>
          <a:prstGeom prst="rect">
            <a:avLst/>
          </a:prstGeom>
        </p:spPr>
      </p:pic>
      <p:pic>
        <p:nvPicPr>
          <p:cNvPr id="19" name="Picture 9"/>
          <p:cNvPicPr>
            <a:picLocks noChangeAspect="1"/>
          </p:cNvPicPr>
          <p:nvPr/>
        </p:nvPicPr>
        <p:blipFill>
          <a:blip r:embed="rId4"/>
          <a:srcRect/>
          <a:stretch>
            <a:fillRect/>
          </a:stretch>
        </p:blipFill>
        <p:spPr>
          <a:xfrm>
            <a:off x="4800600" y="8963508"/>
            <a:ext cx="4729738" cy="993245"/>
          </a:xfrm>
          <a:prstGeom prst="rect">
            <a:avLst/>
          </a:prstGeom>
        </p:spPr>
      </p:pic>
      <p:pic>
        <p:nvPicPr>
          <p:cNvPr id="20" name="Picture 13"/>
          <p:cNvPicPr>
            <a:picLocks noChangeAspect="1"/>
          </p:cNvPicPr>
          <p:nvPr/>
        </p:nvPicPr>
        <p:blipFill>
          <a:blip r:embed="rId5"/>
          <a:srcRect/>
          <a:stretch>
            <a:fillRect/>
          </a:stretch>
        </p:blipFill>
        <p:spPr>
          <a:xfrm>
            <a:off x="10382994" y="8792218"/>
            <a:ext cx="3136795" cy="1164535"/>
          </a:xfrm>
          <a:prstGeom prst="rect">
            <a:avLst/>
          </a:prstGeom>
        </p:spPr>
      </p:pic>
      <p:pic>
        <p:nvPicPr>
          <p:cNvPr id="21" name="Picture 20"/>
          <p:cNvPicPr>
            <a:picLocks noChangeAspect="1"/>
          </p:cNvPicPr>
          <p:nvPr/>
        </p:nvPicPr>
        <p:blipFill rotWithShape="1">
          <a:blip r:embed="rId6">
            <a:extLst>
              <a:ext uri="{28A0092B-C50C-407E-A947-70E740481C1C}">
                <a14:useLocalDpi xmlns:a14="http://schemas.microsoft.com/office/drawing/2010/main" val="0"/>
              </a:ext>
            </a:extLst>
          </a:blip>
          <a:srcRect t="18750" r="35000" b="52500"/>
          <a:stretch/>
        </p:blipFill>
        <p:spPr>
          <a:xfrm>
            <a:off x="13901975" y="8676007"/>
            <a:ext cx="2782092" cy="1230541"/>
          </a:xfrm>
          <a:prstGeom prst="rect">
            <a:avLst/>
          </a:prstGeom>
        </p:spPr>
      </p:pic>
      <p:pic>
        <p:nvPicPr>
          <p:cNvPr id="22" name="Picture 21"/>
          <p:cNvPicPr>
            <a:picLocks noChangeAspect="1"/>
          </p:cNvPicPr>
          <p:nvPr/>
        </p:nvPicPr>
        <p:blipFill rotWithShape="1">
          <a:blip r:embed="rId6">
            <a:extLst>
              <a:ext uri="{28A0092B-C50C-407E-A947-70E740481C1C}">
                <a14:useLocalDpi xmlns:a14="http://schemas.microsoft.com/office/drawing/2010/main" val="0"/>
              </a:ext>
            </a:extLst>
          </a:blip>
          <a:srcRect t="48334" r="65814" b="20416"/>
          <a:stretch/>
        </p:blipFill>
        <p:spPr>
          <a:xfrm>
            <a:off x="16611600" y="8713399"/>
            <a:ext cx="1429708" cy="1306901"/>
          </a:xfrm>
          <a:prstGeom prst="rect">
            <a:avLst/>
          </a:prstGeom>
        </p:spPr>
      </p:pic>
      <p:sp>
        <p:nvSpPr>
          <p:cNvPr id="23" name="TextBox 22">
            <a:extLst>
              <a:ext uri="{FF2B5EF4-FFF2-40B4-BE49-F238E27FC236}">
                <a16:creationId xmlns:a16="http://schemas.microsoft.com/office/drawing/2014/main" id="{EF75F425-49C1-49D5-9C1A-D33DF40786E9}"/>
              </a:ext>
            </a:extLst>
          </p:cNvPr>
          <p:cNvSpPr txBox="1"/>
          <p:nvPr/>
        </p:nvSpPr>
        <p:spPr>
          <a:xfrm>
            <a:off x="990600" y="2776863"/>
            <a:ext cx="16154400" cy="4154984"/>
          </a:xfrm>
          <a:prstGeom prst="rect">
            <a:avLst/>
          </a:prstGeom>
          <a:noFill/>
        </p:spPr>
        <p:txBody>
          <a:bodyPr wrap="square">
            <a:spAutoFit/>
          </a:bodyPr>
          <a:lstStyle/>
          <a:p>
            <a:r>
              <a:rPr lang="en-GB" sz="4400" dirty="0">
                <a:solidFill>
                  <a:schemeClr val="bg1"/>
                </a:solidFill>
              </a:rPr>
              <a:t>Most full time students cannot claim benefits as well as their student loans, the only exceptions are single parents (or where both parents are full time students) and students with a disability (and are claiming DLA or PIP). They continue to retain their eligibility but the Benefits Agency will take most of their maintenance loan into account (whether they choose to take it out or not). </a:t>
            </a:r>
          </a:p>
        </p:txBody>
      </p:sp>
    </p:spTree>
    <p:extLst>
      <p:ext uri="{BB962C8B-B14F-4D97-AF65-F5344CB8AC3E}">
        <p14:creationId xmlns:p14="http://schemas.microsoft.com/office/powerpoint/2010/main" val="27139021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132E4B"/>
        </a:solidFill>
        <a:effectLst/>
      </p:bgPr>
    </p:bg>
    <p:spTree>
      <p:nvGrpSpPr>
        <p:cNvPr id="1" name=""/>
        <p:cNvGrpSpPr/>
        <p:nvPr/>
      </p:nvGrpSpPr>
      <p:grpSpPr>
        <a:xfrm>
          <a:off x="0" y="0"/>
          <a:ext cx="0" cy="0"/>
          <a:chOff x="0" y="0"/>
          <a:chExt cx="0" cy="0"/>
        </a:xfrm>
      </p:grpSpPr>
      <p:grpSp>
        <p:nvGrpSpPr>
          <p:cNvPr id="2" name="Group 2"/>
          <p:cNvGrpSpPr/>
          <p:nvPr/>
        </p:nvGrpSpPr>
        <p:grpSpPr>
          <a:xfrm>
            <a:off x="268430" y="390892"/>
            <a:ext cx="7162800" cy="1806734"/>
            <a:chOff x="0" y="0"/>
            <a:chExt cx="4271234" cy="611167"/>
          </a:xfrm>
        </p:grpSpPr>
        <p:sp>
          <p:nvSpPr>
            <p:cNvPr id="3" name="Freeform 3"/>
            <p:cNvSpPr/>
            <p:nvPr/>
          </p:nvSpPr>
          <p:spPr>
            <a:xfrm>
              <a:off x="0" y="0"/>
              <a:ext cx="4271234" cy="611167"/>
            </a:xfrm>
            <a:custGeom>
              <a:avLst/>
              <a:gdLst/>
              <a:ahLst/>
              <a:cxnLst/>
              <a:rect l="l" t="t" r="r" b="b"/>
              <a:pathLst>
                <a:path w="4271234" h="611167">
                  <a:moveTo>
                    <a:pt x="0" y="0"/>
                  </a:moveTo>
                  <a:lnTo>
                    <a:pt x="4271234" y="0"/>
                  </a:lnTo>
                  <a:lnTo>
                    <a:pt x="4271234" y="611167"/>
                  </a:lnTo>
                  <a:lnTo>
                    <a:pt x="0" y="611167"/>
                  </a:lnTo>
                  <a:close/>
                </a:path>
              </a:pathLst>
            </a:custGeom>
            <a:solidFill>
              <a:srgbClr val="00AEEF"/>
            </a:solidFill>
          </p:spPr>
        </p:sp>
      </p:grpSp>
      <p:sp>
        <p:nvSpPr>
          <p:cNvPr id="4" name="TextBox 4"/>
          <p:cNvSpPr txBox="1"/>
          <p:nvPr/>
        </p:nvSpPr>
        <p:spPr>
          <a:xfrm>
            <a:off x="543749" y="685556"/>
            <a:ext cx="8266743" cy="933450"/>
          </a:xfrm>
          <a:prstGeom prst="rect">
            <a:avLst/>
          </a:prstGeom>
        </p:spPr>
        <p:txBody>
          <a:bodyPr lIns="0" tIns="0" rIns="0" bIns="0" rtlCol="0" anchor="t">
            <a:spAutoFit/>
          </a:bodyPr>
          <a:lstStyle/>
          <a:p>
            <a:pPr>
              <a:lnSpc>
                <a:spcPts val="7200"/>
              </a:lnSpc>
            </a:pPr>
            <a:r>
              <a:rPr lang="en-US" sz="6000" dirty="0">
                <a:solidFill>
                  <a:srgbClr val="FFFFFF"/>
                </a:solidFill>
                <a:latin typeface="Roboto Bold"/>
              </a:rPr>
              <a:t>Claiming benefits. </a:t>
            </a:r>
          </a:p>
        </p:txBody>
      </p:sp>
      <p:pic>
        <p:nvPicPr>
          <p:cNvPr id="15" name="Picture 15"/>
          <p:cNvPicPr>
            <a:picLocks noChangeAspect="1"/>
          </p:cNvPicPr>
          <p:nvPr/>
        </p:nvPicPr>
        <p:blipFill>
          <a:blip r:embed="rId2"/>
          <a:srcRect l="69224"/>
          <a:stretch>
            <a:fillRect/>
          </a:stretch>
        </p:blipFill>
        <p:spPr>
          <a:xfrm>
            <a:off x="16877008" y="305733"/>
            <a:ext cx="1094826" cy="1028700"/>
          </a:xfrm>
          <a:prstGeom prst="rect">
            <a:avLst/>
          </a:prstGeom>
        </p:spPr>
      </p:pic>
      <p:grpSp>
        <p:nvGrpSpPr>
          <p:cNvPr id="16" name="Group 6"/>
          <p:cNvGrpSpPr/>
          <p:nvPr/>
        </p:nvGrpSpPr>
        <p:grpSpPr>
          <a:xfrm>
            <a:off x="1" y="8531208"/>
            <a:ext cx="18288000" cy="1755792"/>
            <a:chOff x="0" y="0"/>
            <a:chExt cx="7686088" cy="602496"/>
          </a:xfrm>
        </p:grpSpPr>
        <p:sp>
          <p:nvSpPr>
            <p:cNvPr id="17" name="Freeform 7"/>
            <p:cNvSpPr/>
            <p:nvPr/>
          </p:nvSpPr>
          <p:spPr>
            <a:xfrm>
              <a:off x="0" y="0"/>
              <a:ext cx="7686088" cy="602496"/>
            </a:xfrm>
            <a:custGeom>
              <a:avLst/>
              <a:gdLst/>
              <a:ahLst/>
              <a:cxnLst/>
              <a:rect l="l" t="t" r="r" b="b"/>
              <a:pathLst>
                <a:path w="7686088" h="602496">
                  <a:moveTo>
                    <a:pt x="0" y="0"/>
                  </a:moveTo>
                  <a:lnTo>
                    <a:pt x="7686088" y="0"/>
                  </a:lnTo>
                  <a:lnTo>
                    <a:pt x="7686088" y="602496"/>
                  </a:lnTo>
                  <a:lnTo>
                    <a:pt x="0" y="602496"/>
                  </a:lnTo>
                  <a:close/>
                </a:path>
              </a:pathLst>
            </a:custGeom>
            <a:solidFill>
              <a:srgbClr val="132E4B"/>
            </a:solidFill>
          </p:spPr>
        </p:sp>
      </p:grpSp>
      <p:pic>
        <p:nvPicPr>
          <p:cNvPr id="18" name="Picture 8"/>
          <p:cNvPicPr>
            <a:picLocks noChangeAspect="1"/>
          </p:cNvPicPr>
          <p:nvPr/>
        </p:nvPicPr>
        <p:blipFill>
          <a:blip r:embed="rId3"/>
          <a:srcRect/>
          <a:stretch>
            <a:fillRect/>
          </a:stretch>
        </p:blipFill>
        <p:spPr>
          <a:xfrm>
            <a:off x="304800" y="8940689"/>
            <a:ext cx="3239759" cy="936830"/>
          </a:xfrm>
          <a:prstGeom prst="rect">
            <a:avLst/>
          </a:prstGeom>
        </p:spPr>
      </p:pic>
      <p:pic>
        <p:nvPicPr>
          <p:cNvPr id="19" name="Picture 9"/>
          <p:cNvPicPr>
            <a:picLocks noChangeAspect="1"/>
          </p:cNvPicPr>
          <p:nvPr/>
        </p:nvPicPr>
        <p:blipFill>
          <a:blip r:embed="rId4"/>
          <a:srcRect/>
          <a:stretch>
            <a:fillRect/>
          </a:stretch>
        </p:blipFill>
        <p:spPr>
          <a:xfrm>
            <a:off x="4800600" y="8963508"/>
            <a:ext cx="4729738" cy="993245"/>
          </a:xfrm>
          <a:prstGeom prst="rect">
            <a:avLst/>
          </a:prstGeom>
        </p:spPr>
      </p:pic>
      <p:pic>
        <p:nvPicPr>
          <p:cNvPr id="20" name="Picture 13"/>
          <p:cNvPicPr>
            <a:picLocks noChangeAspect="1"/>
          </p:cNvPicPr>
          <p:nvPr/>
        </p:nvPicPr>
        <p:blipFill>
          <a:blip r:embed="rId5"/>
          <a:srcRect/>
          <a:stretch>
            <a:fillRect/>
          </a:stretch>
        </p:blipFill>
        <p:spPr>
          <a:xfrm>
            <a:off x="10382994" y="8792218"/>
            <a:ext cx="3136795" cy="1164535"/>
          </a:xfrm>
          <a:prstGeom prst="rect">
            <a:avLst/>
          </a:prstGeom>
        </p:spPr>
      </p:pic>
      <p:pic>
        <p:nvPicPr>
          <p:cNvPr id="21" name="Picture 20"/>
          <p:cNvPicPr>
            <a:picLocks noChangeAspect="1"/>
          </p:cNvPicPr>
          <p:nvPr/>
        </p:nvPicPr>
        <p:blipFill rotWithShape="1">
          <a:blip r:embed="rId6">
            <a:extLst>
              <a:ext uri="{28A0092B-C50C-407E-A947-70E740481C1C}">
                <a14:useLocalDpi xmlns:a14="http://schemas.microsoft.com/office/drawing/2010/main" val="0"/>
              </a:ext>
            </a:extLst>
          </a:blip>
          <a:srcRect t="18750" r="35000" b="52500"/>
          <a:stretch/>
        </p:blipFill>
        <p:spPr>
          <a:xfrm>
            <a:off x="13901975" y="8676007"/>
            <a:ext cx="2782092" cy="1230541"/>
          </a:xfrm>
          <a:prstGeom prst="rect">
            <a:avLst/>
          </a:prstGeom>
        </p:spPr>
      </p:pic>
      <p:pic>
        <p:nvPicPr>
          <p:cNvPr id="22" name="Picture 21"/>
          <p:cNvPicPr>
            <a:picLocks noChangeAspect="1"/>
          </p:cNvPicPr>
          <p:nvPr/>
        </p:nvPicPr>
        <p:blipFill rotWithShape="1">
          <a:blip r:embed="rId6">
            <a:extLst>
              <a:ext uri="{28A0092B-C50C-407E-A947-70E740481C1C}">
                <a14:useLocalDpi xmlns:a14="http://schemas.microsoft.com/office/drawing/2010/main" val="0"/>
              </a:ext>
            </a:extLst>
          </a:blip>
          <a:srcRect t="48334" r="65814" b="20416"/>
          <a:stretch/>
        </p:blipFill>
        <p:spPr>
          <a:xfrm>
            <a:off x="16611600" y="8713399"/>
            <a:ext cx="1429708" cy="1306901"/>
          </a:xfrm>
          <a:prstGeom prst="rect">
            <a:avLst/>
          </a:prstGeom>
        </p:spPr>
      </p:pic>
      <p:sp>
        <p:nvSpPr>
          <p:cNvPr id="23" name="TextBox 22">
            <a:extLst>
              <a:ext uri="{FF2B5EF4-FFF2-40B4-BE49-F238E27FC236}">
                <a16:creationId xmlns:a16="http://schemas.microsoft.com/office/drawing/2014/main" id="{EF75F425-49C1-49D5-9C1A-D33DF40786E9}"/>
              </a:ext>
            </a:extLst>
          </p:cNvPr>
          <p:cNvSpPr txBox="1"/>
          <p:nvPr/>
        </p:nvSpPr>
        <p:spPr>
          <a:xfrm>
            <a:off x="990600" y="2776863"/>
            <a:ext cx="16154400" cy="5509200"/>
          </a:xfrm>
          <a:prstGeom prst="rect">
            <a:avLst/>
          </a:prstGeom>
          <a:noFill/>
        </p:spPr>
        <p:txBody>
          <a:bodyPr wrap="square">
            <a:spAutoFit/>
          </a:bodyPr>
          <a:lstStyle/>
          <a:p>
            <a:r>
              <a:rPr lang="en-GB" sz="4400" dirty="0">
                <a:solidFill>
                  <a:schemeClr val="bg1"/>
                </a:solidFill>
              </a:rPr>
              <a:t>If the student has a partner who claims benefits then the partner can continue to claim but they would take the students loan into account as income. Also people who are claiming disability benefits may have them reassessed if they become full time students. This does not generally affect people who have a long term physical disability, but if people are claiming benefits as a result of being deemed unfit for work, then becoming a FT student can trigger a reassessment (as would any change to circumstances).</a:t>
            </a:r>
          </a:p>
        </p:txBody>
      </p:sp>
    </p:spTree>
    <p:extLst>
      <p:ext uri="{BB962C8B-B14F-4D97-AF65-F5344CB8AC3E}">
        <p14:creationId xmlns:p14="http://schemas.microsoft.com/office/powerpoint/2010/main" val="35288384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132E4B"/>
        </a:solidFill>
        <a:effectLst/>
      </p:bgPr>
    </p:bg>
    <p:spTree>
      <p:nvGrpSpPr>
        <p:cNvPr id="1" name=""/>
        <p:cNvGrpSpPr/>
        <p:nvPr/>
      </p:nvGrpSpPr>
      <p:grpSpPr>
        <a:xfrm>
          <a:off x="0" y="0"/>
          <a:ext cx="0" cy="0"/>
          <a:chOff x="0" y="0"/>
          <a:chExt cx="0" cy="0"/>
        </a:xfrm>
      </p:grpSpPr>
      <p:grpSp>
        <p:nvGrpSpPr>
          <p:cNvPr id="2" name="Group 2"/>
          <p:cNvGrpSpPr/>
          <p:nvPr/>
        </p:nvGrpSpPr>
        <p:grpSpPr>
          <a:xfrm>
            <a:off x="268430" y="390892"/>
            <a:ext cx="7162800" cy="1806734"/>
            <a:chOff x="0" y="0"/>
            <a:chExt cx="4271234" cy="611167"/>
          </a:xfrm>
        </p:grpSpPr>
        <p:sp>
          <p:nvSpPr>
            <p:cNvPr id="3" name="Freeform 3"/>
            <p:cNvSpPr/>
            <p:nvPr/>
          </p:nvSpPr>
          <p:spPr>
            <a:xfrm>
              <a:off x="0" y="0"/>
              <a:ext cx="4271234" cy="611167"/>
            </a:xfrm>
            <a:custGeom>
              <a:avLst/>
              <a:gdLst/>
              <a:ahLst/>
              <a:cxnLst/>
              <a:rect l="l" t="t" r="r" b="b"/>
              <a:pathLst>
                <a:path w="4271234" h="611167">
                  <a:moveTo>
                    <a:pt x="0" y="0"/>
                  </a:moveTo>
                  <a:lnTo>
                    <a:pt x="4271234" y="0"/>
                  </a:lnTo>
                  <a:lnTo>
                    <a:pt x="4271234" y="611167"/>
                  </a:lnTo>
                  <a:lnTo>
                    <a:pt x="0" y="611167"/>
                  </a:lnTo>
                  <a:close/>
                </a:path>
              </a:pathLst>
            </a:custGeom>
            <a:solidFill>
              <a:srgbClr val="00AEEF"/>
            </a:solidFill>
          </p:spPr>
        </p:sp>
      </p:grpSp>
      <p:sp>
        <p:nvSpPr>
          <p:cNvPr id="4" name="TextBox 4"/>
          <p:cNvSpPr txBox="1"/>
          <p:nvPr/>
        </p:nvSpPr>
        <p:spPr>
          <a:xfrm>
            <a:off x="543749" y="685556"/>
            <a:ext cx="8266743" cy="933450"/>
          </a:xfrm>
          <a:prstGeom prst="rect">
            <a:avLst/>
          </a:prstGeom>
        </p:spPr>
        <p:txBody>
          <a:bodyPr lIns="0" tIns="0" rIns="0" bIns="0" rtlCol="0" anchor="t">
            <a:spAutoFit/>
          </a:bodyPr>
          <a:lstStyle/>
          <a:p>
            <a:pPr>
              <a:lnSpc>
                <a:spcPts val="7200"/>
              </a:lnSpc>
            </a:pPr>
            <a:r>
              <a:rPr lang="en-US" sz="6000" dirty="0">
                <a:solidFill>
                  <a:srgbClr val="FFFFFF"/>
                </a:solidFill>
                <a:latin typeface="Roboto Bold"/>
              </a:rPr>
              <a:t>Funding</a:t>
            </a:r>
          </a:p>
        </p:txBody>
      </p:sp>
      <p:pic>
        <p:nvPicPr>
          <p:cNvPr id="15" name="Picture 15"/>
          <p:cNvPicPr>
            <a:picLocks noChangeAspect="1"/>
          </p:cNvPicPr>
          <p:nvPr/>
        </p:nvPicPr>
        <p:blipFill>
          <a:blip r:embed="rId2"/>
          <a:srcRect l="69224"/>
          <a:stretch>
            <a:fillRect/>
          </a:stretch>
        </p:blipFill>
        <p:spPr>
          <a:xfrm>
            <a:off x="16877008" y="305733"/>
            <a:ext cx="1094826" cy="1028700"/>
          </a:xfrm>
          <a:prstGeom prst="rect">
            <a:avLst/>
          </a:prstGeom>
        </p:spPr>
      </p:pic>
      <p:grpSp>
        <p:nvGrpSpPr>
          <p:cNvPr id="16" name="Group 6"/>
          <p:cNvGrpSpPr/>
          <p:nvPr/>
        </p:nvGrpSpPr>
        <p:grpSpPr>
          <a:xfrm>
            <a:off x="1" y="8531208"/>
            <a:ext cx="18288000" cy="1755792"/>
            <a:chOff x="0" y="0"/>
            <a:chExt cx="7686088" cy="602496"/>
          </a:xfrm>
        </p:grpSpPr>
        <p:sp>
          <p:nvSpPr>
            <p:cNvPr id="17" name="Freeform 7"/>
            <p:cNvSpPr/>
            <p:nvPr/>
          </p:nvSpPr>
          <p:spPr>
            <a:xfrm>
              <a:off x="0" y="0"/>
              <a:ext cx="7686088" cy="602496"/>
            </a:xfrm>
            <a:custGeom>
              <a:avLst/>
              <a:gdLst/>
              <a:ahLst/>
              <a:cxnLst/>
              <a:rect l="l" t="t" r="r" b="b"/>
              <a:pathLst>
                <a:path w="7686088" h="602496">
                  <a:moveTo>
                    <a:pt x="0" y="0"/>
                  </a:moveTo>
                  <a:lnTo>
                    <a:pt x="7686088" y="0"/>
                  </a:lnTo>
                  <a:lnTo>
                    <a:pt x="7686088" y="602496"/>
                  </a:lnTo>
                  <a:lnTo>
                    <a:pt x="0" y="602496"/>
                  </a:lnTo>
                  <a:close/>
                </a:path>
              </a:pathLst>
            </a:custGeom>
            <a:solidFill>
              <a:srgbClr val="132E4B"/>
            </a:solidFill>
          </p:spPr>
        </p:sp>
      </p:grpSp>
      <p:pic>
        <p:nvPicPr>
          <p:cNvPr id="18" name="Picture 8"/>
          <p:cNvPicPr>
            <a:picLocks noChangeAspect="1"/>
          </p:cNvPicPr>
          <p:nvPr/>
        </p:nvPicPr>
        <p:blipFill>
          <a:blip r:embed="rId3"/>
          <a:srcRect/>
          <a:stretch>
            <a:fillRect/>
          </a:stretch>
        </p:blipFill>
        <p:spPr>
          <a:xfrm>
            <a:off x="304800" y="8940689"/>
            <a:ext cx="3239759" cy="936830"/>
          </a:xfrm>
          <a:prstGeom prst="rect">
            <a:avLst/>
          </a:prstGeom>
        </p:spPr>
      </p:pic>
      <p:pic>
        <p:nvPicPr>
          <p:cNvPr id="19" name="Picture 9"/>
          <p:cNvPicPr>
            <a:picLocks noChangeAspect="1"/>
          </p:cNvPicPr>
          <p:nvPr/>
        </p:nvPicPr>
        <p:blipFill>
          <a:blip r:embed="rId4"/>
          <a:srcRect/>
          <a:stretch>
            <a:fillRect/>
          </a:stretch>
        </p:blipFill>
        <p:spPr>
          <a:xfrm>
            <a:off x="4800600" y="8963508"/>
            <a:ext cx="4729738" cy="993245"/>
          </a:xfrm>
          <a:prstGeom prst="rect">
            <a:avLst/>
          </a:prstGeom>
        </p:spPr>
      </p:pic>
      <p:pic>
        <p:nvPicPr>
          <p:cNvPr id="20" name="Picture 13"/>
          <p:cNvPicPr>
            <a:picLocks noChangeAspect="1"/>
          </p:cNvPicPr>
          <p:nvPr/>
        </p:nvPicPr>
        <p:blipFill>
          <a:blip r:embed="rId5"/>
          <a:srcRect/>
          <a:stretch>
            <a:fillRect/>
          </a:stretch>
        </p:blipFill>
        <p:spPr>
          <a:xfrm>
            <a:off x="10382994" y="8792218"/>
            <a:ext cx="3136795" cy="1164535"/>
          </a:xfrm>
          <a:prstGeom prst="rect">
            <a:avLst/>
          </a:prstGeom>
        </p:spPr>
      </p:pic>
      <p:pic>
        <p:nvPicPr>
          <p:cNvPr id="21" name="Picture 20"/>
          <p:cNvPicPr>
            <a:picLocks noChangeAspect="1"/>
          </p:cNvPicPr>
          <p:nvPr/>
        </p:nvPicPr>
        <p:blipFill rotWithShape="1">
          <a:blip r:embed="rId6">
            <a:extLst>
              <a:ext uri="{28A0092B-C50C-407E-A947-70E740481C1C}">
                <a14:useLocalDpi xmlns:a14="http://schemas.microsoft.com/office/drawing/2010/main" val="0"/>
              </a:ext>
            </a:extLst>
          </a:blip>
          <a:srcRect t="18750" r="35000" b="52500"/>
          <a:stretch/>
        </p:blipFill>
        <p:spPr>
          <a:xfrm>
            <a:off x="13901975" y="8676007"/>
            <a:ext cx="2782092" cy="1230541"/>
          </a:xfrm>
          <a:prstGeom prst="rect">
            <a:avLst/>
          </a:prstGeom>
        </p:spPr>
      </p:pic>
      <p:pic>
        <p:nvPicPr>
          <p:cNvPr id="22" name="Picture 21"/>
          <p:cNvPicPr>
            <a:picLocks noChangeAspect="1"/>
          </p:cNvPicPr>
          <p:nvPr/>
        </p:nvPicPr>
        <p:blipFill rotWithShape="1">
          <a:blip r:embed="rId6">
            <a:extLst>
              <a:ext uri="{28A0092B-C50C-407E-A947-70E740481C1C}">
                <a14:useLocalDpi xmlns:a14="http://schemas.microsoft.com/office/drawing/2010/main" val="0"/>
              </a:ext>
            </a:extLst>
          </a:blip>
          <a:srcRect t="48334" r="65814" b="20416"/>
          <a:stretch/>
        </p:blipFill>
        <p:spPr>
          <a:xfrm>
            <a:off x="16611600" y="8713399"/>
            <a:ext cx="1429708" cy="1306901"/>
          </a:xfrm>
          <a:prstGeom prst="rect">
            <a:avLst/>
          </a:prstGeom>
        </p:spPr>
      </p:pic>
      <p:sp>
        <p:nvSpPr>
          <p:cNvPr id="23" name="TextBox 22">
            <a:extLst>
              <a:ext uri="{FF2B5EF4-FFF2-40B4-BE49-F238E27FC236}">
                <a16:creationId xmlns:a16="http://schemas.microsoft.com/office/drawing/2014/main" id="{EF75F425-49C1-49D5-9C1A-D33DF40786E9}"/>
              </a:ext>
            </a:extLst>
          </p:cNvPr>
          <p:cNvSpPr txBox="1"/>
          <p:nvPr/>
        </p:nvSpPr>
        <p:spPr>
          <a:xfrm>
            <a:off x="990600" y="2629927"/>
            <a:ext cx="16078200" cy="5816977"/>
          </a:xfrm>
          <a:prstGeom prst="rect">
            <a:avLst/>
          </a:prstGeom>
          <a:noFill/>
        </p:spPr>
        <p:txBody>
          <a:bodyPr wrap="square">
            <a:spAutoFit/>
          </a:bodyPr>
          <a:lstStyle/>
          <a:p>
            <a:r>
              <a:rPr lang="en-GB" sz="4400" dirty="0">
                <a:solidFill>
                  <a:schemeClr val="bg1"/>
                </a:solidFill>
              </a:rPr>
              <a:t>Full time students (UG or PG) cannot claim Carers Allowance as they are not classed as being available to care. Part time students can usually continue to claim Carers Allowance. </a:t>
            </a:r>
          </a:p>
          <a:p>
            <a:endParaRPr lang="en-GB" sz="2000" dirty="0">
              <a:solidFill>
                <a:schemeClr val="bg1"/>
              </a:solidFill>
            </a:endParaRPr>
          </a:p>
          <a:p>
            <a:r>
              <a:rPr lang="en-GB" sz="4400" dirty="0">
                <a:solidFill>
                  <a:schemeClr val="bg1"/>
                </a:solidFill>
              </a:rPr>
              <a:t>In general terms anything that relates to the children (child benefit and child tax credit) or is paid for disability related costs (</a:t>
            </a:r>
            <a:r>
              <a:rPr lang="en-GB" sz="4400" dirty="0" err="1">
                <a:solidFill>
                  <a:schemeClr val="bg1"/>
                </a:solidFill>
              </a:rPr>
              <a:t>eg</a:t>
            </a:r>
            <a:r>
              <a:rPr lang="en-GB" sz="4400" dirty="0">
                <a:solidFill>
                  <a:schemeClr val="bg1"/>
                </a:solidFill>
              </a:rPr>
              <a:t> mobility allowance) is not affected, but money for general living costs (income support, housing benefit) will either be completely lost or reduced depending on circumstances. </a:t>
            </a:r>
          </a:p>
        </p:txBody>
      </p:sp>
    </p:spTree>
    <p:extLst>
      <p:ext uri="{BB962C8B-B14F-4D97-AF65-F5344CB8AC3E}">
        <p14:creationId xmlns:p14="http://schemas.microsoft.com/office/powerpoint/2010/main" val="1466064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132E4B"/>
        </a:solidFill>
        <a:effectLst/>
      </p:bgPr>
    </p:bg>
    <p:spTree>
      <p:nvGrpSpPr>
        <p:cNvPr id="1" name=""/>
        <p:cNvGrpSpPr/>
        <p:nvPr/>
      </p:nvGrpSpPr>
      <p:grpSpPr>
        <a:xfrm>
          <a:off x="0" y="0"/>
          <a:ext cx="0" cy="0"/>
          <a:chOff x="0" y="0"/>
          <a:chExt cx="0" cy="0"/>
        </a:xfrm>
      </p:grpSpPr>
      <p:grpSp>
        <p:nvGrpSpPr>
          <p:cNvPr id="2" name="Group 2"/>
          <p:cNvGrpSpPr/>
          <p:nvPr/>
        </p:nvGrpSpPr>
        <p:grpSpPr>
          <a:xfrm>
            <a:off x="268430" y="390892"/>
            <a:ext cx="7162800" cy="1806734"/>
            <a:chOff x="0" y="0"/>
            <a:chExt cx="4271234" cy="611167"/>
          </a:xfrm>
        </p:grpSpPr>
        <p:sp>
          <p:nvSpPr>
            <p:cNvPr id="3" name="Freeform 3"/>
            <p:cNvSpPr/>
            <p:nvPr/>
          </p:nvSpPr>
          <p:spPr>
            <a:xfrm>
              <a:off x="0" y="0"/>
              <a:ext cx="4271234" cy="611167"/>
            </a:xfrm>
            <a:custGeom>
              <a:avLst/>
              <a:gdLst/>
              <a:ahLst/>
              <a:cxnLst/>
              <a:rect l="l" t="t" r="r" b="b"/>
              <a:pathLst>
                <a:path w="4271234" h="611167">
                  <a:moveTo>
                    <a:pt x="0" y="0"/>
                  </a:moveTo>
                  <a:lnTo>
                    <a:pt x="4271234" y="0"/>
                  </a:lnTo>
                  <a:lnTo>
                    <a:pt x="4271234" y="611167"/>
                  </a:lnTo>
                  <a:lnTo>
                    <a:pt x="0" y="611167"/>
                  </a:lnTo>
                  <a:close/>
                </a:path>
              </a:pathLst>
            </a:custGeom>
            <a:solidFill>
              <a:srgbClr val="00AEEF"/>
            </a:solidFill>
          </p:spPr>
        </p:sp>
      </p:grpSp>
      <p:sp>
        <p:nvSpPr>
          <p:cNvPr id="4" name="TextBox 4"/>
          <p:cNvSpPr txBox="1"/>
          <p:nvPr/>
        </p:nvSpPr>
        <p:spPr>
          <a:xfrm>
            <a:off x="543749" y="685556"/>
            <a:ext cx="8266743" cy="933450"/>
          </a:xfrm>
          <a:prstGeom prst="rect">
            <a:avLst/>
          </a:prstGeom>
        </p:spPr>
        <p:txBody>
          <a:bodyPr lIns="0" tIns="0" rIns="0" bIns="0" rtlCol="0" anchor="t">
            <a:spAutoFit/>
          </a:bodyPr>
          <a:lstStyle/>
          <a:p>
            <a:pPr>
              <a:lnSpc>
                <a:spcPts val="7200"/>
              </a:lnSpc>
            </a:pPr>
            <a:r>
              <a:rPr lang="en-US" sz="6000" dirty="0">
                <a:solidFill>
                  <a:srgbClr val="FFFFFF"/>
                </a:solidFill>
                <a:latin typeface="Roboto Bold"/>
              </a:rPr>
              <a:t>Funding</a:t>
            </a:r>
          </a:p>
        </p:txBody>
      </p:sp>
      <p:pic>
        <p:nvPicPr>
          <p:cNvPr id="15" name="Picture 15"/>
          <p:cNvPicPr>
            <a:picLocks noChangeAspect="1"/>
          </p:cNvPicPr>
          <p:nvPr/>
        </p:nvPicPr>
        <p:blipFill>
          <a:blip r:embed="rId2"/>
          <a:srcRect l="69224"/>
          <a:stretch>
            <a:fillRect/>
          </a:stretch>
        </p:blipFill>
        <p:spPr>
          <a:xfrm>
            <a:off x="16877008" y="305733"/>
            <a:ext cx="1094826" cy="1028700"/>
          </a:xfrm>
          <a:prstGeom prst="rect">
            <a:avLst/>
          </a:prstGeom>
        </p:spPr>
      </p:pic>
      <p:grpSp>
        <p:nvGrpSpPr>
          <p:cNvPr id="16" name="Group 6"/>
          <p:cNvGrpSpPr/>
          <p:nvPr/>
        </p:nvGrpSpPr>
        <p:grpSpPr>
          <a:xfrm>
            <a:off x="1" y="8531208"/>
            <a:ext cx="18288000" cy="1755792"/>
            <a:chOff x="0" y="0"/>
            <a:chExt cx="7686088" cy="602496"/>
          </a:xfrm>
        </p:grpSpPr>
        <p:sp>
          <p:nvSpPr>
            <p:cNvPr id="17" name="Freeform 7"/>
            <p:cNvSpPr/>
            <p:nvPr/>
          </p:nvSpPr>
          <p:spPr>
            <a:xfrm>
              <a:off x="0" y="0"/>
              <a:ext cx="7686088" cy="602496"/>
            </a:xfrm>
            <a:custGeom>
              <a:avLst/>
              <a:gdLst/>
              <a:ahLst/>
              <a:cxnLst/>
              <a:rect l="l" t="t" r="r" b="b"/>
              <a:pathLst>
                <a:path w="7686088" h="602496">
                  <a:moveTo>
                    <a:pt x="0" y="0"/>
                  </a:moveTo>
                  <a:lnTo>
                    <a:pt x="7686088" y="0"/>
                  </a:lnTo>
                  <a:lnTo>
                    <a:pt x="7686088" y="602496"/>
                  </a:lnTo>
                  <a:lnTo>
                    <a:pt x="0" y="602496"/>
                  </a:lnTo>
                  <a:close/>
                </a:path>
              </a:pathLst>
            </a:custGeom>
            <a:solidFill>
              <a:srgbClr val="132E4B"/>
            </a:solidFill>
          </p:spPr>
        </p:sp>
      </p:grpSp>
      <p:pic>
        <p:nvPicPr>
          <p:cNvPr id="18" name="Picture 8"/>
          <p:cNvPicPr>
            <a:picLocks noChangeAspect="1"/>
          </p:cNvPicPr>
          <p:nvPr/>
        </p:nvPicPr>
        <p:blipFill>
          <a:blip r:embed="rId3"/>
          <a:srcRect/>
          <a:stretch>
            <a:fillRect/>
          </a:stretch>
        </p:blipFill>
        <p:spPr>
          <a:xfrm>
            <a:off x="304800" y="8940689"/>
            <a:ext cx="3239759" cy="936830"/>
          </a:xfrm>
          <a:prstGeom prst="rect">
            <a:avLst/>
          </a:prstGeom>
        </p:spPr>
      </p:pic>
      <p:pic>
        <p:nvPicPr>
          <p:cNvPr id="19" name="Picture 9"/>
          <p:cNvPicPr>
            <a:picLocks noChangeAspect="1"/>
          </p:cNvPicPr>
          <p:nvPr/>
        </p:nvPicPr>
        <p:blipFill>
          <a:blip r:embed="rId4"/>
          <a:srcRect/>
          <a:stretch>
            <a:fillRect/>
          </a:stretch>
        </p:blipFill>
        <p:spPr>
          <a:xfrm>
            <a:off x="4800600" y="8963508"/>
            <a:ext cx="4729738" cy="993245"/>
          </a:xfrm>
          <a:prstGeom prst="rect">
            <a:avLst/>
          </a:prstGeom>
        </p:spPr>
      </p:pic>
      <p:pic>
        <p:nvPicPr>
          <p:cNvPr id="20" name="Picture 13"/>
          <p:cNvPicPr>
            <a:picLocks noChangeAspect="1"/>
          </p:cNvPicPr>
          <p:nvPr/>
        </p:nvPicPr>
        <p:blipFill>
          <a:blip r:embed="rId5"/>
          <a:srcRect/>
          <a:stretch>
            <a:fillRect/>
          </a:stretch>
        </p:blipFill>
        <p:spPr>
          <a:xfrm>
            <a:off x="10382994" y="8792218"/>
            <a:ext cx="3136795" cy="1164535"/>
          </a:xfrm>
          <a:prstGeom prst="rect">
            <a:avLst/>
          </a:prstGeom>
        </p:spPr>
      </p:pic>
      <p:pic>
        <p:nvPicPr>
          <p:cNvPr id="21" name="Picture 20"/>
          <p:cNvPicPr>
            <a:picLocks noChangeAspect="1"/>
          </p:cNvPicPr>
          <p:nvPr/>
        </p:nvPicPr>
        <p:blipFill rotWithShape="1">
          <a:blip r:embed="rId6">
            <a:extLst>
              <a:ext uri="{28A0092B-C50C-407E-A947-70E740481C1C}">
                <a14:useLocalDpi xmlns:a14="http://schemas.microsoft.com/office/drawing/2010/main" val="0"/>
              </a:ext>
            </a:extLst>
          </a:blip>
          <a:srcRect t="18750" r="35000" b="52500"/>
          <a:stretch/>
        </p:blipFill>
        <p:spPr>
          <a:xfrm>
            <a:off x="13901975" y="8676007"/>
            <a:ext cx="2782092" cy="1230541"/>
          </a:xfrm>
          <a:prstGeom prst="rect">
            <a:avLst/>
          </a:prstGeom>
        </p:spPr>
      </p:pic>
      <p:pic>
        <p:nvPicPr>
          <p:cNvPr id="22" name="Picture 21"/>
          <p:cNvPicPr>
            <a:picLocks noChangeAspect="1"/>
          </p:cNvPicPr>
          <p:nvPr/>
        </p:nvPicPr>
        <p:blipFill rotWithShape="1">
          <a:blip r:embed="rId6">
            <a:extLst>
              <a:ext uri="{28A0092B-C50C-407E-A947-70E740481C1C}">
                <a14:useLocalDpi xmlns:a14="http://schemas.microsoft.com/office/drawing/2010/main" val="0"/>
              </a:ext>
            </a:extLst>
          </a:blip>
          <a:srcRect t="48334" r="65814" b="20416"/>
          <a:stretch/>
        </p:blipFill>
        <p:spPr>
          <a:xfrm>
            <a:off x="16611600" y="8713399"/>
            <a:ext cx="1429708" cy="1306901"/>
          </a:xfrm>
          <a:prstGeom prst="rect">
            <a:avLst/>
          </a:prstGeom>
        </p:spPr>
      </p:pic>
      <p:sp>
        <p:nvSpPr>
          <p:cNvPr id="23" name="TextBox 22">
            <a:extLst>
              <a:ext uri="{FF2B5EF4-FFF2-40B4-BE49-F238E27FC236}">
                <a16:creationId xmlns:a16="http://schemas.microsoft.com/office/drawing/2014/main" id="{EF75F425-49C1-49D5-9C1A-D33DF40786E9}"/>
              </a:ext>
            </a:extLst>
          </p:cNvPr>
          <p:cNvSpPr txBox="1"/>
          <p:nvPr/>
        </p:nvSpPr>
        <p:spPr>
          <a:xfrm>
            <a:off x="990600" y="2629927"/>
            <a:ext cx="16078200" cy="4832092"/>
          </a:xfrm>
          <a:prstGeom prst="rect">
            <a:avLst/>
          </a:prstGeom>
          <a:noFill/>
        </p:spPr>
        <p:txBody>
          <a:bodyPr wrap="square">
            <a:spAutoFit/>
          </a:bodyPr>
          <a:lstStyle/>
          <a:p>
            <a:r>
              <a:rPr lang="en-GB" sz="4400" dirty="0">
                <a:solidFill>
                  <a:schemeClr val="bg1"/>
                </a:solidFill>
              </a:rPr>
              <a:t>Only the maintenance loan (and not all of that) is classed as income so money from Parent Learning Allowance, Childcare Grant and DSA are completely ignored by the Benefits Agency. The ‘special support element’ of the loan (£4014 in 21/22) is ignored plus a small amount per week which is classed as for course related costs (books and travel). The remainder (approx. £6,000) is counted as income so can reduce the amount of housing benefit etc. that a person can receive.  </a:t>
            </a:r>
          </a:p>
        </p:txBody>
      </p:sp>
    </p:spTree>
    <p:extLst>
      <p:ext uri="{BB962C8B-B14F-4D97-AF65-F5344CB8AC3E}">
        <p14:creationId xmlns:p14="http://schemas.microsoft.com/office/powerpoint/2010/main" val="1623815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132E4B"/>
        </a:solidFill>
        <a:effectLst/>
      </p:bgPr>
    </p:bg>
    <p:spTree>
      <p:nvGrpSpPr>
        <p:cNvPr id="1" name=""/>
        <p:cNvGrpSpPr/>
        <p:nvPr/>
      </p:nvGrpSpPr>
      <p:grpSpPr>
        <a:xfrm>
          <a:off x="0" y="0"/>
          <a:ext cx="0" cy="0"/>
          <a:chOff x="0" y="0"/>
          <a:chExt cx="0" cy="0"/>
        </a:xfrm>
      </p:grpSpPr>
      <p:grpSp>
        <p:nvGrpSpPr>
          <p:cNvPr id="2" name="Group 2"/>
          <p:cNvGrpSpPr/>
          <p:nvPr/>
        </p:nvGrpSpPr>
        <p:grpSpPr>
          <a:xfrm>
            <a:off x="268430" y="390892"/>
            <a:ext cx="7162800" cy="1806734"/>
            <a:chOff x="0" y="0"/>
            <a:chExt cx="4271234" cy="611167"/>
          </a:xfrm>
        </p:grpSpPr>
        <p:sp>
          <p:nvSpPr>
            <p:cNvPr id="3" name="Freeform 3"/>
            <p:cNvSpPr/>
            <p:nvPr/>
          </p:nvSpPr>
          <p:spPr>
            <a:xfrm>
              <a:off x="0" y="0"/>
              <a:ext cx="4271234" cy="611167"/>
            </a:xfrm>
            <a:custGeom>
              <a:avLst/>
              <a:gdLst/>
              <a:ahLst/>
              <a:cxnLst/>
              <a:rect l="l" t="t" r="r" b="b"/>
              <a:pathLst>
                <a:path w="4271234" h="611167">
                  <a:moveTo>
                    <a:pt x="0" y="0"/>
                  </a:moveTo>
                  <a:lnTo>
                    <a:pt x="4271234" y="0"/>
                  </a:lnTo>
                  <a:lnTo>
                    <a:pt x="4271234" y="611167"/>
                  </a:lnTo>
                  <a:lnTo>
                    <a:pt x="0" y="611167"/>
                  </a:lnTo>
                  <a:close/>
                </a:path>
              </a:pathLst>
            </a:custGeom>
            <a:solidFill>
              <a:srgbClr val="00AEEF"/>
            </a:solidFill>
          </p:spPr>
        </p:sp>
      </p:grpSp>
      <p:sp>
        <p:nvSpPr>
          <p:cNvPr id="4" name="TextBox 4"/>
          <p:cNvSpPr txBox="1"/>
          <p:nvPr/>
        </p:nvSpPr>
        <p:spPr>
          <a:xfrm>
            <a:off x="543749" y="685556"/>
            <a:ext cx="8266743" cy="933450"/>
          </a:xfrm>
          <a:prstGeom prst="rect">
            <a:avLst/>
          </a:prstGeom>
        </p:spPr>
        <p:txBody>
          <a:bodyPr lIns="0" tIns="0" rIns="0" bIns="0" rtlCol="0" anchor="t">
            <a:spAutoFit/>
          </a:bodyPr>
          <a:lstStyle/>
          <a:p>
            <a:pPr>
              <a:lnSpc>
                <a:spcPts val="7200"/>
              </a:lnSpc>
            </a:pPr>
            <a:r>
              <a:rPr lang="en-US" sz="6000" dirty="0">
                <a:solidFill>
                  <a:srgbClr val="FFFFFF"/>
                </a:solidFill>
                <a:latin typeface="Roboto Bold"/>
              </a:rPr>
              <a:t>Funding</a:t>
            </a:r>
          </a:p>
        </p:txBody>
      </p:sp>
      <p:pic>
        <p:nvPicPr>
          <p:cNvPr id="15" name="Picture 15"/>
          <p:cNvPicPr>
            <a:picLocks noChangeAspect="1"/>
          </p:cNvPicPr>
          <p:nvPr/>
        </p:nvPicPr>
        <p:blipFill>
          <a:blip r:embed="rId2"/>
          <a:srcRect l="69224"/>
          <a:stretch>
            <a:fillRect/>
          </a:stretch>
        </p:blipFill>
        <p:spPr>
          <a:xfrm>
            <a:off x="16877008" y="305733"/>
            <a:ext cx="1094826" cy="1028700"/>
          </a:xfrm>
          <a:prstGeom prst="rect">
            <a:avLst/>
          </a:prstGeom>
        </p:spPr>
      </p:pic>
      <p:grpSp>
        <p:nvGrpSpPr>
          <p:cNvPr id="16" name="Group 6"/>
          <p:cNvGrpSpPr/>
          <p:nvPr/>
        </p:nvGrpSpPr>
        <p:grpSpPr>
          <a:xfrm>
            <a:off x="1" y="8531208"/>
            <a:ext cx="18288000" cy="1755792"/>
            <a:chOff x="0" y="0"/>
            <a:chExt cx="7686088" cy="602496"/>
          </a:xfrm>
        </p:grpSpPr>
        <p:sp>
          <p:nvSpPr>
            <p:cNvPr id="17" name="Freeform 7"/>
            <p:cNvSpPr/>
            <p:nvPr/>
          </p:nvSpPr>
          <p:spPr>
            <a:xfrm>
              <a:off x="0" y="0"/>
              <a:ext cx="7686088" cy="602496"/>
            </a:xfrm>
            <a:custGeom>
              <a:avLst/>
              <a:gdLst/>
              <a:ahLst/>
              <a:cxnLst/>
              <a:rect l="l" t="t" r="r" b="b"/>
              <a:pathLst>
                <a:path w="7686088" h="602496">
                  <a:moveTo>
                    <a:pt x="0" y="0"/>
                  </a:moveTo>
                  <a:lnTo>
                    <a:pt x="7686088" y="0"/>
                  </a:lnTo>
                  <a:lnTo>
                    <a:pt x="7686088" y="602496"/>
                  </a:lnTo>
                  <a:lnTo>
                    <a:pt x="0" y="602496"/>
                  </a:lnTo>
                  <a:close/>
                </a:path>
              </a:pathLst>
            </a:custGeom>
            <a:solidFill>
              <a:srgbClr val="132E4B"/>
            </a:solidFill>
          </p:spPr>
        </p:sp>
      </p:grpSp>
      <p:pic>
        <p:nvPicPr>
          <p:cNvPr id="18" name="Picture 8"/>
          <p:cNvPicPr>
            <a:picLocks noChangeAspect="1"/>
          </p:cNvPicPr>
          <p:nvPr/>
        </p:nvPicPr>
        <p:blipFill>
          <a:blip r:embed="rId3"/>
          <a:srcRect/>
          <a:stretch>
            <a:fillRect/>
          </a:stretch>
        </p:blipFill>
        <p:spPr>
          <a:xfrm>
            <a:off x="304800" y="8940689"/>
            <a:ext cx="3239759" cy="936830"/>
          </a:xfrm>
          <a:prstGeom prst="rect">
            <a:avLst/>
          </a:prstGeom>
        </p:spPr>
      </p:pic>
      <p:pic>
        <p:nvPicPr>
          <p:cNvPr id="19" name="Picture 9"/>
          <p:cNvPicPr>
            <a:picLocks noChangeAspect="1"/>
          </p:cNvPicPr>
          <p:nvPr/>
        </p:nvPicPr>
        <p:blipFill>
          <a:blip r:embed="rId4"/>
          <a:srcRect/>
          <a:stretch>
            <a:fillRect/>
          </a:stretch>
        </p:blipFill>
        <p:spPr>
          <a:xfrm>
            <a:off x="4800600" y="8963508"/>
            <a:ext cx="4729738" cy="993245"/>
          </a:xfrm>
          <a:prstGeom prst="rect">
            <a:avLst/>
          </a:prstGeom>
        </p:spPr>
      </p:pic>
      <p:pic>
        <p:nvPicPr>
          <p:cNvPr id="20" name="Picture 13"/>
          <p:cNvPicPr>
            <a:picLocks noChangeAspect="1"/>
          </p:cNvPicPr>
          <p:nvPr/>
        </p:nvPicPr>
        <p:blipFill>
          <a:blip r:embed="rId5"/>
          <a:srcRect/>
          <a:stretch>
            <a:fillRect/>
          </a:stretch>
        </p:blipFill>
        <p:spPr>
          <a:xfrm>
            <a:off x="10382994" y="8792218"/>
            <a:ext cx="3136795" cy="1164535"/>
          </a:xfrm>
          <a:prstGeom prst="rect">
            <a:avLst/>
          </a:prstGeom>
        </p:spPr>
      </p:pic>
      <p:pic>
        <p:nvPicPr>
          <p:cNvPr id="21" name="Picture 20"/>
          <p:cNvPicPr>
            <a:picLocks noChangeAspect="1"/>
          </p:cNvPicPr>
          <p:nvPr/>
        </p:nvPicPr>
        <p:blipFill rotWithShape="1">
          <a:blip r:embed="rId6">
            <a:extLst>
              <a:ext uri="{28A0092B-C50C-407E-A947-70E740481C1C}">
                <a14:useLocalDpi xmlns:a14="http://schemas.microsoft.com/office/drawing/2010/main" val="0"/>
              </a:ext>
            </a:extLst>
          </a:blip>
          <a:srcRect t="18750" r="35000" b="52500"/>
          <a:stretch/>
        </p:blipFill>
        <p:spPr>
          <a:xfrm>
            <a:off x="13901975" y="8676007"/>
            <a:ext cx="2782092" cy="1230541"/>
          </a:xfrm>
          <a:prstGeom prst="rect">
            <a:avLst/>
          </a:prstGeom>
        </p:spPr>
      </p:pic>
      <p:pic>
        <p:nvPicPr>
          <p:cNvPr id="22" name="Picture 21"/>
          <p:cNvPicPr>
            <a:picLocks noChangeAspect="1"/>
          </p:cNvPicPr>
          <p:nvPr/>
        </p:nvPicPr>
        <p:blipFill rotWithShape="1">
          <a:blip r:embed="rId6">
            <a:extLst>
              <a:ext uri="{28A0092B-C50C-407E-A947-70E740481C1C}">
                <a14:useLocalDpi xmlns:a14="http://schemas.microsoft.com/office/drawing/2010/main" val="0"/>
              </a:ext>
            </a:extLst>
          </a:blip>
          <a:srcRect t="48334" r="65814" b="20416"/>
          <a:stretch/>
        </p:blipFill>
        <p:spPr>
          <a:xfrm>
            <a:off x="16611600" y="8713399"/>
            <a:ext cx="1429708" cy="1306901"/>
          </a:xfrm>
          <a:prstGeom prst="rect">
            <a:avLst/>
          </a:prstGeom>
        </p:spPr>
      </p:pic>
      <p:sp>
        <p:nvSpPr>
          <p:cNvPr id="23" name="TextBox 22">
            <a:extLst>
              <a:ext uri="{FF2B5EF4-FFF2-40B4-BE49-F238E27FC236}">
                <a16:creationId xmlns:a16="http://schemas.microsoft.com/office/drawing/2014/main" id="{EF75F425-49C1-49D5-9C1A-D33DF40786E9}"/>
              </a:ext>
            </a:extLst>
          </p:cNvPr>
          <p:cNvSpPr txBox="1"/>
          <p:nvPr/>
        </p:nvSpPr>
        <p:spPr>
          <a:xfrm>
            <a:off x="543749" y="2197626"/>
            <a:ext cx="17134651" cy="6494085"/>
          </a:xfrm>
          <a:prstGeom prst="rect">
            <a:avLst/>
          </a:prstGeom>
          <a:noFill/>
        </p:spPr>
        <p:txBody>
          <a:bodyPr wrap="square">
            <a:spAutoFit/>
          </a:bodyPr>
          <a:lstStyle/>
          <a:p>
            <a:r>
              <a:rPr lang="en-GB" sz="4400" dirty="0">
                <a:solidFill>
                  <a:schemeClr val="bg1"/>
                </a:solidFill>
              </a:rPr>
              <a:t>For part time students they can still claim benefits regardless of circumstances but, if they are on JSA, then they must show that they are still looking for work. Also the Benefits Agency will take the Maintenance loan into account as income so benefits are likely to be reduced.</a:t>
            </a:r>
          </a:p>
          <a:p>
            <a:endParaRPr lang="en-GB" sz="2000" dirty="0">
              <a:solidFill>
                <a:schemeClr val="bg1"/>
              </a:solidFill>
            </a:endParaRPr>
          </a:p>
          <a:p>
            <a:r>
              <a:rPr lang="en-GB" sz="4400" dirty="0">
                <a:solidFill>
                  <a:schemeClr val="bg1"/>
                </a:solidFill>
              </a:rPr>
              <a:t>For students on postgrad courses 30% of their loan (Masters or Doctoral loan) will be classed as income and taken into account by the Benefits Agency (the remainder is ignored as it is considered as going towards the fees).</a:t>
            </a:r>
          </a:p>
          <a:p>
            <a:r>
              <a:rPr lang="en-GB" sz="4400" dirty="0">
                <a:solidFill>
                  <a:schemeClr val="bg1"/>
                </a:solidFill>
              </a:rPr>
              <a:t> </a:t>
            </a:r>
          </a:p>
        </p:txBody>
      </p:sp>
    </p:spTree>
    <p:extLst>
      <p:ext uri="{BB962C8B-B14F-4D97-AF65-F5344CB8AC3E}">
        <p14:creationId xmlns:p14="http://schemas.microsoft.com/office/powerpoint/2010/main" val="22595604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132E4B"/>
        </a:solidFill>
        <a:effectLst/>
      </p:bgPr>
    </p:bg>
    <p:spTree>
      <p:nvGrpSpPr>
        <p:cNvPr id="1" name=""/>
        <p:cNvGrpSpPr/>
        <p:nvPr/>
      </p:nvGrpSpPr>
      <p:grpSpPr>
        <a:xfrm>
          <a:off x="0" y="0"/>
          <a:ext cx="0" cy="0"/>
          <a:chOff x="0" y="0"/>
          <a:chExt cx="0" cy="0"/>
        </a:xfrm>
      </p:grpSpPr>
      <p:grpSp>
        <p:nvGrpSpPr>
          <p:cNvPr id="2" name="Group 2"/>
          <p:cNvGrpSpPr/>
          <p:nvPr/>
        </p:nvGrpSpPr>
        <p:grpSpPr>
          <a:xfrm>
            <a:off x="268430" y="390892"/>
            <a:ext cx="7162800" cy="1806734"/>
            <a:chOff x="0" y="0"/>
            <a:chExt cx="4271234" cy="611167"/>
          </a:xfrm>
        </p:grpSpPr>
        <p:sp>
          <p:nvSpPr>
            <p:cNvPr id="3" name="Freeform 3"/>
            <p:cNvSpPr/>
            <p:nvPr/>
          </p:nvSpPr>
          <p:spPr>
            <a:xfrm>
              <a:off x="0" y="0"/>
              <a:ext cx="4271234" cy="611167"/>
            </a:xfrm>
            <a:custGeom>
              <a:avLst/>
              <a:gdLst/>
              <a:ahLst/>
              <a:cxnLst/>
              <a:rect l="l" t="t" r="r" b="b"/>
              <a:pathLst>
                <a:path w="4271234" h="611167">
                  <a:moveTo>
                    <a:pt x="0" y="0"/>
                  </a:moveTo>
                  <a:lnTo>
                    <a:pt x="4271234" y="0"/>
                  </a:lnTo>
                  <a:lnTo>
                    <a:pt x="4271234" y="611167"/>
                  </a:lnTo>
                  <a:lnTo>
                    <a:pt x="0" y="611167"/>
                  </a:lnTo>
                  <a:close/>
                </a:path>
              </a:pathLst>
            </a:custGeom>
            <a:solidFill>
              <a:srgbClr val="00AEEF"/>
            </a:solidFill>
          </p:spPr>
        </p:sp>
      </p:grpSp>
      <p:sp>
        <p:nvSpPr>
          <p:cNvPr id="4" name="TextBox 4"/>
          <p:cNvSpPr txBox="1"/>
          <p:nvPr/>
        </p:nvSpPr>
        <p:spPr>
          <a:xfrm>
            <a:off x="543749" y="685556"/>
            <a:ext cx="8266743" cy="933450"/>
          </a:xfrm>
          <a:prstGeom prst="rect">
            <a:avLst/>
          </a:prstGeom>
        </p:spPr>
        <p:txBody>
          <a:bodyPr lIns="0" tIns="0" rIns="0" bIns="0" rtlCol="0" anchor="t">
            <a:spAutoFit/>
          </a:bodyPr>
          <a:lstStyle/>
          <a:p>
            <a:pPr>
              <a:lnSpc>
                <a:spcPts val="7200"/>
              </a:lnSpc>
            </a:pPr>
            <a:r>
              <a:rPr lang="en-US" sz="6000">
                <a:solidFill>
                  <a:srgbClr val="FFFFFF"/>
                </a:solidFill>
                <a:latin typeface="Roboto Bold"/>
              </a:rPr>
              <a:t>Other discounts.</a:t>
            </a:r>
            <a:endParaRPr lang="en-US" sz="6000" dirty="0">
              <a:solidFill>
                <a:srgbClr val="FFFFFF"/>
              </a:solidFill>
              <a:latin typeface="Roboto Bold"/>
            </a:endParaRPr>
          </a:p>
        </p:txBody>
      </p:sp>
      <p:pic>
        <p:nvPicPr>
          <p:cNvPr id="15" name="Picture 15"/>
          <p:cNvPicPr>
            <a:picLocks noChangeAspect="1"/>
          </p:cNvPicPr>
          <p:nvPr/>
        </p:nvPicPr>
        <p:blipFill>
          <a:blip r:embed="rId2"/>
          <a:srcRect l="69224"/>
          <a:stretch>
            <a:fillRect/>
          </a:stretch>
        </p:blipFill>
        <p:spPr>
          <a:xfrm>
            <a:off x="16877008" y="305733"/>
            <a:ext cx="1094826" cy="1028700"/>
          </a:xfrm>
          <a:prstGeom prst="rect">
            <a:avLst/>
          </a:prstGeom>
        </p:spPr>
      </p:pic>
      <p:grpSp>
        <p:nvGrpSpPr>
          <p:cNvPr id="16" name="Group 6"/>
          <p:cNvGrpSpPr/>
          <p:nvPr/>
        </p:nvGrpSpPr>
        <p:grpSpPr>
          <a:xfrm>
            <a:off x="1" y="8531208"/>
            <a:ext cx="18288000" cy="1755792"/>
            <a:chOff x="0" y="0"/>
            <a:chExt cx="7686088" cy="602496"/>
          </a:xfrm>
        </p:grpSpPr>
        <p:sp>
          <p:nvSpPr>
            <p:cNvPr id="17" name="Freeform 7"/>
            <p:cNvSpPr/>
            <p:nvPr/>
          </p:nvSpPr>
          <p:spPr>
            <a:xfrm>
              <a:off x="0" y="0"/>
              <a:ext cx="7686088" cy="602496"/>
            </a:xfrm>
            <a:custGeom>
              <a:avLst/>
              <a:gdLst/>
              <a:ahLst/>
              <a:cxnLst/>
              <a:rect l="l" t="t" r="r" b="b"/>
              <a:pathLst>
                <a:path w="7686088" h="602496">
                  <a:moveTo>
                    <a:pt x="0" y="0"/>
                  </a:moveTo>
                  <a:lnTo>
                    <a:pt x="7686088" y="0"/>
                  </a:lnTo>
                  <a:lnTo>
                    <a:pt x="7686088" y="602496"/>
                  </a:lnTo>
                  <a:lnTo>
                    <a:pt x="0" y="602496"/>
                  </a:lnTo>
                  <a:close/>
                </a:path>
              </a:pathLst>
            </a:custGeom>
            <a:solidFill>
              <a:srgbClr val="132E4B"/>
            </a:solidFill>
          </p:spPr>
        </p:sp>
      </p:grpSp>
      <p:pic>
        <p:nvPicPr>
          <p:cNvPr id="18" name="Picture 8"/>
          <p:cNvPicPr>
            <a:picLocks noChangeAspect="1"/>
          </p:cNvPicPr>
          <p:nvPr/>
        </p:nvPicPr>
        <p:blipFill>
          <a:blip r:embed="rId3"/>
          <a:srcRect/>
          <a:stretch>
            <a:fillRect/>
          </a:stretch>
        </p:blipFill>
        <p:spPr>
          <a:xfrm>
            <a:off x="304800" y="8940689"/>
            <a:ext cx="3239759" cy="936830"/>
          </a:xfrm>
          <a:prstGeom prst="rect">
            <a:avLst/>
          </a:prstGeom>
        </p:spPr>
      </p:pic>
      <p:pic>
        <p:nvPicPr>
          <p:cNvPr id="19" name="Picture 9"/>
          <p:cNvPicPr>
            <a:picLocks noChangeAspect="1"/>
          </p:cNvPicPr>
          <p:nvPr/>
        </p:nvPicPr>
        <p:blipFill>
          <a:blip r:embed="rId4"/>
          <a:srcRect/>
          <a:stretch>
            <a:fillRect/>
          </a:stretch>
        </p:blipFill>
        <p:spPr>
          <a:xfrm>
            <a:off x="4800600" y="8963508"/>
            <a:ext cx="4729738" cy="993245"/>
          </a:xfrm>
          <a:prstGeom prst="rect">
            <a:avLst/>
          </a:prstGeom>
        </p:spPr>
      </p:pic>
      <p:pic>
        <p:nvPicPr>
          <p:cNvPr id="20" name="Picture 13"/>
          <p:cNvPicPr>
            <a:picLocks noChangeAspect="1"/>
          </p:cNvPicPr>
          <p:nvPr/>
        </p:nvPicPr>
        <p:blipFill>
          <a:blip r:embed="rId5"/>
          <a:srcRect/>
          <a:stretch>
            <a:fillRect/>
          </a:stretch>
        </p:blipFill>
        <p:spPr>
          <a:xfrm>
            <a:off x="10382994" y="8792218"/>
            <a:ext cx="3136795" cy="1164535"/>
          </a:xfrm>
          <a:prstGeom prst="rect">
            <a:avLst/>
          </a:prstGeom>
        </p:spPr>
      </p:pic>
      <p:pic>
        <p:nvPicPr>
          <p:cNvPr id="21" name="Picture 20"/>
          <p:cNvPicPr>
            <a:picLocks noChangeAspect="1"/>
          </p:cNvPicPr>
          <p:nvPr/>
        </p:nvPicPr>
        <p:blipFill rotWithShape="1">
          <a:blip r:embed="rId6">
            <a:extLst>
              <a:ext uri="{28A0092B-C50C-407E-A947-70E740481C1C}">
                <a14:useLocalDpi xmlns:a14="http://schemas.microsoft.com/office/drawing/2010/main" val="0"/>
              </a:ext>
            </a:extLst>
          </a:blip>
          <a:srcRect t="18750" r="35000" b="52500"/>
          <a:stretch/>
        </p:blipFill>
        <p:spPr>
          <a:xfrm>
            <a:off x="13901975" y="8676007"/>
            <a:ext cx="2782092" cy="1230541"/>
          </a:xfrm>
          <a:prstGeom prst="rect">
            <a:avLst/>
          </a:prstGeom>
        </p:spPr>
      </p:pic>
      <p:pic>
        <p:nvPicPr>
          <p:cNvPr id="22" name="Picture 21"/>
          <p:cNvPicPr>
            <a:picLocks noChangeAspect="1"/>
          </p:cNvPicPr>
          <p:nvPr/>
        </p:nvPicPr>
        <p:blipFill rotWithShape="1">
          <a:blip r:embed="rId6">
            <a:extLst>
              <a:ext uri="{28A0092B-C50C-407E-A947-70E740481C1C}">
                <a14:useLocalDpi xmlns:a14="http://schemas.microsoft.com/office/drawing/2010/main" val="0"/>
              </a:ext>
            </a:extLst>
          </a:blip>
          <a:srcRect t="48334" r="65814" b="20416"/>
          <a:stretch/>
        </p:blipFill>
        <p:spPr>
          <a:xfrm>
            <a:off x="16611600" y="8713399"/>
            <a:ext cx="1429708" cy="1306901"/>
          </a:xfrm>
          <a:prstGeom prst="rect">
            <a:avLst/>
          </a:prstGeom>
        </p:spPr>
      </p:pic>
      <p:sp>
        <p:nvSpPr>
          <p:cNvPr id="23" name="TextBox 22">
            <a:extLst>
              <a:ext uri="{FF2B5EF4-FFF2-40B4-BE49-F238E27FC236}">
                <a16:creationId xmlns:a16="http://schemas.microsoft.com/office/drawing/2014/main" id="{EF75F425-49C1-49D5-9C1A-D33DF40786E9}"/>
              </a:ext>
            </a:extLst>
          </p:cNvPr>
          <p:cNvSpPr txBox="1"/>
          <p:nvPr/>
        </p:nvSpPr>
        <p:spPr>
          <a:xfrm>
            <a:off x="543749" y="2197626"/>
            <a:ext cx="17134651" cy="5509200"/>
          </a:xfrm>
          <a:prstGeom prst="rect">
            <a:avLst/>
          </a:prstGeom>
          <a:noFill/>
        </p:spPr>
        <p:txBody>
          <a:bodyPr wrap="square">
            <a:spAutoFit/>
          </a:bodyPr>
          <a:lstStyle/>
          <a:p>
            <a:r>
              <a:rPr lang="en-GB" sz="4400" dirty="0">
                <a:solidFill>
                  <a:schemeClr val="bg1"/>
                </a:solidFill>
              </a:rPr>
              <a:t>All FT students (UG and PG) are exempt from Council Tax so:</a:t>
            </a:r>
          </a:p>
          <a:p>
            <a:r>
              <a:rPr lang="en-GB" sz="4400" dirty="0">
                <a:solidFill>
                  <a:schemeClr val="bg1"/>
                </a:solidFill>
              </a:rPr>
              <a:t>A student who lives on their own (or just with children) is exempt therefore the property is exempt. They would not need to claim Council Tax benefit – Students studying at University of </a:t>
            </a:r>
            <a:r>
              <a:rPr lang="en-GB" sz="4400">
                <a:solidFill>
                  <a:schemeClr val="bg1"/>
                </a:solidFill>
              </a:rPr>
              <a:t>Wolverhampton can upload </a:t>
            </a:r>
            <a:r>
              <a:rPr lang="en-GB" sz="4400" dirty="0">
                <a:solidFill>
                  <a:schemeClr val="bg1"/>
                </a:solidFill>
              </a:rPr>
              <a:t>the Council Tax letter (from e:vision) to the Council website.</a:t>
            </a:r>
          </a:p>
          <a:p>
            <a:r>
              <a:rPr lang="en-GB" sz="4400" dirty="0">
                <a:solidFill>
                  <a:schemeClr val="bg1"/>
                </a:solidFill>
              </a:rPr>
              <a:t>A student who lives with one other adult – student is exempt so adult pays 75% as it they were a single person.</a:t>
            </a:r>
          </a:p>
          <a:p>
            <a:r>
              <a:rPr lang="en-GB" sz="4400" dirty="0">
                <a:solidFill>
                  <a:schemeClr val="bg1"/>
                </a:solidFill>
              </a:rPr>
              <a:t>Student lives with 2 or more adults (who are not students) – no impact. </a:t>
            </a:r>
          </a:p>
        </p:txBody>
      </p:sp>
    </p:spTree>
    <p:extLst>
      <p:ext uri="{BB962C8B-B14F-4D97-AF65-F5344CB8AC3E}">
        <p14:creationId xmlns:p14="http://schemas.microsoft.com/office/powerpoint/2010/main" val="15508254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132E4B"/>
        </a:solidFill>
        <a:effectLst/>
      </p:bgPr>
    </p:bg>
    <p:spTree>
      <p:nvGrpSpPr>
        <p:cNvPr id="1" name=""/>
        <p:cNvGrpSpPr/>
        <p:nvPr/>
      </p:nvGrpSpPr>
      <p:grpSpPr>
        <a:xfrm>
          <a:off x="0" y="0"/>
          <a:ext cx="0" cy="0"/>
          <a:chOff x="0" y="0"/>
          <a:chExt cx="0" cy="0"/>
        </a:xfrm>
      </p:grpSpPr>
      <p:grpSp>
        <p:nvGrpSpPr>
          <p:cNvPr id="24" name="Group 2"/>
          <p:cNvGrpSpPr/>
          <p:nvPr/>
        </p:nvGrpSpPr>
        <p:grpSpPr>
          <a:xfrm>
            <a:off x="-6044" y="324189"/>
            <a:ext cx="6128657" cy="1806734"/>
            <a:chOff x="0" y="0"/>
            <a:chExt cx="4271234" cy="611167"/>
          </a:xfrm>
        </p:grpSpPr>
        <p:sp>
          <p:nvSpPr>
            <p:cNvPr id="25" name="Freeform 3"/>
            <p:cNvSpPr/>
            <p:nvPr/>
          </p:nvSpPr>
          <p:spPr>
            <a:xfrm>
              <a:off x="0" y="0"/>
              <a:ext cx="4271234" cy="611167"/>
            </a:xfrm>
            <a:custGeom>
              <a:avLst/>
              <a:gdLst/>
              <a:ahLst/>
              <a:cxnLst/>
              <a:rect l="l" t="t" r="r" b="b"/>
              <a:pathLst>
                <a:path w="4271234" h="611167">
                  <a:moveTo>
                    <a:pt x="0" y="0"/>
                  </a:moveTo>
                  <a:lnTo>
                    <a:pt x="4271234" y="0"/>
                  </a:lnTo>
                  <a:lnTo>
                    <a:pt x="4271234" y="611167"/>
                  </a:lnTo>
                  <a:lnTo>
                    <a:pt x="0" y="611167"/>
                  </a:lnTo>
                  <a:close/>
                </a:path>
              </a:pathLst>
            </a:custGeom>
            <a:solidFill>
              <a:srgbClr val="00AEEF"/>
            </a:solidFill>
          </p:spPr>
        </p:sp>
      </p:grpSp>
      <p:pic>
        <p:nvPicPr>
          <p:cNvPr id="2" name="Picture 2"/>
          <p:cNvPicPr>
            <a:picLocks noChangeAspect="1"/>
          </p:cNvPicPr>
          <p:nvPr/>
        </p:nvPicPr>
        <p:blipFill>
          <a:blip r:embed="rId2">
            <a:alphaModFix amt="36000"/>
          </a:blip>
          <a:srcRect/>
          <a:stretch>
            <a:fillRect/>
          </a:stretch>
        </p:blipFill>
        <p:spPr>
          <a:xfrm>
            <a:off x="9972234" y="2130407"/>
            <a:ext cx="9496621" cy="9496621"/>
          </a:xfrm>
          <a:prstGeom prst="rect">
            <a:avLst/>
          </a:prstGeom>
        </p:spPr>
      </p:pic>
      <p:sp>
        <p:nvSpPr>
          <p:cNvPr id="17" name="TextBox 17"/>
          <p:cNvSpPr txBox="1"/>
          <p:nvPr/>
        </p:nvSpPr>
        <p:spPr>
          <a:xfrm>
            <a:off x="312057" y="760573"/>
            <a:ext cx="11635626" cy="933450"/>
          </a:xfrm>
          <a:prstGeom prst="rect">
            <a:avLst/>
          </a:prstGeom>
        </p:spPr>
        <p:txBody>
          <a:bodyPr lIns="0" tIns="0" rIns="0" bIns="0" rtlCol="0" anchor="t">
            <a:spAutoFit/>
          </a:bodyPr>
          <a:lstStyle/>
          <a:p>
            <a:pPr>
              <a:lnSpc>
                <a:spcPts val="7200"/>
              </a:lnSpc>
            </a:pPr>
            <a:r>
              <a:rPr lang="en-US" sz="6000" dirty="0">
                <a:solidFill>
                  <a:schemeClr val="bg1"/>
                </a:solidFill>
                <a:latin typeface="Roboto Bold"/>
              </a:rPr>
              <a:t>Get in touch!</a:t>
            </a:r>
          </a:p>
        </p:txBody>
      </p:sp>
      <p:sp>
        <p:nvSpPr>
          <p:cNvPr id="18" name="TextBox 18"/>
          <p:cNvSpPr txBox="1"/>
          <p:nvPr/>
        </p:nvSpPr>
        <p:spPr>
          <a:xfrm>
            <a:off x="2223784" y="7067736"/>
            <a:ext cx="3728925" cy="771525"/>
          </a:xfrm>
          <a:prstGeom prst="rect">
            <a:avLst/>
          </a:prstGeom>
        </p:spPr>
        <p:txBody>
          <a:bodyPr lIns="0" tIns="0" rIns="0" bIns="0" rtlCol="0" anchor="t">
            <a:spAutoFit/>
          </a:bodyPr>
          <a:lstStyle/>
          <a:p>
            <a:pPr>
              <a:lnSpc>
                <a:spcPts val="6000"/>
              </a:lnSpc>
            </a:pPr>
            <a:r>
              <a:rPr lang="en-US" sz="5000" dirty="0">
                <a:solidFill>
                  <a:srgbClr val="FFFFFF"/>
                </a:solidFill>
                <a:latin typeface="Roboto Bold"/>
              </a:rPr>
              <a:t>@</a:t>
            </a:r>
            <a:r>
              <a:rPr lang="en-US" sz="5000" dirty="0" err="1">
                <a:solidFill>
                  <a:srgbClr val="FFFFFF"/>
                </a:solidFill>
                <a:latin typeface="Roboto Bold"/>
              </a:rPr>
              <a:t>aspiretoHE</a:t>
            </a:r>
            <a:endParaRPr lang="en-US" sz="5000" dirty="0">
              <a:solidFill>
                <a:srgbClr val="FFFFFF"/>
              </a:solidFill>
              <a:latin typeface="Roboto Bold"/>
            </a:endParaRPr>
          </a:p>
        </p:txBody>
      </p:sp>
      <p:sp>
        <p:nvSpPr>
          <p:cNvPr id="19" name="TextBox 19"/>
          <p:cNvSpPr txBox="1"/>
          <p:nvPr/>
        </p:nvSpPr>
        <p:spPr>
          <a:xfrm>
            <a:off x="11443384" y="13861039"/>
            <a:ext cx="2564068" cy="1538883"/>
          </a:xfrm>
          <a:prstGeom prst="rect">
            <a:avLst/>
          </a:prstGeom>
        </p:spPr>
        <p:txBody>
          <a:bodyPr wrap="square" lIns="0" tIns="0" rIns="0" bIns="0" rtlCol="0" anchor="t">
            <a:spAutoFit/>
          </a:bodyPr>
          <a:lstStyle/>
          <a:p>
            <a:pPr>
              <a:lnSpc>
                <a:spcPts val="6000"/>
              </a:lnSpc>
            </a:pPr>
            <a:r>
              <a:rPr lang="en-US" sz="5000" dirty="0">
                <a:solidFill>
                  <a:srgbClr val="FFFFFF"/>
                </a:solidFill>
                <a:latin typeface="Roboto Bold"/>
              </a:rPr>
              <a:t>@</a:t>
            </a:r>
            <a:r>
              <a:rPr lang="en-US" sz="5000" dirty="0" err="1">
                <a:solidFill>
                  <a:srgbClr val="FFFFFF"/>
                </a:solidFill>
                <a:latin typeface="Roboto Bold"/>
              </a:rPr>
              <a:t>aspiretoHE</a:t>
            </a:r>
            <a:endParaRPr lang="en-US" sz="5000" dirty="0">
              <a:solidFill>
                <a:srgbClr val="FFFFFF"/>
              </a:solidFill>
              <a:latin typeface="Roboto Bold"/>
            </a:endParaRPr>
          </a:p>
        </p:txBody>
      </p:sp>
      <p:sp>
        <p:nvSpPr>
          <p:cNvPr id="20" name="TextBox 20"/>
          <p:cNvSpPr txBox="1"/>
          <p:nvPr/>
        </p:nvSpPr>
        <p:spPr>
          <a:xfrm>
            <a:off x="2133600" y="5789293"/>
            <a:ext cx="11635626" cy="771525"/>
          </a:xfrm>
          <a:prstGeom prst="rect">
            <a:avLst/>
          </a:prstGeom>
        </p:spPr>
        <p:txBody>
          <a:bodyPr lIns="0" tIns="0" rIns="0" bIns="0" rtlCol="0" anchor="t">
            <a:spAutoFit/>
          </a:bodyPr>
          <a:lstStyle/>
          <a:p>
            <a:pPr>
              <a:lnSpc>
                <a:spcPts val="6000"/>
              </a:lnSpc>
            </a:pPr>
            <a:r>
              <a:rPr lang="en-US" sz="5000" dirty="0">
                <a:solidFill>
                  <a:srgbClr val="FFFFFF"/>
                </a:solidFill>
                <a:latin typeface="Roboto Bold"/>
              </a:rPr>
              <a:t>facebook.com/</a:t>
            </a:r>
            <a:r>
              <a:rPr lang="en-US" sz="5000" dirty="0" err="1">
                <a:solidFill>
                  <a:srgbClr val="FFFFFF"/>
                </a:solidFill>
                <a:latin typeface="Roboto Bold"/>
              </a:rPr>
              <a:t>aspiretohe</a:t>
            </a:r>
            <a:endParaRPr lang="en-US" sz="5000" dirty="0">
              <a:solidFill>
                <a:srgbClr val="FFFFFF"/>
              </a:solidFill>
              <a:latin typeface="Roboto Bold"/>
            </a:endParaRPr>
          </a:p>
        </p:txBody>
      </p:sp>
      <p:sp>
        <p:nvSpPr>
          <p:cNvPr id="21" name="TextBox 21"/>
          <p:cNvSpPr txBox="1"/>
          <p:nvPr/>
        </p:nvSpPr>
        <p:spPr>
          <a:xfrm>
            <a:off x="2212898" y="4356472"/>
            <a:ext cx="6796041" cy="771525"/>
          </a:xfrm>
          <a:prstGeom prst="rect">
            <a:avLst/>
          </a:prstGeom>
        </p:spPr>
        <p:txBody>
          <a:bodyPr lIns="0" tIns="0" rIns="0" bIns="0" rtlCol="0" anchor="t">
            <a:spAutoFit/>
          </a:bodyPr>
          <a:lstStyle/>
          <a:p>
            <a:pPr>
              <a:lnSpc>
                <a:spcPts val="6000"/>
              </a:lnSpc>
            </a:pPr>
            <a:r>
              <a:rPr lang="en-US" sz="5000" dirty="0">
                <a:solidFill>
                  <a:srgbClr val="FFFFFF"/>
                </a:solidFill>
                <a:latin typeface="Roboto Bold"/>
              </a:rPr>
              <a:t>aspiretohe@wlv.ac.uk</a:t>
            </a:r>
          </a:p>
        </p:txBody>
      </p:sp>
      <p:sp>
        <p:nvSpPr>
          <p:cNvPr id="22" name="TextBox 22"/>
          <p:cNvSpPr txBox="1"/>
          <p:nvPr/>
        </p:nvSpPr>
        <p:spPr>
          <a:xfrm>
            <a:off x="2223784" y="3022903"/>
            <a:ext cx="6796041" cy="1538883"/>
          </a:xfrm>
          <a:prstGeom prst="rect">
            <a:avLst/>
          </a:prstGeom>
        </p:spPr>
        <p:txBody>
          <a:bodyPr lIns="0" tIns="0" rIns="0" bIns="0" rtlCol="0" anchor="t">
            <a:spAutoFit/>
          </a:bodyPr>
          <a:lstStyle/>
          <a:p>
            <a:pPr>
              <a:lnSpc>
                <a:spcPts val="6000"/>
              </a:lnSpc>
            </a:pPr>
            <a:r>
              <a:rPr lang="en-US" sz="5000" dirty="0">
                <a:solidFill>
                  <a:schemeClr val="bg1"/>
                </a:solidFill>
                <a:latin typeface="Roboto Bold"/>
              </a:rPr>
              <a:t>www.aspiretohe.co.uk</a:t>
            </a:r>
          </a:p>
          <a:p>
            <a:pPr>
              <a:lnSpc>
                <a:spcPts val="6000"/>
              </a:lnSpc>
            </a:pPr>
            <a:endParaRPr lang="en-US" sz="5000" dirty="0">
              <a:solidFill>
                <a:srgbClr val="FFFFFF"/>
              </a:solidFill>
              <a:latin typeface="Roboto Bold"/>
            </a:endParaRPr>
          </a:p>
        </p:txBody>
      </p:sp>
      <p:pic>
        <p:nvPicPr>
          <p:cNvPr id="26" name="Picture 25"/>
          <p:cNvPicPr>
            <a:picLocks noChangeAspect="1"/>
          </p:cNvPicPr>
          <p:nvPr/>
        </p:nvPicPr>
        <p:blipFill rotWithShape="1">
          <a:blip r:embed="rId3">
            <a:extLst>
              <a:ext uri="{28A0092B-C50C-407E-A947-70E740481C1C}">
                <a14:useLocalDpi xmlns:a14="http://schemas.microsoft.com/office/drawing/2010/main" val="0"/>
              </a:ext>
            </a:extLst>
          </a:blip>
          <a:srcRect t="18750" r="66174" b="50671"/>
          <a:stretch/>
        </p:blipFill>
        <p:spPr>
          <a:xfrm>
            <a:off x="490026" y="5447194"/>
            <a:ext cx="1447800" cy="1308818"/>
          </a:xfrm>
          <a:prstGeom prst="rect">
            <a:avLst/>
          </a:prstGeom>
        </p:spPr>
      </p:pic>
      <p:pic>
        <p:nvPicPr>
          <p:cNvPr id="27" name="Picture 26"/>
          <p:cNvPicPr>
            <a:picLocks noChangeAspect="1"/>
          </p:cNvPicPr>
          <p:nvPr/>
        </p:nvPicPr>
        <p:blipFill rotWithShape="1">
          <a:blip r:embed="rId3">
            <a:extLst>
              <a:ext uri="{28A0092B-C50C-407E-A947-70E740481C1C}">
                <a14:useLocalDpi xmlns:a14="http://schemas.microsoft.com/office/drawing/2010/main" val="0"/>
              </a:ext>
            </a:extLst>
          </a:blip>
          <a:srcRect t="48334" r="65814" b="20416"/>
          <a:stretch/>
        </p:blipFill>
        <p:spPr>
          <a:xfrm>
            <a:off x="576432" y="6800049"/>
            <a:ext cx="1429708" cy="1306901"/>
          </a:xfrm>
          <a:prstGeom prst="rect">
            <a:avLst/>
          </a:prstGeom>
        </p:spPr>
      </p:pic>
      <p:pic>
        <p:nvPicPr>
          <p:cNvPr id="29" name="Picture 28"/>
          <p:cNvPicPr>
            <a:picLocks noChangeAspect="1"/>
          </p:cNvPicPr>
          <p:nvPr/>
        </p:nvPicPr>
        <p:blipFill rotWithShape="1">
          <a:blip r:embed="rId3">
            <a:extLst>
              <a:ext uri="{28A0092B-C50C-407E-A947-70E740481C1C}">
                <a14:useLocalDpi xmlns:a14="http://schemas.microsoft.com/office/drawing/2010/main" val="0"/>
              </a:ext>
            </a:extLst>
          </a:blip>
          <a:srcRect l="33447" t="18502" r="35000" b="52500"/>
          <a:stretch/>
        </p:blipFill>
        <p:spPr>
          <a:xfrm>
            <a:off x="576432" y="8195024"/>
            <a:ext cx="1350508" cy="1241138"/>
          </a:xfrm>
          <a:prstGeom prst="rect">
            <a:avLst/>
          </a:prstGeom>
        </p:spPr>
      </p:pic>
      <p:pic>
        <p:nvPicPr>
          <p:cNvPr id="1026" name="Picture 2" descr="Email Icon Blue transparent PNG - Stick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4400" y="4274860"/>
            <a:ext cx="1014572" cy="101457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Laptop notebook screen technology icon - Free Flat Business Icon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0416" y="2777568"/>
            <a:ext cx="1182540" cy="1182540"/>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18"/>
          <p:cNvSpPr txBox="1"/>
          <p:nvPr/>
        </p:nvSpPr>
        <p:spPr>
          <a:xfrm>
            <a:off x="2312382" y="8442866"/>
            <a:ext cx="3728925" cy="771525"/>
          </a:xfrm>
          <a:prstGeom prst="rect">
            <a:avLst/>
          </a:prstGeom>
        </p:spPr>
        <p:txBody>
          <a:bodyPr lIns="0" tIns="0" rIns="0" bIns="0" rtlCol="0" anchor="t">
            <a:spAutoFit/>
          </a:bodyPr>
          <a:lstStyle/>
          <a:p>
            <a:pPr>
              <a:lnSpc>
                <a:spcPts val="6000"/>
              </a:lnSpc>
            </a:pPr>
            <a:r>
              <a:rPr lang="en-US" sz="5000" dirty="0">
                <a:solidFill>
                  <a:srgbClr val="FFFFFF"/>
                </a:solidFill>
                <a:latin typeface="Roboto Bold"/>
              </a:rPr>
              <a:t>@</a:t>
            </a:r>
            <a:r>
              <a:rPr lang="en-US" sz="5000" dirty="0" err="1">
                <a:solidFill>
                  <a:srgbClr val="FFFFFF"/>
                </a:solidFill>
                <a:latin typeface="Roboto Bold"/>
              </a:rPr>
              <a:t>aspiretoHE</a:t>
            </a:r>
            <a:endParaRPr lang="en-US" sz="5000" dirty="0">
              <a:solidFill>
                <a:srgbClr val="FFFFFF"/>
              </a:solidFill>
              <a:latin typeface="Roboto Bold"/>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181</TotalTime>
  <Words>673</Words>
  <Application>Microsoft Office PowerPoint</Application>
  <PresentationFormat>Custom</PresentationFormat>
  <Paragraphs>35</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Calibri</vt:lpstr>
      <vt:lpstr>Roboto Bold</vt:lpstr>
      <vt:lpstr>Arial</vt:lpstr>
      <vt:lpstr>Roboto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template</dc:title>
  <dc:creator>Taylor, Danielle</dc:creator>
  <cp:lastModifiedBy>Stott-Slater, Helen</cp:lastModifiedBy>
  <cp:revision>15</cp:revision>
  <dcterms:created xsi:type="dcterms:W3CDTF">2006-08-16T00:00:00Z</dcterms:created>
  <dcterms:modified xsi:type="dcterms:W3CDTF">2021-10-13T10:12:18Z</dcterms:modified>
  <dc:identifier>DAEc2wzsDV0</dc:identifier>
</cp:coreProperties>
</file>