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73" r:id="rId2"/>
    <p:sldId id="300" r:id="rId3"/>
    <p:sldId id="285" r:id="rId4"/>
    <p:sldId id="290" r:id="rId5"/>
    <p:sldId id="289" r:id="rId6"/>
    <p:sldId id="299" r:id="rId7"/>
    <p:sldId id="292" r:id="rId8"/>
    <p:sldId id="293" r:id="rId9"/>
    <p:sldId id="294" r:id="rId10"/>
    <p:sldId id="287" r:id="rId11"/>
    <p:sldId id="298" r:id="rId12"/>
    <p:sldId id="296" r:id="rId13"/>
    <p:sldId id="288" r:id="rId14"/>
    <p:sldId id="30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162D56"/>
    <a:srgbClr val="1D7CC7"/>
    <a:srgbClr val="3A87C4"/>
    <a:srgbClr val="1E2C52"/>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208E80-59BF-CC5D-60BC-299203F4B212}" v="32" dt="2020-10-27T14:08:20.839"/>
    <p1510:client id="{FE3E143B-D9C7-826D-0FF8-2E9AD2E09609}" v="1" dt="2020-11-03T10:53:45.5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70277" autoAdjust="0"/>
  </p:normalViewPr>
  <p:slideViewPr>
    <p:cSldViewPr snapToGrid="0" snapToObjects="1">
      <p:cViewPr varScale="1">
        <p:scale>
          <a:sx n="47" d="100"/>
          <a:sy n="47" d="100"/>
        </p:scale>
        <p:origin x="1248" y="3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nwick, Georgia" userId="S::g.fenwick@wlv.ac.uk::7a8d7111-5516-43b0-b8c1-8a359c0d479b" providerId="AD" clId="Web-{38208E80-59BF-CC5D-60BC-299203F4B212}"/>
    <pc:docChg chg="addSld delSld modSld sldOrd">
      <pc:chgData name="Fenwick, Georgia" userId="S::g.fenwick@wlv.ac.uk::7a8d7111-5516-43b0-b8c1-8a359c0d479b" providerId="AD" clId="Web-{38208E80-59BF-CC5D-60BC-299203F4B212}" dt="2020-10-27T14:08:20.839" v="30"/>
      <pc:docMkLst>
        <pc:docMk/>
      </pc:docMkLst>
      <pc:sldChg chg="addSp delSp modSp del">
        <pc:chgData name="Fenwick, Georgia" userId="S::g.fenwick@wlv.ac.uk::7a8d7111-5516-43b0-b8c1-8a359c0d479b" providerId="AD" clId="Web-{38208E80-59BF-CC5D-60BC-299203F4B212}" dt="2020-10-27T14:08:18.058" v="29"/>
        <pc:sldMkLst>
          <pc:docMk/>
          <pc:sldMk cId="1205035523" sldId="276"/>
        </pc:sldMkLst>
        <pc:spChg chg="add del mod">
          <ac:chgData name="Fenwick, Georgia" userId="S::g.fenwick@wlv.ac.uk::7a8d7111-5516-43b0-b8c1-8a359c0d479b" providerId="AD" clId="Web-{38208E80-59BF-CC5D-60BC-299203F4B212}" dt="2020-10-27T14:08:10.589" v="20"/>
          <ac:spMkLst>
            <pc:docMk/>
            <pc:sldMk cId="1205035523" sldId="276"/>
            <ac:spMk id="3" creationId="{00000000-0000-0000-0000-000000000000}"/>
          </ac:spMkLst>
        </pc:spChg>
        <pc:spChg chg="mod">
          <ac:chgData name="Fenwick, Georgia" userId="S::g.fenwick@wlv.ac.uk::7a8d7111-5516-43b0-b8c1-8a359c0d479b" providerId="AD" clId="Web-{38208E80-59BF-CC5D-60BC-299203F4B212}" dt="2020-10-27T14:08:04.058" v="10" actId="14100"/>
          <ac:spMkLst>
            <pc:docMk/>
            <pc:sldMk cId="1205035523" sldId="276"/>
            <ac:spMk id="4" creationId="{00000000-0000-0000-0000-000000000000}"/>
          </ac:spMkLst>
        </pc:spChg>
        <pc:spChg chg="add del">
          <ac:chgData name="Fenwick, Georgia" userId="S::g.fenwick@wlv.ac.uk::7a8d7111-5516-43b0-b8c1-8a359c0d479b" providerId="AD" clId="Web-{38208E80-59BF-CC5D-60BC-299203F4B212}" dt="2020-10-27T14:08:10.620" v="21"/>
          <ac:spMkLst>
            <pc:docMk/>
            <pc:sldMk cId="1205035523" sldId="276"/>
            <ac:spMk id="5" creationId="{00000000-0000-0000-0000-000000000000}"/>
          </ac:spMkLst>
        </pc:spChg>
        <pc:spChg chg="add del mod">
          <ac:chgData name="Fenwick, Georgia" userId="S::g.fenwick@wlv.ac.uk::7a8d7111-5516-43b0-b8c1-8a359c0d479b" providerId="AD" clId="Web-{38208E80-59BF-CC5D-60BC-299203F4B212}" dt="2020-10-27T14:08:10.636" v="23"/>
          <ac:spMkLst>
            <pc:docMk/>
            <pc:sldMk cId="1205035523" sldId="276"/>
            <ac:spMk id="9" creationId="{00000000-0000-0000-0000-000000000000}"/>
          </ac:spMkLst>
        </pc:spChg>
        <pc:spChg chg="add del">
          <ac:chgData name="Fenwick, Georgia" userId="S::g.fenwick@wlv.ac.uk::7a8d7111-5516-43b0-b8c1-8a359c0d479b" providerId="AD" clId="Web-{38208E80-59BF-CC5D-60BC-299203F4B212}" dt="2020-10-27T14:08:10.651" v="24"/>
          <ac:spMkLst>
            <pc:docMk/>
            <pc:sldMk cId="1205035523" sldId="276"/>
            <ac:spMk id="10" creationId="{00000000-0000-0000-0000-000000000000}"/>
          </ac:spMkLst>
        </pc:spChg>
        <pc:spChg chg="add del mod">
          <ac:chgData name="Fenwick, Georgia" userId="S::g.fenwick@wlv.ac.uk::7a8d7111-5516-43b0-b8c1-8a359c0d479b" providerId="AD" clId="Web-{38208E80-59BF-CC5D-60BC-299203F4B212}" dt="2020-10-27T14:08:10.683" v="26"/>
          <ac:spMkLst>
            <pc:docMk/>
            <pc:sldMk cId="1205035523" sldId="276"/>
            <ac:spMk id="14" creationId="{00000000-0000-0000-0000-000000000000}"/>
          </ac:spMkLst>
        </pc:spChg>
        <pc:spChg chg="add del">
          <ac:chgData name="Fenwick, Georgia" userId="S::g.fenwick@wlv.ac.uk::7a8d7111-5516-43b0-b8c1-8a359c0d479b" providerId="AD" clId="Web-{38208E80-59BF-CC5D-60BC-299203F4B212}" dt="2020-10-27T14:08:10.698" v="27"/>
          <ac:spMkLst>
            <pc:docMk/>
            <pc:sldMk cId="1205035523" sldId="276"/>
            <ac:spMk id="15" creationId="{00000000-0000-0000-0000-000000000000}"/>
          </ac:spMkLst>
        </pc:spChg>
        <pc:grpChg chg="add del">
          <ac:chgData name="Fenwick, Georgia" userId="S::g.fenwick@wlv.ac.uk::7a8d7111-5516-43b0-b8c1-8a359c0d479b" providerId="AD" clId="Web-{38208E80-59BF-CC5D-60BC-299203F4B212}" dt="2020-10-27T14:08:10.620" v="22"/>
          <ac:grpSpMkLst>
            <pc:docMk/>
            <pc:sldMk cId="1205035523" sldId="276"/>
            <ac:grpSpMk id="6" creationId="{00000000-0000-0000-0000-000000000000}"/>
          </ac:grpSpMkLst>
        </pc:grpChg>
        <pc:grpChg chg="add del">
          <ac:chgData name="Fenwick, Georgia" userId="S::g.fenwick@wlv.ac.uk::7a8d7111-5516-43b0-b8c1-8a359c0d479b" providerId="AD" clId="Web-{38208E80-59BF-CC5D-60BC-299203F4B212}" dt="2020-10-27T14:08:10.667" v="25"/>
          <ac:grpSpMkLst>
            <pc:docMk/>
            <pc:sldMk cId="1205035523" sldId="276"/>
            <ac:grpSpMk id="11" creationId="{00000000-0000-0000-0000-000000000000}"/>
          </ac:grpSpMkLst>
        </pc:grpChg>
        <pc:grpChg chg="add del">
          <ac:chgData name="Fenwick, Georgia" userId="S::g.fenwick@wlv.ac.uk::7a8d7111-5516-43b0-b8c1-8a359c0d479b" providerId="AD" clId="Web-{38208E80-59BF-CC5D-60BC-299203F4B212}" dt="2020-10-27T14:08:10.714" v="28"/>
          <ac:grpSpMkLst>
            <pc:docMk/>
            <pc:sldMk cId="1205035523" sldId="276"/>
            <ac:grpSpMk id="16" creationId="{00000000-0000-0000-0000-000000000000}"/>
          </ac:grpSpMkLst>
        </pc:grpChg>
      </pc:sldChg>
      <pc:sldChg chg="add ord replId">
        <pc:chgData name="Fenwick, Georgia" userId="S::g.fenwick@wlv.ac.uk::7a8d7111-5516-43b0-b8c1-8a359c0d479b" providerId="AD" clId="Web-{38208E80-59BF-CC5D-60BC-299203F4B212}" dt="2020-10-27T14:08:20.839" v="30"/>
        <pc:sldMkLst>
          <pc:docMk/>
          <pc:sldMk cId="2588925218" sldId="300"/>
        </pc:sldMkLst>
      </pc:sldChg>
    </pc:docChg>
  </pc:docChgLst>
  <pc:docChgLst>
    <pc:chgData name="Fenwick, Georgia" userId="S::g.fenwick@wlv.ac.uk::7a8d7111-5516-43b0-b8c1-8a359c0d479b" providerId="AD" clId="Web-{FE3E143B-D9C7-826D-0FF8-2E9AD2E09609}"/>
    <pc:docChg chg="modSld">
      <pc:chgData name="Fenwick, Georgia" userId="S::g.fenwick@wlv.ac.uk::7a8d7111-5516-43b0-b8c1-8a359c0d479b" providerId="AD" clId="Web-{FE3E143B-D9C7-826D-0FF8-2E9AD2E09609}" dt="2020-11-03T10:53:45.537" v="0" actId="1076"/>
      <pc:docMkLst>
        <pc:docMk/>
      </pc:docMkLst>
      <pc:sldChg chg="modSp">
        <pc:chgData name="Fenwick, Georgia" userId="S::g.fenwick@wlv.ac.uk::7a8d7111-5516-43b0-b8c1-8a359c0d479b" providerId="AD" clId="Web-{FE3E143B-D9C7-826D-0FF8-2E9AD2E09609}" dt="2020-11-03T10:53:45.537" v="0" actId="1076"/>
        <pc:sldMkLst>
          <pc:docMk/>
          <pc:sldMk cId="3308628329" sldId="292"/>
        </pc:sldMkLst>
        <pc:spChg chg="mod">
          <ac:chgData name="Fenwick, Georgia" userId="S::g.fenwick@wlv.ac.uk::7a8d7111-5516-43b0-b8c1-8a359c0d479b" providerId="AD" clId="Web-{FE3E143B-D9C7-826D-0FF8-2E9AD2E09609}" dt="2020-11-03T10:53:45.537" v="0" actId="1076"/>
          <ac:spMkLst>
            <pc:docMk/>
            <pc:sldMk cId="3308628329" sldId="292"/>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8/17/2023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8/17/2023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Apprenticeship levels</a:t>
            </a:r>
            <a:r>
              <a:rPr lang="en-US" sz="1200" kern="1200" dirty="0">
                <a:solidFill>
                  <a:schemeClr val="tx1"/>
                </a:solidFill>
                <a:effectLst/>
                <a:latin typeface="+mn-lt"/>
                <a:ea typeface="+mn-ea"/>
                <a:cs typeface="+mn-cs"/>
              </a:rPr>
              <a:t> – talk through the different levels of apprenticeships and </a:t>
            </a:r>
            <a:r>
              <a:rPr lang="en-GB" i="0" dirty="0"/>
              <a:t>discuss</a:t>
            </a:r>
            <a:r>
              <a:rPr lang="en-GB" i="0" baseline="0" dirty="0"/>
              <a:t> the main differences between them and how this may compare to university study.</a:t>
            </a:r>
            <a:endParaRPr lang="en-GB" sz="1200" kern="1200" dirty="0">
              <a:solidFill>
                <a:schemeClr val="tx1"/>
              </a:solidFill>
              <a:effectLst/>
              <a:latin typeface="+mn-lt"/>
              <a:ea typeface="+mn-ea"/>
              <a:cs typeface="+mn-cs"/>
            </a:endParaRPr>
          </a:p>
          <a:p>
            <a:endParaRPr lang="en-GB" dirty="0"/>
          </a:p>
          <a:p>
            <a:r>
              <a:rPr lang="en-GB" dirty="0"/>
              <a:t>This</a:t>
            </a:r>
            <a:r>
              <a:rPr lang="en-GB" baseline="0" dirty="0"/>
              <a:t> may appeal to the vocational students, talk through how level 4-7 is equivalent to university standard and is a valuable route to take.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11</a:t>
            </a:fld>
            <a:endParaRPr lang="en-US"/>
          </a:p>
        </p:txBody>
      </p:sp>
    </p:spTree>
    <p:extLst>
      <p:ext uri="{BB962C8B-B14F-4D97-AF65-F5344CB8AC3E}">
        <p14:creationId xmlns:p14="http://schemas.microsoft.com/office/powerpoint/2010/main" val="181530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11: 1.3</a:t>
            </a:r>
            <a:r>
              <a:rPr lang="en-GB" sz="1200" b="1" kern="1200" baseline="0" dirty="0">
                <a:solidFill>
                  <a:schemeClr val="tx1"/>
                </a:solidFill>
                <a:effectLst/>
                <a:latin typeface="+mn-lt"/>
                <a:ea typeface="+mn-ea"/>
                <a:cs typeface="+mn-cs"/>
              </a:rPr>
              <a:t> Snakes &amp; Ladders</a:t>
            </a:r>
            <a:endParaRPr lang="en-GB" sz="1200" kern="1200" dirty="0">
              <a:solidFill>
                <a:schemeClr val="tx1"/>
              </a:solidFill>
              <a:effectLst/>
              <a:latin typeface="+mn-lt"/>
              <a:ea typeface="+mn-ea"/>
              <a:cs typeface="+mn-cs"/>
            </a:endParaRPr>
          </a:p>
          <a:p>
            <a:endParaRPr lang="en-GB" dirty="0"/>
          </a:p>
          <a:p>
            <a:r>
              <a:rPr lang="en-GB" dirty="0"/>
              <a:t>Either</a:t>
            </a:r>
            <a:r>
              <a:rPr lang="en-GB" baseline="0" dirty="0"/>
              <a:t> play as whole group or split into smaller numbers and print off resource from Resource Booklet</a:t>
            </a:r>
            <a:r>
              <a:rPr lang="en-GB" b="0" baseline="0" dirty="0"/>
              <a:t>. Students should use the ladders as opportunities that will help them achieve their goals while the snakes are potential barriers. Their end goal can be anything from learning how to cook a certain dish or getting a degree!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12</a:t>
            </a:fld>
            <a:endParaRPr lang="en-US"/>
          </a:p>
        </p:txBody>
      </p:sp>
    </p:spTree>
    <p:extLst>
      <p:ext uri="{BB962C8B-B14F-4D97-AF65-F5344CB8AC3E}">
        <p14:creationId xmlns:p14="http://schemas.microsoft.com/office/powerpoint/2010/main" val="3932896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13</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12CBC23-9250-7349-A59D-41C845E0C87D}" type="slidenum">
              <a:rPr lang="en-US" smtClean="0"/>
              <a:t>14</a:t>
            </a:fld>
            <a:endParaRPr lang="en-US"/>
          </a:p>
        </p:txBody>
      </p:sp>
    </p:spTree>
    <p:extLst>
      <p:ext uri="{BB962C8B-B14F-4D97-AF65-F5344CB8AC3E}">
        <p14:creationId xmlns:p14="http://schemas.microsoft.com/office/powerpoint/2010/main" val="3119391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62964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4: 1.1 Diamond 9</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Get students thinking about what they enjoy vs what they think is important for the future, highlight why the school’s prioritised subjects are English, Maths &amp; Science. Many jobs require a pass in English</a:t>
            </a:r>
            <a:r>
              <a:rPr lang="en-GB" baseline="0" dirty="0"/>
              <a:t>, Maths &amp; Science, it’s not just the school’s decision. Students may feel pressure but it’s vital that you emphasise how important it is for them to pass their core subjects since this will be a requirement for many future endeavours. Their options will assist them with their own personal path so it’s up to them how well they perform!</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Use resource booklet handout </a:t>
            </a:r>
            <a:r>
              <a:rPr lang="en-GB" b="0" baseline="0" dirty="0"/>
              <a:t>and get students to match up the cards. Fill any knowledge gaps!</a:t>
            </a:r>
            <a:endParaRPr lang="en-GB" baseline="0"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5-6: 1.2 Post-16</a:t>
            </a:r>
            <a:r>
              <a:rPr lang="en-GB" sz="1200" b="1" kern="1200" baseline="0" dirty="0">
                <a:solidFill>
                  <a:schemeClr val="tx1"/>
                </a:solidFill>
                <a:effectLst/>
                <a:latin typeface="+mn-lt"/>
                <a:ea typeface="+mn-ea"/>
                <a:cs typeface="+mn-cs"/>
              </a:rPr>
              <a:t> options</a:t>
            </a: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1.2</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Relate to definitions from Card Sorting activity. Get students to volunteer any answers. Ask about ones they have never heard of and clarify any knowledge gaps.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To help students understand the range of possibilities, you could also discuss with students the definitions that weren’t on the previous sorting activity, which were: vocational, academic, diplomas, compulsory.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 </a:t>
            </a:r>
          </a:p>
          <a:p>
            <a:r>
              <a:rPr lang="en-GB" baseline="0" dirty="0"/>
              <a:t>College – Sixth form or FE college (discuss pros/cons)</a:t>
            </a:r>
          </a:p>
          <a:p>
            <a:r>
              <a:rPr lang="en-GB" baseline="0" dirty="0"/>
              <a:t>BTECs – Level 3, more vocational</a:t>
            </a:r>
          </a:p>
          <a:p>
            <a:r>
              <a:rPr lang="en-GB" baseline="0" dirty="0"/>
              <a:t>Vocational – Hands on</a:t>
            </a:r>
          </a:p>
          <a:p>
            <a:r>
              <a:rPr lang="en-GB" baseline="0" dirty="0"/>
              <a:t>Diplomas – A type of qualification</a:t>
            </a:r>
          </a:p>
          <a:p>
            <a:r>
              <a:rPr lang="en-GB" baseline="0" dirty="0"/>
              <a:t>Sixth form – You can go to a different school’s sixth form (discuss pros/cons)</a:t>
            </a:r>
          </a:p>
          <a:p>
            <a:r>
              <a:rPr lang="en-GB" baseline="0" dirty="0"/>
              <a:t>Apprenticeships – Various levels, discussed later in </a:t>
            </a:r>
            <a:r>
              <a:rPr lang="en-GB" baseline="0" dirty="0" err="1"/>
              <a:t>powerpoint</a:t>
            </a:r>
            <a:r>
              <a:rPr lang="en-GB" baseline="0" dirty="0"/>
              <a:t>, hands on</a:t>
            </a:r>
          </a:p>
          <a:p>
            <a:r>
              <a:rPr lang="en-GB" baseline="0" dirty="0"/>
              <a:t>A levels – Level 3, more academic</a:t>
            </a:r>
          </a:p>
          <a:p>
            <a:r>
              <a:rPr lang="en-GB" baseline="0" dirty="0"/>
              <a:t>T levels – Very new, specific subjects</a:t>
            </a:r>
          </a:p>
          <a:p>
            <a:r>
              <a:rPr lang="en-GB" baseline="0" dirty="0"/>
              <a:t>Compulsory – You have to do this (FE study)</a:t>
            </a:r>
          </a:p>
          <a:p>
            <a:r>
              <a:rPr lang="en-GB" baseline="0" dirty="0"/>
              <a:t>Academic – More exam based</a:t>
            </a:r>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147935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Either</a:t>
            </a:r>
            <a:r>
              <a:rPr lang="en-GB" baseline="0" dirty="0"/>
              <a:t> do this as a whole group or split students into pairs. Discuss the differences and pros/cons between sixth form, college and apprenticeships. Discuss A Levels vs BTECs. There is no right or wrong answer, it depends on the individual student and their interests. What do they think they would prefer?</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284585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 7-8: 1.2</a:t>
            </a:r>
            <a:r>
              <a:rPr lang="en-GB" sz="1200" b="1" kern="1200" baseline="0" dirty="0">
                <a:solidFill>
                  <a:schemeClr val="tx1"/>
                </a:solidFill>
                <a:effectLst/>
                <a:latin typeface="+mn-lt"/>
                <a:ea typeface="+mn-ea"/>
                <a:cs typeface="+mn-cs"/>
              </a:rPr>
              <a:t> Post-16 options</a:t>
            </a:r>
            <a:endParaRPr lang="en-GB" sz="1200" kern="1200" dirty="0">
              <a:solidFill>
                <a:schemeClr val="tx1"/>
              </a:solidFill>
              <a:effectLst/>
              <a:latin typeface="+mn-lt"/>
              <a:ea typeface="+mn-ea"/>
              <a:cs typeface="+mn-cs"/>
            </a:endParaRPr>
          </a:p>
          <a:p>
            <a:endParaRPr lang="en-GB" b="0" dirty="0"/>
          </a:p>
          <a:p>
            <a:r>
              <a:rPr lang="en-GB" b="0" dirty="0"/>
              <a:t>Ask whether students know any obvious differences and</a:t>
            </a:r>
            <a:r>
              <a:rPr lang="en-GB" b="0" baseline="0" dirty="0"/>
              <a:t> then get them to complete the activity. Which one best suits them? Do they realise that they can do a mixture of BTECs and A Levels at sixth form? Emphasise that BTEC Level 3 and A Levels are equivalent as they are both level 3. 95% of universities accept BTECs. Discuss the positives and negatives, i.e. BTEC is very hands-on and will give you chance to explore the subject through coursework and experience. A Levels are more exam-based and focus on theory.</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3514098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Resource Booklet Pages 9-10: 1.3 Qualification Chain</a:t>
            </a:r>
            <a:endParaRPr lang="en-GB" sz="1200" kern="1200" dirty="0">
              <a:solidFill>
                <a:schemeClr val="tx1"/>
              </a:solidFill>
              <a:effectLst/>
              <a:latin typeface="+mn-lt"/>
              <a:ea typeface="+mn-ea"/>
              <a:cs typeface="+mn-cs"/>
            </a:endParaRPr>
          </a:p>
          <a:p>
            <a:r>
              <a:rPr lang="en-GB" b="1" dirty="0"/>
              <a:t>1.3</a:t>
            </a:r>
          </a:p>
          <a:p>
            <a:r>
              <a:rPr lang="en-GB" dirty="0"/>
              <a:t>Give students resources from Resource Booklet</a:t>
            </a:r>
            <a:r>
              <a:rPr lang="en-GB" baseline="0" dirty="0"/>
              <a:t> </a:t>
            </a:r>
            <a:r>
              <a:rPr lang="en-GB" b="0" dirty="0"/>
              <a:t>and get them to order the qualifications.</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1307228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Clarify</a:t>
            </a:r>
            <a:r>
              <a:rPr lang="en-GB" i="0" baseline="0" dirty="0"/>
              <a:t> any knowledge gaps here.</a:t>
            </a:r>
            <a:endParaRPr lang="en-GB" i="0"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42439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7374936"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10 SESSION 1:</a:t>
            </a:r>
          </a:p>
          <a:p>
            <a:r>
              <a:rPr lang="en-GB" sz="3600" b="1" dirty="0"/>
              <a:t>WHAT IS HE IN CONTRAST TO FE?</a:t>
            </a:r>
          </a:p>
        </p:txBody>
      </p:sp>
    </p:spTree>
    <p:extLst>
      <p:ext uri="{BB962C8B-B14F-4D97-AF65-F5344CB8AC3E}">
        <p14:creationId xmlns:p14="http://schemas.microsoft.com/office/powerpoint/2010/main" val="2046526794"/>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uk education framework"/>
          <p:cNvPicPr>
            <a:picLocks noChangeAspect="1" noChangeArrowheads="1"/>
          </p:cNvPicPr>
          <p:nvPr/>
        </p:nvPicPr>
        <p:blipFill rotWithShape="1">
          <a:blip r:embed="rId3">
            <a:extLst>
              <a:ext uri="{28A0092B-C50C-407E-A947-70E740481C1C}">
                <a14:useLocalDpi xmlns:a14="http://schemas.microsoft.com/office/drawing/2010/main" val="0"/>
              </a:ext>
            </a:extLst>
          </a:blip>
          <a:srcRect b="16399"/>
          <a:stretch/>
        </p:blipFill>
        <p:spPr bwMode="auto">
          <a:xfrm>
            <a:off x="501680" y="1347631"/>
            <a:ext cx="8939213" cy="53360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1679" y="622184"/>
            <a:ext cx="5078850"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QUALIFICATION CHAIN</a:t>
            </a:r>
          </a:p>
        </p:txBody>
      </p:sp>
    </p:spTree>
    <p:extLst>
      <p:ext uri="{BB962C8B-B14F-4D97-AF65-F5344CB8AC3E}">
        <p14:creationId xmlns:p14="http://schemas.microsoft.com/office/powerpoint/2010/main" val="2974630388"/>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pprenticeship levels"/>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12370" y="1366075"/>
            <a:ext cx="11650225" cy="43158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8329" y="623578"/>
            <a:ext cx="5719653" cy="648368"/>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APPRENTICESHIP LEVELS</a:t>
            </a:r>
          </a:p>
        </p:txBody>
      </p:sp>
    </p:spTree>
    <p:extLst>
      <p:ext uri="{BB962C8B-B14F-4D97-AF65-F5344CB8AC3E}">
        <p14:creationId xmlns:p14="http://schemas.microsoft.com/office/powerpoint/2010/main" val="382513067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8329" y="1337903"/>
            <a:ext cx="11619542" cy="646331"/>
          </a:xfrm>
          <a:prstGeom prst="rect">
            <a:avLst/>
          </a:prstGeom>
        </p:spPr>
        <p:txBody>
          <a:bodyPr wrap="square">
            <a:spAutoFit/>
          </a:bodyPr>
          <a:lstStyle/>
          <a:p>
            <a:r>
              <a:rPr lang="en-GB" dirty="0">
                <a:latin typeface="Roboto" panose="02000000000000000000" pitchFamily="2" charset="0"/>
                <a:ea typeface="Roboto" panose="02000000000000000000" pitchFamily="2" charset="0"/>
                <a:cs typeface="Roboto" panose="02000000000000000000" pitchFamily="2" charset="0"/>
              </a:rPr>
              <a:t>Think about one of your goals and write it on the ‘Finish’ space. On the snakes, write out potential threats to achieving your goals while using the ladders to identify opportunities that may help you reach your goal!</a:t>
            </a:r>
          </a:p>
        </p:txBody>
      </p:sp>
      <p:grpSp>
        <p:nvGrpSpPr>
          <p:cNvPr id="4" name="Group 3"/>
          <p:cNvGrpSpPr/>
          <p:nvPr/>
        </p:nvGrpSpPr>
        <p:grpSpPr>
          <a:xfrm>
            <a:off x="1026008" y="2126392"/>
            <a:ext cx="1061871" cy="3933564"/>
            <a:chOff x="495073" y="2126391"/>
            <a:chExt cx="1061871" cy="3933564"/>
          </a:xfrm>
        </p:grpSpPr>
        <p:sp>
          <p:nvSpPr>
            <p:cNvPr id="5" name="Rectangle 4"/>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rot="10800000">
            <a:off x="2087879" y="2126392"/>
            <a:ext cx="1061871" cy="3933564"/>
            <a:chOff x="495073" y="2126391"/>
            <a:chExt cx="1061871" cy="3933564"/>
          </a:xfrm>
        </p:grpSpPr>
        <p:sp>
          <p:nvSpPr>
            <p:cNvPr id="10" name="Rectangle 9"/>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p:cNvGrpSpPr/>
          <p:nvPr/>
        </p:nvGrpSpPr>
        <p:grpSpPr>
          <a:xfrm>
            <a:off x="3149750" y="2126392"/>
            <a:ext cx="1061871" cy="3933564"/>
            <a:chOff x="495073" y="2126391"/>
            <a:chExt cx="1061871" cy="3933564"/>
          </a:xfrm>
        </p:grpSpPr>
        <p:sp>
          <p:nvSpPr>
            <p:cNvPr id="15" name="Rectangle 14"/>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p:cNvGrpSpPr/>
          <p:nvPr/>
        </p:nvGrpSpPr>
        <p:grpSpPr>
          <a:xfrm rot="10800000">
            <a:off x="4211621" y="2126392"/>
            <a:ext cx="1061871" cy="3933564"/>
            <a:chOff x="495073" y="2126391"/>
            <a:chExt cx="1061871" cy="3933564"/>
          </a:xfrm>
        </p:grpSpPr>
        <p:sp>
          <p:nvSpPr>
            <p:cNvPr id="20" name="Rectangle 19"/>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p:cNvGrpSpPr/>
          <p:nvPr/>
        </p:nvGrpSpPr>
        <p:grpSpPr>
          <a:xfrm>
            <a:off x="5273490" y="2126392"/>
            <a:ext cx="1061871" cy="3933564"/>
            <a:chOff x="495073" y="2126391"/>
            <a:chExt cx="1061871" cy="3933564"/>
          </a:xfrm>
        </p:grpSpPr>
        <p:sp>
          <p:nvSpPr>
            <p:cNvPr id="25" name="Rectangle 24"/>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9" name="Group 28"/>
          <p:cNvGrpSpPr/>
          <p:nvPr/>
        </p:nvGrpSpPr>
        <p:grpSpPr>
          <a:xfrm rot="10800000">
            <a:off x="6335361" y="2126392"/>
            <a:ext cx="1061871" cy="3933564"/>
            <a:chOff x="495073" y="2126391"/>
            <a:chExt cx="1061871" cy="3933564"/>
          </a:xfrm>
        </p:grpSpPr>
        <p:sp>
          <p:nvSpPr>
            <p:cNvPr id="30" name="Rectangle 29"/>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4" name="Group 33"/>
          <p:cNvGrpSpPr/>
          <p:nvPr/>
        </p:nvGrpSpPr>
        <p:grpSpPr>
          <a:xfrm>
            <a:off x="7397229" y="2126392"/>
            <a:ext cx="1061871" cy="3933564"/>
            <a:chOff x="495073" y="2126391"/>
            <a:chExt cx="1061871" cy="3933564"/>
          </a:xfrm>
        </p:grpSpPr>
        <p:sp>
          <p:nvSpPr>
            <p:cNvPr id="35" name="Rectangle 34"/>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rot="10800000">
            <a:off x="8459100" y="2126392"/>
            <a:ext cx="1061871" cy="3933564"/>
            <a:chOff x="495073" y="2126391"/>
            <a:chExt cx="1061871" cy="3933564"/>
          </a:xfrm>
        </p:grpSpPr>
        <p:sp>
          <p:nvSpPr>
            <p:cNvPr id="40" name="Rectangle 39"/>
            <p:cNvSpPr/>
            <p:nvPr/>
          </p:nvSpPr>
          <p:spPr>
            <a:xfrm>
              <a:off x="495073" y="2126391"/>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95073" y="3109782"/>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p:cNvSpPr/>
            <p:nvPr/>
          </p:nvSpPr>
          <p:spPr>
            <a:xfrm>
              <a:off x="495073" y="4093173"/>
              <a:ext cx="1061871" cy="98339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p:cNvSpPr/>
            <p:nvPr/>
          </p:nvSpPr>
          <p:spPr>
            <a:xfrm>
              <a:off x="495073" y="5076564"/>
              <a:ext cx="1061871" cy="983391"/>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4" name="Rectangle 43"/>
          <p:cNvSpPr/>
          <p:nvPr/>
        </p:nvSpPr>
        <p:spPr>
          <a:xfrm>
            <a:off x="553569" y="5076564"/>
            <a:ext cx="465044" cy="983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rot="16200000">
            <a:off x="275551" y="5382186"/>
            <a:ext cx="1051560" cy="372146"/>
          </a:xfrm>
          <a:prstGeom prst="rect">
            <a:avLst/>
          </a:prstGeom>
          <a:noFill/>
        </p:spPr>
        <p:txBody>
          <a:bodyPr wrap="square" rtlCol="0">
            <a:spAutoFit/>
          </a:bodyPr>
          <a:lstStyle/>
          <a:p>
            <a:pPr algn="ctr"/>
            <a:r>
              <a:rPr lang="en-GB" b="1" dirty="0">
                <a:solidFill>
                  <a:srgbClr val="FF0000"/>
                </a:solidFill>
                <a:latin typeface="Roboto" panose="02000000000000000000" pitchFamily="2" charset="0"/>
                <a:ea typeface="Roboto" panose="02000000000000000000" pitchFamily="2" charset="0"/>
                <a:cs typeface="Roboto" panose="02000000000000000000" pitchFamily="2" charset="0"/>
              </a:rPr>
              <a:t>START</a:t>
            </a:r>
          </a:p>
        </p:txBody>
      </p:sp>
      <p:sp>
        <p:nvSpPr>
          <p:cNvPr id="46" name="TextBox 45"/>
          <p:cNvSpPr txBox="1"/>
          <p:nvPr/>
        </p:nvSpPr>
        <p:spPr>
          <a:xfrm rot="16200000">
            <a:off x="271372" y="2428804"/>
            <a:ext cx="1051560" cy="372146"/>
          </a:xfrm>
          <a:prstGeom prst="rect">
            <a:avLst/>
          </a:prstGeom>
          <a:noFill/>
        </p:spPr>
        <p:txBody>
          <a:bodyPr wrap="square" rtlCol="0">
            <a:spAutoFit/>
          </a:bodyPr>
          <a:lstStyle/>
          <a:p>
            <a:pPr algn="ctr"/>
            <a:r>
              <a:rPr lang="en-GB" b="1" dirty="0">
                <a:solidFill>
                  <a:srgbClr val="FF0000"/>
                </a:solidFill>
                <a:latin typeface="Roboto" panose="02000000000000000000" pitchFamily="2" charset="0"/>
                <a:ea typeface="Roboto" panose="02000000000000000000" pitchFamily="2" charset="0"/>
                <a:cs typeface="Roboto" panose="02000000000000000000" pitchFamily="2" charset="0"/>
              </a:rPr>
              <a:t>FINISH</a:t>
            </a:r>
          </a:p>
        </p:txBody>
      </p:sp>
      <p:sp>
        <p:nvSpPr>
          <p:cNvPr id="47" name="Rectangle 46"/>
          <p:cNvSpPr/>
          <p:nvPr/>
        </p:nvSpPr>
        <p:spPr>
          <a:xfrm rot="10800000">
            <a:off x="556610" y="2129252"/>
            <a:ext cx="465044" cy="9833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 name="Picture 4" descr="Snake Cartoon Stock Photos And Images - 123R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59" t="3555" r="17941" b="3644"/>
          <a:stretch/>
        </p:blipFill>
        <p:spPr bwMode="auto">
          <a:xfrm>
            <a:off x="1433201" y="3601478"/>
            <a:ext cx="1145970" cy="16616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Snake Cartoon Stock Photos And Images - 123R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59" t="3555" r="17941" b="3644"/>
          <a:stretch/>
        </p:blipFill>
        <p:spPr bwMode="auto">
          <a:xfrm>
            <a:off x="4375801" y="4544771"/>
            <a:ext cx="733507" cy="106358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Snake Cartoon Stock Photos And Images - 123R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59" t="3555" r="17941" b="3644"/>
          <a:stretch/>
        </p:blipFill>
        <p:spPr bwMode="auto">
          <a:xfrm>
            <a:off x="5329313" y="2511710"/>
            <a:ext cx="871940" cy="126431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Snake Cartoon Stock Photos And Images - 123R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59" t="3555" r="17941" b="3644"/>
          <a:stretch/>
        </p:blipFill>
        <p:spPr bwMode="auto">
          <a:xfrm rot="18658123">
            <a:off x="7848771" y="2828912"/>
            <a:ext cx="1145970" cy="166165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Wooden Ladder Clipar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563" t="2263" r="34283" b="9738"/>
          <a:stretch/>
        </p:blipFill>
        <p:spPr bwMode="auto">
          <a:xfrm>
            <a:off x="2642003" y="4453687"/>
            <a:ext cx="376850" cy="118438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6" descr="Wooden Ladder Clipar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563" t="2263" r="34283" b="9738"/>
          <a:stretch/>
        </p:blipFill>
        <p:spPr bwMode="auto">
          <a:xfrm>
            <a:off x="4399135" y="2722769"/>
            <a:ext cx="513946" cy="176100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6" descr="Wooden Ladder Clipart"/>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5563" t="2263" r="34283" b="9738"/>
          <a:stretch/>
        </p:blipFill>
        <p:spPr bwMode="auto">
          <a:xfrm rot="20341675">
            <a:off x="7088991" y="3576456"/>
            <a:ext cx="638000" cy="2005144"/>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1053494" y="5638072"/>
            <a:ext cx="325698" cy="400110"/>
          </a:xfrm>
          <a:prstGeom prst="rect">
            <a:avLst/>
          </a:prstGeom>
          <a:noFill/>
        </p:spPr>
        <p:txBody>
          <a:bodyPr wrap="square" rtlCol="0">
            <a:spAutoFit/>
          </a:bodyPr>
          <a:lstStyle/>
          <a:p>
            <a:r>
              <a:rPr lang="en-GB" sz="2000" b="1" dirty="0"/>
              <a:t>1</a:t>
            </a:r>
          </a:p>
        </p:txBody>
      </p:sp>
      <p:sp>
        <p:nvSpPr>
          <p:cNvPr id="56" name="TextBox 55"/>
          <p:cNvSpPr txBox="1"/>
          <p:nvPr/>
        </p:nvSpPr>
        <p:spPr>
          <a:xfrm>
            <a:off x="3170502" y="5669352"/>
            <a:ext cx="325698" cy="400110"/>
          </a:xfrm>
          <a:prstGeom prst="rect">
            <a:avLst/>
          </a:prstGeom>
          <a:noFill/>
        </p:spPr>
        <p:txBody>
          <a:bodyPr wrap="square" rtlCol="0">
            <a:spAutoFit/>
          </a:bodyPr>
          <a:lstStyle/>
          <a:p>
            <a:r>
              <a:rPr lang="en-GB" sz="2000" b="1" dirty="0"/>
              <a:t>3</a:t>
            </a:r>
          </a:p>
        </p:txBody>
      </p:sp>
      <p:sp>
        <p:nvSpPr>
          <p:cNvPr id="57" name="TextBox 56"/>
          <p:cNvSpPr txBox="1"/>
          <p:nvPr/>
        </p:nvSpPr>
        <p:spPr>
          <a:xfrm>
            <a:off x="4236837" y="5669352"/>
            <a:ext cx="325698" cy="400110"/>
          </a:xfrm>
          <a:prstGeom prst="rect">
            <a:avLst/>
          </a:prstGeom>
          <a:noFill/>
        </p:spPr>
        <p:txBody>
          <a:bodyPr wrap="square" rtlCol="0">
            <a:spAutoFit/>
          </a:bodyPr>
          <a:lstStyle/>
          <a:p>
            <a:r>
              <a:rPr lang="en-GB" sz="2000" b="1" dirty="0"/>
              <a:t>4</a:t>
            </a:r>
          </a:p>
        </p:txBody>
      </p:sp>
      <p:sp>
        <p:nvSpPr>
          <p:cNvPr id="58" name="TextBox 57"/>
          <p:cNvSpPr txBox="1"/>
          <p:nvPr/>
        </p:nvSpPr>
        <p:spPr>
          <a:xfrm>
            <a:off x="5304199" y="5669352"/>
            <a:ext cx="325698" cy="400110"/>
          </a:xfrm>
          <a:prstGeom prst="rect">
            <a:avLst/>
          </a:prstGeom>
          <a:noFill/>
        </p:spPr>
        <p:txBody>
          <a:bodyPr wrap="square" rtlCol="0">
            <a:spAutoFit/>
          </a:bodyPr>
          <a:lstStyle/>
          <a:p>
            <a:r>
              <a:rPr lang="en-GB" sz="2000" b="1" dirty="0"/>
              <a:t>5</a:t>
            </a:r>
          </a:p>
        </p:txBody>
      </p:sp>
      <p:sp>
        <p:nvSpPr>
          <p:cNvPr id="59" name="TextBox 58"/>
          <p:cNvSpPr txBox="1"/>
          <p:nvPr/>
        </p:nvSpPr>
        <p:spPr>
          <a:xfrm>
            <a:off x="6371561" y="5669352"/>
            <a:ext cx="325698" cy="400110"/>
          </a:xfrm>
          <a:prstGeom prst="rect">
            <a:avLst/>
          </a:prstGeom>
          <a:noFill/>
        </p:spPr>
        <p:txBody>
          <a:bodyPr wrap="square" rtlCol="0">
            <a:spAutoFit/>
          </a:bodyPr>
          <a:lstStyle/>
          <a:p>
            <a:r>
              <a:rPr lang="en-GB" sz="2000" b="1" dirty="0"/>
              <a:t>6</a:t>
            </a:r>
          </a:p>
        </p:txBody>
      </p:sp>
      <p:sp>
        <p:nvSpPr>
          <p:cNvPr id="60" name="TextBox 59"/>
          <p:cNvSpPr txBox="1"/>
          <p:nvPr/>
        </p:nvSpPr>
        <p:spPr>
          <a:xfrm>
            <a:off x="7391738" y="5669352"/>
            <a:ext cx="325698" cy="400110"/>
          </a:xfrm>
          <a:prstGeom prst="rect">
            <a:avLst/>
          </a:prstGeom>
          <a:noFill/>
        </p:spPr>
        <p:txBody>
          <a:bodyPr wrap="square" rtlCol="0">
            <a:spAutoFit/>
          </a:bodyPr>
          <a:lstStyle/>
          <a:p>
            <a:r>
              <a:rPr lang="en-GB" sz="2000" b="1" dirty="0"/>
              <a:t>7</a:t>
            </a:r>
          </a:p>
        </p:txBody>
      </p:sp>
      <p:sp>
        <p:nvSpPr>
          <p:cNvPr id="61" name="TextBox 60"/>
          <p:cNvSpPr txBox="1"/>
          <p:nvPr/>
        </p:nvSpPr>
        <p:spPr>
          <a:xfrm>
            <a:off x="8501488" y="5671287"/>
            <a:ext cx="325698" cy="400110"/>
          </a:xfrm>
          <a:prstGeom prst="rect">
            <a:avLst/>
          </a:prstGeom>
          <a:noFill/>
        </p:spPr>
        <p:txBody>
          <a:bodyPr wrap="square" rtlCol="0">
            <a:spAutoFit/>
          </a:bodyPr>
          <a:lstStyle/>
          <a:p>
            <a:r>
              <a:rPr lang="en-GB" sz="2000" b="1" dirty="0"/>
              <a:t>8</a:t>
            </a:r>
          </a:p>
        </p:txBody>
      </p:sp>
      <p:sp>
        <p:nvSpPr>
          <p:cNvPr id="62" name="TextBox 61"/>
          <p:cNvSpPr txBox="1"/>
          <p:nvPr/>
        </p:nvSpPr>
        <p:spPr>
          <a:xfrm>
            <a:off x="2135356" y="5638072"/>
            <a:ext cx="325698" cy="400110"/>
          </a:xfrm>
          <a:prstGeom prst="rect">
            <a:avLst/>
          </a:prstGeom>
          <a:noFill/>
        </p:spPr>
        <p:txBody>
          <a:bodyPr wrap="square" rtlCol="0">
            <a:spAutoFit/>
          </a:bodyPr>
          <a:lstStyle/>
          <a:p>
            <a:r>
              <a:rPr lang="en-GB" sz="2000" b="1" dirty="0"/>
              <a:t>2</a:t>
            </a:r>
          </a:p>
        </p:txBody>
      </p:sp>
      <p:sp>
        <p:nvSpPr>
          <p:cNvPr id="63" name="TextBox 62"/>
          <p:cNvSpPr txBox="1"/>
          <p:nvPr/>
        </p:nvSpPr>
        <p:spPr>
          <a:xfrm>
            <a:off x="1018079" y="4678581"/>
            <a:ext cx="521478" cy="400110"/>
          </a:xfrm>
          <a:prstGeom prst="rect">
            <a:avLst/>
          </a:prstGeom>
          <a:noFill/>
        </p:spPr>
        <p:txBody>
          <a:bodyPr wrap="square" rtlCol="0">
            <a:spAutoFit/>
          </a:bodyPr>
          <a:lstStyle/>
          <a:p>
            <a:r>
              <a:rPr lang="en-GB" sz="2000" b="1" dirty="0"/>
              <a:t>16</a:t>
            </a:r>
          </a:p>
        </p:txBody>
      </p:sp>
      <p:sp>
        <p:nvSpPr>
          <p:cNvPr id="64" name="TextBox 63"/>
          <p:cNvSpPr txBox="1"/>
          <p:nvPr/>
        </p:nvSpPr>
        <p:spPr>
          <a:xfrm>
            <a:off x="3135087" y="4709861"/>
            <a:ext cx="505952" cy="400110"/>
          </a:xfrm>
          <a:prstGeom prst="rect">
            <a:avLst/>
          </a:prstGeom>
          <a:noFill/>
        </p:spPr>
        <p:txBody>
          <a:bodyPr wrap="square" rtlCol="0">
            <a:spAutoFit/>
          </a:bodyPr>
          <a:lstStyle/>
          <a:p>
            <a:r>
              <a:rPr lang="en-GB" sz="2000" b="1" dirty="0"/>
              <a:t>14</a:t>
            </a:r>
          </a:p>
        </p:txBody>
      </p:sp>
      <p:sp>
        <p:nvSpPr>
          <p:cNvPr id="65" name="TextBox 64"/>
          <p:cNvSpPr txBox="1"/>
          <p:nvPr/>
        </p:nvSpPr>
        <p:spPr>
          <a:xfrm>
            <a:off x="4201422" y="4709861"/>
            <a:ext cx="487250" cy="400110"/>
          </a:xfrm>
          <a:prstGeom prst="rect">
            <a:avLst/>
          </a:prstGeom>
          <a:noFill/>
        </p:spPr>
        <p:txBody>
          <a:bodyPr wrap="square" rtlCol="0">
            <a:spAutoFit/>
          </a:bodyPr>
          <a:lstStyle/>
          <a:p>
            <a:r>
              <a:rPr lang="en-GB" sz="2000" b="1" dirty="0"/>
              <a:t>13</a:t>
            </a:r>
          </a:p>
        </p:txBody>
      </p:sp>
      <p:sp>
        <p:nvSpPr>
          <p:cNvPr id="66" name="TextBox 65"/>
          <p:cNvSpPr txBox="1"/>
          <p:nvPr/>
        </p:nvSpPr>
        <p:spPr>
          <a:xfrm>
            <a:off x="5268784" y="4709861"/>
            <a:ext cx="486464" cy="400110"/>
          </a:xfrm>
          <a:prstGeom prst="rect">
            <a:avLst/>
          </a:prstGeom>
          <a:noFill/>
        </p:spPr>
        <p:txBody>
          <a:bodyPr wrap="square" rtlCol="0">
            <a:spAutoFit/>
          </a:bodyPr>
          <a:lstStyle/>
          <a:p>
            <a:r>
              <a:rPr lang="en-GB" sz="2000" b="1" dirty="0"/>
              <a:t>12</a:t>
            </a:r>
          </a:p>
        </p:txBody>
      </p:sp>
      <p:sp>
        <p:nvSpPr>
          <p:cNvPr id="67" name="TextBox 66"/>
          <p:cNvSpPr txBox="1"/>
          <p:nvPr/>
        </p:nvSpPr>
        <p:spPr>
          <a:xfrm>
            <a:off x="6336146" y="4709861"/>
            <a:ext cx="604248" cy="400110"/>
          </a:xfrm>
          <a:prstGeom prst="rect">
            <a:avLst/>
          </a:prstGeom>
          <a:noFill/>
        </p:spPr>
        <p:txBody>
          <a:bodyPr wrap="square" rtlCol="0">
            <a:spAutoFit/>
          </a:bodyPr>
          <a:lstStyle/>
          <a:p>
            <a:r>
              <a:rPr lang="en-GB" sz="2000" b="1" dirty="0"/>
              <a:t>11</a:t>
            </a:r>
          </a:p>
        </p:txBody>
      </p:sp>
      <p:sp>
        <p:nvSpPr>
          <p:cNvPr id="68" name="TextBox 67"/>
          <p:cNvSpPr txBox="1"/>
          <p:nvPr/>
        </p:nvSpPr>
        <p:spPr>
          <a:xfrm>
            <a:off x="7356322" y="4709861"/>
            <a:ext cx="456838" cy="400110"/>
          </a:xfrm>
          <a:prstGeom prst="rect">
            <a:avLst/>
          </a:prstGeom>
          <a:noFill/>
        </p:spPr>
        <p:txBody>
          <a:bodyPr wrap="square" rtlCol="0">
            <a:spAutoFit/>
          </a:bodyPr>
          <a:lstStyle/>
          <a:p>
            <a:r>
              <a:rPr lang="en-GB" sz="2000" b="1" dirty="0"/>
              <a:t>10</a:t>
            </a:r>
          </a:p>
        </p:txBody>
      </p:sp>
      <p:sp>
        <p:nvSpPr>
          <p:cNvPr id="69" name="TextBox 68"/>
          <p:cNvSpPr txBox="1"/>
          <p:nvPr/>
        </p:nvSpPr>
        <p:spPr>
          <a:xfrm>
            <a:off x="8466073" y="4711796"/>
            <a:ext cx="325698" cy="400110"/>
          </a:xfrm>
          <a:prstGeom prst="rect">
            <a:avLst/>
          </a:prstGeom>
          <a:noFill/>
        </p:spPr>
        <p:txBody>
          <a:bodyPr wrap="square" rtlCol="0">
            <a:spAutoFit/>
          </a:bodyPr>
          <a:lstStyle/>
          <a:p>
            <a:r>
              <a:rPr lang="en-GB" sz="2000" b="1" dirty="0"/>
              <a:t>9</a:t>
            </a:r>
          </a:p>
        </p:txBody>
      </p:sp>
      <p:sp>
        <p:nvSpPr>
          <p:cNvPr id="70" name="TextBox 69"/>
          <p:cNvSpPr txBox="1"/>
          <p:nvPr/>
        </p:nvSpPr>
        <p:spPr>
          <a:xfrm>
            <a:off x="2099940" y="4678581"/>
            <a:ext cx="493893" cy="400110"/>
          </a:xfrm>
          <a:prstGeom prst="rect">
            <a:avLst/>
          </a:prstGeom>
          <a:noFill/>
        </p:spPr>
        <p:txBody>
          <a:bodyPr wrap="square" rtlCol="0">
            <a:spAutoFit/>
          </a:bodyPr>
          <a:lstStyle/>
          <a:p>
            <a:r>
              <a:rPr lang="en-GB" sz="2000" b="1" dirty="0"/>
              <a:t>15</a:t>
            </a:r>
          </a:p>
        </p:txBody>
      </p:sp>
      <p:sp>
        <p:nvSpPr>
          <p:cNvPr id="71" name="TextBox 70"/>
          <p:cNvSpPr txBox="1"/>
          <p:nvPr/>
        </p:nvSpPr>
        <p:spPr>
          <a:xfrm>
            <a:off x="1018078" y="3718715"/>
            <a:ext cx="653871" cy="400110"/>
          </a:xfrm>
          <a:prstGeom prst="rect">
            <a:avLst/>
          </a:prstGeom>
          <a:noFill/>
        </p:spPr>
        <p:txBody>
          <a:bodyPr wrap="square" rtlCol="0">
            <a:spAutoFit/>
          </a:bodyPr>
          <a:lstStyle/>
          <a:p>
            <a:r>
              <a:rPr lang="en-GB" sz="2000" b="1" dirty="0"/>
              <a:t>17</a:t>
            </a:r>
          </a:p>
        </p:txBody>
      </p:sp>
      <p:sp>
        <p:nvSpPr>
          <p:cNvPr id="72" name="TextBox 71"/>
          <p:cNvSpPr txBox="1"/>
          <p:nvPr/>
        </p:nvSpPr>
        <p:spPr>
          <a:xfrm>
            <a:off x="3135087" y="3749995"/>
            <a:ext cx="495756" cy="400110"/>
          </a:xfrm>
          <a:prstGeom prst="rect">
            <a:avLst/>
          </a:prstGeom>
          <a:noFill/>
        </p:spPr>
        <p:txBody>
          <a:bodyPr wrap="square" rtlCol="0">
            <a:spAutoFit/>
          </a:bodyPr>
          <a:lstStyle/>
          <a:p>
            <a:r>
              <a:rPr lang="en-GB" sz="2000" b="1" dirty="0"/>
              <a:t>19</a:t>
            </a:r>
          </a:p>
        </p:txBody>
      </p:sp>
      <p:sp>
        <p:nvSpPr>
          <p:cNvPr id="73" name="TextBox 72"/>
          <p:cNvSpPr txBox="1"/>
          <p:nvPr/>
        </p:nvSpPr>
        <p:spPr>
          <a:xfrm>
            <a:off x="4201422" y="3749995"/>
            <a:ext cx="494898" cy="400110"/>
          </a:xfrm>
          <a:prstGeom prst="rect">
            <a:avLst/>
          </a:prstGeom>
          <a:noFill/>
        </p:spPr>
        <p:txBody>
          <a:bodyPr wrap="square" rtlCol="0">
            <a:spAutoFit/>
          </a:bodyPr>
          <a:lstStyle/>
          <a:p>
            <a:r>
              <a:rPr lang="en-GB" sz="2000" b="1" dirty="0"/>
              <a:t>20</a:t>
            </a:r>
          </a:p>
        </p:txBody>
      </p:sp>
      <p:sp>
        <p:nvSpPr>
          <p:cNvPr id="74" name="TextBox 73"/>
          <p:cNvSpPr txBox="1"/>
          <p:nvPr/>
        </p:nvSpPr>
        <p:spPr>
          <a:xfrm>
            <a:off x="5268784" y="3749995"/>
            <a:ext cx="486464" cy="400110"/>
          </a:xfrm>
          <a:prstGeom prst="rect">
            <a:avLst/>
          </a:prstGeom>
          <a:noFill/>
        </p:spPr>
        <p:txBody>
          <a:bodyPr wrap="square" rtlCol="0">
            <a:spAutoFit/>
          </a:bodyPr>
          <a:lstStyle/>
          <a:p>
            <a:r>
              <a:rPr lang="en-GB" sz="2000" b="1" dirty="0"/>
              <a:t>21</a:t>
            </a:r>
          </a:p>
        </p:txBody>
      </p:sp>
      <p:sp>
        <p:nvSpPr>
          <p:cNvPr id="75" name="TextBox 74"/>
          <p:cNvSpPr txBox="1"/>
          <p:nvPr/>
        </p:nvSpPr>
        <p:spPr>
          <a:xfrm>
            <a:off x="6336145" y="3749995"/>
            <a:ext cx="511047" cy="400110"/>
          </a:xfrm>
          <a:prstGeom prst="rect">
            <a:avLst/>
          </a:prstGeom>
          <a:noFill/>
        </p:spPr>
        <p:txBody>
          <a:bodyPr wrap="square" rtlCol="0">
            <a:spAutoFit/>
          </a:bodyPr>
          <a:lstStyle/>
          <a:p>
            <a:r>
              <a:rPr lang="en-GB" sz="2000" b="1" dirty="0"/>
              <a:t>22</a:t>
            </a:r>
          </a:p>
        </p:txBody>
      </p:sp>
      <p:sp>
        <p:nvSpPr>
          <p:cNvPr id="76" name="TextBox 75"/>
          <p:cNvSpPr txBox="1"/>
          <p:nvPr/>
        </p:nvSpPr>
        <p:spPr>
          <a:xfrm>
            <a:off x="7356323" y="3749995"/>
            <a:ext cx="497744" cy="400110"/>
          </a:xfrm>
          <a:prstGeom prst="rect">
            <a:avLst/>
          </a:prstGeom>
          <a:noFill/>
        </p:spPr>
        <p:txBody>
          <a:bodyPr wrap="square" rtlCol="0">
            <a:spAutoFit/>
          </a:bodyPr>
          <a:lstStyle/>
          <a:p>
            <a:r>
              <a:rPr lang="en-GB" sz="2000" b="1" dirty="0"/>
              <a:t>23</a:t>
            </a:r>
          </a:p>
        </p:txBody>
      </p:sp>
      <p:sp>
        <p:nvSpPr>
          <p:cNvPr id="77" name="TextBox 76"/>
          <p:cNvSpPr txBox="1"/>
          <p:nvPr/>
        </p:nvSpPr>
        <p:spPr>
          <a:xfrm>
            <a:off x="8466073" y="3751929"/>
            <a:ext cx="598060" cy="415927"/>
          </a:xfrm>
          <a:prstGeom prst="rect">
            <a:avLst/>
          </a:prstGeom>
          <a:noFill/>
        </p:spPr>
        <p:txBody>
          <a:bodyPr wrap="square" rtlCol="0">
            <a:spAutoFit/>
          </a:bodyPr>
          <a:lstStyle/>
          <a:p>
            <a:r>
              <a:rPr lang="en-GB" sz="2000" b="1" dirty="0"/>
              <a:t>24</a:t>
            </a:r>
          </a:p>
        </p:txBody>
      </p:sp>
      <p:sp>
        <p:nvSpPr>
          <p:cNvPr id="78" name="TextBox 77"/>
          <p:cNvSpPr txBox="1"/>
          <p:nvPr/>
        </p:nvSpPr>
        <p:spPr>
          <a:xfrm>
            <a:off x="2099941" y="3718715"/>
            <a:ext cx="500746" cy="400110"/>
          </a:xfrm>
          <a:prstGeom prst="rect">
            <a:avLst/>
          </a:prstGeom>
          <a:noFill/>
        </p:spPr>
        <p:txBody>
          <a:bodyPr wrap="square" rtlCol="0">
            <a:spAutoFit/>
          </a:bodyPr>
          <a:lstStyle/>
          <a:p>
            <a:r>
              <a:rPr lang="en-GB" sz="2000" b="1" dirty="0"/>
              <a:t>18</a:t>
            </a:r>
          </a:p>
        </p:txBody>
      </p:sp>
      <p:sp>
        <p:nvSpPr>
          <p:cNvPr id="79" name="TextBox 78"/>
          <p:cNvSpPr txBox="1"/>
          <p:nvPr/>
        </p:nvSpPr>
        <p:spPr>
          <a:xfrm>
            <a:off x="1019453" y="2697293"/>
            <a:ext cx="496472" cy="400110"/>
          </a:xfrm>
          <a:prstGeom prst="rect">
            <a:avLst/>
          </a:prstGeom>
          <a:noFill/>
        </p:spPr>
        <p:txBody>
          <a:bodyPr wrap="square" rtlCol="0">
            <a:spAutoFit/>
          </a:bodyPr>
          <a:lstStyle/>
          <a:p>
            <a:r>
              <a:rPr lang="en-GB" sz="2000" b="1" dirty="0"/>
              <a:t>32</a:t>
            </a:r>
          </a:p>
        </p:txBody>
      </p:sp>
      <p:sp>
        <p:nvSpPr>
          <p:cNvPr id="80" name="TextBox 79"/>
          <p:cNvSpPr txBox="1"/>
          <p:nvPr/>
        </p:nvSpPr>
        <p:spPr>
          <a:xfrm>
            <a:off x="3136461" y="2728573"/>
            <a:ext cx="494382" cy="400110"/>
          </a:xfrm>
          <a:prstGeom prst="rect">
            <a:avLst/>
          </a:prstGeom>
          <a:noFill/>
        </p:spPr>
        <p:txBody>
          <a:bodyPr wrap="square" rtlCol="0">
            <a:spAutoFit/>
          </a:bodyPr>
          <a:lstStyle/>
          <a:p>
            <a:r>
              <a:rPr lang="en-GB" sz="2000" b="1" dirty="0"/>
              <a:t>30</a:t>
            </a:r>
          </a:p>
        </p:txBody>
      </p:sp>
      <p:sp>
        <p:nvSpPr>
          <p:cNvPr id="81" name="TextBox 80"/>
          <p:cNvSpPr txBox="1"/>
          <p:nvPr/>
        </p:nvSpPr>
        <p:spPr>
          <a:xfrm>
            <a:off x="4202796" y="2728573"/>
            <a:ext cx="493524" cy="400110"/>
          </a:xfrm>
          <a:prstGeom prst="rect">
            <a:avLst/>
          </a:prstGeom>
          <a:noFill/>
        </p:spPr>
        <p:txBody>
          <a:bodyPr wrap="square" rtlCol="0">
            <a:spAutoFit/>
          </a:bodyPr>
          <a:lstStyle/>
          <a:p>
            <a:r>
              <a:rPr lang="en-GB" sz="2000" b="1" dirty="0"/>
              <a:t>29</a:t>
            </a:r>
          </a:p>
        </p:txBody>
      </p:sp>
      <p:sp>
        <p:nvSpPr>
          <p:cNvPr id="82" name="TextBox 81"/>
          <p:cNvSpPr txBox="1"/>
          <p:nvPr/>
        </p:nvSpPr>
        <p:spPr>
          <a:xfrm>
            <a:off x="5270157" y="2728573"/>
            <a:ext cx="513839" cy="400110"/>
          </a:xfrm>
          <a:prstGeom prst="rect">
            <a:avLst/>
          </a:prstGeom>
          <a:noFill/>
        </p:spPr>
        <p:txBody>
          <a:bodyPr wrap="square" rtlCol="0">
            <a:spAutoFit/>
          </a:bodyPr>
          <a:lstStyle/>
          <a:p>
            <a:r>
              <a:rPr lang="en-GB" sz="2000" b="1" dirty="0"/>
              <a:t>28</a:t>
            </a:r>
          </a:p>
        </p:txBody>
      </p:sp>
      <p:sp>
        <p:nvSpPr>
          <p:cNvPr id="83" name="TextBox 82"/>
          <p:cNvSpPr txBox="1"/>
          <p:nvPr/>
        </p:nvSpPr>
        <p:spPr>
          <a:xfrm>
            <a:off x="6337520" y="2728573"/>
            <a:ext cx="509672" cy="400110"/>
          </a:xfrm>
          <a:prstGeom prst="rect">
            <a:avLst/>
          </a:prstGeom>
          <a:noFill/>
        </p:spPr>
        <p:txBody>
          <a:bodyPr wrap="square" rtlCol="0">
            <a:spAutoFit/>
          </a:bodyPr>
          <a:lstStyle/>
          <a:p>
            <a:r>
              <a:rPr lang="en-GB" sz="2000" b="1" dirty="0"/>
              <a:t>27</a:t>
            </a:r>
          </a:p>
        </p:txBody>
      </p:sp>
      <p:sp>
        <p:nvSpPr>
          <p:cNvPr id="84" name="TextBox 83"/>
          <p:cNvSpPr txBox="1"/>
          <p:nvPr/>
        </p:nvSpPr>
        <p:spPr>
          <a:xfrm>
            <a:off x="7357697" y="2728573"/>
            <a:ext cx="496370" cy="400110"/>
          </a:xfrm>
          <a:prstGeom prst="rect">
            <a:avLst/>
          </a:prstGeom>
          <a:noFill/>
        </p:spPr>
        <p:txBody>
          <a:bodyPr wrap="square" rtlCol="0">
            <a:spAutoFit/>
          </a:bodyPr>
          <a:lstStyle/>
          <a:p>
            <a:r>
              <a:rPr lang="en-GB" sz="2000" b="1" dirty="0"/>
              <a:t>26</a:t>
            </a:r>
          </a:p>
        </p:txBody>
      </p:sp>
      <p:sp>
        <p:nvSpPr>
          <p:cNvPr id="85" name="TextBox 84"/>
          <p:cNvSpPr txBox="1"/>
          <p:nvPr/>
        </p:nvSpPr>
        <p:spPr>
          <a:xfrm>
            <a:off x="8467447" y="2730508"/>
            <a:ext cx="541690" cy="400110"/>
          </a:xfrm>
          <a:prstGeom prst="rect">
            <a:avLst/>
          </a:prstGeom>
          <a:noFill/>
        </p:spPr>
        <p:txBody>
          <a:bodyPr wrap="square" rtlCol="0">
            <a:spAutoFit/>
          </a:bodyPr>
          <a:lstStyle/>
          <a:p>
            <a:r>
              <a:rPr lang="en-GB" sz="2000" b="1" dirty="0"/>
              <a:t>25</a:t>
            </a:r>
          </a:p>
        </p:txBody>
      </p:sp>
      <p:sp>
        <p:nvSpPr>
          <p:cNvPr id="86" name="TextBox 85"/>
          <p:cNvSpPr txBox="1"/>
          <p:nvPr/>
        </p:nvSpPr>
        <p:spPr>
          <a:xfrm>
            <a:off x="2101315" y="2697293"/>
            <a:ext cx="477856" cy="400110"/>
          </a:xfrm>
          <a:prstGeom prst="rect">
            <a:avLst/>
          </a:prstGeom>
          <a:noFill/>
        </p:spPr>
        <p:txBody>
          <a:bodyPr wrap="square" rtlCol="0">
            <a:spAutoFit/>
          </a:bodyPr>
          <a:lstStyle/>
          <a:p>
            <a:r>
              <a:rPr lang="en-GB" sz="2000" b="1" dirty="0"/>
              <a:t>31</a:t>
            </a:r>
          </a:p>
        </p:txBody>
      </p:sp>
      <p:sp>
        <p:nvSpPr>
          <p:cNvPr id="87" name="Rectangle 86"/>
          <p:cNvSpPr/>
          <p:nvPr/>
        </p:nvSpPr>
        <p:spPr>
          <a:xfrm>
            <a:off x="501679" y="622184"/>
            <a:ext cx="4607629"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SNAKES &amp; LADDERS</a:t>
            </a:r>
          </a:p>
        </p:txBody>
      </p:sp>
    </p:spTree>
    <p:extLst>
      <p:ext uri="{BB962C8B-B14F-4D97-AF65-F5344CB8AC3E}">
        <p14:creationId xmlns:p14="http://schemas.microsoft.com/office/powerpoint/2010/main" val="1487055015"/>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1680" y="1981519"/>
            <a:ext cx="11098500" cy="964987"/>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INDEPENDENT ACTIVITY:</a:t>
            </a:r>
          </a:p>
        </p:txBody>
      </p:sp>
      <p:sp>
        <p:nvSpPr>
          <p:cNvPr id="2" name="Rectangle 1"/>
          <p:cNvSpPr/>
          <p:nvPr/>
        </p:nvSpPr>
        <p:spPr>
          <a:xfrm>
            <a:off x="1136030" y="3464876"/>
            <a:ext cx="9829800" cy="2308324"/>
          </a:xfrm>
          <a:prstGeom prst="rect">
            <a:avLst/>
          </a:prstGeom>
        </p:spPr>
        <p:txBody>
          <a:bodyPr wrap="square">
            <a:spAutoFit/>
          </a:bodyPr>
          <a:lstStyle/>
          <a:p>
            <a:pPr algn="ctr"/>
            <a:r>
              <a:rPr lang="en-GB" sz="2400" dirty="0"/>
              <a:t>Research further into different post-16 options in your area. </a:t>
            </a:r>
          </a:p>
          <a:p>
            <a:pPr algn="ctr"/>
            <a:endParaRPr lang="en-GB" sz="2400" dirty="0"/>
          </a:p>
          <a:p>
            <a:pPr algn="ctr"/>
            <a:r>
              <a:rPr lang="en-GB" sz="2400" dirty="0"/>
              <a:t>Are there any courses you would like to pursue?</a:t>
            </a:r>
          </a:p>
          <a:p>
            <a:pPr algn="ctr"/>
            <a:endParaRPr lang="en-GB" sz="2400" dirty="0"/>
          </a:p>
          <a:p>
            <a:pPr algn="ctr"/>
            <a:r>
              <a:rPr lang="en-GB" sz="2400" dirty="0"/>
              <a:t>You could also research degrees and apprenticeships to find one that you think is interesting!</a:t>
            </a:r>
          </a:p>
        </p:txBody>
      </p:sp>
      <p:sp>
        <p:nvSpPr>
          <p:cNvPr id="5" name="Rectangle 4"/>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Tree>
    <p:extLst>
      <p:ext uri="{BB962C8B-B14F-4D97-AF65-F5344CB8AC3E}">
        <p14:creationId xmlns:p14="http://schemas.microsoft.com/office/powerpoint/2010/main" val="4007131346"/>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3"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4">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a:solidFill>
                    <a:schemeClr val="bg1"/>
                  </a:solidFill>
                  <a:latin typeface="Roboto" panose="02000000000000000000" pitchFamily="2" charset="0"/>
                  <a:ea typeface="Roboto" panose="02000000000000000000" pitchFamily="2" charset="0"/>
                  <a:cs typeface="Roboto" panose="02000000000000000000" pitchFamily="2" charset="0"/>
                </a:rPr>
                <a:t>@aspiretohe</a:t>
              </a:r>
            </a:p>
          </p:txBody>
        </p:sp>
      </p:grpSp>
    </p:spTree>
    <p:extLst>
      <p:ext uri="{BB962C8B-B14F-4D97-AF65-F5344CB8AC3E}">
        <p14:creationId xmlns:p14="http://schemas.microsoft.com/office/powerpoint/2010/main" val="283327597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5" name="Rectangle 4" descr="Blog"/>
          <p:cNvSpPr/>
          <p:nvPr/>
        </p:nvSpPr>
        <p:spPr>
          <a:xfrm>
            <a:off x="1055271" y="1914876"/>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000" kern="1200" dirty="0">
                  <a:solidFill>
                    <a:schemeClr val="bg1"/>
                  </a:solidFill>
                </a:rPr>
                <a:t>Understand the importance of your GCSEs</a:t>
              </a:r>
              <a:r>
                <a:rPr lang="en-US" sz="2400" b="1" kern="1200" dirty="0">
                  <a:solidFill>
                    <a:schemeClr val="bg1"/>
                  </a:solidFill>
                </a:rPr>
                <a:t>.</a:t>
              </a: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0" name="Rectangle 9" descr="Blog"/>
          <p:cNvSpPr/>
          <p:nvPr/>
        </p:nvSpPr>
        <p:spPr>
          <a:xfrm>
            <a:off x="1055271" y="3351789"/>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000" kern="1200" dirty="0">
                  <a:solidFill>
                    <a:schemeClr val="bg1"/>
                  </a:solidFill>
                </a:rPr>
                <a:t>Be aware of your options after year 11. </a:t>
              </a:r>
              <a:endParaRPr lang="en-US" sz="2400" kern="1200" dirty="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GB"/>
          </a:p>
        </p:txBody>
      </p:sp>
      <p:sp>
        <p:nvSpPr>
          <p:cNvPr id="15" name="Rectangle 14" descr="Blog"/>
          <p:cNvSpPr/>
          <p:nvPr/>
        </p:nvSpPr>
        <p:spPr>
          <a:xfrm>
            <a:off x="1055271" y="4821362"/>
            <a:ext cx="762643" cy="762643"/>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a:lstStyle/>
            <a:p>
              <a:endParaRPr lang="en-GB"/>
            </a:p>
          </p:txBody>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3: </a:t>
              </a:r>
              <a:r>
                <a:rPr lang="en-US" sz="2000" kern="1200" dirty="0">
                  <a:solidFill>
                    <a:schemeClr val="bg1"/>
                  </a:solidFill>
                </a:rPr>
                <a:t>Comprehend the difference between BTECs and A Levels.</a:t>
              </a:r>
            </a:p>
          </p:txBody>
        </p:sp>
      </p:grpSp>
    </p:spTree>
    <p:extLst>
      <p:ext uri="{BB962C8B-B14F-4D97-AF65-F5344CB8AC3E}">
        <p14:creationId xmlns:p14="http://schemas.microsoft.com/office/powerpoint/2010/main" val="258892521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927321"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ICEBREAKER</a:t>
            </a:r>
          </a:p>
        </p:txBody>
      </p:sp>
      <p:sp>
        <p:nvSpPr>
          <p:cNvPr id="3" name="Rounded Rectangular Callout 2"/>
          <p:cNvSpPr/>
          <p:nvPr/>
        </p:nvSpPr>
        <p:spPr>
          <a:xfrm>
            <a:off x="587090" y="1507829"/>
            <a:ext cx="11098500" cy="982432"/>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SNOWBALL FIGHT!</a:t>
            </a:r>
          </a:p>
        </p:txBody>
      </p:sp>
      <p:sp>
        <p:nvSpPr>
          <p:cNvPr id="6" name="TextBox 5"/>
          <p:cNvSpPr txBox="1"/>
          <p:nvPr/>
        </p:nvSpPr>
        <p:spPr>
          <a:xfrm>
            <a:off x="389809" y="2690800"/>
            <a:ext cx="11493061" cy="3785652"/>
          </a:xfrm>
          <a:prstGeom prst="rect">
            <a:avLst/>
          </a:prstGeom>
          <a:noFill/>
        </p:spPr>
        <p:txBody>
          <a:bodyPr wrap="square" rtlCol="0">
            <a:spAutoFit/>
          </a:bodyPr>
          <a:lstStyle/>
          <a:p>
            <a:pPr algn="ctr"/>
            <a:r>
              <a:rPr lang="en-GB" sz="2400" dirty="0"/>
              <a:t>On a scrap piece of paper, write: </a:t>
            </a:r>
          </a:p>
          <a:p>
            <a:pPr algn="ctr"/>
            <a:r>
              <a:rPr lang="en-GB" sz="2400" dirty="0"/>
              <a:t>1 thing you have learnt this week </a:t>
            </a:r>
            <a:r>
              <a:rPr lang="en-GB" sz="2400" b="1" u="sng" dirty="0"/>
              <a:t>OR </a:t>
            </a:r>
            <a:r>
              <a:rPr lang="en-GB" sz="2400" dirty="0"/>
              <a:t>1 thing you would like to do when you finish school.</a:t>
            </a:r>
          </a:p>
          <a:p>
            <a:pPr algn="ctr"/>
            <a:endParaRPr lang="en-GB" sz="2400" dirty="0"/>
          </a:p>
          <a:p>
            <a:pPr algn="ctr"/>
            <a:r>
              <a:rPr lang="en-GB" sz="2400" dirty="0"/>
              <a:t>Scrunch the piece of paper into a ball, close your eyes and have a SNOWBALL FIGHT (throw in a random direction)!</a:t>
            </a:r>
          </a:p>
          <a:p>
            <a:pPr algn="ctr"/>
            <a:endParaRPr lang="en-GB" sz="2400" dirty="0"/>
          </a:p>
          <a:p>
            <a:pPr algn="ctr"/>
            <a:r>
              <a:rPr lang="en-GB" sz="2400" dirty="0"/>
              <a:t>Pick up the nearest ‘snowball’ to you and read out what’s written.</a:t>
            </a:r>
          </a:p>
          <a:p>
            <a:pPr algn="ctr"/>
            <a:endParaRPr lang="en-GB" sz="2400" dirty="0"/>
          </a:p>
          <a:p>
            <a:pPr algn="ctr"/>
            <a:r>
              <a:rPr lang="en-GB" sz="2400" b="1" dirty="0"/>
              <a:t>Do you have any comments?</a:t>
            </a:r>
          </a:p>
        </p:txBody>
      </p:sp>
    </p:spTree>
    <p:extLst>
      <p:ext uri="{BB962C8B-B14F-4D97-AF65-F5344CB8AC3E}">
        <p14:creationId xmlns:p14="http://schemas.microsoft.com/office/powerpoint/2010/main" val="500381692"/>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752509"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DIAMOND 9</a:t>
            </a:r>
          </a:p>
        </p:txBody>
      </p:sp>
      <p:sp>
        <p:nvSpPr>
          <p:cNvPr id="19" name="TextBox 18"/>
          <p:cNvSpPr txBox="1"/>
          <p:nvPr/>
        </p:nvSpPr>
        <p:spPr>
          <a:xfrm>
            <a:off x="501679" y="1582692"/>
            <a:ext cx="5959365" cy="4708981"/>
          </a:xfrm>
          <a:prstGeom prst="rect">
            <a:avLst/>
          </a:prstGeom>
          <a:noFill/>
        </p:spPr>
        <p:txBody>
          <a:bodyPr wrap="square" rtlCol="0">
            <a:spAutoFit/>
          </a:bodyPr>
          <a:lstStyle/>
          <a:p>
            <a:pPr marL="342900" indent="-342900" algn="just">
              <a:lnSpc>
                <a:spcPct val="150000"/>
              </a:lnSpc>
              <a:buAutoNum type="arabicParenR"/>
            </a:pPr>
            <a:r>
              <a:rPr lang="en-GB" sz="2000" b="1" dirty="0">
                <a:solidFill>
                  <a:srgbClr val="002060"/>
                </a:solidFill>
              </a:rPr>
              <a:t>Write out your current GCSE subjects on the diamonds on the paper in front of you.</a:t>
            </a:r>
          </a:p>
          <a:p>
            <a:pPr marL="342900" indent="-342900" algn="just">
              <a:lnSpc>
                <a:spcPct val="150000"/>
              </a:lnSpc>
              <a:buAutoNum type="arabicParenR"/>
            </a:pPr>
            <a:r>
              <a:rPr lang="en-GB" sz="2000" b="1" dirty="0">
                <a:solidFill>
                  <a:srgbClr val="002060"/>
                </a:solidFill>
              </a:rPr>
              <a:t>Order them with your favourite subject at the top and your least favourite at the bottom.</a:t>
            </a:r>
          </a:p>
          <a:p>
            <a:pPr marL="342900" indent="-342900" algn="just">
              <a:lnSpc>
                <a:spcPct val="150000"/>
              </a:lnSpc>
              <a:buAutoNum type="arabicParenR"/>
            </a:pPr>
            <a:r>
              <a:rPr lang="en-GB" sz="2000" b="1" dirty="0">
                <a:solidFill>
                  <a:srgbClr val="002060"/>
                </a:solidFill>
              </a:rPr>
              <a:t>What do you value most?</a:t>
            </a:r>
          </a:p>
          <a:p>
            <a:pPr marL="342900" indent="-342900" algn="just">
              <a:lnSpc>
                <a:spcPct val="150000"/>
              </a:lnSpc>
              <a:buAutoNum type="arabicParenR"/>
            </a:pPr>
            <a:r>
              <a:rPr lang="en-GB" sz="2000" b="1" dirty="0">
                <a:solidFill>
                  <a:srgbClr val="002060"/>
                </a:solidFill>
              </a:rPr>
              <a:t>Now rearrange them into the order you think your school values the most.</a:t>
            </a:r>
          </a:p>
          <a:p>
            <a:pPr marL="342900" indent="-342900" algn="just">
              <a:lnSpc>
                <a:spcPct val="150000"/>
              </a:lnSpc>
              <a:buAutoNum type="arabicParenR"/>
            </a:pPr>
            <a:r>
              <a:rPr lang="en-GB" sz="2000" b="1" dirty="0">
                <a:solidFill>
                  <a:srgbClr val="002060"/>
                </a:solidFill>
              </a:rPr>
              <a:t>What’s the difference?</a:t>
            </a:r>
          </a:p>
          <a:p>
            <a:pPr marL="342900" indent="-342900" algn="just">
              <a:lnSpc>
                <a:spcPct val="150000"/>
              </a:lnSpc>
              <a:buAutoNum type="arabicParenR"/>
            </a:pPr>
            <a:r>
              <a:rPr lang="en-GB" sz="2000" b="1" dirty="0">
                <a:solidFill>
                  <a:srgbClr val="002060"/>
                </a:solidFill>
              </a:rPr>
              <a:t>Are there any subjects you would continue studying after you finish school?</a:t>
            </a:r>
          </a:p>
        </p:txBody>
      </p:sp>
      <p:pic>
        <p:nvPicPr>
          <p:cNvPr id="2" name="Picture 1"/>
          <p:cNvPicPr>
            <a:picLocks noChangeAspect="1"/>
          </p:cNvPicPr>
          <p:nvPr/>
        </p:nvPicPr>
        <p:blipFill>
          <a:blip r:embed="rId3"/>
          <a:stretch>
            <a:fillRect/>
          </a:stretch>
        </p:blipFill>
        <p:spPr>
          <a:xfrm>
            <a:off x="6802032" y="1283022"/>
            <a:ext cx="4773582" cy="4291956"/>
          </a:xfrm>
          <a:prstGeom prst="rect">
            <a:avLst/>
          </a:prstGeom>
        </p:spPr>
      </p:pic>
    </p:spTree>
    <p:extLst>
      <p:ext uri="{BB962C8B-B14F-4D97-AF65-F5344CB8AC3E}">
        <p14:creationId xmlns:p14="http://schemas.microsoft.com/office/powerpoint/2010/main" val="113807159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80" y="622184"/>
            <a:ext cx="3545886"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CARD SORTING</a:t>
            </a:r>
          </a:p>
        </p:txBody>
      </p:sp>
      <p:sp>
        <p:nvSpPr>
          <p:cNvPr id="6" name="Rounded Rectangular Callout 5"/>
          <p:cNvSpPr/>
          <p:nvPr/>
        </p:nvSpPr>
        <p:spPr>
          <a:xfrm>
            <a:off x="538330" y="1630296"/>
            <a:ext cx="11098500" cy="1347173"/>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MATCH THE DEFINITION TO ITS MEANING</a:t>
            </a:r>
          </a:p>
        </p:txBody>
      </p:sp>
      <p:sp>
        <p:nvSpPr>
          <p:cNvPr id="2" name="Rectangle 1"/>
          <p:cNvSpPr/>
          <p:nvPr/>
        </p:nvSpPr>
        <p:spPr>
          <a:xfrm>
            <a:off x="2109865" y="3631630"/>
            <a:ext cx="7955429" cy="2308324"/>
          </a:xfrm>
          <a:prstGeom prst="rect">
            <a:avLst/>
          </a:prstGeom>
        </p:spPr>
        <p:txBody>
          <a:bodyPr wrap="square">
            <a:spAutoFit/>
          </a:bodyPr>
          <a:lstStyle/>
          <a:p>
            <a:pPr algn="ctr"/>
            <a:r>
              <a:rPr lang="en-GB" sz="2400" dirty="0"/>
              <a:t>Work in pairs to identify the terms and pair them correctly.</a:t>
            </a:r>
          </a:p>
          <a:p>
            <a:pPr algn="ctr"/>
            <a:endParaRPr lang="en-GB" sz="2400" dirty="0"/>
          </a:p>
          <a:p>
            <a:pPr algn="ctr"/>
            <a:r>
              <a:rPr lang="en-GB" sz="2400" dirty="0"/>
              <a:t>Are there any you are unsure of?</a:t>
            </a:r>
          </a:p>
          <a:p>
            <a:pPr algn="ctr"/>
            <a:endParaRPr lang="en-GB" sz="2400" dirty="0"/>
          </a:p>
          <a:p>
            <a:pPr algn="ctr"/>
            <a:r>
              <a:rPr lang="en-GB" sz="2400" dirty="0"/>
              <a:t>Did you get any mixed up?</a:t>
            </a:r>
          </a:p>
        </p:txBody>
      </p:sp>
    </p:spTree>
    <p:extLst>
      <p:ext uri="{BB962C8B-B14F-4D97-AF65-F5344CB8AC3E}">
        <p14:creationId xmlns:p14="http://schemas.microsoft.com/office/powerpoint/2010/main" val="292035735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1438" y="1307290"/>
            <a:ext cx="4918377" cy="400110"/>
          </a:xfrm>
          <a:prstGeom prst="rect">
            <a:avLst/>
          </a:prstGeom>
          <a:noFill/>
        </p:spPr>
        <p:txBody>
          <a:bodyPr wrap="square" rtlCol="0">
            <a:spAutoFit/>
          </a:bodyPr>
          <a:lstStyle/>
          <a:p>
            <a:pPr algn="ctr"/>
            <a:r>
              <a:rPr lang="en-GB" sz="2000" b="1" dirty="0">
                <a:solidFill>
                  <a:srgbClr val="FF0000"/>
                </a:solidFill>
                <a:latin typeface="+mj-lt"/>
              </a:rPr>
              <a:t>WWW.INFORMEDCHOICES.AC.UK</a:t>
            </a:r>
          </a:p>
        </p:txBody>
      </p:sp>
      <p:sp>
        <p:nvSpPr>
          <p:cNvPr id="7" name="Rectangle 6"/>
          <p:cNvSpPr/>
          <p:nvPr/>
        </p:nvSpPr>
        <p:spPr>
          <a:xfrm>
            <a:off x="222237" y="2151150"/>
            <a:ext cx="33229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COLLEGE</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18" name="Rectangle 17"/>
          <p:cNvSpPr/>
          <p:nvPr/>
        </p:nvSpPr>
        <p:spPr>
          <a:xfrm>
            <a:off x="7998146" y="2151151"/>
            <a:ext cx="39831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VOCATIONAL</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19" name="Rectangle 18"/>
          <p:cNvSpPr/>
          <p:nvPr/>
        </p:nvSpPr>
        <p:spPr>
          <a:xfrm>
            <a:off x="6338345" y="3041716"/>
            <a:ext cx="4143575"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SIXTH FORM</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20" name="Rectangle 19"/>
          <p:cNvSpPr/>
          <p:nvPr/>
        </p:nvSpPr>
        <p:spPr>
          <a:xfrm>
            <a:off x="1726832" y="3048780"/>
            <a:ext cx="33229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DIPLOMAS</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21" name="Rectangle 20"/>
          <p:cNvSpPr/>
          <p:nvPr/>
        </p:nvSpPr>
        <p:spPr>
          <a:xfrm>
            <a:off x="4260584" y="2137454"/>
            <a:ext cx="33229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BTECs</a:t>
            </a:r>
          </a:p>
        </p:txBody>
      </p:sp>
      <p:sp>
        <p:nvSpPr>
          <p:cNvPr id="22" name="Rectangle 21"/>
          <p:cNvSpPr/>
          <p:nvPr/>
        </p:nvSpPr>
        <p:spPr>
          <a:xfrm>
            <a:off x="6461672" y="5686179"/>
            <a:ext cx="33229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ACADEMIC</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23" name="Rectangle 22"/>
          <p:cNvSpPr/>
          <p:nvPr/>
        </p:nvSpPr>
        <p:spPr>
          <a:xfrm>
            <a:off x="1430850" y="5686179"/>
            <a:ext cx="4533539"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COMPULSORY</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24" name="Rectangle 23"/>
          <p:cNvSpPr/>
          <p:nvPr/>
        </p:nvSpPr>
        <p:spPr>
          <a:xfrm>
            <a:off x="131438" y="4459539"/>
            <a:ext cx="33229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A-LEVELS</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25" name="Rectangle 24"/>
          <p:cNvSpPr/>
          <p:nvPr/>
        </p:nvSpPr>
        <p:spPr>
          <a:xfrm>
            <a:off x="3545220" y="3980984"/>
            <a:ext cx="5551034"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APPRENTICESHIPS</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26" name="Rectangle 25"/>
          <p:cNvSpPr/>
          <p:nvPr/>
        </p:nvSpPr>
        <p:spPr>
          <a:xfrm>
            <a:off x="8869017" y="4458027"/>
            <a:ext cx="3322983" cy="769441"/>
          </a:xfrm>
          <a:prstGeom prst="rect">
            <a:avLst/>
          </a:prstGeom>
          <a:noFill/>
        </p:spPr>
        <p:txBody>
          <a:bodyPr wrap="square" lIns="91440" tIns="45720" rIns="91440" bIns="45720">
            <a:spAutoFit/>
          </a:bodyPr>
          <a:lstStyle/>
          <a:p>
            <a:pPr algn="ctr"/>
            <a:r>
              <a:rPr lang="en-US" sz="4400" b="1" dirty="0">
                <a:ln w="6600">
                  <a:solidFill>
                    <a:srgbClr val="ED217C"/>
                  </a:solidFill>
                  <a:prstDash val="solid"/>
                </a:ln>
                <a:solidFill>
                  <a:srgbClr val="FFFFFF"/>
                </a:solidFill>
                <a:effectLst>
                  <a:outerShdw dist="38100" dir="2700000" algn="tl" rotWithShape="0">
                    <a:srgbClr val="ED217C"/>
                  </a:outerShdw>
                </a:effectLst>
              </a:rPr>
              <a:t>T-LEVELS</a:t>
            </a:r>
            <a:endParaRPr lang="en-US" sz="5400" b="1" dirty="0">
              <a:ln w="6600">
                <a:solidFill>
                  <a:srgbClr val="ED217C"/>
                </a:solidFill>
                <a:prstDash val="solid"/>
              </a:ln>
              <a:solidFill>
                <a:srgbClr val="FFFFFF"/>
              </a:solidFill>
              <a:effectLst>
                <a:outerShdw dist="38100" dir="2700000" algn="tl" rotWithShape="0">
                  <a:srgbClr val="ED217C"/>
                </a:outerShdw>
              </a:effectLst>
            </a:endParaRPr>
          </a:p>
        </p:txBody>
      </p:sp>
      <p:sp>
        <p:nvSpPr>
          <p:cNvPr id="14" name="Rectangle 13"/>
          <p:cNvSpPr/>
          <p:nvPr/>
        </p:nvSpPr>
        <p:spPr>
          <a:xfrm>
            <a:off x="643318" y="558090"/>
            <a:ext cx="4177897"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POST-16 OPTIONS</a:t>
            </a:r>
          </a:p>
        </p:txBody>
      </p:sp>
    </p:spTree>
    <p:extLst>
      <p:ext uri="{BB962C8B-B14F-4D97-AF65-F5344CB8AC3E}">
        <p14:creationId xmlns:p14="http://schemas.microsoft.com/office/powerpoint/2010/main" val="466375043"/>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534838612"/>
              </p:ext>
            </p:extLst>
          </p:nvPr>
        </p:nvGraphicFramePr>
        <p:xfrm>
          <a:off x="881117" y="1461345"/>
          <a:ext cx="10370356" cy="3992272"/>
        </p:xfrm>
        <a:graphic>
          <a:graphicData uri="http://schemas.openxmlformats.org/drawingml/2006/table">
            <a:tbl>
              <a:tblPr firstRow="1" bandRow="1">
                <a:tableStyleId>{5C22544A-7EE6-4342-B048-85BDC9FD1C3A}</a:tableStyleId>
              </a:tblPr>
              <a:tblGrid>
                <a:gridCol w="3398288">
                  <a:extLst>
                    <a:ext uri="{9D8B030D-6E8A-4147-A177-3AD203B41FA5}">
                      <a16:colId xmlns:a16="http://schemas.microsoft.com/office/drawing/2014/main" val="1207684248"/>
                    </a:ext>
                  </a:extLst>
                </a:gridCol>
                <a:gridCol w="3486034">
                  <a:extLst>
                    <a:ext uri="{9D8B030D-6E8A-4147-A177-3AD203B41FA5}">
                      <a16:colId xmlns:a16="http://schemas.microsoft.com/office/drawing/2014/main" val="492250773"/>
                    </a:ext>
                  </a:extLst>
                </a:gridCol>
                <a:gridCol w="3486034">
                  <a:extLst>
                    <a:ext uri="{9D8B030D-6E8A-4147-A177-3AD203B41FA5}">
                      <a16:colId xmlns:a16="http://schemas.microsoft.com/office/drawing/2014/main" val="702036066"/>
                    </a:ext>
                  </a:extLst>
                </a:gridCol>
              </a:tblGrid>
              <a:tr h="445832">
                <a:tc>
                  <a:txBody>
                    <a:bodyPr/>
                    <a:lstStyle/>
                    <a:p>
                      <a:pPr algn="ctr"/>
                      <a:r>
                        <a:rPr lang="en-GB" sz="2800" dirty="0"/>
                        <a:t>COLLEGE</a:t>
                      </a:r>
                    </a:p>
                  </a:txBody>
                  <a:tcPr/>
                </a:tc>
                <a:tc>
                  <a:txBody>
                    <a:bodyPr/>
                    <a:lstStyle/>
                    <a:p>
                      <a:pPr algn="ctr"/>
                      <a:r>
                        <a:rPr lang="en-GB" sz="2800" dirty="0"/>
                        <a:t>SIXTH FORM</a:t>
                      </a:r>
                    </a:p>
                  </a:txBody>
                  <a:tcPr/>
                </a:tc>
                <a:tc>
                  <a:txBody>
                    <a:bodyPr/>
                    <a:lstStyle/>
                    <a:p>
                      <a:pPr algn="ctr"/>
                      <a:r>
                        <a:rPr lang="en-GB" sz="2800" dirty="0"/>
                        <a:t>APPRENTICESHIPS</a:t>
                      </a:r>
                    </a:p>
                  </a:txBody>
                  <a:tcPr/>
                </a:tc>
                <a:extLst>
                  <a:ext uri="{0D108BD9-81ED-4DB2-BD59-A6C34878D82A}">
                    <a16:rowId xmlns:a16="http://schemas.microsoft.com/office/drawing/2014/main" val="1164000705"/>
                  </a:ext>
                </a:extLst>
              </a:tr>
              <a:tr h="3474112">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37811732"/>
                  </a:ext>
                </a:extLst>
              </a:tr>
            </a:tbl>
          </a:graphicData>
        </a:graphic>
      </p:graphicFrame>
      <p:sp>
        <p:nvSpPr>
          <p:cNvPr id="8" name="TextBox 7"/>
          <p:cNvSpPr txBox="1"/>
          <p:nvPr/>
        </p:nvSpPr>
        <p:spPr>
          <a:xfrm>
            <a:off x="655014" y="5961453"/>
            <a:ext cx="10877005" cy="523220"/>
          </a:xfrm>
          <a:prstGeom prst="rect">
            <a:avLst/>
          </a:prstGeom>
          <a:noFill/>
        </p:spPr>
        <p:txBody>
          <a:bodyPr wrap="square" rtlCol="0">
            <a:spAutoFit/>
          </a:bodyPr>
          <a:lstStyle/>
          <a:p>
            <a:pPr algn="ctr"/>
            <a:r>
              <a:rPr lang="en-GB" sz="2800" b="1" dirty="0">
                <a:solidFill>
                  <a:srgbClr val="FF0000"/>
                </a:solidFill>
              </a:rPr>
              <a:t>WHAT WOULD YOU CHOOSE?</a:t>
            </a:r>
          </a:p>
        </p:txBody>
      </p:sp>
      <p:sp>
        <p:nvSpPr>
          <p:cNvPr id="6" name="Rectangle 5"/>
          <p:cNvSpPr/>
          <p:nvPr/>
        </p:nvSpPr>
        <p:spPr>
          <a:xfrm>
            <a:off x="643318" y="558090"/>
            <a:ext cx="4177897"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POST-16 OPTIONS</a:t>
            </a:r>
          </a:p>
        </p:txBody>
      </p:sp>
    </p:spTree>
    <p:extLst>
      <p:ext uri="{BB962C8B-B14F-4D97-AF65-F5344CB8AC3E}">
        <p14:creationId xmlns:p14="http://schemas.microsoft.com/office/powerpoint/2010/main" val="330862832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ular Callout 6"/>
          <p:cNvSpPr/>
          <p:nvPr/>
        </p:nvSpPr>
        <p:spPr>
          <a:xfrm>
            <a:off x="587090" y="1411283"/>
            <a:ext cx="11098500" cy="657147"/>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rPr>
              <a:t>A Levels vs BTECs– What’s the difference?</a:t>
            </a:r>
          </a:p>
        </p:txBody>
      </p:sp>
      <p:pic>
        <p:nvPicPr>
          <p:cNvPr id="8" name="Picture 7"/>
          <p:cNvPicPr>
            <a:picLocks noChangeAspect="1"/>
          </p:cNvPicPr>
          <p:nvPr/>
        </p:nvPicPr>
        <p:blipFill rotWithShape="1">
          <a:blip r:embed="rId3"/>
          <a:srcRect l="14597" t="22138" r="30755" b="9212"/>
          <a:stretch/>
        </p:blipFill>
        <p:spPr>
          <a:xfrm>
            <a:off x="316921" y="2202242"/>
            <a:ext cx="6322424" cy="4467498"/>
          </a:xfrm>
          <a:prstGeom prst="rect">
            <a:avLst/>
          </a:prstGeom>
        </p:spPr>
      </p:pic>
      <p:sp>
        <p:nvSpPr>
          <p:cNvPr id="10" name="TextBox 9"/>
          <p:cNvSpPr txBox="1"/>
          <p:nvPr/>
        </p:nvSpPr>
        <p:spPr>
          <a:xfrm>
            <a:off x="7073153" y="2512055"/>
            <a:ext cx="4744378" cy="3108543"/>
          </a:xfrm>
          <a:prstGeom prst="rect">
            <a:avLst/>
          </a:prstGeom>
          <a:noFill/>
        </p:spPr>
        <p:txBody>
          <a:bodyPr wrap="square" rtlCol="0">
            <a:spAutoFit/>
          </a:bodyPr>
          <a:lstStyle/>
          <a:p>
            <a:pPr algn="ctr"/>
            <a:r>
              <a:rPr lang="en-GB" sz="2800" dirty="0">
                <a:solidFill>
                  <a:srgbClr val="002060"/>
                </a:solidFill>
              </a:rPr>
              <a:t>Organise the strips in front of you into the headings ‘BTEC’ and ‘A Level’</a:t>
            </a:r>
          </a:p>
          <a:p>
            <a:pPr algn="ctr"/>
            <a:endParaRPr lang="en-GB" sz="2800" dirty="0">
              <a:solidFill>
                <a:srgbClr val="002060"/>
              </a:solidFill>
            </a:endParaRPr>
          </a:p>
          <a:p>
            <a:pPr algn="ctr"/>
            <a:r>
              <a:rPr lang="en-GB" sz="2800" dirty="0">
                <a:solidFill>
                  <a:srgbClr val="002060"/>
                </a:solidFill>
              </a:rPr>
              <a:t>Discuss the biggest differences you have identified!</a:t>
            </a:r>
          </a:p>
        </p:txBody>
      </p:sp>
      <p:sp>
        <p:nvSpPr>
          <p:cNvPr id="6" name="Rectangle 5"/>
          <p:cNvSpPr/>
          <p:nvPr/>
        </p:nvSpPr>
        <p:spPr>
          <a:xfrm>
            <a:off x="643318" y="558090"/>
            <a:ext cx="5811270"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POST-16 QUALIFICATIONS</a:t>
            </a:r>
          </a:p>
        </p:txBody>
      </p:sp>
    </p:spTree>
    <p:extLst>
      <p:ext uri="{BB962C8B-B14F-4D97-AF65-F5344CB8AC3E}">
        <p14:creationId xmlns:p14="http://schemas.microsoft.com/office/powerpoint/2010/main" val="2409516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Image result for uk education framework"/>
          <p:cNvPicPr>
            <a:picLocks noChangeAspect="1" noChangeArrowheads="1"/>
          </p:cNvPicPr>
          <p:nvPr/>
        </p:nvPicPr>
        <p:blipFill rotWithShape="1">
          <a:blip r:embed="rId3">
            <a:extLst>
              <a:ext uri="{28A0092B-C50C-407E-A947-70E740481C1C}">
                <a14:useLocalDpi xmlns:a14="http://schemas.microsoft.com/office/drawing/2010/main" val="0"/>
              </a:ext>
            </a:extLst>
          </a:blip>
          <a:srcRect b="16399"/>
          <a:stretch/>
        </p:blipFill>
        <p:spPr bwMode="auto">
          <a:xfrm>
            <a:off x="1162794" y="1542463"/>
            <a:ext cx="7914289" cy="4724259"/>
          </a:xfrm>
          <a:prstGeom prst="rect">
            <a:avLst/>
          </a:prstGeom>
          <a:noFill/>
          <a:extLst>
            <a:ext uri="{909E8E84-426E-40DD-AFC4-6F175D3DCCD1}">
              <a14:hiddenFill xmlns:a14="http://schemas.microsoft.com/office/drawing/2010/main">
                <a:solidFill>
                  <a:srgbClr val="FFFFFF"/>
                </a:solidFill>
              </a14:hiddenFill>
            </a:ext>
          </a:extLst>
        </p:spPr>
      </p:pic>
      <p:sp>
        <p:nvSpPr>
          <p:cNvPr id="16" name="Rounded Rectangle 15"/>
          <p:cNvSpPr/>
          <p:nvPr/>
        </p:nvSpPr>
        <p:spPr>
          <a:xfrm>
            <a:off x="2555405" y="2953531"/>
            <a:ext cx="1876097" cy="119818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2555404" y="5838623"/>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ed Rectangle 17"/>
          <p:cNvSpPr/>
          <p:nvPr/>
        </p:nvSpPr>
        <p:spPr>
          <a:xfrm>
            <a:off x="5721633" y="5376167"/>
            <a:ext cx="1876097" cy="31761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721634" y="5838623"/>
            <a:ext cx="1876097" cy="34426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623310" y="4304111"/>
            <a:ext cx="1876097" cy="90389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6659684" y="3410731"/>
            <a:ext cx="1876097" cy="304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659683" y="3883697"/>
            <a:ext cx="1876097" cy="27852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6659684" y="4304111"/>
            <a:ext cx="1876097" cy="914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2571169" y="540769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2586936" y="4367173"/>
            <a:ext cx="1037899" cy="825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3816646" y="4896795"/>
            <a:ext cx="614853"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2579050" y="2528129"/>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3816646" y="4346155"/>
            <a:ext cx="630619" cy="40469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ounded Rectangle 28"/>
          <p:cNvSpPr/>
          <p:nvPr/>
        </p:nvSpPr>
        <p:spPr>
          <a:xfrm>
            <a:off x="4623310" y="3435729"/>
            <a:ext cx="1876097" cy="70021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ounded Rectangle 29"/>
          <p:cNvSpPr/>
          <p:nvPr/>
        </p:nvSpPr>
        <p:spPr>
          <a:xfrm>
            <a:off x="2555403" y="2058945"/>
            <a:ext cx="1876097" cy="29544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501679" y="622184"/>
            <a:ext cx="5078850"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QUALIFICATION CHAIN</a:t>
            </a:r>
          </a:p>
        </p:txBody>
      </p:sp>
    </p:spTree>
    <p:extLst>
      <p:ext uri="{BB962C8B-B14F-4D97-AF65-F5344CB8AC3E}">
        <p14:creationId xmlns:p14="http://schemas.microsoft.com/office/powerpoint/2010/main" val="2626596237"/>
      </p:ext>
    </p:extLst>
  </p:cSld>
  <p:clrMapOvr>
    <a:masterClrMapping/>
  </p:clrMapOvr>
  <p:transition spd="slow">
    <p:push/>
  </p:transition>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2305</TotalTime>
  <Words>1060</Words>
  <Application>Microsoft Office PowerPoint</Application>
  <PresentationFormat>Widescreen</PresentationFormat>
  <Paragraphs>146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Roboto</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Curran, Hannah</cp:lastModifiedBy>
  <cp:revision>139</cp:revision>
  <dcterms:created xsi:type="dcterms:W3CDTF">2017-03-14T08:31:32Z</dcterms:created>
  <dcterms:modified xsi:type="dcterms:W3CDTF">2023-08-17T10:11:36Z</dcterms:modified>
</cp:coreProperties>
</file>