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73" r:id="rId2"/>
    <p:sldId id="276" r:id="rId3"/>
    <p:sldId id="285" r:id="rId4"/>
    <p:sldId id="298" r:id="rId5"/>
    <p:sldId id="289" r:id="rId6"/>
    <p:sldId id="299" r:id="rId7"/>
    <p:sldId id="300" r:id="rId8"/>
    <p:sldId id="290" r:id="rId9"/>
    <p:sldId id="301" r:id="rId10"/>
    <p:sldId id="291" r:id="rId11"/>
    <p:sldId id="292" r:id="rId12"/>
    <p:sldId id="296" r:id="rId13"/>
    <p:sldId id="293" r:id="rId14"/>
    <p:sldId id="294" r:id="rId15"/>
    <p:sldId id="287" r:id="rId16"/>
    <p:sldId id="297" r:id="rId17"/>
    <p:sldId id="30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8E8"/>
    <a:srgbClr val="D5FFDD"/>
    <a:srgbClr val="ED217C"/>
    <a:srgbClr val="162D56"/>
    <a:srgbClr val="1D7CC7"/>
    <a:srgbClr val="3A87C4"/>
    <a:srgbClr val="1E2C52"/>
    <a:srgbClr val="009193"/>
    <a:srgbClr val="A91D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62071-C53B-1A2E-A612-75D0832239F6}" v="76" dt="2020-10-27T14:16:41.4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79187" autoAdjust="0"/>
  </p:normalViewPr>
  <p:slideViewPr>
    <p:cSldViewPr snapToGrid="0" snapToObjects="1">
      <p:cViewPr varScale="1">
        <p:scale>
          <a:sx n="53" d="100"/>
          <a:sy n="53" d="100"/>
        </p:scale>
        <p:origin x="1008" y="3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nwick, Georgia" userId="S::g.fenwick@wlv.ac.uk::7a8d7111-5516-43b0-b8c1-8a359c0d479b" providerId="AD" clId="Web-{30862071-C53B-1A2E-A612-75D0832239F6}"/>
    <pc:docChg chg="addSld modSld sldOrd">
      <pc:chgData name="Fenwick, Georgia" userId="S::g.fenwick@wlv.ac.uk::7a8d7111-5516-43b0-b8c1-8a359c0d479b" providerId="AD" clId="Web-{30862071-C53B-1A2E-A612-75D0832239F6}" dt="2020-10-27T14:16:41.246" v="72" actId="14100"/>
      <pc:docMkLst>
        <pc:docMk/>
      </pc:docMkLst>
      <pc:sldChg chg="modSp">
        <pc:chgData name="Fenwick, Georgia" userId="S::g.fenwick@wlv.ac.uk::7a8d7111-5516-43b0-b8c1-8a359c0d479b" providerId="AD" clId="Web-{30862071-C53B-1A2E-A612-75D0832239F6}" dt="2020-10-27T14:16:41.246" v="72" actId="14100"/>
        <pc:sldMkLst>
          <pc:docMk/>
          <pc:sldMk cId="1205035523" sldId="276"/>
        </pc:sldMkLst>
        <pc:spChg chg="mod">
          <ac:chgData name="Fenwick, Georgia" userId="S::g.fenwick@wlv.ac.uk::7a8d7111-5516-43b0-b8c1-8a359c0d479b" providerId="AD" clId="Web-{30862071-C53B-1A2E-A612-75D0832239F6}" dt="2020-10-27T14:15:33.559" v="5"/>
          <ac:spMkLst>
            <pc:docMk/>
            <pc:sldMk cId="1205035523" sldId="276"/>
            <ac:spMk id="3" creationId="{00000000-0000-0000-0000-000000000000}"/>
          </ac:spMkLst>
        </pc:spChg>
        <pc:spChg chg="mod">
          <ac:chgData name="Fenwick, Georgia" userId="S::g.fenwick@wlv.ac.uk::7a8d7111-5516-43b0-b8c1-8a359c0d479b" providerId="AD" clId="Web-{30862071-C53B-1A2E-A612-75D0832239F6}" dt="2020-10-27T14:16:41.246" v="72" actId="14100"/>
          <ac:spMkLst>
            <pc:docMk/>
            <pc:sldMk cId="1205035523" sldId="276"/>
            <ac:spMk id="4" creationId="{00000000-0000-0000-0000-000000000000}"/>
          </ac:spMkLst>
        </pc:spChg>
        <pc:spChg chg="mod">
          <ac:chgData name="Fenwick, Georgia" userId="S::g.fenwick@wlv.ac.uk::7a8d7111-5516-43b0-b8c1-8a359c0d479b" providerId="AD" clId="Web-{30862071-C53B-1A2E-A612-75D0832239F6}" dt="2020-10-27T14:15:50.731" v="27" actId="20577"/>
          <ac:spMkLst>
            <pc:docMk/>
            <pc:sldMk cId="1205035523" sldId="276"/>
            <ac:spMk id="8" creationId="{00000000-0000-0000-0000-000000000000}"/>
          </ac:spMkLst>
        </pc:spChg>
        <pc:spChg chg="mod">
          <ac:chgData name="Fenwick, Georgia" userId="S::g.fenwick@wlv.ac.uk::7a8d7111-5516-43b0-b8c1-8a359c0d479b" providerId="AD" clId="Web-{30862071-C53B-1A2E-A612-75D0832239F6}" dt="2020-10-27T14:15:37.043" v="6"/>
          <ac:spMkLst>
            <pc:docMk/>
            <pc:sldMk cId="1205035523" sldId="276"/>
            <ac:spMk id="9" creationId="{00000000-0000-0000-0000-000000000000}"/>
          </ac:spMkLst>
        </pc:spChg>
        <pc:spChg chg="mod">
          <ac:chgData name="Fenwick, Georgia" userId="S::g.fenwick@wlv.ac.uk::7a8d7111-5516-43b0-b8c1-8a359c0d479b" providerId="AD" clId="Web-{30862071-C53B-1A2E-A612-75D0832239F6}" dt="2020-10-27T14:16:12.590" v="35" actId="20577"/>
          <ac:spMkLst>
            <pc:docMk/>
            <pc:sldMk cId="1205035523" sldId="276"/>
            <ac:spMk id="13" creationId="{00000000-0000-0000-0000-000000000000}"/>
          </ac:spMkLst>
        </pc:spChg>
        <pc:spChg chg="mod">
          <ac:chgData name="Fenwick, Georgia" userId="S::g.fenwick@wlv.ac.uk::7a8d7111-5516-43b0-b8c1-8a359c0d479b" providerId="AD" clId="Web-{30862071-C53B-1A2E-A612-75D0832239F6}" dt="2020-10-27T14:15:39.325" v="7"/>
          <ac:spMkLst>
            <pc:docMk/>
            <pc:sldMk cId="1205035523" sldId="276"/>
            <ac:spMk id="14" creationId="{00000000-0000-0000-0000-000000000000}"/>
          </ac:spMkLst>
        </pc:spChg>
        <pc:spChg chg="mod">
          <ac:chgData name="Fenwick, Georgia" userId="S::g.fenwick@wlv.ac.uk::7a8d7111-5516-43b0-b8c1-8a359c0d479b" providerId="AD" clId="Web-{30862071-C53B-1A2E-A612-75D0832239F6}" dt="2020-10-27T14:16:27.402" v="68" actId="20577"/>
          <ac:spMkLst>
            <pc:docMk/>
            <pc:sldMk cId="1205035523" sldId="276"/>
            <ac:spMk id="18" creationId="{00000000-0000-0000-0000-000000000000}"/>
          </ac:spMkLst>
        </pc:spChg>
      </pc:sldChg>
      <pc:sldChg chg="add ord replId">
        <pc:chgData name="Fenwick, Georgia" userId="S::g.fenwick@wlv.ac.uk::7a8d7111-5516-43b0-b8c1-8a359c0d479b" providerId="AD" clId="Web-{30862071-C53B-1A2E-A612-75D0832239F6}" dt="2020-10-27T14:15:28.856" v="4"/>
        <pc:sldMkLst>
          <pc:docMk/>
          <pc:sldMk cId="3922365967"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8/17/2023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422720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UCAS Hub with students but do not provide too much detail. </a:t>
            </a: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12</a:t>
            </a:fld>
            <a:endParaRPr lang="en-US"/>
          </a:p>
        </p:txBody>
      </p:sp>
    </p:spTree>
    <p:extLst>
      <p:ext uri="{BB962C8B-B14F-4D97-AF65-F5344CB8AC3E}">
        <p14:creationId xmlns:p14="http://schemas.microsoft.com/office/powerpoint/2010/main" val="880074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a:t>
            </a:r>
            <a:r>
              <a:rPr lang="en-GB" sz="1200" b="1" kern="1200" baseline="0" dirty="0">
                <a:solidFill>
                  <a:schemeClr val="tx1"/>
                </a:solidFill>
                <a:effectLst/>
                <a:latin typeface="+mn-lt"/>
                <a:ea typeface="+mn-ea"/>
                <a:cs typeface="+mn-cs"/>
              </a:rPr>
              <a:t> 34</a:t>
            </a:r>
            <a:r>
              <a:rPr lang="en-GB" sz="1200" b="1" kern="1200" dirty="0">
                <a:solidFill>
                  <a:schemeClr val="tx1"/>
                </a:solidFill>
                <a:effectLst/>
                <a:latin typeface="+mn-lt"/>
                <a:ea typeface="+mn-ea"/>
                <a:cs typeface="+mn-cs"/>
              </a:rPr>
              <a:t>: 5.3</a:t>
            </a:r>
            <a:r>
              <a:rPr lang="en-GB" sz="1200" b="1" kern="1200" baseline="0" dirty="0">
                <a:solidFill>
                  <a:schemeClr val="tx1"/>
                </a:solidFill>
                <a:effectLst/>
                <a:latin typeface="+mn-lt"/>
                <a:ea typeface="+mn-ea"/>
                <a:cs typeface="+mn-cs"/>
              </a:rPr>
              <a:t> Overcoming hurdles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$100 race. </a:t>
            </a:r>
            <a:r>
              <a:rPr lang="en-US" sz="1200" kern="1200" dirty="0">
                <a:solidFill>
                  <a:schemeClr val="tx1"/>
                </a:solidFill>
                <a:effectLst/>
                <a:latin typeface="+mn-lt"/>
                <a:ea typeface="+mn-ea"/>
                <a:cs typeface="+mn-cs"/>
              </a:rPr>
              <a:t>Either show </a:t>
            </a:r>
            <a:r>
              <a:rPr lang="en-US" sz="1200" u="sng" kern="1200" dirty="0">
                <a:solidFill>
                  <a:schemeClr val="tx1"/>
                </a:solidFill>
                <a:effectLst/>
                <a:latin typeface="+mn-lt"/>
                <a:ea typeface="+mn-ea"/>
                <a:cs typeface="+mn-cs"/>
              </a:rPr>
              <a:t>https://www.youtube.com/watch?v=4K5fbQ1-zps </a:t>
            </a:r>
            <a:r>
              <a:rPr lang="en-US" sz="1200" kern="1200" dirty="0">
                <a:solidFill>
                  <a:schemeClr val="tx1"/>
                </a:solidFill>
                <a:effectLst/>
                <a:latin typeface="+mn-lt"/>
                <a:ea typeface="+mn-ea"/>
                <a:cs typeface="+mn-cs"/>
              </a:rPr>
              <a:t>and discuss its meaning or stage the race yourself with students. Explain that HE is </a:t>
            </a:r>
            <a:r>
              <a:rPr lang="en-US" sz="1200" b="1" kern="1200" dirty="0">
                <a:solidFill>
                  <a:schemeClr val="tx1"/>
                </a:solidFill>
                <a:effectLst/>
                <a:latin typeface="+mn-lt"/>
                <a:ea typeface="+mn-ea"/>
                <a:cs typeface="+mn-cs"/>
              </a:rPr>
              <a:t>inclusive</a:t>
            </a:r>
            <a:r>
              <a:rPr lang="en-US" sz="1200" kern="1200" dirty="0">
                <a:solidFill>
                  <a:schemeClr val="tx1"/>
                </a:solidFill>
                <a:effectLst/>
                <a:latin typeface="+mn-lt"/>
                <a:ea typeface="+mn-ea"/>
                <a:cs typeface="+mn-cs"/>
              </a:rPr>
              <a:t> and that opportunities are not limited by identity. That doesn’t mean that some students won’t find it harder, but that for every student who completes it, it gets a little easier for the next one, and they are not the first to conquer the obstacles they’ve identified. Explore the difference between </a:t>
            </a:r>
            <a:r>
              <a:rPr lang="en-US" sz="1200" b="1" kern="1200" dirty="0">
                <a:solidFill>
                  <a:schemeClr val="tx1"/>
                </a:solidFill>
                <a:effectLst/>
                <a:latin typeface="+mn-lt"/>
                <a:ea typeface="+mn-ea"/>
                <a:cs typeface="+mn-cs"/>
              </a:rPr>
              <a:t>equality</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equity</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There</a:t>
            </a:r>
            <a:r>
              <a:rPr lang="en-US" sz="1200" b="1" i="1" kern="1200" baseline="0" dirty="0">
                <a:solidFill>
                  <a:schemeClr val="tx1"/>
                </a:solidFill>
                <a:effectLst/>
                <a:latin typeface="+mn-lt"/>
                <a:ea typeface="+mn-ea"/>
                <a:cs typeface="+mn-cs"/>
              </a:rPr>
              <a:t> is an example of questions that you can act out with students if you don’t have access to the internet.</a:t>
            </a:r>
            <a:endParaRPr lang="en-GB"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13</a:t>
            </a:fld>
            <a:endParaRPr lang="en-US"/>
          </a:p>
        </p:txBody>
      </p:sp>
    </p:spTree>
    <p:extLst>
      <p:ext uri="{BB962C8B-B14F-4D97-AF65-F5344CB8AC3E}">
        <p14:creationId xmlns:p14="http://schemas.microsoft.com/office/powerpoint/2010/main" val="351409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activity to emphasise the importance of the previous video. Some students will face more barriers than others through no fault of their own and it’s vital to help those where we can. W</a:t>
            </a:r>
            <a:r>
              <a:rPr lang="en-GB" b="0" baseline="0" dirty="0"/>
              <a:t>ork as a whole class to label these hurdles. Animations available to give students ideas of what they may face. Talk through solutions for any hurdles they come up with.</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14</a:t>
            </a:fld>
            <a:endParaRPr lang="en-US"/>
          </a:p>
        </p:txBody>
      </p:sp>
    </p:spTree>
    <p:extLst>
      <p:ext uri="{BB962C8B-B14F-4D97-AF65-F5344CB8AC3E}">
        <p14:creationId xmlns:p14="http://schemas.microsoft.com/office/powerpoint/2010/main" val="1227793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t>Sho</a:t>
            </a:r>
            <a:r>
              <a:rPr lang="en-GB" b="0" i="0" baseline="0" dirty="0"/>
              <a:t>w</a:t>
            </a:r>
            <a:r>
              <a:rPr lang="en-GB" i="0" baseline="0" dirty="0"/>
              <a:t> the wellbeing/support page of a university and discuss the positives and negatives with students. Explain the various roles within a Students’ Union to support students and other ways they could get involved, e.g. societies. </a:t>
            </a:r>
            <a:endParaRPr lang="en-GB" i="0" dirty="0"/>
          </a:p>
        </p:txBody>
      </p:sp>
      <p:sp>
        <p:nvSpPr>
          <p:cNvPr id="4" name="Slide Number Placeholder 3"/>
          <p:cNvSpPr>
            <a:spLocks noGrp="1"/>
          </p:cNvSpPr>
          <p:nvPr>
            <p:ph type="sldNum" sz="quarter" idx="10"/>
          </p:nvPr>
        </p:nvSpPr>
        <p:spPr/>
        <p:txBody>
          <a:bodyPr/>
          <a:lstStyle/>
          <a:p>
            <a:fld id="{812CBC23-9250-7349-A59D-41C845E0C87D}" type="slidenum">
              <a:rPr lang="en-US" smtClean="0"/>
              <a:t>15</a:t>
            </a:fld>
            <a:endParaRPr lang="en-US"/>
          </a:p>
        </p:txBody>
      </p:sp>
    </p:spTree>
    <p:extLst>
      <p:ext uri="{BB962C8B-B14F-4D97-AF65-F5344CB8AC3E}">
        <p14:creationId xmlns:p14="http://schemas.microsoft.com/office/powerpoint/2010/main" val="424391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16</a:t>
            </a:fld>
            <a:endParaRPr lang="en-US"/>
          </a:p>
        </p:txBody>
      </p:sp>
    </p:spTree>
    <p:extLst>
      <p:ext uri="{BB962C8B-B14F-4D97-AF65-F5344CB8AC3E}">
        <p14:creationId xmlns:p14="http://schemas.microsoft.com/office/powerpoint/2010/main" val="216028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students to analyse their timetable and where their time is</a:t>
            </a:r>
            <a:r>
              <a:rPr lang="en-GB" baseline="0" dirty="0"/>
              <a:t> being spent. What would they keep, add in or take out? Discuss your own thoughts.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162964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baseline="0" dirty="0"/>
              <a:t>5.1</a:t>
            </a:r>
          </a:p>
          <a:p>
            <a:r>
              <a:rPr lang="en-GB" b="1" i="1" baseline="0" dirty="0"/>
              <a:t>7 hours a week with the expectation of independent reading. </a:t>
            </a:r>
          </a:p>
          <a:p>
            <a:endParaRPr lang="en-GB" baseline="0" dirty="0"/>
          </a:p>
          <a:p>
            <a:r>
              <a:rPr lang="en-GB" baseline="0" dirty="0"/>
              <a:t>Discuss the main differences and expectations students had before seeing the timetable. Do they realise a university timetable allows lessons anywhere between 9am and 8pm? Discuss what a module is and the difference between lecture, seminar, workshop and tutorials. Talk about what you would do in the empty spaces – studying, reading, tutorial with supervisor, sports/societies etc.</a:t>
            </a:r>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13785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baseline="0" dirty="0"/>
              <a:t>16 hours a week with less expectation of independent work. </a:t>
            </a:r>
          </a:p>
          <a:p>
            <a:endParaRPr lang="en-GB" baseline="0" dirty="0"/>
          </a:p>
          <a:p>
            <a:r>
              <a:rPr lang="en-GB" baseline="0" dirty="0"/>
              <a:t>Discuss the main differences and expectations students had before seeing the timetable. Do they realise a university timetable allows lessons anywhere between 9am and 8pm? Discuss what a module is and the difference between lecture, seminar, workshop and tutorials. Talk about what you would do in the empty spaces – studying, reading, tutorial with supervisor, sports/societies etc.</a:t>
            </a:r>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8558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baseline="0" dirty="0"/>
              <a:t>20 hours a week with the expectation of independent learning. </a:t>
            </a:r>
          </a:p>
          <a:p>
            <a:endParaRPr lang="en-GB" baseline="0" dirty="0"/>
          </a:p>
          <a:p>
            <a:r>
              <a:rPr lang="en-GB" baseline="0" dirty="0"/>
              <a:t>Discuss the main differences and expectations students had before seeing the timetable. Do they realise a university timetable allows lessons anywhere between 9am and 8pm? Discuss what a module is and the difference between lecture, seminar, workshop and tutorials. Talk about what you would do in the empty spaces – studying, reading, tutorial with supervisor, sports/societies etc.</a:t>
            </a:r>
          </a:p>
        </p:txBody>
      </p:sp>
      <p:sp>
        <p:nvSpPr>
          <p:cNvPr id="4" name="Slide Number Placeholder 3"/>
          <p:cNvSpPr>
            <a:spLocks noGrp="1"/>
          </p:cNvSpPr>
          <p:nvPr>
            <p:ph type="sldNum" sz="quarter" idx="10"/>
          </p:nvPr>
        </p:nvSpPr>
        <p:spPr/>
        <p:txBody>
          <a:bodyPr/>
          <a:lstStyle/>
          <a:p>
            <a:fld id="{812CBC23-9250-7349-A59D-41C845E0C87D}" type="slidenum">
              <a:rPr lang="en-US" smtClean="0"/>
              <a:t>7</a:t>
            </a:fld>
            <a:endParaRPr lang="en-US"/>
          </a:p>
        </p:txBody>
      </p:sp>
    </p:spTree>
    <p:extLst>
      <p:ext uri="{BB962C8B-B14F-4D97-AF65-F5344CB8AC3E}">
        <p14:creationId xmlns:p14="http://schemas.microsoft.com/office/powerpoint/2010/main" val="247947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 32: 5.1 University</a:t>
            </a:r>
            <a:r>
              <a:rPr lang="en-GB" sz="1200" b="1" kern="1200" baseline="0" dirty="0">
                <a:solidFill>
                  <a:schemeClr val="tx1"/>
                </a:solidFill>
                <a:effectLst/>
                <a:latin typeface="+mn-lt"/>
                <a:ea typeface="+mn-ea"/>
                <a:cs typeface="+mn-cs"/>
              </a:rPr>
              <a:t> Timetable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students to now create their own timetable. They can do this for any</a:t>
            </a:r>
            <a:r>
              <a:rPr lang="en-GB" baseline="0" dirty="0"/>
              <a:t> qualification of their choice. Get them to create a pretend subject if they’re not sure what they want to do! Think of sports/societies, socialising, work, shopping etc.</a:t>
            </a:r>
          </a:p>
        </p:txBody>
      </p:sp>
      <p:sp>
        <p:nvSpPr>
          <p:cNvPr id="4" name="Slide Number Placeholder 3"/>
          <p:cNvSpPr>
            <a:spLocks noGrp="1"/>
          </p:cNvSpPr>
          <p:nvPr>
            <p:ph type="sldNum" sz="quarter" idx="10"/>
          </p:nvPr>
        </p:nvSpPr>
        <p:spPr/>
        <p:txBody>
          <a:bodyPr/>
          <a:lstStyle/>
          <a:p>
            <a:fld id="{812CBC23-9250-7349-A59D-41C845E0C87D}" type="slidenum">
              <a:rPr lang="en-US" smtClean="0"/>
              <a:t>8</a:t>
            </a:fld>
            <a:endParaRPr lang="en-US"/>
          </a:p>
        </p:txBody>
      </p:sp>
    </p:spTree>
    <p:extLst>
      <p:ext uri="{BB962C8B-B14F-4D97-AF65-F5344CB8AC3E}">
        <p14:creationId xmlns:p14="http://schemas.microsoft.com/office/powerpoint/2010/main" val="13785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Links to upcoming role-play activity on the next slide.</a:t>
            </a:r>
          </a:p>
        </p:txBody>
      </p:sp>
      <p:sp>
        <p:nvSpPr>
          <p:cNvPr id="4" name="Slide Number Placeholder 3"/>
          <p:cNvSpPr>
            <a:spLocks noGrp="1"/>
          </p:cNvSpPr>
          <p:nvPr>
            <p:ph type="sldNum" sz="quarter" idx="10"/>
          </p:nvPr>
        </p:nvSpPr>
        <p:spPr/>
        <p:txBody>
          <a:bodyPr/>
          <a:lstStyle/>
          <a:p>
            <a:fld id="{812CBC23-9250-7349-A59D-41C845E0C87D}" type="slidenum">
              <a:rPr lang="en-US" smtClean="0"/>
              <a:t>9</a:t>
            </a:fld>
            <a:endParaRPr lang="en-US"/>
          </a:p>
        </p:txBody>
      </p:sp>
    </p:spTree>
    <p:extLst>
      <p:ext uri="{BB962C8B-B14F-4D97-AF65-F5344CB8AC3E}">
        <p14:creationId xmlns:p14="http://schemas.microsoft.com/office/powerpoint/2010/main" val="4041006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 33: 5.1 Parental</a:t>
            </a:r>
            <a:r>
              <a:rPr lang="en-GB" sz="1200" b="1" kern="1200" baseline="0" dirty="0">
                <a:solidFill>
                  <a:schemeClr val="tx1"/>
                </a:solidFill>
                <a:effectLst/>
                <a:latin typeface="+mn-lt"/>
                <a:ea typeface="+mn-ea"/>
                <a:cs typeface="+mn-cs"/>
              </a:rPr>
              <a:t> Engagement</a:t>
            </a:r>
            <a:endParaRPr lang="en-GB" sz="1200" kern="1200" dirty="0">
              <a:solidFill>
                <a:schemeClr val="tx1"/>
              </a:solidFill>
              <a:effectLst/>
              <a:latin typeface="+mn-lt"/>
              <a:ea typeface="+mn-ea"/>
              <a:cs typeface="+mn-cs"/>
            </a:endParaRPr>
          </a:p>
          <a:p>
            <a:endParaRPr lang="en-GB" baseline="0" dirty="0"/>
          </a:p>
          <a:p>
            <a:r>
              <a:rPr lang="en-GB" baseline="0" dirty="0"/>
              <a:t>This activity is designed to get students to think subconsciously about everything they have learnt with you so far. They should imagine that the parent disagrees with the child’s choice, for example, university is too expensive or an apprenticeship will limit you to one career. The child can argue the reasons behind their decision and it will encourage them to understand the benefits of these qualifications.</a:t>
            </a:r>
          </a:p>
        </p:txBody>
      </p:sp>
      <p:sp>
        <p:nvSpPr>
          <p:cNvPr id="4" name="Slide Number Placeholder 3"/>
          <p:cNvSpPr>
            <a:spLocks noGrp="1"/>
          </p:cNvSpPr>
          <p:nvPr>
            <p:ph type="sldNum" sz="quarter" idx="10"/>
          </p:nvPr>
        </p:nvSpPr>
        <p:spPr/>
        <p:txBody>
          <a:bodyPr/>
          <a:lstStyle/>
          <a:p>
            <a:fld id="{812CBC23-9250-7349-A59D-41C845E0C87D}" type="slidenum">
              <a:rPr lang="en-US" smtClean="0"/>
              <a:t>10</a:t>
            </a:fld>
            <a:endParaRPr lang="en-US"/>
          </a:p>
        </p:txBody>
      </p:sp>
    </p:spTree>
    <p:extLst>
      <p:ext uri="{BB962C8B-B14F-4D97-AF65-F5344CB8AC3E}">
        <p14:creationId xmlns:p14="http://schemas.microsoft.com/office/powerpoint/2010/main" val="13785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5.2</a:t>
            </a:r>
          </a:p>
          <a:p>
            <a:r>
              <a:rPr lang="en-GB" dirty="0"/>
              <a:t>Discuss UCAS with students but do not provide too much detail. </a:t>
            </a:r>
          </a:p>
        </p:txBody>
      </p:sp>
      <p:sp>
        <p:nvSpPr>
          <p:cNvPr id="4" name="Slide Number Placeholder 3"/>
          <p:cNvSpPr>
            <a:spLocks noGrp="1"/>
          </p:cNvSpPr>
          <p:nvPr>
            <p:ph type="sldNum" sz="quarter" idx="10"/>
          </p:nvPr>
        </p:nvSpPr>
        <p:spPr/>
        <p:txBody>
          <a:bodyPr/>
          <a:lstStyle/>
          <a:p>
            <a:fld id="{812CBC23-9250-7349-A59D-41C845E0C87D}" type="slidenum">
              <a:rPr lang="en-US" smtClean="0"/>
              <a:t>11</a:t>
            </a:fld>
            <a:endParaRPr lang="en-US"/>
          </a:p>
        </p:txBody>
      </p:sp>
    </p:spTree>
    <p:extLst>
      <p:ext uri="{BB962C8B-B14F-4D97-AF65-F5344CB8AC3E}">
        <p14:creationId xmlns:p14="http://schemas.microsoft.com/office/powerpoint/2010/main" val="30165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a:solidFill>
                  <a:schemeClr val="tx2"/>
                </a:solidFill>
                <a:latin typeface="Verdana" charset="0"/>
                <a:ea typeface="Verdana" charset="0"/>
                <a:cs typeface="Verdana" charset="0"/>
              </a:rPr>
              <a:t>SECTION BREAK TITLE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mj-lt"/>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extLst>
    <p:ext uri="{DCECCB84-F9BA-43D5-87BE-67443E8EF086}">
      <p15:sldGuideLst xmlns:p15="http://schemas.microsoft.com/office/powerpoint/2012/main">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a:solidFill>
                  <a:srgbClr val="00B0F0"/>
                </a:solidFill>
                <a:latin typeface="+mj-lt"/>
                <a:ea typeface="Verdana" charset="0"/>
                <a:cs typeface="Verdana" charset="0"/>
              </a:rPr>
              <a:t>THIS IS THE TITLE OF </a:t>
            </a:r>
          </a:p>
          <a:p>
            <a:pPr algn="l"/>
            <a:r>
              <a:rPr lang="en-US" sz="2000" i="0" spc="600" baseline="0" dirty="0">
                <a:solidFill>
                  <a:srgbClr val="00B0F0"/>
                </a:solidFill>
                <a:latin typeface="+mj-lt"/>
                <a:ea typeface="Verdana" charset="0"/>
                <a:cs typeface="Verdana" charset="0"/>
              </a:rPr>
              <a:t>THE DOCUMENT</a:t>
            </a: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a:solidFill>
                  <a:srgbClr val="0070C0"/>
                </a:solidFill>
                <a:latin typeface="+mn-lt"/>
                <a:ea typeface="Verdana" charset="0"/>
                <a:cs typeface="Verdana" charset="0"/>
              </a:rPr>
              <a:t>This is the subtitle text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September 2017</a:t>
            </a: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71" r:id="rId6"/>
    <p:sldLayoutId id="2147483679" r:id="rId7"/>
    <p:sldLayoutId id="2147483682" r:id="rId8"/>
    <p:sldLayoutId id="2147483684" r:id="rId9"/>
    <p:sldLayoutId id="2147483676" r:id="rId10"/>
    <p:sldLayoutId id="2147483665" r:id="rId11"/>
    <p:sldLayoutId id="2147483680" r:id="rId12"/>
    <p:sldLayoutId id="2147483681" r:id="rId13"/>
    <p:sldLayoutId id="2147483662" r:id="rId14"/>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ideo" Target="https://www.youtube.com/embed/4K5fbQ1-zps" TargetMode="External"/><Relationship Id="rId5" Type="http://schemas.openxmlformats.org/officeDocument/2006/relationships/hyperlink" Target="https://www.youtube.com/watch?v=4K5fbQ1-zps"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347886"/>
            <a:ext cx="2203691" cy="637872"/>
          </a:xfrm>
          <a:prstGeom prst="rect">
            <a:avLst/>
          </a:prstGeom>
        </p:spPr>
      </p:pic>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9678" y="4624321"/>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0229" y="4754881"/>
            <a:ext cx="7307700" cy="1230878"/>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YEAR 10 SESSION 5:</a:t>
            </a:r>
          </a:p>
          <a:p>
            <a:r>
              <a:rPr lang="en-GB" sz="3600" b="1" dirty="0">
                <a:solidFill>
                  <a:schemeClr val="bg1"/>
                </a:solidFill>
              </a:rPr>
              <a:t>WHAT ARE MY OPPORTUNITIES?</a:t>
            </a:r>
          </a:p>
        </p:txBody>
      </p:sp>
    </p:spTree>
    <p:extLst>
      <p:ext uri="{BB962C8B-B14F-4D97-AF65-F5344CB8AC3E}">
        <p14:creationId xmlns:p14="http://schemas.microsoft.com/office/powerpoint/2010/main" val="204652679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561561"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ROLE PLAY</a:t>
            </a:r>
          </a:p>
        </p:txBody>
      </p:sp>
      <p:sp>
        <p:nvSpPr>
          <p:cNvPr id="2" name="TextBox 1"/>
          <p:cNvSpPr txBox="1"/>
          <p:nvPr/>
        </p:nvSpPr>
        <p:spPr>
          <a:xfrm>
            <a:off x="501679" y="1581912"/>
            <a:ext cx="11321513" cy="2585323"/>
          </a:xfrm>
          <a:prstGeom prst="rect">
            <a:avLst/>
          </a:prstGeom>
          <a:noFill/>
        </p:spPr>
        <p:txBody>
          <a:bodyPr wrap="square" rtlCol="0">
            <a:spAutoFit/>
          </a:bodyPr>
          <a:lstStyle/>
          <a:p>
            <a:pPr algn="ctr"/>
            <a:r>
              <a:rPr lang="en-GB" dirty="0">
                <a:solidFill>
                  <a:srgbClr val="162D56"/>
                </a:solidFill>
              </a:rPr>
              <a:t>In pairs, work together to discuss one of the following scenarios.</a:t>
            </a:r>
          </a:p>
          <a:p>
            <a:pPr algn="ctr"/>
            <a:r>
              <a:rPr lang="en-GB" dirty="0">
                <a:solidFill>
                  <a:srgbClr val="162D56"/>
                </a:solidFill>
              </a:rPr>
              <a:t>One of you can be the student and one of you can be the parent/carer.</a:t>
            </a:r>
          </a:p>
          <a:p>
            <a:pPr algn="ctr"/>
            <a:endParaRPr lang="en-GB" dirty="0">
              <a:solidFill>
                <a:srgbClr val="162D56"/>
              </a:solidFill>
            </a:endParaRPr>
          </a:p>
          <a:p>
            <a:pPr algn="ctr"/>
            <a:r>
              <a:rPr lang="en-GB" dirty="0">
                <a:solidFill>
                  <a:srgbClr val="162D56"/>
                </a:solidFill>
              </a:rPr>
              <a:t>Spend </a:t>
            </a:r>
            <a:r>
              <a:rPr lang="en-GB" u="sng" dirty="0">
                <a:solidFill>
                  <a:srgbClr val="162D56"/>
                </a:solidFill>
              </a:rPr>
              <a:t>2 minutes  </a:t>
            </a:r>
            <a:r>
              <a:rPr lang="en-GB" dirty="0">
                <a:solidFill>
                  <a:srgbClr val="162D56"/>
                </a:solidFill>
              </a:rPr>
              <a:t>arguing your point either </a:t>
            </a:r>
            <a:r>
              <a:rPr lang="en-GB" b="1" dirty="0">
                <a:solidFill>
                  <a:srgbClr val="162D56"/>
                </a:solidFill>
              </a:rPr>
              <a:t>for </a:t>
            </a:r>
            <a:r>
              <a:rPr lang="en-GB" dirty="0">
                <a:solidFill>
                  <a:srgbClr val="162D56"/>
                </a:solidFill>
              </a:rPr>
              <a:t>or</a:t>
            </a:r>
            <a:r>
              <a:rPr lang="en-GB" b="1" dirty="0">
                <a:solidFill>
                  <a:srgbClr val="162D56"/>
                </a:solidFill>
              </a:rPr>
              <a:t> against </a:t>
            </a:r>
            <a:r>
              <a:rPr lang="en-GB" dirty="0">
                <a:solidFill>
                  <a:srgbClr val="162D56"/>
                </a:solidFill>
              </a:rPr>
              <a:t>the experience.</a:t>
            </a:r>
          </a:p>
          <a:p>
            <a:pPr algn="ctr"/>
            <a:r>
              <a:rPr lang="en-GB" dirty="0">
                <a:solidFill>
                  <a:srgbClr val="162D56"/>
                </a:solidFill>
              </a:rPr>
              <a:t>Now swap roles and chose a different scenario.</a:t>
            </a:r>
          </a:p>
          <a:p>
            <a:pPr algn="ctr"/>
            <a:endParaRPr lang="en-GB" dirty="0">
              <a:solidFill>
                <a:srgbClr val="162D56"/>
              </a:solidFill>
            </a:endParaRPr>
          </a:p>
          <a:p>
            <a:pPr marL="342900" indent="-342900" algn="ctr">
              <a:buAutoNum type="arabicPeriod"/>
            </a:pPr>
            <a:r>
              <a:rPr lang="en-GB" dirty="0">
                <a:solidFill>
                  <a:srgbClr val="162D56"/>
                </a:solidFill>
              </a:rPr>
              <a:t>Alex wants to do an apprenticeship but their parent/carer wants them to get a full-time job.</a:t>
            </a:r>
          </a:p>
          <a:p>
            <a:pPr marL="342900" indent="-342900" algn="ctr">
              <a:buAutoNum type="arabicPeriod"/>
            </a:pPr>
            <a:r>
              <a:rPr lang="en-GB" dirty="0">
                <a:solidFill>
                  <a:srgbClr val="162D56"/>
                </a:solidFill>
              </a:rPr>
              <a:t>Sam would like to take a gap year but their parent/carer thinks they should go to university.</a:t>
            </a:r>
          </a:p>
          <a:p>
            <a:pPr marL="342900" indent="-342900" algn="ctr">
              <a:buAutoNum type="arabicPeriod"/>
            </a:pPr>
            <a:r>
              <a:rPr lang="en-GB" dirty="0">
                <a:solidFill>
                  <a:srgbClr val="162D56"/>
                </a:solidFill>
              </a:rPr>
              <a:t>Ashley wants to go to university but their parent/carer wants them to do an apprenticeship.</a:t>
            </a:r>
          </a:p>
        </p:txBody>
      </p:sp>
      <p:grpSp>
        <p:nvGrpSpPr>
          <p:cNvPr id="10" name="Group 9"/>
          <p:cNvGrpSpPr/>
          <p:nvPr/>
        </p:nvGrpSpPr>
        <p:grpSpPr>
          <a:xfrm>
            <a:off x="4513622" y="4464586"/>
            <a:ext cx="1937299" cy="2306456"/>
            <a:chOff x="501679" y="3665632"/>
            <a:chExt cx="2264099" cy="2902647"/>
          </a:xfrm>
        </p:grpSpPr>
        <p:pic>
          <p:nvPicPr>
            <p:cNvPr id="8" name="Picture 7"/>
            <p:cNvPicPr>
              <a:picLocks noChangeAspect="1"/>
            </p:cNvPicPr>
            <p:nvPr/>
          </p:nvPicPr>
          <p:blipFill rotWithShape="1">
            <a:blip r:embed="rId3"/>
            <a:srcRect l="65209" t="15714" r="28459" b="53519"/>
            <a:stretch/>
          </p:blipFill>
          <p:spPr>
            <a:xfrm>
              <a:off x="501679" y="3665632"/>
              <a:ext cx="2123924" cy="2902647"/>
            </a:xfrm>
            <a:prstGeom prst="rect">
              <a:avLst/>
            </a:prstGeom>
          </p:spPr>
        </p:pic>
        <p:sp>
          <p:nvSpPr>
            <p:cNvPr id="9" name="Oval 8"/>
            <p:cNvSpPr/>
            <p:nvPr/>
          </p:nvSpPr>
          <p:spPr>
            <a:xfrm>
              <a:off x="2070471" y="4752622"/>
              <a:ext cx="695307" cy="4854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p:cNvGrpSpPr/>
          <p:nvPr/>
        </p:nvGrpSpPr>
        <p:grpSpPr>
          <a:xfrm>
            <a:off x="1038635" y="4407886"/>
            <a:ext cx="2042839" cy="2111149"/>
            <a:chOff x="3533422" y="3887859"/>
            <a:chExt cx="2529517" cy="2494844"/>
          </a:xfrm>
        </p:grpSpPr>
        <p:pic>
          <p:nvPicPr>
            <p:cNvPr id="27" name="Picture 26"/>
            <p:cNvPicPr>
              <a:picLocks noChangeAspect="1"/>
            </p:cNvPicPr>
            <p:nvPr/>
          </p:nvPicPr>
          <p:blipFill rotWithShape="1">
            <a:blip r:embed="rId3"/>
            <a:srcRect l="78176" t="58113" r="14970" b="17634"/>
            <a:stretch/>
          </p:blipFill>
          <p:spPr>
            <a:xfrm>
              <a:off x="3556000" y="3887859"/>
              <a:ext cx="2506939" cy="2494844"/>
            </a:xfrm>
            <a:prstGeom prst="rect">
              <a:avLst/>
            </a:prstGeom>
          </p:spPr>
        </p:pic>
        <p:sp>
          <p:nvSpPr>
            <p:cNvPr id="12" name="Right Triangle 11"/>
            <p:cNvSpPr/>
            <p:nvPr/>
          </p:nvSpPr>
          <p:spPr>
            <a:xfrm>
              <a:off x="3533422" y="5006622"/>
              <a:ext cx="587022" cy="536223"/>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p:cNvSpPr/>
          <p:nvPr/>
        </p:nvSpPr>
        <p:spPr>
          <a:xfrm>
            <a:off x="7661407" y="4719150"/>
            <a:ext cx="4161785" cy="923330"/>
          </a:xfrm>
          <a:prstGeom prst="rect">
            <a:avLst/>
          </a:prstGeom>
        </p:spPr>
        <p:txBody>
          <a:bodyPr wrap="square">
            <a:spAutoFit/>
          </a:bodyPr>
          <a:lstStyle/>
          <a:p>
            <a:pPr algn="ctr"/>
            <a:r>
              <a:rPr lang="en-GB" i="1" dirty="0">
                <a:solidFill>
                  <a:srgbClr val="162D56"/>
                </a:solidFill>
              </a:rPr>
              <a:t>Think about what suits your lifestyle, your career aspirations, and the benefits you would be gaining!</a:t>
            </a:r>
          </a:p>
        </p:txBody>
      </p:sp>
      <p:sp>
        <p:nvSpPr>
          <p:cNvPr id="11" name="Rectangle 10"/>
          <p:cNvSpPr/>
          <p:nvPr/>
        </p:nvSpPr>
        <p:spPr>
          <a:xfrm>
            <a:off x="647245" y="6127829"/>
            <a:ext cx="1059636" cy="369332"/>
          </a:xfrm>
          <a:prstGeom prst="rect">
            <a:avLst/>
          </a:prstGeom>
        </p:spPr>
        <p:txBody>
          <a:bodyPr wrap="square">
            <a:spAutoFit/>
          </a:bodyPr>
          <a:lstStyle/>
          <a:p>
            <a:pPr algn="ctr"/>
            <a:r>
              <a:rPr lang="en-GB" i="1" dirty="0">
                <a:solidFill>
                  <a:srgbClr val="162D56"/>
                </a:solidFill>
              </a:rPr>
              <a:t>Student</a:t>
            </a:r>
          </a:p>
        </p:txBody>
      </p:sp>
      <p:sp>
        <p:nvSpPr>
          <p:cNvPr id="14" name="Rectangle 13"/>
          <p:cNvSpPr/>
          <p:nvPr/>
        </p:nvSpPr>
        <p:spPr>
          <a:xfrm>
            <a:off x="6249699" y="6269519"/>
            <a:ext cx="1485537" cy="369332"/>
          </a:xfrm>
          <a:prstGeom prst="rect">
            <a:avLst/>
          </a:prstGeom>
        </p:spPr>
        <p:txBody>
          <a:bodyPr wrap="square">
            <a:spAutoFit/>
          </a:bodyPr>
          <a:lstStyle/>
          <a:p>
            <a:pPr algn="ctr"/>
            <a:r>
              <a:rPr lang="en-GB" i="1" dirty="0">
                <a:solidFill>
                  <a:srgbClr val="162D56"/>
                </a:solidFill>
              </a:rPr>
              <a:t>Parent/carer</a:t>
            </a:r>
          </a:p>
        </p:txBody>
      </p:sp>
    </p:spTree>
    <p:extLst>
      <p:ext uri="{BB962C8B-B14F-4D97-AF65-F5344CB8AC3E}">
        <p14:creationId xmlns:p14="http://schemas.microsoft.com/office/powerpoint/2010/main" val="4173135213"/>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1678" y="622184"/>
            <a:ext cx="1407803"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UCAS</a:t>
            </a:r>
          </a:p>
        </p:txBody>
      </p:sp>
      <p:sp>
        <p:nvSpPr>
          <p:cNvPr id="3" name="TextBox 2"/>
          <p:cNvSpPr txBox="1"/>
          <p:nvPr/>
        </p:nvSpPr>
        <p:spPr>
          <a:xfrm>
            <a:off x="501678" y="1721537"/>
            <a:ext cx="4316505" cy="3847207"/>
          </a:xfrm>
          <a:prstGeom prst="rect">
            <a:avLst/>
          </a:prstGeom>
          <a:noFill/>
        </p:spPr>
        <p:txBody>
          <a:bodyPr wrap="square" rtlCol="0">
            <a:spAutoFit/>
          </a:bodyPr>
          <a:lstStyle/>
          <a:p>
            <a:pPr algn="just"/>
            <a:r>
              <a:rPr lang="en-GB" sz="2400" b="1" dirty="0">
                <a:solidFill>
                  <a:srgbClr val="FF0000"/>
                </a:solidFill>
              </a:rPr>
              <a:t>What is UCAS?</a:t>
            </a:r>
          </a:p>
          <a:p>
            <a:pPr algn="just"/>
            <a:endParaRPr lang="en-GB" sz="2000" dirty="0">
              <a:solidFill>
                <a:srgbClr val="162D56"/>
              </a:solidFill>
            </a:endParaRPr>
          </a:p>
          <a:p>
            <a:pPr algn="just"/>
            <a:r>
              <a:rPr lang="en-GB" sz="2000" dirty="0">
                <a:solidFill>
                  <a:srgbClr val="162D56"/>
                </a:solidFill>
              </a:rPr>
              <a:t>The Universities and Colleges Admissions Service provides information about HE institutions via their online site.</a:t>
            </a:r>
          </a:p>
          <a:p>
            <a:pPr algn="just"/>
            <a:endParaRPr lang="en-GB" sz="2000" dirty="0">
              <a:solidFill>
                <a:srgbClr val="162D56"/>
              </a:solidFill>
            </a:endParaRPr>
          </a:p>
          <a:p>
            <a:pPr algn="just"/>
            <a:r>
              <a:rPr lang="en-GB" sz="2000" dirty="0">
                <a:solidFill>
                  <a:srgbClr val="162D56"/>
                </a:solidFill>
              </a:rPr>
              <a:t>They also provide knowledge regarding student finance, support available, and their website is used for students to submit their applications for HE institutions.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437" y="1537939"/>
            <a:ext cx="7019925" cy="3886200"/>
          </a:xfrm>
          <a:prstGeom prst="rect">
            <a:avLst/>
          </a:prstGeom>
        </p:spPr>
      </p:pic>
    </p:spTree>
    <p:extLst>
      <p:ext uri="{BB962C8B-B14F-4D97-AF65-F5344CB8AC3E}">
        <p14:creationId xmlns:p14="http://schemas.microsoft.com/office/powerpoint/2010/main" val="3308628329"/>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1678" y="622184"/>
            <a:ext cx="1407803"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UCAS</a:t>
            </a:r>
          </a:p>
        </p:txBody>
      </p:sp>
      <p:sp>
        <p:nvSpPr>
          <p:cNvPr id="6" name="TextBox 5"/>
          <p:cNvSpPr txBox="1"/>
          <p:nvPr/>
        </p:nvSpPr>
        <p:spPr>
          <a:xfrm>
            <a:off x="7376161" y="1511528"/>
            <a:ext cx="4623400" cy="4154984"/>
          </a:xfrm>
          <a:prstGeom prst="rect">
            <a:avLst/>
          </a:prstGeom>
          <a:noFill/>
        </p:spPr>
        <p:txBody>
          <a:bodyPr wrap="square" rtlCol="0">
            <a:spAutoFit/>
          </a:bodyPr>
          <a:lstStyle/>
          <a:p>
            <a:pPr algn="just"/>
            <a:r>
              <a:rPr lang="en-GB" sz="2400" b="1" dirty="0">
                <a:solidFill>
                  <a:srgbClr val="FF0000"/>
                </a:solidFill>
              </a:rPr>
              <a:t>UCAS Hub</a:t>
            </a:r>
          </a:p>
          <a:p>
            <a:pPr algn="just"/>
            <a:endParaRPr lang="en-GB" sz="2000" dirty="0">
              <a:solidFill>
                <a:srgbClr val="162D56"/>
              </a:solidFill>
            </a:endParaRPr>
          </a:p>
          <a:p>
            <a:pPr algn="just"/>
            <a:r>
              <a:rPr lang="en-GB" sz="2000" dirty="0">
                <a:solidFill>
                  <a:srgbClr val="162D56"/>
                </a:solidFill>
              </a:rPr>
              <a:t>Via the UCAS website, they have launched a ‘UCAS Hub’ portal that allows students to explore courses, build a personal statement, research opportunities and many other elements.</a:t>
            </a:r>
          </a:p>
          <a:p>
            <a:pPr algn="just"/>
            <a:endParaRPr lang="en-GB" sz="2000" dirty="0">
              <a:solidFill>
                <a:srgbClr val="162D56"/>
              </a:solidFill>
            </a:endParaRPr>
          </a:p>
          <a:p>
            <a:pPr algn="just"/>
            <a:r>
              <a:rPr lang="en-GB" sz="2000" dirty="0">
                <a:solidFill>
                  <a:srgbClr val="162D56"/>
                </a:solidFill>
              </a:rPr>
              <a:t>Why not explore this at home? You won’t need UCAS for a while but it’s always good to begin your research early!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58" y="1966100"/>
            <a:ext cx="7048500" cy="3371850"/>
          </a:xfrm>
          <a:prstGeom prst="rect">
            <a:avLst/>
          </a:prstGeom>
        </p:spPr>
      </p:pic>
    </p:spTree>
    <p:extLst>
      <p:ext uri="{BB962C8B-B14F-4D97-AF65-F5344CB8AC3E}">
        <p14:creationId xmlns:p14="http://schemas.microsoft.com/office/powerpoint/2010/main" val="263147252"/>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1679" y="622184"/>
            <a:ext cx="5262979"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EQUALITY &amp; INCLUSION</a:t>
            </a:r>
          </a:p>
        </p:txBody>
      </p:sp>
      <p:pic>
        <p:nvPicPr>
          <p:cNvPr id="3" name="4K5fbQ1-zps"/>
          <p:cNvPicPr>
            <a:picLocks noRot="1" noChangeAspect="1"/>
          </p:cNvPicPr>
          <p:nvPr>
            <a:videoFile r:link="rId1"/>
          </p:nvPr>
        </p:nvPicPr>
        <p:blipFill>
          <a:blip r:embed="rId4"/>
          <a:stretch>
            <a:fillRect/>
          </a:stretch>
        </p:blipFill>
        <p:spPr>
          <a:xfrm>
            <a:off x="1834431" y="1676400"/>
            <a:ext cx="7328747" cy="4122420"/>
          </a:xfrm>
          <a:prstGeom prst="rect">
            <a:avLst/>
          </a:prstGeom>
        </p:spPr>
      </p:pic>
      <p:sp>
        <p:nvSpPr>
          <p:cNvPr id="2" name="Rectangle 1"/>
          <p:cNvSpPr/>
          <p:nvPr/>
        </p:nvSpPr>
        <p:spPr>
          <a:xfrm>
            <a:off x="2732990" y="5967214"/>
            <a:ext cx="5496610" cy="369332"/>
          </a:xfrm>
          <a:prstGeom prst="rect">
            <a:avLst/>
          </a:prstGeom>
        </p:spPr>
        <p:txBody>
          <a:bodyPr wrap="square">
            <a:spAutoFit/>
          </a:bodyPr>
          <a:lstStyle/>
          <a:p>
            <a:r>
              <a:rPr lang="en-GB" dirty="0">
                <a:hlinkClick r:id="rId5"/>
              </a:rPr>
              <a:t>https://www.youtube.com/watch?v=4K5fbQ1-zps</a:t>
            </a:r>
            <a:r>
              <a:rPr lang="en-GB" dirty="0"/>
              <a:t> </a:t>
            </a:r>
          </a:p>
        </p:txBody>
      </p:sp>
    </p:spTree>
    <p:extLst>
      <p:ext uri="{BB962C8B-B14F-4D97-AF65-F5344CB8AC3E}">
        <p14:creationId xmlns:p14="http://schemas.microsoft.com/office/powerpoint/2010/main" val="24095163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555405" y="2953531"/>
            <a:ext cx="1876097" cy="11981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2555404" y="5838623"/>
            <a:ext cx="1876097"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5721633" y="5376167"/>
            <a:ext cx="1876097" cy="3176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5721634" y="5838623"/>
            <a:ext cx="1876097" cy="3442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5853020" y="5044516"/>
            <a:ext cx="1876097" cy="90389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59684" y="3410731"/>
            <a:ext cx="1876097"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6659683" y="3883697"/>
            <a:ext cx="1876097" cy="2785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6659684" y="4304111"/>
            <a:ext cx="1876097" cy="914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2571169" y="5407699"/>
            <a:ext cx="1876097"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2586936" y="4367173"/>
            <a:ext cx="1037899" cy="825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3816646" y="4896795"/>
            <a:ext cx="614853"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2579050" y="2528129"/>
            <a:ext cx="1876097"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3816646" y="4346155"/>
            <a:ext cx="630619" cy="4046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a:off x="4623310" y="3435729"/>
            <a:ext cx="1876097" cy="7002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p:cNvSpPr/>
          <p:nvPr/>
        </p:nvSpPr>
        <p:spPr>
          <a:xfrm>
            <a:off x="2555403" y="2058945"/>
            <a:ext cx="1876097"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501679" y="622184"/>
            <a:ext cx="5262979"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EQUALITY &amp; INCLUSION</a:t>
            </a:r>
          </a:p>
        </p:txBody>
      </p:sp>
      <p:sp>
        <p:nvSpPr>
          <p:cNvPr id="34" name="Rectangle 33"/>
          <p:cNvSpPr/>
          <p:nvPr/>
        </p:nvSpPr>
        <p:spPr>
          <a:xfrm>
            <a:off x="320040" y="1569720"/>
            <a:ext cx="731520" cy="374904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304800" y="1750105"/>
            <a:ext cx="731520" cy="3477875"/>
          </a:xfrm>
          <a:prstGeom prst="rect">
            <a:avLst/>
          </a:prstGeom>
          <a:noFill/>
        </p:spPr>
        <p:txBody>
          <a:bodyPr wrap="square" rtlCol="0">
            <a:spAutoFit/>
          </a:bodyPr>
          <a:lstStyle/>
          <a:p>
            <a:pPr algn="ctr"/>
            <a:r>
              <a:rPr lang="en-GB" sz="4400" b="1" dirty="0">
                <a:solidFill>
                  <a:srgbClr val="FF0000"/>
                </a:solidFill>
                <a:latin typeface="Roboto" panose="02000000000000000000" pitchFamily="2" charset="0"/>
                <a:ea typeface="Roboto" panose="02000000000000000000" pitchFamily="2" charset="0"/>
                <a:cs typeface="Roboto" panose="02000000000000000000" pitchFamily="2" charset="0"/>
              </a:rPr>
              <a:t>S</a:t>
            </a:r>
          </a:p>
          <a:p>
            <a:pPr algn="ctr"/>
            <a:r>
              <a:rPr lang="en-GB" sz="4400" b="1" dirty="0">
                <a:solidFill>
                  <a:srgbClr val="FF0000"/>
                </a:solidFill>
                <a:latin typeface="Roboto" panose="02000000000000000000" pitchFamily="2" charset="0"/>
                <a:ea typeface="Roboto" panose="02000000000000000000" pitchFamily="2" charset="0"/>
                <a:cs typeface="Roboto" panose="02000000000000000000" pitchFamily="2" charset="0"/>
              </a:rPr>
              <a:t>T</a:t>
            </a:r>
          </a:p>
          <a:p>
            <a:pPr algn="ctr"/>
            <a:r>
              <a:rPr lang="en-GB" sz="4400" b="1" dirty="0">
                <a:solidFill>
                  <a:srgbClr val="FF0000"/>
                </a:solidFill>
                <a:latin typeface="Roboto" panose="02000000000000000000" pitchFamily="2" charset="0"/>
                <a:ea typeface="Roboto" panose="02000000000000000000" pitchFamily="2" charset="0"/>
                <a:cs typeface="Roboto" panose="02000000000000000000" pitchFamily="2" charset="0"/>
              </a:rPr>
              <a:t>A</a:t>
            </a:r>
          </a:p>
          <a:p>
            <a:pPr algn="ctr"/>
            <a:r>
              <a:rPr lang="en-GB" sz="4400" b="1" dirty="0">
                <a:solidFill>
                  <a:srgbClr val="FF0000"/>
                </a:solidFill>
                <a:latin typeface="Roboto" panose="02000000000000000000" pitchFamily="2" charset="0"/>
                <a:ea typeface="Roboto" panose="02000000000000000000" pitchFamily="2" charset="0"/>
                <a:cs typeface="Roboto" panose="02000000000000000000" pitchFamily="2" charset="0"/>
              </a:rPr>
              <a:t>R</a:t>
            </a:r>
          </a:p>
          <a:p>
            <a:pPr algn="ctr"/>
            <a:r>
              <a:rPr lang="en-GB" sz="4400" b="1" dirty="0">
                <a:solidFill>
                  <a:srgbClr val="FF0000"/>
                </a:solidFill>
                <a:latin typeface="Roboto" panose="02000000000000000000" pitchFamily="2" charset="0"/>
                <a:ea typeface="Roboto" panose="02000000000000000000" pitchFamily="2" charset="0"/>
                <a:cs typeface="Roboto" panose="02000000000000000000" pitchFamily="2" charset="0"/>
              </a:rPr>
              <a:t>T</a:t>
            </a:r>
          </a:p>
        </p:txBody>
      </p:sp>
      <p:sp>
        <p:nvSpPr>
          <p:cNvPr id="36" name="Rectangle 35"/>
          <p:cNvSpPr/>
          <p:nvPr/>
        </p:nvSpPr>
        <p:spPr>
          <a:xfrm>
            <a:off x="11140440" y="1587455"/>
            <a:ext cx="731520" cy="374904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11125200" y="1569720"/>
            <a:ext cx="731520" cy="3785652"/>
          </a:xfrm>
          <a:prstGeom prst="rect">
            <a:avLst/>
          </a:prstGeom>
          <a:noFill/>
        </p:spPr>
        <p:txBody>
          <a:bodyPr wrap="square" rtlCol="0">
            <a:spAutoFit/>
          </a:bodyPr>
          <a:lstStyle/>
          <a:p>
            <a:pPr algn="ctr"/>
            <a:r>
              <a:rPr lang="en-GB" sz="4000" b="1" dirty="0">
                <a:solidFill>
                  <a:srgbClr val="FF0000"/>
                </a:solidFill>
                <a:latin typeface="Roboto" panose="02000000000000000000" pitchFamily="2" charset="0"/>
                <a:ea typeface="Roboto" panose="02000000000000000000" pitchFamily="2" charset="0"/>
                <a:cs typeface="Roboto" panose="02000000000000000000" pitchFamily="2" charset="0"/>
              </a:rPr>
              <a:t>F</a:t>
            </a:r>
          </a:p>
          <a:p>
            <a:pPr algn="ctr"/>
            <a:r>
              <a:rPr lang="en-GB" sz="4000" b="1" dirty="0">
                <a:solidFill>
                  <a:srgbClr val="FF0000"/>
                </a:solidFill>
                <a:latin typeface="Roboto" panose="02000000000000000000" pitchFamily="2" charset="0"/>
                <a:ea typeface="Roboto" panose="02000000000000000000" pitchFamily="2" charset="0"/>
                <a:cs typeface="Roboto" panose="02000000000000000000" pitchFamily="2" charset="0"/>
              </a:rPr>
              <a:t>I</a:t>
            </a:r>
          </a:p>
          <a:p>
            <a:pPr algn="ctr"/>
            <a:r>
              <a:rPr lang="en-GB" sz="4000" b="1" dirty="0">
                <a:solidFill>
                  <a:srgbClr val="FF0000"/>
                </a:solidFill>
                <a:latin typeface="Roboto" panose="02000000000000000000" pitchFamily="2" charset="0"/>
                <a:ea typeface="Roboto" panose="02000000000000000000" pitchFamily="2" charset="0"/>
                <a:cs typeface="Roboto" panose="02000000000000000000" pitchFamily="2" charset="0"/>
              </a:rPr>
              <a:t>N</a:t>
            </a:r>
          </a:p>
          <a:p>
            <a:pPr algn="ctr"/>
            <a:r>
              <a:rPr lang="en-GB" sz="4000" b="1" dirty="0">
                <a:solidFill>
                  <a:srgbClr val="FF0000"/>
                </a:solidFill>
                <a:latin typeface="Roboto" panose="02000000000000000000" pitchFamily="2" charset="0"/>
                <a:ea typeface="Roboto" panose="02000000000000000000" pitchFamily="2" charset="0"/>
                <a:cs typeface="Roboto" panose="02000000000000000000" pitchFamily="2" charset="0"/>
              </a:rPr>
              <a:t>I</a:t>
            </a:r>
          </a:p>
          <a:p>
            <a:pPr algn="ctr"/>
            <a:r>
              <a:rPr lang="en-GB" sz="4000" b="1" dirty="0">
                <a:solidFill>
                  <a:srgbClr val="FF0000"/>
                </a:solidFill>
                <a:latin typeface="Roboto" panose="02000000000000000000" pitchFamily="2" charset="0"/>
                <a:ea typeface="Roboto" panose="02000000000000000000" pitchFamily="2" charset="0"/>
                <a:cs typeface="Roboto" panose="02000000000000000000" pitchFamily="2" charset="0"/>
              </a:rPr>
              <a:t>S</a:t>
            </a:r>
          </a:p>
          <a:p>
            <a:pPr algn="ctr"/>
            <a:r>
              <a:rPr lang="en-GB" sz="4000" b="1" dirty="0">
                <a:solidFill>
                  <a:srgbClr val="FF0000"/>
                </a:solidFill>
                <a:latin typeface="Roboto" panose="02000000000000000000" pitchFamily="2" charset="0"/>
                <a:ea typeface="Roboto" panose="02000000000000000000" pitchFamily="2" charset="0"/>
                <a:cs typeface="Roboto" panose="02000000000000000000" pitchFamily="2" charset="0"/>
              </a:rPr>
              <a:t>H</a:t>
            </a:r>
          </a:p>
        </p:txBody>
      </p:sp>
      <p:cxnSp>
        <p:nvCxnSpPr>
          <p:cNvPr id="38" name="Straight Connector 37"/>
          <p:cNvCxnSpPr/>
          <p:nvPr/>
        </p:nvCxnSpPr>
        <p:spPr>
          <a:xfrm flipV="1">
            <a:off x="1219200" y="3459480"/>
            <a:ext cx="9753600" cy="1524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39" name="Picture 20" descr="Image result for simple hurdles"/>
          <p:cNvPicPr>
            <a:picLocks noChangeAspect="1" noChangeArrowheads="1"/>
          </p:cNvPicPr>
          <p:nvPr/>
        </p:nvPicPr>
        <p:blipFill>
          <a:blip r:embed="rId3">
            <a:extLst>
              <a:ext uri="{28A0092B-C50C-407E-A947-70E740481C1C}">
                <a14:useLocalDpi xmlns:a14="http://schemas.microsoft.com/office/drawing/2010/main" val="0"/>
              </a:ext>
            </a:extLst>
          </a:blip>
          <a:srcRect t="27351" b="30598"/>
          <a:stretch>
            <a:fillRect/>
          </a:stretch>
        </p:blipFill>
        <p:spPr bwMode="auto">
          <a:xfrm rot="5400000">
            <a:off x="1759826" y="1934771"/>
            <a:ext cx="1792253" cy="78370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0" descr="Image result for simple hurdles"/>
          <p:cNvPicPr>
            <a:picLocks noChangeAspect="1" noChangeArrowheads="1"/>
          </p:cNvPicPr>
          <p:nvPr/>
        </p:nvPicPr>
        <p:blipFill>
          <a:blip r:embed="rId3">
            <a:extLst>
              <a:ext uri="{28A0092B-C50C-407E-A947-70E740481C1C}">
                <a14:useLocalDpi xmlns:a14="http://schemas.microsoft.com/office/drawing/2010/main" val="0"/>
              </a:ext>
            </a:extLst>
          </a:blip>
          <a:srcRect t="27351" b="30598"/>
          <a:stretch>
            <a:fillRect/>
          </a:stretch>
        </p:blipFill>
        <p:spPr bwMode="auto">
          <a:xfrm rot="5400000">
            <a:off x="4283197" y="1934770"/>
            <a:ext cx="1792253" cy="78370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0" descr="Image result for simple hurdles"/>
          <p:cNvPicPr>
            <a:picLocks noChangeAspect="1" noChangeArrowheads="1"/>
          </p:cNvPicPr>
          <p:nvPr/>
        </p:nvPicPr>
        <p:blipFill>
          <a:blip r:embed="rId3">
            <a:extLst>
              <a:ext uri="{28A0092B-C50C-407E-A947-70E740481C1C}">
                <a14:useLocalDpi xmlns:a14="http://schemas.microsoft.com/office/drawing/2010/main" val="0"/>
              </a:ext>
            </a:extLst>
          </a:blip>
          <a:srcRect t="27351" b="30598"/>
          <a:stretch>
            <a:fillRect/>
          </a:stretch>
        </p:blipFill>
        <p:spPr bwMode="auto">
          <a:xfrm rot="5400000">
            <a:off x="7048106" y="1934771"/>
            <a:ext cx="1792253" cy="78370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0" descr="Image result for simple hurdles"/>
          <p:cNvPicPr>
            <a:picLocks noChangeAspect="1" noChangeArrowheads="1"/>
          </p:cNvPicPr>
          <p:nvPr/>
        </p:nvPicPr>
        <p:blipFill>
          <a:blip r:embed="rId3">
            <a:extLst>
              <a:ext uri="{28A0092B-C50C-407E-A947-70E740481C1C}">
                <a14:useLocalDpi xmlns:a14="http://schemas.microsoft.com/office/drawing/2010/main" val="0"/>
              </a:ext>
            </a:extLst>
          </a:blip>
          <a:srcRect t="27351" b="30598"/>
          <a:stretch>
            <a:fillRect/>
          </a:stretch>
        </p:blipFill>
        <p:spPr bwMode="auto">
          <a:xfrm rot="5400000">
            <a:off x="1157270" y="4106514"/>
            <a:ext cx="1792253" cy="78370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Image result for simple hurdles"/>
          <p:cNvPicPr>
            <a:picLocks noChangeAspect="1" noChangeArrowheads="1"/>
          </p:cNvPicPr>
          <p:nvPr/>
        </p:nvPicPr>
        <p:blipFill>
          <a:blip r:embed="rId3">
            <a:extLst>
              <a:ext uri="{28A0092B-C50C-407E-A947-70E740481C1C}">
                <a14:useLocalDpi xmlns:a14="http://schemas.microsoft.com/office/drawing/2010/main" val="0"/>
              </a:ext>
            </a:extLst>
          </a:blip>
          <a:srcRect t="27351" b="30598"/>
          <a:stretch>
            <a:fillRect/>
          </a:stretch>
        </p:blipFill>
        <p:spPr bwMode="auto">
          <a:xfrm rot="5400000">
            <a:off x="2369905" y="4106513"/>
            <a:ext cx="1792253" cy="78370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0" descr="Image result for simple hurdles"/>
          <p:cNvPicPr>
            <a:picLocks noChangeAspect="1" noChangeArrowheads="1"/>
          </p:cNvPicPr>
          <p:nvPr/>
        </p:nvPicPr>
        <p:blipFill>
          <a:blip r:embed="rId3">
            <a:extLst>
              <a:ext uri="{28A0092B-C50C-407E-A947-70E740481C1C}">
                <a14:useLocalDpi xmlns:a14="http://schemas.microsoft.com/office/drawing/2010/main" val="0"/>
              </a:ext>
            </a:extLst>
          </a:blip>
          <a:srcRect t="27351" b="30598"/>
          <a:stretch>
            <a:fillRect/>
          </a:stretch>
        </p:blipFill>
        <p:spPr bwMode="auto">
          <a:xfrm rot="5400000">
            <a:off x="3623371" y="4105259"/>
            <a:ext cx="1792253" cy="78370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0" descr="Image result for simple hurdles"/>
          <p:cNvPicPr>
            <a:picLocks noChangeAspect="1" noChangeArrowheads="1"/>
          </p:cNvPicPr>
          <p:nvPr/>
        </p:nvPicPr>
        <p:blipFill>
          <a:blip r:embed="rId3">
            <a:extLst>
              <a:ext uri="{28A0092B-C50C-407E-A947-70E740481C1C}">
                <a14:useLocalDpi xmlns:a14="http://schemas.microsoft.com/office/drawing/2010/main" val="0"/>
              </a:ext>
            </a:extLst>
          </a:blip>
          <a:srcRect t="27351" b="30598"/>
          <a:stretch>
            <a:fillRect/>
          </a:stretch>
        </p:blipFill>
        <p:spPr bwMode="auto">
          <a:xfrm rot="5400000">
            <a:off x="4836006" y="4105258"/>
            <a:ext cx="1792253" cy="78370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0" descr="Image result for simple hurdles"/>
          <p:cNvPicPr>
            <a:picLocks noChangeAspect="1" noChangeArrowheads="1"/>
          </p:cNvPicPr>
          <p:nvPr/>
        </p:nvPicPr>
        <p:blipFill>
          <a:blip r:embed="rId3">
            <a:extLst>
              <a:ext uri="{28A0092B-C50C-407E-A947-70E740481C1C}">
                <a14:useLocalDpi xmlns:a14="http://schemas.microsoft.com/office/drawing/2010/main" val="0"/>
              </a:ext>
            </a:extLst>
          </a:blip>
          <a:srcRect t="27351" b="30598"/>
          <a:stretch>
            <a:fillRect/>
          </a:stretch>
        </p:blipFill>
        <p:spPr bwMode="auto">
          <a:xfrm rot="5400000">
            <a:off x="6048641" y="4068647"/>
            <a:ext cx="1792253" cy="7837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Image result for simple hurdles"/>
          <p:cNvPicPr>
            <a:picLocks noChangeAspect="1" noChangeArrowheads="1"/>
          </p:cNvPicPr>
          <p:nvPr/>
        </p:nvPicPr>
        <p:blipFill>
          <a:blip r:embed="rId3">
            <a:extLst>
              <a:ext uri="{28A0092B-C50C-407E-A947-70E740481C1C}">
                <a14:useLocalDpi xmlns:a14="http://schemas.microsoft.com/office/drawing/2010/main" val="0"/>
              </a:ext>
            </a:extLst>
          </a:blip>
          <a:srcRect t="27351" b="30598"/>
          <a:stretch>
            <a:fillRect/>
          </a:stretch>
        </p:blipFill>
        <p:spPr bwMode="auto">
          <a:xfrm rot="5400000">
            <a:off x="7261276" y="4068646"/>
            <a:ext cx="1792253" cy="78370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0" descr="Image result for simple hurdles"/>
          <p:cNvPicPr>
            <a:picLocks noChangeAspect="1" noChangeArrowheads="1"/>
          </p:cNvPicPr>
          <p:nvPr/>
        </p:nvPicPr>
        <p:blipFill>
          <a:blip r:embed="rId3">
            <a:extLst>
              <a:ext uri="{28A0092B-C50C-407E-A947-70E740481C1C}">
                <a14:useLocalDpi xmlns:a14="http://schemas.microsoft.com/office/drawing/2010/main" val="0"/>
              </a:ext>
            </a:extLst>
          </a:blip>
          <a:srcRect t="27351" b="30598"/>
          <a:stretch>
            <a:fillRect/>
          </a:stretch>
        </p:blipFill>
        <p:spPr bwMode="auto">
          <a:xfrm rot="5400000">
            <a:off x="8431220" y="4048515"/>
            <a:ext cx="1792253" cy="78370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0" descr="Image result for simple hurdles"/>
          <p:cNvPicPr>
            <a:picLocks noChangeAspect="1" noChangeArrowheads="1"/>
          </p:cNvPicPr>
          <p:nvPr/>
        </p:nvPicPr>
        <p:blipFill>
          <a:blip r:embed="rId3">
            <a:extLst>
              <a:ext uri="{28A0092B-C50C-407E-A947-70E740481C1C}">
                <a14:useLocalDpi xmlns:a14="http://schemas.microsoft.com/office/drawing/2010/main" val="0"/>
              </a:ext>
            </a:extLst>
          </a:blip>
          <a:srcRect t="27351" b="30598"/>
          <a:stretch>
            <a:fillRect/>
          </a:stretch>
        </p:blipFill>
        <p:spPr bwMode="auto">
          <a:xfrm rot="5400000">
            <a:off x="9643855" y="4048514"/>
            <a:ext cx="1792253" cy="78370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descr="Image result for simple hurdles"/>
          <p:cNvPicPr>
            <a:picLocks noChangeAspect="1" noChangeArrowheads="1"/>
          </p:cNvPicPr>
          <p:nvPr/>
        </p:nvPicPr>
        <p:blipFill>
          <a:blip r:embed="rId3">
            <a:extLst>
              <a:ext uri="{28A0092B-C50C-407E-A947-70E740481C1C}">
                <a14:useLocalDpi xmlns:a14="http://schemas.microsoft.com/office/drawing/2010/main" val="0"/>
              </a:ext>
            </a:extLst>
          </a:blip>
          <a:srcRect t="27351" b="30598"/>
          <a:stretch>
            <a:fillRect/>
          </a:stretch>
        </p:blipFill>
        <p:spPr bwMode="auto">
          <a:xfrm rot="5400000">
            <a:off x="9526074" y="1918524"/>
            <a:ext cx="1792253" cy="7837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120" y="5781618"/>
            <a:ext cx="9725546" cy="830997"/>
          </a:xfrm>
          <a:prstGeom prst="rect">
            <a:avLst/>
          </a:prstGeom>
          <a:noFill/>
        </p:spPr>
        <p:txBody>
          <a:bodyPr wrap="square" rtlCol="0">
            <a:spAutoFit/>
          </a:bodyPr>
          <a:lstStyle/>
          <a:p>
            <a:r>
              <a:rPr lang="en-GB" sz="2400" dirty="0">
                <a:solidFill>
                  <a:srgbClr val="162D56"/>
                </a:solidFill>
              </a:rPr>
              <a:t>Some students face more barriers than others. What do you think the most common hurdles are? Do these hurdles have any solutions?</a:t>
            </a:r>
          </a:p>
        </p:txBody>
      </p:sp>
      <p:sp>
        <p:nvSpPr>
          <p:cNvPr id="4" name="Rectangle 3"/>
          <p:cNvSpPr/>
          <p:nvPr/>
        </p:nvSpPr>
        <p:spPr>
          <a:xfrm rot="5400000">
            <a:off x="4794387" y="2131600"/>
            <a:ext cx="1759734" cy="357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rPr>
              <a:t>Grades</a:t>
            </a:r>
          </a:p>
        </p:txBody>
      </p:sp>
      <p:sp>
        <p:nvSpPr>
          <p:cNvPr id="40" name="Rectangle 39"/>
          <p:cNvSpPr/>
          <p:nvPr/>
        </p:nvSpPr>
        <p:spPr>
          <a:xfrm rot="5400000">
            <a:off x="2883988" y="4279456"/>
            <a:ext cx="1759734" cy="363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rPr>
              <a:t>Health</a:t>
            </a:r>
          </a:p>
        </p:txBody>
      </p:sp>
      <p:sp>
        <p:nvSpPr>
          <p:cNvPr id="41" name="Rectangle 40"/>
          <p:cNvSpPr/>
          <p:nvPr/>
        </p:nvSpPr>
        <p:spPr>
          <a:xfrm rot="5400000">
            <a:off x="5388320" y="4213020"/>
            <a:ext cx="1759734" cy="4624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rPr>
              <a:t>Confidence</a:t>
            </a:r>
          </a:p>
        </p:txBody>
      </p:sp>
      <p:sp>
        <p:nvSpPr>
          <p:cNvPr id="42" name="Rectangle 41"/>
          <p:cNvSpPr/>
          <p:nvPr/>
        </p:nvSpPr>
        <p:spPr>
          <a:xfrm rot="5400000">
            <a:off x="8957008" y="4267029"/>
            <a:ext cx="1759734" cy="386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rPr>
              <a:t>Support</a:t>
            </a:r>
          </a:p>
        </p:txBody>
      </p:sp>
      <p:sp>
        <p:nvSpPr>
          <p:cNvPr id="55" name="Rectangle 54"/>
          <p:cNvSpPr/>
          <p:nvPr/>
        </p:nvSpPr>
        <p:spPr>
          <a:xfrm rot="5400000">
            <a:off x="7579636" y="2083755"/>
            <a:ext cx="1759734" cy="4207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rPr>
              <a:t>Finance</a:t>
            </a:r>
          </a:p>
        </p:txBody>
      </p:sp>
    </p:spTree>
    <p:extLst>
      <p:ext uri="{BB962C8B-B14F-4D97-AF65-F5344CB8AC3E}">
        <p14:creationId xmlns:p14="http://schemas.microsoft.com/office/powerpoint/2010/main" val="26265962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P spid="42"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1679" y="622184"/>
            <a:ext cx="5262979"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EQUALITY &amp; INCLUSION</a:t>
            </a:r>
          </a:p>
        </p:txBody>
      </p:sp>
      <p:sp>
        <p:nvSpPr>
          <p:cNvPr id="2" name="TextBox 1"/>
          <p:cNvSpPr txBox="1"/>
          <p:nvPr/>
        </p:nvSpPr>
        <p:spPr>
          <a:xfrm>
            <a:off x="6871382" y="2241417"/>
            <a:ext cx="4648200" cy="3046988"/>
          </a:xfrm>
          <a:prstGeom prst="rect">
            <a:avLst/>
          </a:prstGeom>
          <a:noFill/>
        </p:spPr>
        <p:txBody>
          <a:bodyPr wrap="square" rtlCol="0">
            <a:spAutoFit/>
          </a:bodyPr>
          <a:lstStyle/>
          <a:p>
            <a:pPr algn="ctr"/>
            <a:r>
              <a:rPr lang="en-GB" sz="2400" dirty="0">
                <a:solidFill>
                  <a:srgbClr val="162D56"/>
                </a:solidFill>
              </a:rPr>
              <a:t>What do you think universities/employers should put in place to help these situations?</a:t>
            </a:r>
          </a:p>
          <a:p>
            <a:pPr algn="ctr"/>
            <a:endParaRPr lang="en-GB" sz="2400" dirty="0">
              <a:solidFill>
                <a:srgbClr val="162D56"/>
              </a:solidFill>
            </a:endParaRPr>
          </a:p>
          <a:p>
            <a:pPr algn="ctr"/>
            <a:r>
              <a:rPr lang="en-GB" sz="2400" dirty="0">
                <a:solidFill>
                  <a:srgbClr val="162D56"/>
                </a:solidFill>
              </a:rPr>
              <a:t>How do you think you could get involved at university to improve the experience?</a:t>
            </a:r>
          </a:p>
        </p:txBody>
      </p:sp>
      <p:pic>
        <p:nvPicPr>
          <p:cNvPr id="3" name="Picture 2"/>
          <p:cNvPicPr>
            <a:picLocks noChangeAspect="1"/>
          </p:cNvPicPr>
          <p:nvPr/>
        </p:nvPicPr>
        <p:blipFill>
          <a:blip r:embed="rId3"/>
          <a:stretch>
            <a:fillRect/>
          </a:stretch>
        </p:blipFill>
        <p:spPr>
          <a:xfrm>
            <a:off x="501678" y="1573754"/>
            <a:ext cx="6165821" cy="4620143"/>
          </a:xfrm>
          <a:prstGeom prst="rect">
            <a:avLst/>
          </a:prstGeom>
        </p:spPr>
      </p:pic>
    </p:spTree>
    <p:extLst>
      <p:ext uri="{BB962C8B-B14F-4D97-AF65-F5344CB8AC3E}">
        <p14:creationId xmlns:p14="http://schemas.microsoft.com/office/powerpoint/2010/main" val="2974630388"/>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501680" y="1981519"/>
            <a:ext cx="11098500" cy="964987"/>
          </a:xfrm>
          <a:prstGeom prst="wedgeRoundRectCallout">
            <a:avLst>
              <a:gd name="adj1" fmla="val -43465"/>
              <a:gd name="adj2" fmla="val 19780"/>
              <a:gd name="adj3" fmla="val 16667"/>
            </a:avLst>
          </a:prstGeom>
          <a:solidFill>
            <a:srgbClr val="0B94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solidFill>
                  <a:schemeClr val="bg1"/>
                </a:solidFill>
              </a:rPr>
              <a:t>INDEPENDENT </a:t>
            </a:r>
            <a:r>
              <a:rPr lang="en-GB" sz="4000" b="1" dirty="0">
                <a:solidFill>
                  <a:schemeClr val="bg1"/>
                </a:solidFill>
              </a:rPr>
              <a:t>ACTIVITY:</a:t>
            </a:r>
          </a:p>
        </p:txBody>
      </p:sp>
      <p:sp>
        <p:nvSpPr>
          <p:cNvPr id="2" name="Rectangle 1"/>
          <p:cNvSpPr/>
          <p:nvPr/>
        </p:nvSpPr>
        <p:spPr>
          <a:xfrm>
            <a:off x="1821393" y="3269804"/>
            <a:ext cx="8459074" cy="2677656"/>
          </a:xfrm>
          <a:prstGeom prst="rect">
            <a:avLst/>
          </a:prstGeom>
        </p:spPr>
        <p:txBody>
          <a:bodyPr wrap="square">
            <a:spAutoFit/>
          </a:bodyPr>
          <a:lstStyle/>
          <a:p>
            <a:pPr algn="ctr"/>
            <a:r>
              <a:rPr lang="en-GB" sz="2400" dirty="0"/>
              <a:t>Physical and mental wellbeing is extremely important, especially at university.</a:t>
            </a:r>
          </a:p>
          <a:p>
            <a:pPr algn="ctr"/>
            <a:endParaRPr lang="en-GB" sz="2400" dirty="0"/>
          </a:p>
          <a:p>
            <a:pPr algn="ctr"/>
            <a:r>
              <a:rPr lang="en-GB" sz="2400" b="1" dirty="0"/>
              <a:t>Research any UK university and identify one example of support they have in place for their students.</a:t>
            </a:r>
          </a:p>
          <a:p>
            <a:pPr algn="ctr"/>
            <a:endParaRPr lang="en-GB" sz="2400" dirty="0"/>
          </a:p>
          <a:p>
            <a:pPr algn="ctr"/>
            <a:r>
              <a:rPr lang="en-GB" sz="2400" dirty="0"/>
              <a:t>Could it be improved? What would you offer?</a:t>
            </a:r>
          </a:p>
        </p:txBody>
      </p:sp>
      <p:sp>
        <p:nvSpPr>
          <p:cNvPr id="5" name="Rectangle 4"/>
          <p:cNvSpPr/>
          <p:nvPr/>
        </p:nvSpPr>
        <p:spPr>
          <a:xfrm>
            <a:off x="501679" y="622184"/>
            <a:ext cx="4527521"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FOR NEXT SESSION:</a:t>
            </a:r>
          </a:p>
        </p:txBody>
      </p:sp>
    </p:spTree>
    <p:extLst>
      <p:ext uri="{BB962C8B-B14F-4D97-AF65-F5344CB8AC3E}">
        <p14:creationId xmlns:p14="http://schemas.microsoft.com/office/powerpoint/2010/main" val="2619595985"/>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2" cstate="print">
                <a:clrChange>
                  <a:clrFrom>
                    <a:srgbClr val="EEEEEE"/>
                  </a:clrFrom>
                  <a:clrTo>
                    <a:srgbClr val="EEEEEE">
                      <a:alpha val="0"/>
                    </a:srgbClr>
                  </a:clrTo>
                </a:clrChange>
                <a:extLst>
                  <a:ext uri="{28A0092B-C50C-407E-A947-70E740481C1C}">
                    <a14:useLocalDpi xmlns:a14="http://schemas.microsoft.com/office/drawing/2010/main" val="0"/>
                  </a:ext>
                </a:extLst>
              </a:blip>
              <a:srcRect l="15213" t="5134" r="13381" b="3972"/>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l="30710" t="34142" r="31357" b="33489"/>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42" t="17460" r="16412" b="16890"/>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a:solidFill>
                    <a:schemeClr val="bg1"/>
                  </a:solidFill>
                  <a:latin typeface="Roboto" panose="02000000000000000000" pitchFamily="2" charset="0"/>
                  <a:ea typeface="Roboto" panose="02000000000000000000" pitchFamily="2" charset="0"/>
                  <a:cs typeface="Roboto" panose="02000000000000000000" pitchFamily="2" charset="0"/>
                </a:rPr>
                <a:t>@aspiretohe</a:t>
              </a:r>
            </a:p>
          </p:txBody>
        </p:sp>
      </p:grpSp>
    </p:spTree>
    <p:extLst>
      <p:ext uri="{BB962C8B-B14F-4D97-AF65-F5344CB8AC3E}">
        <p14:creationId xmlns:p14="http://schemas.microsoft.com/office/powerpoint/2010/main" val="303636247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3303839"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3600" b="1" dirty="0"/>
              <a:t>LAST SESSION</a:t>
            </a:r>
          </a:p>
        </p:txBody>
      </p:sp>
      <p:sp>
        <p:nvSpPr>
          <p:cNvPr id="3" name="Rounded Rectangle 2"/>
          <p:cNvSpPr/>
          <p:nvPr/>
        </p:nvSpPr>
        <p:spPr>
          <a:xfrm>
            <a:off x="838200" y="1740848"/>
            <a:ext cx="10515600" cy="1110701"/>
          </a:xfrm>
          <a:prstGeom prst="roundRect">
            <a:avLst>
              <a:gd name="adj" fmla="val 10000"/>
            </a:avLst>
          </a:prstGeom>
          <a:solidFill>
            <a:schemeClr val="bg2">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ectangle 4" descr="Blog"/>
          <p:cNvSpPr/>
          <p:nvPr/>
        </p:nvSpPr>
        <p:spPr>
          <a:xfrm>
            <a:off x="1055271" y="1914876"/>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6" name="Group 5"/>
          <p:cNvGrpSpPr/>
          <p:nvPr/>
        </p:nvGrpSpPr>
        <p:grpSpPr>
          <a:xfrm>
            <a:off x="2079171"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1: </a:t>
              </a:r>
              <a:r>
                <a:rPr lang="en-US" sz="2000" kern="1200" dirty="0">
                  <a:solidFill>
                    <a:schemeClr val="bg1"/>
                  </a:solidFill>
                </a:rPr>
                <a:t>Understand </a:t>
              </a:r>
              <a:r>
                <a:rPr lang="en-US" sz="2000" dirty="0">
                  <a:solidFill>
                    <a:schemeClr val="bg1"/>
                  </a:solidFill>
                </a:rPr>
                <a:t>opportunity cost</a:t>
              </a:r>
              <a:r>
                <a:rPr lang="en-US" sz="2000" kern="1200" dirty="0">
                  <a:solidFill>
                    <a:schemeClr val="bg1"/>
                  </a:solidFill>
                </a:rPr>
                <a:t>.</a:t>
              </a:r>
            </a:p>
          </p:txBody>
        </p:sp>
      </p:grpSp>
      <p:sp>
        <p:nvSpPr>
          <p:cNvPr id="9" name="Rounded Rectangle 8"/>
          <p:cNvSpPr/>
          <p:nvPr/>
        </p:nvSpPr>
        <p:spPr>
          <a:xfrm>
            <a:off x="838200" y="3177761"/>
            <a:ext cx="10515600" cy="1110701"/>
          </a:xfrm>
          <a:prstGeom prst="roundRect">
            <a:avLst>
              <a:gd name="adj" fmla="val 10000"/>
            </a:avLst>
          </a:prstGeom>
          <a:solidFill>
            <a:schemeClr val="bg2">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0" name="Rectangle 9" descr="Blog"/>
          <p:cNvSpPr/>
          <p:nvPr/>
        </p:nvSpPr>
        <p:spPr>
          <a:xfrm>
            <a:off x="1055271" y="3351789"/>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p:cNvGrpSpPr/>
          <p:nvPr/>
        </p:nvGrpSpPr>
        <p:grpSpPr>
          <a:xfrm>
            <a:off x="2079171"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2: </a:t>
              </a:r>
              <a:r>
                <a:rPr lang="en-US" sz="2000" kern="1200" dirty="0">
                  <a:solidFill>
                    <a:schemeClr val="bg1"/>
                  </a:solidFill>
                </a:rPr>
                <a:t>Be aware of </a:t>
              </a:r>
              <a:r>
                <a:rPr lang="en-US" sz="2000" dirty="0">
                  <a:solidFill>
                    <a:schemeClr val="bg1"/>
                  </a:solidFill>
                </a:rPr>
                <a:t>your time management</a:t>
              </a:r>
              <a:r>
                <a:rPr lang="en-US" sz="2000" kern="1200" dirty="0">
                  <a:solidFill>
                    <a:schemeClr val="bg1"/>
                  </a:solidFill>
                </a:rPr>
                <a:t>.</a:t>
              </a:r>
            </a:p>
          </p:txBody>
        </p:sp>
      </p:grpSp>
      <p:sp>
        <p:nvSpPr>
          <p:cNvPr id="14" name="Rounded Rectangle 13"/>
          <p:cNvSpPr/>
          <p:nvPr/>
        </p:nvSpPr>
        <p:spPr>
          <a:xfrm>
            <a:off x="838200" y="4647334"/>
            <a:ext cx="10515600" cy="1110701"/>
          </a:xfrm>
          <a:prstGeom prst="roundRect">
            <a:avLst>
              <a:gd name="adj" fmla="val 10000"/>
            </a:avLst>
          </a:prstGeom>
          <a:solidFill>
            <a:schemeClr val="bg2">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5" name="Rectangle 14" descr="Blog"/>
          <p:cNvSpPr/>
          <p:nvPr/>
        </p:nvSpPr>
        <p:spPr>
          <a:xfrm>
            <a:off x="1055271" y="4821362"/>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p:cNvGrpSpPr/>
          <p:nvPr/>
        </p:nvGrpSpPr>
        <p:grpSpPr>
          <a:xfrm>
            <a:off x="2079171"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3: </a:t>
              </a:r>
              <a:r>
                <a:rPr lang="en-US" sz="2000" kern="1200" dirty="0">
                  <a:solidFill>
                    <a:schemeClr val="bg1"/>
                  </a:solidFill>
                </a:rPr>
                <a:t>Comprehend </a:t>
              </a:r>
              <a:r>
                <a:rPr lang="en-US" sz="2000" dirty="0">
                  <a:solidFill>
                    <a:schemeClr val="bg1"/>
                  </a:solidFill>
                </a:rPr>
                <a:t>the difference between skills, qualities and qualifications.</a:t>
              </a:r>
              <a:endParaRPr lang="en-US" sz="2000" kern="1200" dirty="0">
                <a:solidFill>
                  <a:schemeClr val="bg1"/>
                </a:solidFill>
              </a:endParaRPr>
            </a:p>
          </p:txBody>
        </p:sp>
      </p:grpSp>
    </p:spTree>
    <p:extLst>
      <p:ext uri="{BB962C8B-B14F-4D97-AF65-F5344CB8AC3E}">
        <p14:creationId xmlns:p14="http://schemas.microsoft.com/office/powerpoint/2010/main" val="1205035523"/>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349097"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CHECK-IN</a:t>
            </a:r>
          </a:p>
        </p:txBody>
      </p:sp>
      <p:sp>
        <p:nvSpPr>
          <p:cNvPr id="3" name="Rounded Rectangular Callout 2"/>
          <p:cNvSpPr/>
          <p:nvPr/>
        </p:nvSpPr>
        <p:spPr>
          <a:xfrm>
            <a:off x="587090" y="1507829"/>
            <a:ext cx="11098500" cy="982432"/>
          </a:xfrm>
          <a:prstGeom prst="wedgeRoundRectCallout">
            <a:avLst>
              <a:gd name="adj1" fmla="val -43465"/>
              <a:gd name="adj2" fmla="val 19780"/>
              <a:gd name="adj3" fmla="val 16667"/>
            </a:avLst>
          </a:prstGeom>
          <a:solidFill>
            <a:srgbClr val="ED21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TIMETABLE</a:t>
            </a:r>
          </a:p>
        </p:txBody>
      </p:sp>
      <p:sp>
        <p:nvSpPr>
          <p:cNvPr id="6" name="TextBox 5"/>
          <p:cNvSpPr txBox="1"/>
          <p:nvPr/>
        </p:nvSpPr>
        <p:spPr>
          <a:xfrm>
            <a:off x="959144" y="3074848"/>
            <a:ext cx="10354391" cy="1569660"/>
          </a:xfrm>
          <a:prstGeom prst="rect">
            <a:avLst/>
          </a:prstGeom>
          <a:noFill/>
        </p:spPr>
        <p:txBody>
          <a:bodyPr wrap="square" rtlCol="0">
            <a:spAutoFit/>
          </a:bodyPr>
          <a:lstStyle/>
          <a:p>
            <a:pPr algn="ctr"/>
            <a:r>
              <a:rPr lang="en-GB" sz="2400" b="1" dirty="0">
                <a:solidFill>
                  <a:srgbClr val="162D56"/>
                </a:solidFill>
              </a:rPr>
              <a:t>What is one thing you would change about your timetable?</a:t>
            </a:r>
          </a:p>
          <a:p>
            <a:pPr algn="ctr"/>
            <a:endParaRPr lang="en-GB" sz="2400" b="1" dirty="0">
              <a:solidFill>
                <a:srgbClr val="162D56"/>
              </a:solidFill>
            </a:endParaRPr>
          </a:p>
          <a:p>
            <a:pPr algn="ctr"/>
            <a:r>
              <a:rPr lang="en-GB" sz="2400" dirty="0">
                <a:solidFill>
                  <a:srgbClr val="162D56"/>
                </a:solidFill>
              </a:rPr>
              <a:t>This could be adding more of your favourite lesson, making the day shorter or time put aside for a specific activity such as meditating or studying.</a:t>
            </a:r>
          </a:p>
        </p:txBody>
      </p:sp>
    </p:spTree>
    <p:extLst>
      <p:ext uri="{BB962C8B-B14F-4D97-AF65-F5344CB8AC3E}">
        <p14:creationId xmlns:p14="http://schemas.microsoft.com/office/powerpoint/2010/main" val="50038169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5060921"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SESSION OBJECTIVES</a:t>
            </a:r>
          </a:p>
        </p:txBody>
      </p:sp>
      <p:sp>
        <p:nvSpPr>
          <p:cNvPr id="3" name="Rounded Rectangle 2"/>
          <p:cNvSpPr/>
          <p:nvPr/>
        </p:nvSpPr>
        <p:spPr>
          <a:xfrm>
            <a:off x="838200" y="1740848"/>
            <a:ext cx="10515600" cy="1110701"/>
          </a:xfrm>
          <a:prstGeom prst="roundRect">
            <a:avLst>
              <a:gd name="adj" fmla="val 10000"/>
            </a:avLst>
          </a:prstGeom>
          <a:solidFill>
            <a:srgbClr val="00B0F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ectangle 4" descr="Blog"/>
          <p:cNvSpPr/>
          <p:nvPr/>
        </p:nvSpPr>
        <p:spPr>
          <a:xfrm>
            <a:off x="1055271" y="1914876"/>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6" name="Group 5"/>
          <p:cNvGrpSpPr/>
          <p:nvPr/>
        </p:nvGrpSpPr>
        <p:grpSpPr>
          <a:xfrm>
            <a:off x="2079171"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1: </a:t>
              </a:r>
              <a:r>
                <a:rPr lang="en-US" sz="2000" kern="1200" dirty="0">
                  <a:solidFill>
                    <a:schemeClr val="bg1"/>
                  </a:solidFill>
                </a:rPr>
                <a:t>Understand the difference in timetables.</a:t>
              </a:r>
            </a:p>
          </p:txBody>
        </p:sp>
      </p:grpSp>
      <p:sp>
        <p:nvSpPr>
          <p:cNvPr id="9" name="Rounded Rectangle 8"/>
          <p:cNvSpPr/>
          <p:nvPr/>
        </p:nvSpPr>
        <p:spPr>
          <a:xfrm>
            <a:off x="838200" y="3177761"/>
            <a:ext cx="10515600" cy="1110701"/>
          </a:xfrm>
          <a:prstGeom prst="roundRect">
            <a:avLst>
              <a:gd name="adj" fmla="val 10000"/>
            </a:avLst>
          </a:prstGeom>
          <a:solidFill>
            <a:srgbClr val="0070C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0" name="Rectangle 9" descr="Blog"/>
          <p:cNvSpPr/>
          <p:nvPr/>
        </p:nvSpPr>
        <p:spPr>
          <a:xfrm>
            <a:off x="1055271" y="3351789"/>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p:cNvGrpSpPr/>
          <p:nvPr/>
        </p:nvGrpSpPr>
        <p:grpSpPr>
          <a:xfrm>
            <a:off x="2079171"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2: </a:t>
              </a:r>
              <a:r>
                <a:rPr lang="en-US" sz="2000" kern="1200" dirty="0">
                  <a:solidFill>
                    <a:schemeClr val="bg1"/>
                  </a:solidFill>
                </a:rPr>
                <a:t>Be aware of UCAS and its support.</a:t>
              </a:r>
            </a:p>
          </p:txBody>
        </p:sp>
      </p:grpSp>
      <p:sp>
        <p:nvSpPr>
          <p:cNvPr id="14" name="Rounded Rectangle 13"/>
          <p:cNvSpPr/>
          <p:nvPr/>
        </p:nvSpPr>
        <p:spPr>
          <a:xfrm>
            <a:off x="838200" y="4647334"/>
            <a:ext cx="10515600" cy="1110701"/>
          </a:xfrm>
          <a:prstGeom prst="roundRect">
            <a:avLst>
              <a:gd name="adj" fmla="val 10000"/>
            </a:avLst>
          </a:prstGeom>
          <a:solidFill>
            <a:srgbClr val="00206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5" name="Rectangle 14" descr="Blog"/>
          <p:cNvSpPr/>
          <p:nvPr/>
        </p:nvSpPr>
        <p:spPr>
          <a:xfrm>
            <a:off x="1055271" y="4821362"/>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p:cNvGrpSpPr/>
          <p:nvPr/>
        </p:nvGrpSpPr>
        <p:grpSpPr>
          <a:xfrm>
            <a:off x="2079171"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3: </a:t>
              </a:r>
              <a:r>
                <a:rPr lang="en-US" sz="2000" kern="1200" dirty="0">
                  <a:solidFill>
                    <a:schemeClr val="bg1"/>
                  </a:solidFill>
                </a:rPr>
                <a:t>Comprehend HE support for equality and inclusion.</a:t>
              </a:r>
            </a:p>
          </p:txBody>
        </p:sp>
      </p:grpSp>
    </p:spTree>
    <p:extLst>
      <p:ext uri="{BB962C8B-B14F-4D97-AF65-F5344CB8AC3E}">
        <p14:creationId xmlns:p14="http://schemas.microsoft.com/office/powerpoint/2010/main" val="3922365967"/>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80" y="622184"/>
            <a:ext cx="5787360"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UNIVERSITY TIMETABLES</a:t>
            </a:r>
          </a:p>
        </p:txBody>
      </p:sp>
      <p:graphicFrame>
        <p:nvGraphicFramePr>
          <p:cNvPr id="3" name="Table 2"/>
          <p:cNvGraphicFramePr>
            <a:graphicFrameLocks noGrp="1"/>
          </p:cNvGraphicFramePr>
          <p:nvPr>
            <p:extLst>
              <p:ext uri="{D42A27DB-BD31-4B8C-83A1-F6EECF244321}">
                <p14:modId xmlns:p14="http://schemas.microsoft.com/office/powerpoint/2010/main" val="586565308"/>
              </p:ext>
            </p:extLst>
          </p:nvPr>
        </p:nvGraphicFramePr>
        <p:xfrm>
          <a:off x="114130" y="1845392"/>
          <a:ext cx="9646918" cy="4597400"/>
        </p:xfrm>
        <a:graphic>
          <a:graphicData uri="http://schemas.openxmlformats.org/drawingml/2006/table">
            <a:tbl>
              <a:tblPr firstRow="1" bandRow="1">
                <a:tableStyleId>{5C22544A-7EE6-4342-B048-85BDC9FD1C3A}</a:tableStyleId>
              </a:tblPr>
              <a:tblGrid>
                <a:gridCol w="1607820">
                  <a:extLst>
                    <a:ext uri="{9D8B030D-6E8A-4147-A177-3AD203B41FA5}">
                      <a16:colId xmlns:a16="http://schemas.microsoft.com/office/drawing/2014/main" val="1843280179"/>
                    </a:ext>
                  </a:extLst>
                </a:gridCol>
                <a:gridCol w="1810950">
                  <a:extLst>
                    <a:ext uri="{9D8B030D-6E8A-4147-A177-3AD203B41FA5}">
                      <a16:colId xmlns:a16="http://schemas.microsoft.com/office/drawing/2014/main" val="4247385277"/>
                    </a:ext>
                  </a:extLst>
                </a:gridCol>
                <a:gridCol w="1482973">
                  <a:extLst>
                    <a:ext uri="{9D8B030D-6E8A-4147-A177-3AD203B41FA5}">
                      <a16:colId xmlns:a16="http://schemas.microsoft.com/office/drawing/2014/main" val="21689381"/>
                    </a:ext>
                  </a:extLst>
                </a:gridCol>
                <a:gridCol w="1724389">
                  <a:extLst>
                    <a:ext uri="{9D8B030D-6E8A-4147-A177-3AD203B41FA5}">
                      <a16:colId xmlns:a16="http://schemas.microsoft.com/office/drawing/2014/main" val="3960167544"/>
                    </a:ext>
                  </a:extLst>
                </a:gridCol>
                <a:gridCol w="1709468">
                  <a:extLst>
                    <a:ext uri="{9D8B030D-6E8A-4147-A177-3AD203B41FA5}">
                      <a16:colId xmlns:a16="http://schemas.microsoft.com/office/drawing/2014/main" val="570752583"/>
                    </a:ext>
                  </a:extLst>
                </a:gridCol>
                <a:gridCol w="1311318">
                  <a:extLst>
                    <a:ext uri="{9D8B030D-6E8A-4147-A177-3AD203B41FA5}">
                      <a16:colId xmlns:a16="http://schemas.microsoft.com/office/drawing/2014/main" val="2538856478"/>
                    </a:ext>
                  </a:extLst>
                </a:gridCol>
              </a:tblGrid>
              <a:tr h="370840">
                <a:tc>
                  <a:txBody>
                    <a:bodyPr/>
                    <a:lstStyle/>
                    <a:p>
                      <a:pPr algn="ctr"/>
                      <a:r>
                        <a:rPr lang="en-GB" dirty="0"/>
                        <a:t>Time</a:t>
                      </a:r>
                    </a:p>
                  </a:txBody>
                  <a:tcPr anchor="ctr"/>
                </a:tc>
                <a:tc>
                  <a:txBody>
                    <a:bodyPr/>
                    <a:lstStyle/>
                    <a:p>
                      <a:pPr algn="ctr"/>
                      <a:r>
                        <a:rPr lang="en-GB" dirty="0"/>
                        <a:t>Monday</a:t>
                      </a:r>
                    </a:p>
                  </a:txBody>
                  <a:tcPr anchor="ctr"/>
                </a:tc>
                <a:tc>
                  <a:txBody>
                    <a:bodyPr/>
                    <a:lstStyle/>
                    <a:p>
                      <a:pPr algn="ctr"/>
                      <a:r>
                        <a:rPr lang="en-GB" dirty="0"/>
                        <a:t>Tuesday</a:t>
                      </a:r>
                    </a:p>
                  </a:txBody>
                  <a:tcPr anchor="ctr"/>
                </a:tc>
                <a:tc>
                  <a:txBody>
                    <a:bodyPr/>
                    <a:lstStyle/>
                    <a:p>
                      <a:pPr algn="ctr"/>
                      <a:r>
                        <a:rPr lang="en-GB" dirty="0"/>
                        <a:t>Wednesday</a:t>
                      </a:r>
                    </a:p>
                  </a:txBody>
                  <a:tcPr anchor="ctr"/>
                </a:tc>
                <a:tc>
                  <a:txBody>
                    <a:bodyPr/>
                    <a:lstStyle/>
                    <a:p>
                      <a:pPr algn="ctr"/>
                      <a:r>
                        <a:rPr lang="en-GB" dirty="0"/>
                        <a:t>Thursday</a:t>
                      </a:r>
                    </a:p>
                  </a:txBody>
                  <a:tcPr anchor="ctr"/>
                </a:tc>
                <a:tc>
                  <a:txBody>
                    <a:bodyPr/>
                    <a:lstStyle/>
                    <a:p>
                      <a:pPr algn="ctr"/>
                      <a:r>
                        <a:rPr lang="en-GB" dirty="0"/>
                        <a:t>Friday</a:t>
                      </a:r>
                    </a:p>
                  </a:txBody>
                  <a:tcPr anchor="ctr"/>
                </a:tc>
                <a:extLst>
                  <a:ext uri="{0D108BD9-81ED-4DB2-BD59-A6C34878D82A}">
                    <a16:rowId xmlns:a16="http://schemas.microsoft.com/office/drawing/2014/main" val="936895216"/>
                  </a:ext>
                </a:extLst>
              </a:tr>
              <a:tr h="370840">
                <a:tc>
                  <a:txBody>
                    <a:bodyPr/>
                    <a:lstStyle/>
                    <a:p>
                      <a:pPr algn="ctr"/>
                      <a:r>
                        <a:rPr lang="en-GB" b="1" dirty="0"/>
                        <a:t>9:00-10:00</a:t>
                      </a:r>
                    </a:p>
                  </a:txBody>
                  <a:tcPr anchor="ctr"/>
                </a:tc>
                <a:tc>
                  <a:txBody>
                    <a:bodyPr/>
                    <a:lstStyle/>
                    <a:p>
                      <a:pPr algn="ctr"/>
                      <a:endParaRPr lang="en-GB" sz="1400"/>
                    </a:p>
                  </a:txBody>
                  <a:tcPr anchor="ctr"/>
                </a:tc>
                <a:tc>
                  <a:txBody>
                    <a:bodyPr/>
                    <a:lstStyle/>
                    <a:p>
                      <a:pPr algn="ctr"/>
                      <a:endParaRPr lang="en-GB" sz="1400" dirty="0"/>
                    </a:p>
                  </a:txBody>
                  <a:tcPr anchor="ctr"/>
                </a:tc>
                <a:tc>
                  <a:txBody>
                    <a:bodyPr/>
                    <a:lstStyle/>
                    <a:p>
                      <a:pPr algn="ctr"/>
                      <a:endParaRPr lang="en-GB" sz="1400"/>
                    </a:p>
                  </a:txBody>
                  <a:tcPr anchor="ctr"/>
                </a:tc>
                <a:tc>
                  <a:txBody>
                    <a:bodyPr/>
                    <a:lstStyle/>
                    <a:p>
                      <a:pPr algn="ctr"/>
                      <a:r>
                        <a:rPr lang="en-GB" sz="1400" dirty="0"/>
                        <a:t>Module 3 </a:t>
                      </a:r>
                      <a:r>
                        <a:rPr lang="en-GB" sz="1400" i="1" dirty="0"/>
                        <a:t>(Lecture)</a:t>
                      </a:r>
                      <a:endParaRPr lang="en-GB" sz="1400" dirty="0"/>
                    </a:p>
                  </a:txBody>
                  <a:tcPr anchor="ctr"/>
                </a:tc>
                <a:tc>
                  <a:txBody>
                    <a:bodyPr/>
                    <a:lstStyle/>
                    <a:p>
                      <a:pPr algn="ctr"/>
                      <a:endParaRPr lang="en-GB" sz="1400"/>
                    </a:p>
                  </a:txBody>
                  <a:tcPr anchor="ctr"/>
                </a:tc>
                <a:extLst>
                  <a:ext uri="{0D108BD9-81ED-4DB2-BD59-A6C34878D82A}">
                    <a16:rowId xmlns:a16="http://schemas.microsoft.com/office/drawing/2014/main" val="2402668535"/>
                  </a:ext>
                </a:extLst>
              </a:tr>
              <a:tr h="370840">
                <a:tc>
                  <a:txBody>
                    <a:bodyPr/>
                    <a:lstStyle/>
                    <a:p>
                      <a:pPr algn="ctr"/>
                      <a:r>
                        <a:rPr lang="en-GB" b="1" dirty="0"/>
                        <a:t>10:00-11:00</a:t>
                      </a:r>
                    </a:p>
                  </a:txBody>
                  <a:tcPr anchor="ctr"/>
                </a:tc>
                <a:tc>
                  <a:txBody>
                    <a:bodyPr/>
                    <a:lstStyle/>
                    <a:p>
                      <a:pPr algn="ctr"/>
                      <a:r>
                        <a:rPr lang="en-GB" sz="1400" baseline="0" dirty="0"/>
                        <a:t>Module 1 </a:t>
                      </a:r>
                      <a:r>
                        <a:rPr lang="en-GB" sz="1400" i="1" baseline="0" dirty="0"/>
                        <a:t>(Lecture)</a:t>
                      </a:r>
                      <a:endParaRPr lang="en-GB" sz="1400" dirty="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r>
                        <a:rPr lang="en-GB" sz="1400" dirty="0"/>
                        <a:t>Module</a:t>
                      </a:r>
                      <a:r>
                        <a:rPr lang="en-GB" sz="1400" baseline="0" dirty="0"/>
                        <a:t> 3 </a:t>
                      </a:r>
                      <a:r>
                        <a:rPr lang="en-GB" sz="1400" i="1" baseline="0" dirty="0"/>
                        <a:t>(Seminar)</a:t>
                      </a:r>
                      <a:endParaRPr lang="en-GB" sz="1400" dirty="0"/>
                    </a:p>
                  </a:txBody>
                  <a:tcPr anchor="ctr"/>
                </a:tc>
                <a:tc>
                  <a:txBody>
                    <a:bodyPr/>
                    <a:lstStyle/>
                    <a:p>
                      <a:pPr algn="ctr"/>
                      <a:endParaRPr lang="en-GB" sz="1400"/>
                    </a:p>
                  </a:txBody>
                  <a:tcPr anchor="ctr"/>
                </a:tc>
                <a:extLst>
                  <a:ext uri="{0D108BD9-81ED-4DB2-BD59-A6C34878D82A}">
                    <a16:rowId xmlns:a16="http://schemas.microsoft.com/office/drawing/2014/main" val="3649468152"/>
                  </a:ext>
                </a:extLst>
              </a:tr>
              <a:tr h="370840">
                <a:tc>
                  <a:txBody>
                    <a:bodyPr/>
                    <a:lstStyle/>
                    <a:p>
                      <a:pPr algn="ctr"/>
                      <a:r>
                        <a:rPr lang="en-GB" b="1" dirty="0"/>
                        <a:t>11:00-12:00</a:t>
                      </a:r>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a:p>
                  </a:txBody>
                  <a:tcPr anchor="ctr"/>
                </a:tc>
                <a:extLst>
                  <a:ext uri="{0D108BD9-81ED-4DB2-BD59-A6C34878D82A}">
                    <a16:rowId xmlns:a16="http://schemas.microsoft.com/office/drawing/2014/main" val="3451260438"/>
                  </a:ext>
                </a:extLst>
              </a:tr>
              <a:tr h="370840">
                <a:tc>
                  <a:txBody>
                    <a:bodyPr/>
                    <a:lstStyle/>
                    <a:p>
                      <a:pPr algn="ctr"/>
                      <a:r>
                        <a:rPr lang="en-GB" b="1" dirty="0"/>
                        <a:t>12:00-13:00</a:t>
                      </a:r>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a:p>
                  </a:txBody>
                  <a:tcPr anchor="ctr"/>
                </a:tc>
                <a:extLst>
                  <a:ext uri="{0D108BD9-81ED-4DB2-BD59-A6C34878D82A}">
                    <a16:rowId xmlns:a16="http://schemas.microsoft.com/office/drawing/2014/main" val="4036598231"/>
                  </a:ext>
                </a:extLst>
              </a:tr>
              <a:tr h="370840">
                <a:tc>
                  <a:txBody>
                    <a:bodyPr/>
                    <a:lstStyle/>
                    <a:p>
                      <a:pPr algn="ctr"/>
                      <a:r>
                        <a:rPr lang="en-GB" b="1" dirty="0"/>
                        <a:t>13:00-14:00</a:t>
                      </a:r>
                    </a:p>
                  </a:txBody>
                  <a:tcPr anchor="ctr"/>
                </a:tc>
                <a:tc>
                  <a:txBody>
                    <a:bodyPr/>
                    <a:lstStyle/>
                    <a:p>
                      <a:pPr algn="ctr"/>
                      <a:r>
                        <a:rPr lang="en-GB" sz="1400" dirty="0"/>
                        <a:t>Module 1 </a:t>
                      </a:r>
                      <a:r>
                        <a:rPr lang="en-GB" sz="1400" i="1" dirty="0"/>
                        <a:t>(Seminar)</a:t>
                      </a:r>
                      <a:endParaRPr lang="en-GB" sz="1400" dirty="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a:p>
                  </a:txBody>
                  <a:tcPr anchor="ctr"/>
                </a:tc>
                <a:extLst>
                  <a:ext uri="{0D108BD9-81ED-4DB2-BD59-A6C34878D82A}">
                    <a16:rowId xmlns:a16="http://schemas.microsoft.com/office/drawing/2014/main" val="1113109296"/>
                  </a:ext>
                </a:extLst>
              </a:tr>
              <a:tr h="370840">
                <a:tc>
                  <a:txBody>
                    <a:bodyPr/>
                    <a:lstStyle/>
                    <a:p>
                      <a:pPr algn="ctr"/>
                      <a:r>
                        <a:rPr lang="en-GB" b="1" dirty="0"/>
                        <a:t>14:00-15:00</a:t>
                      </a:r>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a:p>
                  </a:txBody>
                  <a:tcPr anchor="ctr"/>
                </a:tc>
                <a:extLst>
                  <a:ext uri="{0D108BD9-81ED-4DB2-BD59-A6C34878D82A}">
                    <a16:rowId xmlns:a16="http://schemas.microsoft.com/office/drawing/2014/main" val="2959868919"/>
                  </a:ext>
                </a:extLst>
              </a:tr>
              <a:tr h="370840">
                <a:tc>
                  <a:txBody>
                    <a:bodyPr/>
                    <a:lstStyle/>
                    <a:p>
                      <a:pPr algn="ctr"/>
                      <a:r>
                        <a:rPr lang="en-GB" b="1" dirty="0"/>
                        <a:t>15:00-16:00</a:t>
                      </a:r>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extLst>
                  <a:ext uri="{0D108BD9-81ED-4DB2-BD59-A6C34878D82A}">
                    <a16:rowId xmlns:a16="http://schemas.microsoft.com/office/drawing/2014/main" val="3370716252"/>
                  </a:ext>
                </a:extLst>
              </a:tr>
              <a:tr h="370840">
                <a:tc>
                  <a:txBody>
                    <a:bodyPr/>
                    <a:lstStyle/>
                    <a:p>
                      <a:pPr algn="ctr"/>
                      <a:r>
                        <a:rPr lang="en-GB" b="1" dirty="0"/>
                        <a:t>16:00-17:00</a:t>
                      </a:r>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extLst>
                  <a:ext uri="{0D108BD9-81ED-4DB2-BD59-A6C34878D82A}">
                    <a16:rowId xmlns:a16="http://schemas.microsoft.com/office/drawing/2014/main" val="783577592"/>
                  </a:ext>
                </a:extLst>
              </a:tr>
              <a:tr h="370840">
                <a:tc>
                  <a:txBody>
                    <a:bodyPr/>
                    <a:lstStyle/>
                    <a:p>
                      <a:pPr algn="ctr"/>
                      <a:r>
                        <a:rPr lang="en-GB" b="1" dirty="0"/>
                        <a:t>17:00-18:00</a:t>
                      </a:r>
                    </a:p>
                  </a:txBody>
                  <a:tcPr anchor="ctr"/>
                </a:tc>
                <a:tc>
                  <a:txBody>
                    <a:bodyPr/>
                    <a:lstStyle/>
                    <a:p>
                      <a:pPr algn="ctr"/>
                      <a:endParaRPr lang="en-GB" sz="1400" dirty="0"/>
                    </a:p>
                  </a:txBody>
                  <a:tcPr anchor="ctr"/>
                </a:tc>
                <a:tc>
                  <a:txBody>
                    <a:bodyPr/>
                    <a:lstStyle/>
                    <a:p>
                      <a:pPr algn="ctr"/>
                      <a:endParaRPr lang="en-GB" sz="1400" dirty="0"/>
                    </a:p>
                  </a:txBody>
                  <a:tcPr anchor="ctr"/>
                </a:tc>
                <a:tc rowSpan="3">
                  <a:txBody>
                    <a:bodyPr/>
                    <a:lstStyle/>
                    <a:p>
                      <a:pPr algn="ctr"/>
                      <a:r>
                        <a:rPr lang="en-GB" sz="1400" dirty="0"/>
                        <a:t>Module 2 </a:t>
                      </a:r>
                      <a:r>
                        <a:rPr lang="en-GB" sz="1400" i="1" dirty="0"/>
                        <a:t>(Workshop)</a:t>
                      </a: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extLst>
                  <a:ext uri="{0D108BD9-81ED-4DB2-BD59-A6C34878D82A}">
                    <a16:rowId xmlns:a16="http://schemas.microsoft.com/office/drawing/2014/main" val="3261634472"/>
                  </a:ext>
                </a:extLst>
              </a:tr>
              <a:tr h="370840">
                <a:tc>
                  <a:txBody>
                    <a:bodyPr/>
                    <a:lstStyle/>
                    <a:p>
                      <a:pPr algn="ctr"/>
                      <a:r>
                        <a:rPr lang="en-GB" b="1" dirty="0"/>
                        <a:t>18:00-19:00</a:t>
                      </a:r>
                    </a:p>
                  </a:txBody>
                  <a:tcPr anchor="ctr"/>
                </a:tc>
                <a:tc>
                  <a:txBody>
                    <a:bodyPr/>
                    <a:lstStyle/>
                    <a:p>
                      <a:pPr algn="ctr"/>
                      <a:endParaRPr lang="en-GB" sz="1400" dirty="0"/>
                    </a:p>
                  </a:txBody>
                  <a:tcPr anchor="ctr"/>
                </a:tc>
                <a:tc>
                  <a:txBody>
                    <a:bodyPr/>
                    <a:lstStyle/>
                    <a:p>
                      <a:pPr algn="ctr"/>
                      <a:endParaRPr lang="en-GB" sz="1400" dirty="0"/>
                    </a:p>
                  </a:txBody>
                  <a:tcPr anchor="ctr"/>
                </a:tc>
                <a:tc vMerge="1">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extLst>
                  <a:ext uri="{0D108BD9-81ED-4DB2-BD59-A6C34878D82A}">
                    <a16:rowId xmlns:a16="http://schemas.microsoft.com/office/drawing/2014/main" val="4076020939"/>
                  </a:ext>
                </a:extLst>
              </a:tr>
              <a:tr h="370840">
                <a:tc>
                  <a:txBody>
                    <a:bodyPr/>
                    <a:lstStyle/>
                    <a:p>
                      <a:pPr algn="ctr"/>
                      <a:r>
                        <a:rPr lang="en-GB" b="1" dirty="0"/>
                        <a:t>19:00-20:00</a:t>
                      </a:r>
                    </a:p>
                  </a:txBody>
                  <a:tcPr anchor="ctr"/>
                </a:tc>
                <a:tc>
                  <a:txBody>
                    <a:bodyPr/>
                    <a:lstStyle/>
                    <a:p>
                      <a:pPr algn="ctr"/>
                      <a:endParaRPr lang="en-GB" sz="1400" dirty="0"/>
                    </a:p>
                  </a:txBody>
                  <a:tcPr anchor="ctr"/>
                </a:tc>
                <a:tc>
                  <a:txBody>
                    <a:bodyPr/>
                    <a:lstStyle/>
                    <a:p>
                      <a:pPr algn="ctr"/>
                      <a:endParaRPr lang="en-GB" sz="1400" dirty="0"/>
                    </a:p>
                  </a:txBody>
                  <a:tcPr anchor="ctr"/>
                </a:tc>
                <a:tc vMerge="1">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extLst>
                  <a:ext uri="{0D108BD9-81ED-4DB2-BD59-A6C34878D82A}">
                    <a16:rowId xmlns:a16="http://schemas.microsoft.com/office/drawing/2014/main" val="2437687351"/>
                  </a:ext>
                </a:extLst>
              </a:tr>
            </a:tbl>
          </a:graphicData>
        </a:graphic>
      </p:graphicFrame>
      <p:sp>
        <p:nvSpPr>
          <p:cNvPr id="5" name="TextBox 4"/>
          <p:cNvSpPr txBox="1"/>
          <p:nvPr/>
        </p:nvSpPr>
        <p:spPr>
          <a:xfrm>
            <a:off x="283467" y="1417507"/>
            <a:ext cx="11147776" cy="369332"/>
          </a:xfrm>
          <a:prstGeom prst="rect">
            <a:avLst/>
          </a:prstGeom>
          <a:noFill/>
        </p:spPr>
        <p:txBody>
          <a:bodyPr wrap="square" rtlCol="0">
            <a:spAutoFit/>
          </a:bodyPr>
          <a:lstStyle/>
          <a:p>
            <a:r>
              <a:rPr lang="en-GB" dirty="0">
                <a:solidFill>
                  <a:srgbClr val="162D56"/>
                </a:solidFill>
              </a:rPr>
              <a:t>Look at this example of a university timetable. What are the biggest differences compared to school?</a:t>
            </a:r>
          </a:p>
        </p:txBody>
      </p:sp>
      <p:sp>
        <p:nvSpPr>
          <p:cNvPr id="7" name="TextBox 6"/>
          <p:cNvSpPr txBox="1"/>
          <p:nvPr/>
        </p:nvSpPr>
        <p:spPr>
          <a:xfrm>
            <a:off x="9849104" y="2011680"/>
            <a:ext cx="2261616" cy="2446824"/>
          </a:xfrm>
          <a:prstGeom prst="rect">
            <a:avLst/>
          </a:prstGeom>
          <a:solidFill>
            <a:srgbClr val="ED217C"/>
          </a:solidFill>
        </p:spPr>
        <p:txBody>
          <a:bodyPr wrap="square" rtlCol="0">
            <a:spAutoFit/>
          </a:bodyPr>
          <a:lstStyle/>
          <a:p>
            <a:pPr>
              <a:lnSpc>
                <a:spcPct val="150000"/>
              </a:lnSpc>
            </a:pPr>
            <a:r>
              <a:rPr lang="en-GB" b="1" dirty="0">
                <a:solidFill>
                  <a:schemeClr val="bg1"/>
                </a:solidFill>
              </a:rPr>
              <a:t>Course studied:</a:t>
            </a:r>
          </a:p>
          <a:p>
            <a:pPr>
              <a:lnSpc>
                <a:spcPct val="150000"/>
              </a:lnSpc>
            </a:pPr>
            <a:r>
              <a:rPr lang="en-GB" sz="1600" i="1" dirty="0">
                <a:solidFill>
                  <a:schemeClr val="bg1"/>
                </a:solidFill>
              </a:rPr>
              <a:t>Creative Writing and English</a:t>
            </a:r>
            <a:r>
              <a:rPr lang="en-GB" sz="1400" i="1" dirty="0">
                <a:solidFill>
                  <a:schemeClr val="bg1"/>
                </a:solidFill>
              </a:rPr>
              <a:t> </a:t>
            </a:r>
            <a:r>
              <a:rPr lang="en-GB" sz="1600" i="1" dirty="0">
                <a:solidFill>
                  <a:schemeClr val="bg1"/>
                </a:solidFill>
              </a:rPr>
              <a:t>Literature </a:t>
            </a:r>
          </a:p>
          <a:p>
            <a:pPr>
              <a:lnSpc>
                <a:spcPct val="150000"/>
              </a:lnSpc>
            </a:pPr>
            <a:endParaRPr lang="en-GB" i="1" dirty="0">
              <a:solidFill>
                <a:schemeClr val="bg1"/>
              </a:solidFill>
            </a:endParaRPr>
          </a:p>
          <a:p>
            <a:pPr>
              <a:lnSpc>
                <a:spcPct val="150000"/>
              </a:lnSpc>
            </a:pPr>
            <a:r>
              <a:rPr lang="en-GB" b="1" dirty="0">
                <a:solidFill>
                  <a:schemeClr val="bg1"/>
                </a:solidFill>
              </a:rPr>
              <a:t>Institution:</a:t>
            </a:r>
          </a:p>
          <a:p>
            <a:pPr>
              <a:lnSpc>
                <a:spcPct val="150000"/>
              </a:lnSpc>
            </a:pPr>
            <a:r>
              <a:rPr lang="en-GB" sz="1600" i="1" dirty="0">
                <a:solidFill>
                  <a:schemeClr val="bg1"/>
                </a:solidFill>
              </a:rPr>
              <a:t>York St John University</a:t>
            </a:r>
          </a:p>
        </p:txBody>
      </p:sp>
    </p:spTree>
    <p:extLst>
      <p:ext uri="{BB962C8B-B14F-4D97-AF65-F5344CB8AC3E}">
        <p14:creationId xmlns:p14="http://schemas.microsoft.com/office/powerpoint/2010/main" val="292035735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49657850"/>
              </p:ext>
            </p:extLst>
          </p:nvPr>
        </p:nvGraphicFramePr>
        <p:xfrm>
          <a:off x="148000" y="1782435"/>
          <a:ext cx="9622534" cy="5039360"/>
        </p:xfrm>
        <a:graphic>
          <a:graphicData uri="http://schemas.openxmlformats.org/drawingml/2006/table">
            <a:tbl>
              <a:tblPr firstRow="1" bandRow="1">
                <a:tableStyleId>{5C22544A-7EE6-4342-B048-85BDC9FD1C3A}</a:tableStyleId>
              </a:tblPr>
              <a:tblGrid>
                <a:gridCol w="1603756">
                  <a:extLst>
                    <a:ext uri="{9D8B030D-6E8A-4147-A177-3AD203B41FA5}">
                      <a16:colId xmlns:a16="http://schemas.microsoft.com/office/drawing/2014/main" val="1843280179"/>
                    </a:ext>
                  </a:extLst>
                </a:gridCol>
                <a:gridCol w="1719577">
                  <a:extLst>
                    <a:ext uri="{9D8B030D-6E8A-4147-A177-3AD203B41FA5}">
                      <a16:colId xmlns:a16="http://schemas.microsoft.com/office/drawing/2014/main" val="4247385277"/>
                    </a:ext>
                  </a:extLst>
                </a:gridCol>
                <a:gridCol w="1439334">
                  <a:extLst>
                    <a:ext uri="{9D8B030D-6E8A-4147-A177-3AD203B41FA5}">
                      <a16:colId xmlns:a16="http://schemas.microsoft.com/office/drawing/2014/main" val="21689381"/>
                    </a:ext>
                  </a:extLst>
                </a:gridCol>
                <a:gridCol w="1748331">
                  <a:extLst>
                    <a:ext uri="{9D8B030D-6E8A-4147-A177-3AD203B41FA5}">
                      <a16:colId xmlns:a16="http://schemas.microsoft.com/office/drawing/2014/main" val="3960167544"/>
                    </a:ext>
                  </a:extLst>
                </a:gridCol>
                <a:gridCol w="1848414">
                  <a:extLst>
                    <a:ext uri="{9D8B030D-6E8A-4147-A177-3AD203B41FA5}">
                      <a16:colId xmlns:a16="http://schemas.microsoft.com/office/drawing/2014/main" val="570752583"/>
                    </a:ext>
                  </a:extLst>
                </a:gridCol>
                <a:gridCol w="1263122">
                  <a:extLst>
                    <a:ext uri="{9D8B030D-6E8A-4147-A177-3AD203B41FA5}">
                      <a16:colId xmlns:a16="http://schemas.microsoft.com/office/drawing/2014/main" val="2538856478"/>
                    </a:ext>
                  </a:extLst>
                </a:gridCol>
              </a:tblGrid>
              <a:tr h="370840">
                <a:tc>
                  <a:txBody>
                    <a:bodyPr/>
                    <a:lstStyle/>
                    <a:p>
                      <a:pPr algn="ctr"/>
                      <a:r>
                        <a:rPr lang="en-GB" dirty="0"/>
                        <a:t>Time</a:t>
                      </a:r>
                    </a:p>
                  </a:txBody>
                  <a:tcPr anchor="ctr"/>
                </a:tc>
                <a:tc>
                  <a:txBody>
                    <a:bodyPr/>
                    <a:lstStyle/>
                    <a:p>
                      <a:pPr algn="ctr"/>
                      <a:r>
                        <a:rPr lang="en-GB"/>
                        <a:t>Monday</a:t>
                      </a:r>
                      <a:endParaRPr lang="en-GB" dirty="0"/>
                    </a:p>
                  </a:txBody>
                  <a:tcPr anchor="ctr"/>
                </a:tc>
                <a:tc>
                  <a:txBody>
                    <a:bodyPr/>
                    <a:lstStyle/>
                    <a:p>
                      <a:pPr algn="ctr"/>
                      <a:r>
                        <a:rPr lang="en-GB"/>
                        <a:t>Tuesday</a:t>
                      </a:r>
                      <a:endParaRPr lang="en-GB" dirty="0"/>
                    </a:p>
                  </a:txBody>
                  <a:tcPr anchor="ctr"/>
                </a:tc>
                <a:tc>
                  <a:txBody>
                    <a:bodyPr/>
                    <a:lstStyle/>
                    <a:p>
                      <a:pPr algn="ctr"/>
                      <a:r>
                        <a:rPr lang="en-GB"/>
                        <a:t>Wednesday</a:t>
                      </a:r>
                      <a:endParaRPr lang="en-GB" dirty="0"/>
                    </a:p>
                  </a:txBody>
                  <a:tcPr anchor="ctr"/>
                </a:tc>
                <a:tc>
                  <a:txBody>
                    <a:bodyPr/>
                    <a:lstStyle/>
                    <a:p>
                      <a:pPr algn="ctr"/>
                      <a:r>
                        <a:rPr lang="en-GB"/>
                        <a:t>Thursday</a:t>
                      </a:r>
                      <a:endParaRPr lang="en-GB" dirty="0"/>
                    </a:p>
                  </a:txBody>
                  <a:tcPr anchor="ctr"/>
                </a:tc>
                <a:tc>
                  <a:txBody>
                    <a:bodyPr/>
                    <a:lstStyle/>
                    <a:p>
                      <a:pPr algn="ctr"/>
                      <a:r>
                        <a:rPr lang="en-GB"/>
                        <a:t>Friday</a:t>
                      </a:r>
                      <a:endParaRPr lang="en-GB" dirty="0"/>
                    </a:p>
                  </a:txBody>
                  <a:tcPr anchor="ctr"/>
                </a:tc>
                <a:extLst>
                  <a:ext uri="{0D108BD9-81ED-4DB2-BD59-A6C34878D82A}">
                    <a16:rowId xmlns:a16="http://schemas.microsoft.com/office/drawing/2014/main" val="936895216"/>
                  </a:ext>
                </a:extLst>
              </a:tr>
              <a:tr h="370840">
                <a:tc>
                  <a:txBody>
                    <a:bodyPr/>
                    <a:lstStyle/>
                    <a:p>
                      <a:pPr algn="ctr"/>
                      <a:r>
                        <a:rPr lang="en-GB" b="1"/>
                        <a:t>9:00-10:00</a:t>
                      </a:r>
                      <a:endParaRPr lang="en-GB" b="1" dirty="0"/>
                    </a:p>
                  </a:txBody>
                  <a:tcPr anchor="ctr"/>
                </a:tc>
                <a:tc>
                  <a:txBody>
                    <a:bodyPr/>
                    <a:lstStyle/>
                    <a:p>
                      <a:pPr algn="ctr"/>
                      <a:endParaRPr lang="en-GB" sz="1400"/>
                    </a:p>
                  </a:txBody>
                  <a:tcPr anchor="ctr"/>
                </a:tc>
                <a:tc>
                  <a:txBody>
                    <a:bodyPr/>
                    <a:lstStyle/>
                    <a:p>
                      <a:pPr algn="ctr"/>
                      <a:endParaRPr lang="en-GB" sz="1400" dirty="0"/>
                    </a:p>
                  </a:txBody>
                  <a:tcPr anchor="ctr"/>
                </a:tc>
                <a:tc rowSpan="2">
                  <a:txBody>
                    <a:bodyPr/>
                    <a:lstStyle/>
                    <a:p>
                      <a:pPr algn="ctr"/>
                      <a:r>
                        <a:rPr lang="en-GB" sz="1400" dirty="0"/>
                        <a:t>Module 3 </a:t>
                      </a:r>
                      <a:r>
                        <a:rPr lang="en-GB" sz="1400" i="1" dirty="0"/>
                        <a:t>(Lecture)</a:t>
                      </a:r>
                      <a:endParaRPr lang="en-GB" sz="1400" dirty="0"/>
                    </a:p>
                  </a:txBody>
                  <a:tcPr anchor="ctr"/>
                </a:tc>
                <a:tc>
                  <a:txBody>
                    <a:bodyPr/>
                    <a:lstStyle/>
                    <a:p>
                      <a:pPr algn="ctr"/>
                      <a:endParaRPr lang="en-GB" sz="1400" dirty="0"/>
                    </a:p>
                  </a:txBody>
                  <a:tcPr anchor="ctr"/>
                </a:tc>
                <a:tc>
                  <a:txBody>
                    <a:bodyPr/>
                    <a:lstStyle/>
                    <a:p>
                      <a:pPr algn="ctr"/>
                      <a:endParaRPr lang="en-GB" sz="1400"/>
                    </a:p>
                  </a:txBody>
                  <a:tcPr anchor="ctr"/>
                </a:tc>
                <a:extLst>
                  <a:ext uri="{0D108BD9-81ED-4DB2-BD59-A6C34878D82A}">
                    <a16:rowId xmlns:a16="http://schemas.microsoft.com/office/drawing/2014/main" val="2402668535"/>
                  </a:ext>
                </a:extLst>
              </a:tr>
              <a:tr h="370840">
                <a:tc>
                  <a:txBody>
                    <a:bodyPr/>
                    <a:lstStyle/>
                    <a:p>
                      <a:pPr algn="ctr"/>
                      <a:r>
                        <a:rPr lang="en-GB" b="1"/>
                        <a:t>10:00-11:00</a:t>
                      </a:r>
                      <a:endParaRPr lang="en-GB" b="1" dirty="0"/>
                    </a:p>
                  </a:txBody>
                  <a:tcPr anchor="ctr"/>
                </a:tc>
                <a:tc rowSpan="2">
                  <a:txBody>
                    <a:bodyPr/>
                    <a:lstStyle/>
                    <a:p>
                      <a:pPr algn="ctr"/>
                      <a:r>
                        <a:rPr lang="en-GB" sz="1400" baseline="0"/>
                        <a:t>Module 1 </a:t>
                      </a:r>
                      <a:r>
                        <a:rPr lang="en-GB" sz="1400" i="1" baseline="0"/>
                        <a:t>(Lecture)</a:t>
                      </a:r>
                      <a:endParaRPr lang="en-GB" sz="1400" dirty="0"/>
                    </a:p>
                  </a:txBody>
                  <a:tcPr anchor="ctr"/>
                </a:tc>
                <a:tc rowSpan="2">
                  <a:txBody>
                    <a:bodyPr/>
                    <a:lstStyle/>
                    <a:p>
                      <a:pPr algn="ctr"/>
                      <a:r>
                        <a:rPr lang="en-GB" sz="1400" dirty="0"/>
                        <a:t>Module</a:t>
                      </a:r>
                      <a:r>
                        <a:rPr lang="en-GB" sz="1400" baseline="0" dirty="0"/>
                        <a:t> 4 </a:t>
                      </a:r>
                      <a:r>
                        <a:rPr lang="en-GB" sz="1400" i="1" baseline="0" dirty="0"/>
                        <a:t>(Lecture)</a:t>
                      </a:r>
                      <a:endParaRPr lang="en-GB" sz="1400" dirty="0"/>
                    </a:p>
                  </a:txBody>
                  <a:tcPr anchor="ctr"/>
                </a:tc>
                <a:tc vMerge="1">
                  <a:txBody>
                    <a:bodyPr/>
                    <a:lstStyle/>
                    <a:p>
                      <a:pPr algn="ctr"/>
                      <a:endParaRPr lang="en-GB" sz="1400" dirty="0"/>
                    </a:p>
                  </a:txBody>
                  <a:tcPr anchor="ctr"/>
                </a:tc>
                <a:tc>
                  <a:txBody>
                    <a:bodyPr/>
                    <a:lstStyle/>
                    <a:p>
                      <a:pPr algn="ctr"/>
                      <a:r>
                        <a:rPr lang="en-GB" sz="1400" dirty="0"/>
                        <a:t>Module 3 </a:t>
                      </a:r>
                      <a:r>
                        <a:rPr lang="en-GB" sz="1400" i="1" dirty="0"/>
                        <a:t>(Tutorial)</a:t>
                      </a:r>
                      <a:endParaRPr lang="en-GB" sz="1400" dirty="0"/>
                    </a:p>
                  </a:txBody>
                  <a:tcPr anchor="ctr"/>
                </a:tc>
                <a:tc>
                  <a:txBody>
                    <a:bodyPr/>
                    <a:lstStyle/>
                    <a:p>
                      <a:pPr algn="ctr"/>
                      <a:endParaRPr lang="en-GB" sz="1400"/>
                    </a:p>
                  </a:txBody>
                  <a:tcPr anchor="ctr"/>
                </a:tc>
                <a:extLst>
                  <a:ext uri="{0D108BD9-81ED-4DB2-BD59-A6C34878D82A}">
                    <a16:rowId xmlns:a16="http://schemas.microsoft.com/office/drawing/2014/main" val="3649468152"/>
                  </a:ext>
                </a:extLst>
              </a:tr>
              <a:tr h="370840">
                <a:tc>
                  <a:txBody>
                    <a:bodyPr/>
                    <a:lstStyle/>
                    <a:p>
                      <a:pPr algn="ctr"/>
                      <a:r>
                        <a:rPr lang="en-GB" b="1"/>
                        <a:t>11:00-12:00</a:t>
                      </a:r>
                      <a:endParaRPr lang="en-GB" b="1" dirty="0"/>
                    </a:p>
                  </a:txBody>
                  <a:tcPr anchor="ctr"/>
                </a:tc>
                <a:tc vMerge="1">
                  <a:txBody>
                    <a:bodyPr/>
                    <a:lstStyle/>
                    <a:p>
                      <a:pPr algn="ctr"/>
                      <a:endParaRPr lang="en-GB" sz="1400" dirty="0"/>
                    </a:p>
                  </a:txBody>
                  <a:tcPr anchor="ctr"/>
                </a:tc>
                <a:tc vMerge="1">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a:p>
                  </a:txBody>
                  <a:tcPr anchor="ctr"/>
                </a:tc>
                <a:tc>
                  <a:txBody>
                    <a:bodyPr/>
                    <a:lstStyle/>
                    <a:p>
                      <a:pPr algn="ctr"/>
                      <a:r>
                        <a:rPr lang="en-GB" sz="1400" dirty="0"/>
                        <a:t>Module 2 </a:t>
                      </a:r>
                      <a:r>
                        <a:rPr lang="en-GB" sz="1400" i="1" dirty="0"/>
                        <a:t>(Tutorial)</a:t>
                      </a:r>
                      <a:endParaRPr lang="en-GB" sz="1400" dirty="0"/>
                    </a:p>
                  </a:txBody>
                  <a:tcPr anchor="ctr"/>
                </a:tc>
                <a:extLst>
                  <a:ext uri="{0D108BD9-81ED-4DB2-BD59-A6C34878D82A}">
                    <a16:rowId xmlns:a16="http://schemas.microsoft.com/office/drawing/2014/main" val="3451260438"/>
                  </a:ext>
                </a:extLst>
              </a:tr>
              <a:tr h="370840">
                <a:tc>
                  <a:txBody>
                    <a:bodyPr/>
                    <a:lstStyle/>
                    <a:p>
                      <a:pPr algn="ctr"/>
                      <a:r>
                        <a:rPr lang="en-GB" b="1"/>
                        <a:t>12:00-13:00</a:t>
                      </a:r>
                      <a:endParaRPr lang="en-GB" b="1" dirty="0"/>
                    </a:p>
                  </a:txBody>
                  <a:tcPr anchor="ctr"/>
                </a:tc>
                <a:tc>
                  <a:txBody>
                    <a:bodyPr/>
                    <a:lstStyle/>
                    <a:p>
                      <a:pPr algn="ctr"/>
                      <a:endParaRPr lang="en-GB" sz="1400" dirty="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r>
                        <a:rPr lang="en-GB" sz="1400" dirty="0"/>
                        <a:t>Module 3 </a:t>
                      </a:r>
                      <a:r>
                        <a:rPr lang="en-GB" sz="1400" i="1" dirty="0"/>
                        <a:t>(Lecture)</a:t>
                      </a:r>
                      <a:endParaRPr lang="en-GB" sz="1400" dirty="0"/>
                    </a:p>
                  </a:txBody>
                  <a:tcPr anchor="ctr"/>
                </a:tc>
                <a:tc>
                  <a:txBody>
                    <a:bodyPr/>
                    <a:lstStyle/>
                    <a:p>
                      <a:pPr algn="ctr"/>
                      <a:endParaRPr lang="en-GB" sz="1400"/>
                    </a:p>
                  </a:txBody>
                  <a:tcPr anchor="ctr"/>
                </a:tc>
                <a:extLst>
                  <a:ext uri="{0D108BD9-81ED-4DB2-BD59-A6C34878D82A}">
                    <a16:rowId xmlns:a16="http://schemas.microsoft.com/office/drawing/2014/main" val="4036598231"/>
                  </a:ext>
                </a:extLst>
              </a:tr>
              <a:tr h="370840">
                <a:tc>
                  <a:txBody>
                    <a:bodyPr/>
                    <a:lstStyle/>
                    <a:p>
                      <a:pPr algn="ctr"/>
                      <a:r>
                        <a:rPr lang="en-GB" b="1"/>
                        <a:t>13:00-14:00</a:t>
                      </a:r>
                      <a:endParaRPr lang="en-GB" b="1" dirty="0"/>
                    </a:p>
                  </a:txBody>
                  <a:tcPr anchor="ctr"/>
                </a:tc>
                <a:tc rowSpan="2">
                  <a:txBody>
                    <a:bodyPr/>
                    <a:lstStyle/>
                    <a:p>
                      <a:pPr algn="ctr"/>
                      <a:r>
                        <a:rPr lang="en-GB" sz="1400"/>
                        <a:t>Module 2 </a:t>
                      </a:r>
                      <a:r>
                        <a:rPr lang="en-GB" sz="1400" i="1"/>
                        <a:t>(Lecture)</a:t>
                      </a:r>
                      <a:endParaRPr lang="en-GB" sz="1400" dirty="0"/>
                    </a:p>
                  </a:txBody>
                  <a:tcPr anchor="ctr"/>
                </a:tc>
                <a:tc>
                  <a:txBody>
                    <a:bodyPr/>
                    <a:lstStyle/>
                    <a:p>
                      <a:pPr algn="ctr"/>
                      <a:r>
                        <a:rPr lang="en-GB" sz="1400"/>
                        <a:t>Module 1 </a:t>
                      </a:r>
                      <a:r>
                        <a:rPr lang="en-GB" sz="1400" i="1"/>
                        <a:t>(Lecture)</a:t>
                      </a:r>
                      <a:endParaRPr lang="en-GB" sz="1400" dirty="0"/>
                    </a:p>
                  </a:txBody>
                  <a:tcPr anchor="ctr"/>
                </a:tc>
                <a:tc>
                  <a:txBody>
                    <a:bodyPr/>
                    <a:lstStyle/>
                    <a:p>
                      <a:pPr algn="ctr"/>
                      <a:r>
                        <a:rPr lang="en-GB" sz="1400" dirty="0"/>
                        <a:t>Module 4 </a:t>
                      </a:r>
                      <a:r>
                        <a:rPr lang="en-GB" sz="1400" i="1" dirty="0"/>
                        <a:t>(Lecture)</a:t>
                      </a:r>
                      <a:endParaRPr lang="en-GB" sz="1400" dirty="0"/>
                    </a:p>
                  </a:txBody>
                  <a:tcPr anchor="ctr"/>
                </a:tc>
                <a:tc>
                  <a:txBody>
                    <a:bodyPr/>
                    <a:lstStyle/>
                    <a:p>
                      <a:pPr algn="ctr"/>
                      <a:endParaRPr lang="en-GB" sz="1400"/>
                    </a:p>
                  </a:txBody>
                  <a:tcPr anchor="ctr"/>
                </a:tc>
                <a:tc>
                  <a:txBody>
                    <a:bodyPr/>
                    <a:lstStyle/>
                    <a:p>
                      <a:pPr algn="ctr"/>
                      <a:endParaRPr lang="en-GB" sz="1400" dirty="0"/>
                    </a:p>
                  </a:txBody>
                  <a:tcPr anchor="ctr"/>
                </a:tc>
                <a:extLst>
                  <a:ext uri="{0D108BD9-81ED-4DB2-BD59-A6C34878D82A}">
                    <a16:rowId xmlns:a16="http://schemas.microsoft.com/office/drawing/2014/main" val="1113109296"/>
                  </a:ext>
                </a:extLst>
              </a:tr>
              <a:tr h="370840">
                <a:tc>
                  <a:txBody>
                    <a:bodyPr/>
                    <a:lstStyle/>
                    <a:p>
                      <a:pPr algn="ctr"/>
                      <a:r>
                        <a:rPr lang="en-GB" b="1"/>
                        <a:t>14:00-15:00</a:t>
                      </a:r>
                      <a:endParaRPr lang="en-GB" b="1" dirty="0"/>
                    </a:p>
                  </a:txBody>
                  <a:tcPr anchor="ctr"/>
                </a:tc>
                <a:tc vMerge="1">
                  <a:txBody>
                    <a:bodyPr/>
                    <a:lstStyle/>
                    <a:p>
                      <a:pPr algn="ctr"/>
                      <a:endParaRPr lang="en-GB" sz="1400" dirty="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r>
                        <a:rPr lang="en-GB" sz="1400" dirty="0"/>
                        <a:t>Module 4 </a:t>
                      </a:r>
                      <a:r>
                        <a:rPr lang="en-GB" sz="1400" i="1" dirty="0"/>
                        <a:t>(Tutorial)</a:t>
                      </a:r>
                      <a:endParaRPr lang="en-GB" sz="1400" dirty="0"/>
                    </a:p>
                  </a:txBody>
                  <a:tcPr anchor="ctr"/>
                </a:tc>
                <a:extLst>
                  <a:ext uri="{0D108BD9-81ED-4DB2-BD59-A6C34878D82A}">
                    <a16:rowId xmlns:a16="http://schemas.microsoft.com/office/drawing/2014/main" val="2959868919"/>
                  </a:ext>
                </a:extLst>
              </a:tr>
              <a:tr h="370840">
                <a:tc>
                  <a:txBody>
                    <a:bodyPr/>
                    <a:lstStyle/>
                    <a:p>
                      <a:pPr algn="ctr"/>
                      <a:r>
                        <a:rPr lang="en-GB" b="1"/>
                        <a:t>15:00-16:00</a:t>
                      </a:r>
                      <a:endParaRPr lang="en-GB" b="1" dirty="0"/>
                    </a:p>
                  </a:txBody>
                  <a:tcPr anchor="ctr"/>
                </a:tc>
                <a:tc>
                  <a:txBody>
                    <a:bodyPr/>
                    <a:lstStyle/>
                    <a:p>
                      <a:pPr algn="ctr"/>
                      <a:endParaRPr lang="en-GB" sz="1400" dirty="0"/>
                    </a:p>
                  </a:txBody>
                  <a:tcPr anchor="ctr"/>
                </a:tc>
                <a:tc>
                  <a:txBody>
                    <a:bodyPr/>
                    <a:lstStyle/>
                    <a:p>
                      <a:pPr algn="ctr"/>
                      <a:r>
                        <a:rPr lang="en-GB" sz="1400" dirty="0"/>
                        <a:t>Module 2 </a:t>
                      </a:r>
                      <a:r>
                        <a:rPr lang="en-GB" sz="1400" i="1" dirty="0"/>
                        <a:t>(Lecture)</a:t>
                      </a:r>
                      <a:endParaRPr lang="en-GB" sz="1400" dirty="0"/>
                    </a:p>
                  </a:txBody>
                  <a:tcPr anchor="ctr"/>
                </a:tc>
                <a:tc>
                  <a:txBody>
                    <a:bodyPr/>
                    <a:lstStyle/>
                    <a:p>
                      <a:pPr algn="ctr"/>
                      <a:endParaRPr lang="en-GB" sz="1400" dirty="0"/>
                    </a:p>
                  </a:txBody>
                  <a:tcPr anchor="ctr"/>
                </a:tc>
                <a:tc>
                  <a:txBody>
                    <a:bodyPr/>
                    <a:lstStyle/>
                    <a:p>
                      <a:pPr algn="ctr"/>
                      <a:r>
                        <a:rPr lang="en-GB" sz="1400"/>
                        <a:t>Module</a:t>
                      </a:r>
                      <a:r>
                        <a:rPr lang="en-GB" sz="1400" baseline="0"/>
                        <a:t> 1 </a:t>
                      </a:r>
                      <a:r>
                        <a:rPr lang="en-GB" sz="1400" i="1" baseline="0"/>
                        <a:t>(Tutorial)</a:t>
                      </a:r>
                      <a:endParaRPr lang="en-GB" sz="1400" dirty="0"/>
                    </a:p>
                  </a:txBody>
                  <a:tcPr anchor="ctr"/>
                </a:tc>
                <a:tc>
                  <a:txBody>
                    <a:bodyPr/>
                    <a:lstStyle/>
                    <a:p>
                      <a:pPr algn="ctr"/>
                      <a:endParaRPr lang="en-GB" sz="1400" dirty="0"/>
                    </a:p>
                  </a:txBody>
                  <a:tcPr anchor="ctr"/>
                </a:tc>
                <a:extLst>
                  <a:ext uri="{0D108BD9-81ED-4DB2-BD59-A6C34878D82A}">
                    <a16:rowId xmlns:a16="http://schemas.microsoft.com/office/drawing/2014/main" val="3370716252"/>
                  </a:ext>
                </a:extLst>
              </a:tr>
              <a:tr h="370840">
                <a:tc>
                  <a:txBody>
                    <a:bodyPr/>
                    <a:lstStyle/>
                    <a:p>
                      <a:pPr algn="ctr"/>
                      <a:r>
                        <a:rPr lang="en-GB" b="1"/>
                        <a:t>16:00-17:00</a:t>
                      </a:r>
                      <a:endParaRPr lang="en-GB" b="1"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extLst>
                  <a:ext uri="{0D108BD9-81ED-4DB2-BD59-A6C34878D82A}">
                    <a16:rowId xmlns:a16="http://schemas.microsoft.com/office/drawing/2014/main" val="783577592"/>
                  </a:ext>
                </a:extLst>
              </a:tr>
              <a:tr h="370840">
                <a:tc>
                  <a:txBody>
                    <a:bodyPr/>
                    <a:lstStyle/>
                    <a:p>
                      <a:pPr algn="ctr"/>
                      <a:r>
                        <a:rPr lang="en-GB" b="1"/>
                        <a:t>17:00-18:00</a:t>
                      </a:r>
                      <a:endParaRPr lang="en-GB" b="1"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extLst>
                  <a:ext uri="{0D108BD9-81ED-4DB2-BD59-A6C34878D82A}">
                    <a16:rowId xmlns:a16="http://schemas.microsoft.com/office/drawing/2014/main" val="3261634472"/>
                  </a:ext>
                </a:extLst>
              </a:tr>
              <a:tr h="370840">
                <a:tc>
                  <a:txBody>
                    <a:bodyPr/>
                    <a:lstStyle/>
                    <a:p>
                      <a:pPr algn="ctr"/>
                      <a:r>
                        <a:rPr lang="en-GB" b="1"/>
                        <a:t>18:00-19:00</a:t>
                      </a:r>
                      <a:endParaRPr lang="en-GB" b="1"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extLst>
                  <a:ext uri="{0D108BD9-81ED-4DB2-BD59-A6C34878D82A}">
                    <a16:rowId xmlns:a16="http://schemas.microsoft.com/office/drawing/2014/main" val="4076020939"/>
                  </a:ext>
                </a:extLst>
              </a:tr>
              <a:tr h="370840">
                <a:tc>
                  <a:txBody>
                    <a:bodyPr/>
                    <a:lstStyle/>
                    <a:p>
                      <a:pPr algn="ctr"/>
                      <a:r>
                        <a:rPr lang="en-GB" b="1"/>
                        <a:t>19:00-20:00</a:t>
                      </a:r>
                      <a:endParaRPr lang="en-GB" b="1"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extLst>
                  <a:ext uri="{0D108BD9-81ED-4DB2-BD59-A6C34878D82A}">
                    <a16:rowId xmlns:a16="http://schemas.microsoft.com/office/drawing/2014/main" val="2437687351"/>
                  </a:ext>
                </a:extLst>
              </a:tr>
            </a:tbl>
          </a:graphicData>
        </a:graphic>
      </p:graphicFrame>
      <p:sp>
        <p:nvSpPr>
          <p:cNvPr id="5" name="TextBox 4"/>
          <p:cNvSpPr txBox="1"/>
          <p:nvPr/>
        </p:nvSpPr>
        <p:spPr>
          <a:xfrm>
            <a:off x="283467" y="1417507"/>
            <a:ext cx="11147776" cy="369332"/>
          </a:xfrm>
          <a:prstGeom prst="rect">
            <a:avLst/>
          </a:prstGeom>
          <a:noFill/>
        </p:spPr>
        <p:txBody>
          <a:bodyPr wrap="square" rtlCol="0">
            <a:spAutoFit/>
          </a:bodyPr>
          <a:lstStyle/>
          <a:p>
            <a:r>
              <a:rPr lang="en-GB" dirty="0">
                <a:solidFill>
                  <a:srgbClr val="162D56"/>
                </a:solidFill>
              </a:rPr>
              <a:t>Look at this example of a university timetable. What are the biggest differences compared to school?</a:t>
            </a:r>
          </a:p>
        </p:txBody>
      </p:sp>
      <p:sp>
        <p:nvSpPr>
          <p:cNvPr id="7" name="TextBox 6"/>
          <p:cNvSpPr txBox="1"/>
          <p:nvPr/>
        </p:nvSpPr>
        <p:spPr>
          <a:xfrm>
            <a:off x="9879584" y="2011680"/>
            <a:ext cx="2261616" cy="2446824"/>
          </a:xfrm>
          <a:prstGeom prst="rect">
            <a:avLst/>
          </a:prstGeom>
          <a:solidFill>
            <a:srgbClr val="7030A0"/>
          </a:solidFill>
        </p:spPr>
        <p:txBody>
          <a:bodyPr wrap="square" rtlCol="0">
            <a:spAutoFit/>
          </a:bodyPr>
          <a:lstStyle/>
          <a:p>
            <a:pPr>
              <a:lnSpc>
                <a:spcPct val="150000"/>
              </a:lnSpc>
            </a:pPr>
            <a:r>
              <a:rPr lang="en-GB" b="1" dirty="0">
                <a:solidFill>
                  <a:schemeClr val="bg1"/>
                </a:solidFill>
              </a:rPr>
              <a:t>Course studied:</a:t>
            </a:r>
          </a:p>
          <a:p>
            <a:pPr>
              <a:lnSpc>
                <a:spcPct val="150000"/>
              </a:lnSpc>
            </a:pPr>
            <a:r>
              <a:rPr lang="en-GB" sz="1600" i="1" dirty="0">
                <a:solidFill>
                  <a:schemeClr val="bg1"/>
                </a:solidFill>
              </a:rPr>
              <a:t>Mathematics and Computer Science</a:t>
            </a:r>
          </a:p>
          <a:p>
            <a:pPr>
              <a:lnSpc>
                <a:spcPct val="150000"/>
              </a:lnSpc>
            </a:pPr>
            <a:endParaRPr lang="en-GB" i="1" dirty="0">
              <a:solidFill>
                <a:schemeClr val="bg1"/>
              </a:solidFill>
            </a:endParaRPr>
          </a:p>
          <a:p>
            <a:pPr>
              <a:lnSpc>
                <a:spcPct val="150000"/>
              </a:lnSpc>
            </a:pPr>
            <a:r>
              <a:rPr lang="en-GB" b="1" dirty="0">
                <a:solidFill>
                  <a:schemeClr val="bg1"/>
                </a:solidFill>
              </a:rPr>
              <a:t>Institution:</a:t>
            </a:r>
          </a:p>
          <a:p>
            <a:pPr>
              <a:lnSpc>
                <a:spcPct val="150000"/>
              </a:lnSpc>
            </a:pPr>
            <a:r>
              <a:rPr lang="en-GB" sz="1600" i="1" dirty="0">
                <a:solidFill>
                  <a:schemeClr val="bg1"/>
                </a:solidFill>
              </a:rPr>
              <a:t>University of Liverpool</a:t>
            </a:r>
          </a:p>
        </p:txBody>
      </p:sp>
      <p:sp>
        <p:nvSpPr>
          <p:cNvPr id="6" name="Rectangle 5"/>
          <p:cNvSpPr/>
          <p:nvPr/>
        </p:nvSpPr>
        <p:spPr>
          <a:xfrm>
            <a:off x="501680" y="622184"/>
            <a:ext cx="5787360"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UNIVERSITY TIMETABLES</a:t>
            </a:r>
          </a:p>
        </p:txBody>
      </p:sp>
    </p:spTree>
    <p:extLst>
      <p:ext uri="{BB962C8B-B14F-4D97-AF65-F5344CB8AC3E}">
        <p14:creationId xmlns:p14="http://schemas.microsoft.com/office/powerpoint/2010/main" val="74935092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43534215"/>
              </p:ext>
            </p:extLst>
          </p:nvPr>
        </p:nvGraphicFramePr>
        <p:xfrm>
          <a:off x="148000" y="1875196"/>
          <a:ext cx="9656399" cy="4450080"/>
        </p:xfrm>
        <a:graphic>
          <a:graphicData uri="http://schemas.openxmlformats.org/drawingml/2006/table">
            <a:tbl>
              <a:tblPr firstRow="1" bandRow="1">
                <a:tableStyleId>{5C22544A-7EE6-4342-B048-85BDC9FD1C3A}</a:tableStyleId>
              </a:tblPr>
              <a:tblGrid>
                <a:gridCol w="1609400">
                  <a:extLst>
                    <a:ext uri="{9D8B030D-6E8A-4147-A177-3AD203B41FA5}">
                      <a16:colId xmlns:a16="http://schemas.microsoft.com/office/drawing/2014/main" val="1843280179"/>
                    </a:ext>
                  </a:extLst>
                </a:gridCol>
                <a:gridCol w="1798600">
                  <a:extLst>
                    <a:ext uri="{9D8B030D-6E8A-4147-A177-3AD203B41FA5}">
                      <a16:colId xmlns:a16="http://schemas.microsoft.com/office/drawing/2014/main" val="4247385277"/>
                    </a:ext>
                  </a:extLst>
                </a:gridCol>
                <a:gridCol w="1422400">
                  <a:extLst>
                    <a:ext uri="{9D8B030D-6E8A-4147-A177-3AD203B41FA5}">
                      <a16:colId xmlns:a16="http://schemas.microsoft.com/office/drawing/2014/main" val="21689381"/>
                    </a:ext>
                  </a:extLst>
                </a:gridCol>
                <a:gridCol w="1811867">
                  <a:extLst>
                    <a:ext uri="{9D8B030D-6E8A-4147-A177-3AD203B41FA5}">
                      <a16:colId xmlns:a16="http://schemas.microsoft.com/office/drawing/2014/main" val="3960167544"/>
                    </a:ext>
                  </a:extLst>
                </a:gridCol>
                <a:gridCol w="1746565">
                  <a:extLst>
                    <a:ext uri="{9D8B030D-6E8A-4147-A177-3AD203B41FA5}">
                      <a16:colId xmlns:a16="http://schemas.microsoft.com/office/drawing/2014/main" val="570752583"/>
                    </a:ext>
                  </a:extLst>
                </a:gridCol>
                <a:gridCol w="1267567">
                  <a:extLst>
                    <a:ext uri="{9D8B030D-6E8A-4147-A177-3AD203B41FA5}">
                      <a16:colId xmlns:a16="http://schemas.microsoft.com/office/drawing/2014/main" val="2538856478"/>
                    </a:ext>
                  </a:extLst>
                </a:gridCol>
              </a:tblGrid>
              <a:tr h="370840">
                <a:tc>
                  <a:txBody>
                    <a:bodyPr/>
                    <a:lstStyle/>
                    <a:p>
                      <a:pPr algn="ctr"/>
                      <a:r>
                        <a:rPr lang="en-GB" dirty="0"/>
                        <a:t>Time</a:t>
                      </a:r>
                    </a:p>
                  </a:txBody>
                  <a:tcPr anchor="ctr"/>
                </a:tc>
                <a:tc>
                  <a:txBody>
                    <a:bodyPr/>
                    <a:lstStyle/>
                    <a:p>
                      <a:pPr algn="ctr"/>
                      <a:r>
                        <a:rPr lang="en-GB" dirty="0"/>
                        <a:t>Monday</a:t>
                      </a:r>
                    </a:p>
                  </a:txBody>
                  <a:tcPr anchor="ctr"/>
                </a:tc>
                <a:tc>
                  <a:txBody>
                    <a:bodyPr/>
                    <a:lstStyle/>
                    <a:p>
                      <a:pPr algn="ctr"/>
                      <a:r>
                        <a:rPr lang="en-GB" dirty="0"/>
                        <a:t>Tuesday</a:t>
                      </a:r>
                    </a:p>
                  </a:txBody>
                  <a:tcPr anchor="ctr"/>
                </a:tc>
                <a:tc>
                  <a:txBody>
                    <a:bodyPr/>
                    <a:lstStyle/>
                    <a:p>
                      <a:pPr algn="ctr"/>
                      <a:r>
                        <a:rPr lang="en-GB" dirty="0"/>
                        <a:t>Wednesday</a:t>
                      </a:r>
                    </a:p>
                  </a:txBody>
                  <a:tcPr anchor="ctr"/>
                </a:tc>
                <a:tc>
                  <a:txBody>
                    <a:bodyPr/>
                    <a:lstStyle/>
                    <a:p>
                      <a:pPr algn="ctr"/>
                      <a:r>
                        <a:rPr lang="en-GB" dirty="0"/>
                        <a:t>Thursday</a:t>
                      </a:r>
                    </a:p>
                  </a:txBody>
                  <a:tcPr anchor="ctr"/>
                </a:tc>
                <a:tc>
                  <a:txBody>
                    <a:bodyPr/>
                    <a:lstStyle/>
                    <a:p>
                      <a:pPr algn="ctr"/>
                      <a:r>
                        <a:rPr lang="en-GB" dirty="0"/>
                        <a:t>Friday</a:t>
                      </a:r>
                    </a:p>
                  </a:txBody>
                  <a:tcPr anchor="ctr"/>
                </a:tc>
                <a:extLst>
                  <a:ext uri="{0D108BD9-81ED-4DB2-BD59-A6C34878D82A}">
                    <a16:rowId xmlns:a16="http://schemas.microsoft.com/office/drawing/2014/main" val="936895216"/>
                  </a:ext>
                </a:extLst>
              </a:tr>
              <a:tr h="370840">
                <a:tc>
                  <a:txBody>
                    <a:bodyPr/>
                    <a:lstStyle/>
                    <a:p>
                      <a:pPr algn="ctr"/>
                      <a:r>
                        <a:rPr lang="en-GB" b="1" dirty="0"/>
                        <a:t>9:00-10:00</a:t>
                      </a:r>
                    </a:p>
                  </a:txBody>
                  <a:tcPr anchor="ctr"/>
                </a:tc>
                <a:tc>
                  <a:txBody>
                    <a:bodyPr/>
                    <a:lstStyle/>
                    <a:p>
                      <a:pPr algn="ctr"/>
                      <a:endParaRPr lang="en-GB" sz="1400"/>
                    </a:p>
                  </a:txBody>
                  <a:tcPr anchor="ctr"/>
                </a:tc>
                <a:tc rowSpan="6">
                  <a:txBody>
                    <a:bodyPr/>
                    <a:lstStyle/>
                    <a:p>
                      <a:pPr algn="ctr"/>
                      <a:r>
                        <a:rPr lang="en-GB" sz="1400" dirty="0"/>
                        <a:t>Practical </a:t>
                      </a:r>
                      <a:r>
                        <a:rPr lang="en-GB" sz="1400" i="1" dirty="0"/>
                        <a:t>(Embroidery)</a:t>
                      </a:r>
                      <a:endParaRPr lang="en-GB" sz="1400" dirty="0"/>
                    </a:p>
                  </a:txBody>
                  <a:tcPr anchor="ctr"/>
                </a:tc>
                <a:tc>
                  <a:txBody>
                    <a:bodyPr/>
                    <a:lstStyle/>
                    <a:p>
                      <a:pPr algn="ctr"/>
                      <a:endParaRPr lang="en-GB" sz="1400"/>
                    </a:p>
                  </a:txBody>
                  <a:tcPr anchor="ctr"/>
                </a:tc>
                <a:tc>
                  <a:txBody>
                    <a:bodyPr/>
                    <a:lstStyle/>
                    <a:p>
                      <a:pPr algn="ctr"/>
                      <a:endParaRPr lang="en-GB" sz="1400" dirty="0"/>
                    </a:p>
                  </a:txBody>
                  <a:tcPr anchor="ctr"/>
                </a:tc>
                <a:tc>
                  <a:txBody>
                    <a:bodyPr/>
                    <a:lstStyle/>
                    <a:p>
                      <a:pPr algn="ctr"/>
                      <a:endParaRPr lang="en-GB" sz="1400"/>
                    </a:p>
                  </a:txBody>
                  <a:tcPr anchor="ctr"/>
                </a:tc>
                <a:extLst>
                  <a:ext uri="{0D108BD9-81ED-4DB2-BD59-A6C34878D82A}">
                    <a16:rowId xmlns:a16="http://schemas.microsoft.com/office/drawing/2014/main" val="2402668535"/>
                  </a:ext>
                </a:extLst>
              </a:tr>
              <a:tr h="370840">
                <a:tc>
                  <a:txBody>
                    <a:bodyPr/>
                    <a:lstStyle/>
                    <a:p>
                      <a:pPr algn="ctr"/>
                      <a:r>
                        <a:rPr lang="en-GB" b="1" dirty="0"/>
                        <a:t>10:00-11:00</a:t>
                      </a:r>
                    </a:p>
                  </a:txBody>
                  <a:tcPr anchor="ctr"/>
                </a:tc>
                <a:tc rowSpan="6">
                  <a:txBody>
                    <a:bodyPr/>
                    <a:lstStyle/>
                    <a:p>
                      <a:pPr algn="ctr"/>
                      <a:r>
                        <a:rPr lang="en-GB" sz="1400" dirty="0"/>
                        <a:t>Practical </a:t>
                      </a:r>
                      <a:r>
                        <a:rPr lang="en-GB" sz="1400" i="1" dirty="0"/>
                        <a:t>(Weave)</a:t>
                      </a:r>
                      <a:endParaRPr lang="en-GB" sz="1400" dirty="0"/>
                    </a:p>
                  </a:txBody>
                  <a:tcPr anchor="ctr"/>
                </a:tc>
                <a:tc vMerge="1">
                  <a:txBody>
                    <a:bodyPr/>
                    <a:lstStyle/>
                    <a:p>
                      <a:pPr algn="ctr"/>
                      <a:endParaRPr lang="en-GB" sz="1400" dirty="0"/>
                    </a:p>
                  </a:txBody>
                  <a:tcPr anchor="ctr"/>
                </a:tc>
                <a:tc>
                  <a:txBody>
                    <a:bodyPr/>
                    <a:lstStyle/>
                    <a:p>
                      <a:pPr algn="ctr"/>
                      <a:endParaRPr lang="en-GB" sz="1400"/>
                    </a:p>
                  </a:txBody>
                  <a:tcPr anchor="ctr"/>
                </a:tc>
                <a:tc>
                  <a:txBody>
                    <a:bodyPr/>
                    <a:lstStyle/>
                    <a:p>
                      <a:pPr algn="ctr"/>
                      <a:endParaRPr lang="en-GB" sz="1400" dirty="0"/>
                    </a:p>
                  </a:txBody>
                  <a:tcPr anchor="ctr"/>
                </a:tc>
                <a:tc rowSpan="2">
                  <a:txBody>
                    <a:bodyPr/>
                    <a:lstStyle/>
                    <a:p>
                      <a:pPr algn="ctr"/>
                      <a:r>
                        <a:rPr lang="en-GB" sz="1400" dirty="0"/>
                        <a:t>Theory Lecture</a:t>
                      </a:r>
                    </a:p>
                  </a:txBody>
                  <a:tcPr anchor="ctr"/>
                </a:tc>
                <a:extLst>
                  <a:ext uri="{0D108BD9-81ED-4DB2-BD59-A6C34878D82A}">
                    <a16:rowId xmlns:a16="http://schemas.microsoft.com/office/drawing/2014/main" val="3649468152"/>
                  </a:ext>
                </a:extLst>
              </a:tr>
              <a:tr h="370840">
                <a:tc>
                  <a:txBody>
                    <a:bodyPr/>
                    <a:lstStyle/>
                    <a:p>
                      <a:pPr algn="ctr"/>
                      <a:r>
                        <a:rPr lang="en-GB" b="1" dirty="0"/>
                        <a:t>11:00-12:00</a:t>
                      </a:r>
                    </a:p>
                  </a:txBody>
                  <a:tcPr anchor="ctr"/>
                </a:tc>
                <a:tc vMerge="1">
                  <a:txBody>
                    <a:bodyPr/>
                    <a:lstStyle/>
                    <a:p>
                      <a:pPr algn="ctr"/>
                      <a:endParaRPr lang="en-GB" sz="1400" dirty="0"/>
                    </a:p>
                  </a:txBody>
                  <a:tcPr anchor="ctr"/>
                </a:tc>
                <a:tc vMerge="1">
                  <a:txBody>
                    <a:bodyPr/>
                    <a:lstStyle/>
                    <a:p>
                      <a:pPr algn="ctr"/>
                      <a:endParaRPr lang="en-GB" sz="1400" dirty="0"/>
                    </a:p>
                  </a:txBody>
                  <a:tcPr anchor="ctr"/>
                </a:tc>
                <a:tc>
                  <a:txBody>
                    <a:bodyPr/>
                    <a:lstStyle/>
                    <a:p>
                      <a:pPr algn="ctr"/>
                      <a:endParaRPr lang="en-GB" sz="1400"/>
                    </a:p>
                  </a:txBody>
                  <a:tcPr anchor="ctr"/>
                </a:tc>
                <a:tc rowSpan="6">
                  <a:txBody>
                    <a:bodyPr/>
                    <a:lstStyle/>
                    <a:p>
                      <a:pPr algn="ctr"/>
                      <a:r>
                        <a:rPr lang="en-GB" sz="1400" dirty="0"/>
                        <a:t>Practical </a:t>
                      </a:r>
                      <a:r>
                        <a:rPr lang="en-GB" sz="1400" i="1" dirty="0"/>
                        <a:t>(Surface Design)</a:t>
                      </a:r>
                      <a:endParaRPr lang="en-GB" sz="1400" dirty="0"/>
                    </a:p>
                  </a:txBody>
                  <a:tcPr anchor="ctr"/>
                </a:tc>
                <a:tc vMerge="1">
                  <a:txBody>
                    <a:bodyPr/>
                    <a:lstStyle/>
                    <a:p>
                      <a:pPr algn="ctr"/>
                      <a:endParaRPr lang="en-GB" sz="1400" dirty="0"/>
                    </a:p>
                  </a:txBody>
                  <a:tcPr anchor="ctr"/>
                </a:tc>
                <a:extLst>
                  <a:ext uri="{0D108BD9-81ED-4DB2-BD59-A6C34878D82A}">
                    <a16:rowId xmlns:a16="http://schemas.microsoft.com/office/drawing/2014/main" val="3451260438"/>
                  </a:ext>
                </a:extLst>
              </a:tr>
              <a:tr h="370840">
                <a:tc>
                  <a:txBody>
                    <a:bodyPr/>
                    <a:lstStyle/>
                    <a:p>
                      <a:pPr algn="ctr"/>
                      <a:r>
                        <a:rPr lang="en-GB" b="1" dirty="0"/>
                        <a:t>12:00-13:00</a:t>
                      </a:r>
                    </a:p>
                  </a:txBody>
                  <a:tcPr anchor="ctr"/>
                </a:tc>
                <a:tc vMerge="1">
                  <a:txBody>
                    <a:bodyPr/>
                    <a:lstStyle/>
                    <a:p>
                      <a:pPr algn="ctr"/>
                      <a:endParaRPr lang="en-GB" sz="1400" dirty="0"/>
                    </a:p>
                  </a:txBody>
                  <a:tcPr anchor="ctr"/>
                </a:tc>
                <a:tc vMerge="1">
                  <a:txBody>
                    <a:bodyPr/>
                    <a:lstStyle/>
                    <a:p>
                      <a:pPr algn="ctr"/>
                      <a:endParaRPr lang="en-GB" sz="1400" dirty="0"/>
                    </a:p>
                  </a:txBody>
                  <a:tcPr anchor="ctr"/>
                </a:tc>
                <a:tc>
                  <a:txBody>
                    <a:bodyPr/>
                    <a:lstStyle/>
                    <a:p>
                      <a:pPr algn="ctr"/>
                      <a:endParaRPr lang="en-GB" sz="1400"/>
                    </a:p>
                  </a:txBody>
                  <a:tcPr anchor="ctr"/>
                </a:tc>
                <a:tc vMerge="1">
                  <a:txBody>
                    <a:bodyPr/>
                    <a:lstStyle/>
                    <a:p>
                      <a:pPr algn="ctr"/>
                      <a:endParaRPr lang="en-GB" sz="1400" dirty="0"/>
                    </a:p>
                  </a:txBody>
                  <a:tcPr anchor="ctr"/>
                </a:tc>
                <a:tc>
                  <a:txBody>
                    <a:bodyPr/>
                    <a:lstStyle/>
                    <a:p>
                      <a:pPr algn="ctr"/>
                      <a:endParaRPr lang="en-GB" sz="1400"/>
                    </a:p>
                  </a:txBody>
                  <a:tcPr anchor="ctr"/>
                </a:tc>
                <a:extLst>
                  <a:ext uri="{0D108BD9-81ED-4DB2-BD59-A6C34878D82A}">
                    <a16:rowId xmlns:a16="http://schemas.microsoft.com/office/drawing/2014/main" val="4036598231"/>
                  </a:ext>
                </a:extLst>
              </a:tr>
              <a:tr h="370840">
                <a:tc>
                  <a:txBody>
                    <a:bodyPr/>
                    <a:lstStyle/>
                    <a:p>
                      <a:pPr algn="ctr"/>
                      <a:r>
                        <a:rPr lang="en-GB" b="1" dirty="0"/>
                        <a:t>13:00-14:00</a:t>
                      </a:r>
                    </a:p>
                  </a:txBody>
                  <a:tcPr anchor="ctr"/>
                </a:tc>
                <a:tc vMerge="1">
                  <a:txBody>
                    <a:bodyPr/>
                    <a:lstStyle/>
                    <a:p>
                      <a:pPr algn="ctr"/>
                      <a:endParaRPr lang="en-GB" sz="1400" dirty="0"/>
                    </a:p>
                  </a:txBody>
                  <a:tcPr anchor="ctr"/>
                </a:tc>
                <a:tc vMerge="1">
                  <a:txBody>
                    <a:bodyPr/>
                    <a:lstStyle/>
                    <a:p>
                      <a:pPr algn="ctr"/>
                      <a:endParaRPr lang="en-GB" sz="1400" dirty="0"/>
                    </a:p>
                  </a:txBody>
                  <a:tcPr anchor="ctr"/>
                </a:tc>
                <a:tc>
                  <a:txBody>
                    <a:bodyPr/>
                    <a:lstStyle/>
                    <a:p>
                      <a:pPr algn="ctr"/>
                      <a:endParaRPr lang="en-GB" sz="1400"/>
                    </a:p>
                  </a:txBody>
                  <a:tcPr anchor="ctr"/>
                </a:tc>
                <a:tc vMerge="1">
                  <a:txBody>
                    <a:bodyPr/>
                    <a:lstStyle/>
                    <a:p>
                      <a:pPr algn="ctr"/>
                      <a:endParaRPr lang="en-GB" sz="1400" dirty="0"/>
                    </a:p>
                  </a:txBody>
                  <a:tcPr anchor="ctr"/>
                </a:tc>
                <a:tc>
                  <a:txBody>
                    <a:bodyPr/>
                    <a:lstStyle/>
                    <a:p>
                      <a:pPr algn="ctr"/>
                      <a:endParaRPr lang="en-GB" sz="1400" dirty="0"/>
                    </a:p>
                  </a:txBody>
                  <a:tcPr anchor="ctr"/>
                </a:tc>
                <a:extLst>
                  <a:ext uri="{0D108BD9-81ED-4DB2-BD59-A6C34878D82A}">
                    <a16:rowId xmlns:a16="http://schemas.microsoft.com/office/drawing/2014/main" val="1113109296"/>
                  </a:ext>
                </a:extLst>
              </a:tr>
              <a:tr h="370840">
                <a:tc>
                  <a:txBody>
                    <a:bodyPr/>
                    <a:lstStyle/>
                    <a:p>
                      <a:pPr algn="ctr"/>
                      <a:r>
                        <a:rPr lang="en-GB" b="1" dirty="0"/>
                        <a:t>14:00-15:00</a:t>
                      </a:r>
                    </a:p>
                  </a:txBody>
                  <a:tcPr anchor="ctr"/>
                </a:tc>
                <a:tc vMerge="1">
                  <a:txBody>
                    <a:bodyPr/>
                    <a:lstStyle/>
                    <a:p>
                      <a:pPr algn="ctr"/>
                      <a:endParaRPr lang="en-GB" sz="1400" dirty="0"/>
                    </a:p>
                  </a:txBody>
                  <a:tcPr anchor="ctr"/>
                </a:tc>
                <a:tc vMerge="1">
                  <a:txBody>
                    <a:bodyPr/>
                    <a:lstStyle/>
                    <a:p>
                      <a:pPr algn="ctr"/>
                      <a:endParaRPr lang="en-GB" sz="1400" dirty="0"/>
                    </a:p>
                  </a:txBody>
                  <a:tcPr anchor="ctr"/>
                </a:tc>
                <a:tc>
                  <a:txBody>
                    <a:bodyPr/>
                    <a:lstStyle/>
                    <a:p>
                      <a:pPr algn="ctr"/>
                      <a:endParaRPr lang="en-GB" sz="1400"/>
                    </a:p>
                  </a:txBody>
                  <a:tcPr anchor="ctr"/>
                </a:tc>
                <a:tc vMerge="1">
                  <a:txBody>
                    <a:bodyPr/>
                    <a:lstStyle/>
                    <a:p>
                      <a:pPr algn="ctr"/>
                      <a:endParaRPr lang="en-GB" sz="1400" dirty="0"/>
                    </a:p>
                  </a:txBody>
                  <a:tcPr anchor="ctr"/>
                </a:tc>
                <a:tc>
                  <a:txBody>
                    <a:bodyPr/>
                    <a:lstStyle/>
                    <a:p>
                      <a:pPr algn="ctr"/>
                      <a:endParaRPr lang="en-GB" sz="1400"/>
                    </a:p>
                  </a:txBody>
                  <a:tcPr anchor="ctr"/>
                </a:tc>
                <a:extLst>
                  <a:ext uri="{0D108BD9-81ED-4DB2-BD59-A6C34878D82A}">
                    <a16:rowId xmlns:a16="http://schemas.microsoft.com/office/drawing/2014/main" val="2959868919"/>
                  </a:ext>
                </a:extLst>
              </a:tr>
              <a:tr h="370840">
                <a:tc>
                  <a:txBody>
                    <a:bodyPr/>
                    <a:lstStyle/>
                    <a:p>
                      <a:pPr algn="ctr"/>
                      <a:r>
                        <a:rPr lang="en-GB" b="1" dirty="0"/>
                        <a:t>15:00-16:00</a:t>
                      </a:r>
                    </a:p>
                  </a:txBody>
                  <a:tcPr anchor="ctr"/>
                </a:tc>
                <a:tc vMerge="1">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vMerge="1">
                  <a:txBody>
                    <a:bodyPr/>
                    <a:lstStyle/>
                    <a:p>
                      <a:pPr algn="ctr"/>
                      <a:endParaRPr lang="en-GB" sz="1400" dirty="0"/>
                    </a:p>
                  </a:txBody>
                  <a:tcPr anchor="ctr"/>
                </a:tc>
                <a:tc>
                  <a:txBody>
                    <a:bodyPr/>
                    <a:lstStyle/>
                    <a:p>
                      <a:pPr algn="ctr"/>
                      <a:endParaRPr lang="en-GB" sz="1400" dirty="0"/>
                    </a:p>
                  </a:txBody>
                  <a:tcPr anchor="ctr"/>
                </a:tc>
                <a:extLst>
                  <a:ext uri="{0D108BD9-81ED-4DB2-BD59-A6C34878D82A}">
                    <a16:rowId xmlns:a16="http://schemas.microsoft.com/office/drawing/2014/main" val="3370716252"/>
                  </a:ext>
                </a:extLst>
              </a:tr>
              <a:tr h="370840">
                <a:tc>
                  <a:txBody>
                    <a:bodyPr/>
                    <a:lstStyle/>
                    <a:p>
                      <a:pPr algn="ctr"/>
                      <a:r>
                        <a:rPr lang="en-GB" b="1" dirty="0"/>
                        <a:t>16:00-17:00</a:t>
                      </a:r>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vMerge="1">
                  <a:txBody>
                    <a:bodyPr/>
                    <a:lstStyle/>
                    <a:p>
                      <a:pPr algn="ctr"/>
                      <a:endParaRPr lang="en-GB" sz="1400" dirty="0"/>
                    </a:p>
                  </a:txBody>
                  <a:tcPr anchor="ctr"/>
                </a:tc>
                <a:tc>
                  <a:txBody>
                    <a:bodyPr/>
                    <a:lstStyle/>
                    <a:p>
                      <a:pPr algn="ctr"/>
                      <a:endParaRPr lang="en-GB" sz="1400" dirty="0"/>
                    </a:p>
                  </a:txBody>
                  <a:tcPr anchor="ctr"/>
                </a:tc>
                <a:extLst>
                  <a:ext uri="{0D108BD9-81ED-4DB2-BD59-A6C34878D82A}">
                    <a16:rowId xmlns:a16="http://schemas.microsoft.com/office/drawing/2014/main" val="783577592"/>
                  </a:ext>
                </a:extLst>
              </a:tr>
              <a:tr h="370840">
                <a:tc>
                  <a:txBody>
                    <a:bodyPr/>
                    <a:lstStyle/>
                    <a:p>
                      <a:pPr algn="ctr"/>
                      <a:r>
                        <a:rPr lang="en-GB" b="1" dirty="0"/>
                        <a:t>17:00-18:00</a:t>
                      </a:r>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extLst>
                  <a:ext uri="{0D108BD9-81ED-4DB2-BD59-A6C34878D82A}">
                    <a16:rowId xmlns:a16="http://schemas.microsoft.com/office/drawing/2014/main" val="3261634472"/>
                  </a:ext>
                </a:extLst>
              </a:tr>
              <a:tr h="370840">
                <a:tc>
                  <a:txBody>
                    <a:bodyPr/>
                    <a:lstStyle/>
                    <a:p>
                      <a:pPr algn="ctr"/>
                      <a:r>
                        <a:rPr lang="en-GB" b="1" dirty="0"/>
                        <a:t>18:00-19:00</a:t>
                      </a:r>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extLst>
                  <a:ext uri="{0D108BD9-81ED-4DB2-BD59-A6C34878D82A}">
                    <a16:rowId xmlns:a16="http://schemas.microsoft.com/office/drawing/2014/main" val="4076020939"/>
                  </a:ext>
                </a:extLst>
              </a:tr>
              <a:tr h="370840">
                <a:tc>
                  <a:txBody>
                    <a:bodyPr/>
                    <a:lstStyle/>
                    <a:p>
                      <a:pPr algn="ctr"/>
                      <a:r>
                        <a:rPr lang="en-GB" b="1" dirty="0"/>
                        <a:t>19:00-20:00</a:t>
                      </a:r>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extLst>
                  <a:ext uri="{0D108BD9-81ED-4DB2-BD59-A6C34878D82A}">
                    <a16:rowId xmlns:a16="http://schemas.microsoft.com/office/drawing/2014/main" val="2437687351"/>
                  </a:ext>
                </a:extLst>
              </a:tr>
            </a:tbl>
          </a:graphicData>
        </a:graphic>
      </p:graphicFrame>
      <p:sp>
        <p:nvSpPr>
          <p:cNvPr id="5" name="TextBox 4"/>
          <p:cNvSpPr txBox="1"/>
          <p:nvPr/>
        </p:nvSpPr>
        <p:spPr>
          <a:xfrm>
            <a:off x="283467" y="1417507"/>
            <a:ext cx="11147776" cy="369332"/>
          </a:xfrm>
          <a:prstGeom prst="rect">
            <a:avLst/>
          </a:prstGeom>
          <a:noFill/>
        </p:spPr>
        <p:txBody>
          <a:bodyPr wrap="square" rtlCol="0">
            <a:spAutoFit/>
          </a:bodyPr>
          <a:lstStyle/>
          <a:p>
            <a:r>
              <a:rPr lang="en-GB" dirty="0">
                <a:solidFill>
                  <a:srgbClr val="162D56"/>
                </a:solidFill>
              </a:rPr>
              <a:t>Look at this example of a university timetable. What are the biggest differences compared to school?</a:t>
            </a:r>
          </a:p>
        </p:txBody>
      </p:sp>
      <p:sp>
        <p:nvSpPr>
          <p:cNvPr id="7" name="TextBox 6"/>
          <p:cNvSpPr txBox="1"/>
          <p:nvPr/>
        </p:nvSpPr>
        <p:spPr>
          <a:xfrm>
            <a:off x="9879584" y="2011680"/>
            <a:ext cx="2261616" cy="2446824"/>
          </a:xfrm>
          <a:prstGeom prst="rect">
            <a:avLst/>
          </a:prstGeom>
          <a:solidFill>
            <a:srgbClr val="00B050"/>
          </a:solidFill>
        </p:spPr>
        <p:txBody>
          <a:bodyPr wrap="square" rtlCol="0">
            <a:spAutoFit/>
          </a:bodyPr>
          <a:lstStyle/>
          <a:p>
            <a:pPr>
              <a:lnSpc>
                <a:spcPct val="150000"/>
              </a:lnSpc>
            </a:pPr>
            <a:r>
              <a:rPr lang="en-GB" b="1" dirty="0">
                <a:solidFill>
                  <a:schemeClr val="bg1"/>
                </a:solidFill>
              </a:rPr>
              <a:t>Course studied:</a:t>
            </a:r>
          </a:p>
          <a:p>
            <a:pPr>
              <a:lnSpc>
                <a:spcPct val="150000"/>
              </a:lnSpc>
            </a:pPr>
            <a:r>
              <a:rPr lang="en-GB" sz="1600" i="1" dirty="0">
                <a:solidFill>
                  <a:schemeClr val="bg1"/>
                </a:solidFill>
              </a:rPr>
              <a:t>Textile Design</a:t>
            </a:r>
          </a:p>
          <a:p>
            <a:pPr>
              <a:lnSpc>
                <a:spcPct val="150000"/>
              </a:lnSpc>
            </a:pPr>
            <a:endParaRPr lang="en-GB" i="1" dirty="0">
              <a:solidFill>
                <a:schemeClr val="bg1"/>
              </a:solidFill>
            </a:endParaRPr>
          </a:p>
          <a:p>
            <a:pPr>
              <a:lnSpc>
                <a:spcPct val="150000"/>
              </a:lnSpc>
            </a:pPr>
            <a:r>
              <a:rPr lang="en-GB" b="1" dirty="0">
                <a:solidFill>
                  <a:schemeClr val="bg1"/>
                </a:solidFill>
              </a:rPr>
              <a:t>Institution:</a:t>
            </a:r>
          </a:p>
          <a:p>
            <a:pPr>
              <a:lnSpc>
                <a:spcPct val="150000"/>
              </a:lnSpc>
            </a:pPr>
            <a:r>
              <a:rPr lang="en-GB" sz="1600" i="1" dirty="0">
                <a:solidFill>
                  <a:schemeClr val="bg1"/>
                </a:solidFill>
              </a:rPr>
              <a:t>Birmingham City University</a:t>
            </a:r>
          </a:p>
        </p:txBody>
      </p:sp>
      <p:sp>
        <p:nvSpPr>
          <p:cNvPr id="6" name="Rectangle 5"/>
          <p:cNvSpPr/>
          <p:nvPr/>
        </p:nvSpPr>
        <p:spPr>
          <a:xfrm>
            <a:off x="501680" y="622184"/>
            <a:ext cx="5787360"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UNIVERSITY TIMETABLES</a:t>
            </a:r>
          </a:p>
        </p:txBody>
      </p:sp>
    </p:spTree>
    <p:extLst>
      <p:ext uri="{BB962C8B-B14F-4D97-AF65-F5344CB8AC3E}">
        <p14:creationId xmlns:p14="http://schemas.microsoft.com/office/powerpoint/2010/main" val="184282227"/>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42110091"/>
              </p:ext>
            </p:extLst>
          </p:nvPr>
        </p:nvGraphicFramePr>
        <p:xfrm>
          <a:off x="189764" y="2048932"/>
          <a:ext cx="9614633" cy="4450080"/>
        </p:xfrm>
        <a:graphic>
          <a:graphicData uri="http://schemas.openxmlformats.org/drawingml/2006/table">
            <a:tbl>
              <a:tblPr firstRow="1" bandRow="1">
                <a:tableStyleId>{5C22544A-7EE6-4342-B048-85BDC9FD1C3A}</a:tableStyleId>
              </a:tblPr>
              <a:tblGrid>
                <a:gridCol w="1602439">
                  <a:extLst>
                    <a:ext uri="{9D8B030D-6E8A-4147-A177-3AD203B41FA5}">
                      <a16:colId xmlns:a16="http://schemas.microsoft.com/office/drawing/2014/main" val="1843280179"/>
                    </a:ext>
                  </a:extLst>
                </a:gridCol>
                <a:gridCol w="1676568">
                  <a:extLst>
                    <a:ext uri="{9D8B030D-6E8A-4147-A177-3AD203B41FA5}">
                      <a16:colId xmlns:a16="http://schemas.microsoft.com/office/drawing/2014/main" val="4247385277"/>
                    </a:ext>
                  </a:extLst>
                </a:gridCol>
                <a:gridCol w="1594293">
                  <a:extLst>
                    <a:ext uri="{9D8B030D-6E8A-4147-A177-3AD203B41FA5}">
                      <a16:colId xmlns:a16="http://schemas.microsoft.com/office/drawing/2014/main" val="21689381"/>
                    </a:ext>
                  </a:extLst>
                </a:gridCol>
                <a:gridCol w="1794933">
                  <a:extLst>
                    <a:ext uri="{9D8B030D-6E8A-4147-A177-3AD203B41FA5}">
                      <a16:colId xmlns:a16="http://schemas.microsoft.com/office/drawing/2014/main" val="3960167544"/>
                    </a:ext>
                  </a:extLst>
                </a:gridCol>
                <a:gridCol w="1507067">
                  <a:extLst>
                    <a:ext uri="{9D8B030D-6E8A-4147-A177-3AD203B41FA5}">
                      <a16:colId xmlns:a16="http://schemas.microsoft.com/office/drawing/2014/main" val="570752583"/>
                    </a:ext>
                  </a:extLst>
                </a:gridCol>
                <a:gridCol w="1439333">
                  <a:extLst>
                    <a:ext uri="{9D8B030D-6E8A-4147-A177-3AD203B41FA5}">
                      <a16:colId xmlns:a16="http://schemas.microsoft.com/office/drawing/2014/main" val="2538856478"/>
                    </a:ext>
                  </a:extLst>
                </a:gridCol>
              </a:tblGrid>
              <a:tr h="370840">
                <a:tc>
                  <a:txBody>
                    <a:bodyPr/>
                    <a:lstStyle/>
                    <a:p>
                      <a:pPr algn="ctr"/>
                      <a:r>
                        <a:rPr lang="en-GB" dirty="0"/>
                        <a:t>Time</a:t>
                      </a:r>
                    </a:p>
                  </a:txBody>
                  <a:tcPr anchor="ctr">
                    <a:solidFill>
                      <a:srgbClr val="00B050"/>
                    </a:solidFill>
                  </a:tcPr>
                </a:tc>
                <a:tc>
                  <a:txBody>
                    <a:bodyPr/>
                    <a:lstStyle/>
                    <a:p>
                      <a:pPr algn="ctr"/>
                      <a:r>
                        <a:rPr lang="en-GB" dirty="0"/>
                        <a:t>Monday</a:t>
                      </a:r>
                    </a:p>
                  </a:txBody>
                  <a:tcPr anchor="ctr">
                    <a:solidFill>
                      <a:srgbClr val="00B050"/>
                    </a:solidFill>
                  </a:tcPr>
                </a:tc>
                <a:tc>
                  <a:txBody>
                    <a:bodyPr/>
                    <a:lstStyle/>
                    <a:p>
                      <a:pPr algn="ctr"/>
                      <a:r>
                        <a:rPr lang="en-GB" dirty="0"/>
                        <a:t>Tuesday</a:t>
                      </a:r>
                    </a:p>
                  </a:txBody>
                  <a:tcPr anchor="ctr">
                    <a:solidFill>
                      <a:srgbClr val="00B050"/>
                    </a:solidFill>
                  </a:tcPr>
                </a:tc>
                <a:tc>
                  <a:txBody>
                    <a:bodyPr/>
                    <a:lstStyle/>
                    <a:p>
                      <a:pPr algn="ctr"/>
                      <a:r>
                        <a:rPr lang="en-GB" dirty="0"/>
                        <a:t>Wednesday</a:t>
                      </a:r>
                    </a:p>
                  </a:txBody>
                  <a:tcPr anchor="ctr">
                    <a:solidFill>
                      <a:srgbClr val="00B050"/>
                    </a:solidFill>
                  </a:tcPr>
                </a:tc>
                <a:tc>
                  <a:txBody>
                    <a:bodyPr/>
                    <a:lstStyle/>
                    <a:p>
                      <a:pPr algn="ctr"/>
                      <a:r>
                        <a:rPr lang="en-GB" dirty="0"/>
                        <a:t>Thursday</a:t>
                      </a:r>
                    </a:p>
                  </a:txBody>
                  <a:tcPr anchor="ctr">
                    <a:solidFill>
                      <a:srgbClr val="00B050"/>
                    </a:solidFill>
                  </a:tcPr>
                </a:tc>
                <a:tc>
                  <a:txBody>
                    <a:bodyPr/>
                    <a:lstStyle/>
                    <a:p>
                      <a:pPr algn="ctr"/>
                      <a:r>
                        <a:rPr lang="en-GB" dirty="0"/>
                        <a:t>Friday</a:t>
                      </a:r>
                    </a:p>
                  </a:txBody>
                  <a:tcPr anchor="ctr">
                    <a:solidFill>
                      <a:srgbClr val="00B050"/>
                    </a:solidFill>
                  </a:tcPr>
                </a:tc>
                <a:extLst>
                  <a:ext uri="{0D108BD9-81ED-4DB2-BD59-A6C34878D82A}">
                    <a16:rowId xmlns:a16="http://schemas.microsoft.com/office/drawing/2014/main" val="936895216"/>
                  </a:ext>
                </a:extLst>
              </a:tr>
              <a:tr h="370840">
                <a:tc>
                  <a:txBody>
                    <a:bodyPr/>
                    <a:lstStyle/>
                    <a:p>
                      <a:pPr algn="ctr"/>
                      <a:r>
                        <a:rPr lang="en-GB" b="1" dirty="0">
                          <a:solidFill>
                            <a:schemeClr val="bg1"/>
                          </a:solidFill>
                        </a:rPr>
                        <a:t>9:00-10:00</a:t>
                      </a:r>
                    </a:p>
                  </a:txBody>
                  <a:tcPr anchor="ctr">
                    <a:solidFill>
                      <a:srgbClr val="00B050"/>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extLst>
                  <a:ext uri="{0D108BD9-81ED-4DB2-BD59-A6C34878D82A}">
                    <a16:rowId xmlns:a16="http://schemas.microsoft.com/office/drawing/2014/main" val="2402668535"/>
                  </a:ext>
                </a:extLst>
              </a:tr>
              <a:tr h="370840">
                <a:tc>
                  <a:txBody>
                    <a:bodyPr/>
                    <a:lstStyle/>
                    <a:p>
                      <a:pPr algn="ctr"/>
                      <a:r>
                        <a:rPr lang="en-GB" b="1" dirty="0">
                          <a:solidFill>
                            <a:schemeClr val="bg1"/>
                          </a:solidFill>
                        </a:rPr>
                        <a:t>10:00-11:00</a:t>
                      </a:r>
                    </a:p>
                  </a:txBody>
                  <a:tcPr anchor="ctr">
                    <a:solidFill>
                      <a:srgbClr val="00B050"/>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a:p>
                  </a:txBody>
                  <a:tcPr anchor="ctr">
                    <a:solidFill>
                      <a:schemeClr val="accent6">
                        <a:lumMod val="20000"/>
                        <a:lumOff val="80000"/>
                      </a:schemeClr>
                    </a:solidFill>
                  </a:tcPr>
                </a:tc>
                <a:extLst>
                  <a:ext uri="{0D108BD9-81ED-4DB2-BD59-A6C34878D82A}">
                    <a16:rowId xmlns:a16="http://schemas.microsoft.com/office/drawing/2014/main" val="3649468152"/>
                  </a:ext>
                </a:extLst>
              </a:tr>
              <a:tr h="370840">
                <a:tc>
                  <a:txBody>
                    <a:bodyPr/>
                    <a:lstStyle/>
                    <a:p>
                      <a:pPr algn="ctr"/>
                      <a:r>
                        <a:rPr lang="en-GB" b="1" dirty="0">
                          <a:solidFill>
                            <a:schemeClr val="bg1"/>
                          </a:solidFill>
                        </a:rPr>
                        <a:t>11:00-12:00</a:t>
                      </a:r>
                    </a:p>
                  </a:txBody>
                  <a:tcPr anchor="ctr">
                    <a:solidFill>
                      <a:srgbClr val="00B050"/>
                    </a:solidFill>
                  </a:tcPr>
                </a:tc>
                <a:tc>
                  <a:txBody>
                    <a:bodyPr/>
                    <a:lstStyle/>
                    <a:p>
                      <a:pPr algn="ctr"/>
                      <a:endParaRPr lang="en-GB" sz="140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a:p>
                  </a:txBody>
                  <a:tcPr anchor="ctr">
                    <a:solidFill>
                      <a:schemeClr val="accent6">
                        <a:lumMod val="20000"/>
                        <a:lumOff val="80000"/>
                      </a:schemeClr>
                    </a:solidFill>
                  </a:tcPr>
                </a:tc>
                <a:tc>
                  <a:txBody>
                    <a:bodyPr/>
                    <a:lstStyle/>
                    <a:p>
                      <a:pPr algn="ctr"/>
                      <a:endParaRPr lang="en-GB" sz="1400"/>
                    </a:p>
                  </a:txBody>
                  <a:tcPr anchor="ctr">
                    <a:solidFill>
                      <a:schemeClr val="accent6">
                        <a:lumMod val="20000"/>
                        <a:lumOff val="80000"/>
                      </a:schemeClr>
                    </a:solidFill>
                  </a:tcPr>
                </a:tc>
                <a:tc>
                  <a:txBody>
                    <a:bodyPr/>
                    <a:lstStyle/>
                    <a:p>
                      <a:pPr algn="ctr"/>
                      <a:endParaRPr lang="en-GB" sz="1400"/>
                    </a:p>
                  </a:txBody>
                  <a:tcPr anchor="ctr">
                    <a:solidFill>
                      <a:schemeClr val="accent6">
                        <a:lumMod val="20000"/>
                        <a:lumOff val="80000"/>
                      </a:schemeClr>
                    </a:solidFill>
                  </a:tcPr>
                </a:tc>
                <a:extLst>
                  <a:ext uri="{0D108BD9-81ED-4DB2-BD59-A6C34878D82A}">
                    <a16:rowId xmlns:a16="http://schemas.microsoft.com/office/drawing/2014/main" val="3451260438"/>
                  </a:ext>
                </a:extLst>
              </a:tr>
              <a:tr h="370840">
                <a:tc>
                  <a:txBody>
                    <a:bodyPr/>
                    <a:lstStyle/>
                    <a:p>
                      <a:pPr algn="ctr"/>
                      <a:r>
                        <a:rPr lang="en-GB" b="1" dirty="0">
                          <a:solidFill>
                            <a:schemeClr val="bg1"/>
                          </a:solidFill>
                        </a:rPr>
                        <a:t>12:00-13:00</a:t>
                      </a:r>
                    </a:p>
                  </a:txBody>
                  <a:tcPr anchor="ctr">
                    <a:solidFill>
                      <a:srgbClr val="00B050"/>
                    </a:solidFill>
                  </a:tcPr>
                </a:tc>
                <a:tc>
                  <a:txBody>
                    <a:bodyPr/>
                    <a:lstStyle/>
                    <a:p>
                      <a:pPr algn="ctr"/>
                      <a:endParaRPr lang="en-GB" sz="140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a:p>
                  </a:txBody>
                  <a:tcPr anchor="ctr">
                    <a:solidFill>
                      <a:schemeClr val="accent6">
                        <a:lumMod val="20000"/>
                        <a:lumOff val="80000"/>
                      </a:schemeClr>
                    </a:solidFill>
                  </a:tcPr>
                </a:tc>
                <a:tc>
                  <a:txBody>
                    <a:bodyPr/>
                    <a:lstStyle/>
                    <a:p>
                      <a:pPr algn="ctr"/>
                      <a:endParaRPr lang="en-GB" sz="1400"/>
                    </a:p>
                  </a:txBody>
                  <a:tcPr anchor="ctr">
                    <a:solidFill>
                      <a:schemeClr val="accent6">
                        <a:lumMod val="20000"/>
                        <a:lumOff val="80000"/>
                      </a:schemeClr>
                    </a:solidFill>
                  </a:tcPr>
                </a:tc>
                <a:extLst>
                  <a:ext uri="{0D108BD9-81ED-4DB2-BD59-A6C34878D82A}">
                    <a16:rowId xmlns:a16="http://schemas.microsoft.com/office/drawing/2014/main" val="4036598231"/>
                  </a:ext>
                </a:extLst>
              </a:tr>
              <a:tr h="370840">
                <a:tc>
                  <a:txBody>
                    <a:bodyPr/>
                    <a:lstStyle/>
                    <a:p>
                      <a:pPr algn="ctr"/>
                      <a:r>
                        <a:rPr lang="en-GB" b="1" dirty="0">
                          <a:solidFill>
                            <a:schemeClr val="bg1"/>
                          </a:solidFill>
                        </a:rPr>
                        <a:t>13:00-14:00</a:t>
                      </a:r>
                    </a:p>
                  </a:txBody>
                  <a:tcPr anchor="ctr">
                    <a:solidFill>
                      <a:srgbClr val="00B050"/>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a:p>
                  </a:txBody>
                  <a:tcPr anchor="ctr">
                    <a:solidFill>
                      <a:schemeClr val="accent6">
                        <a:lumMod val="20000"/>
                        <a:lumOff val="80000"/>
                      </a:schemeClr>
                    </a:solidFill>
                  </a:tcPr>
                </a:tc>
                <a:tc>
                  <a:txBody>
                    <a:bodyPr/>
                    <a:lstStyle/>
                    <a:p>
                      <a:pPr algn="ctr"/>
                      <a:endParaRPr lang="en-GB" sz="1400"/>
                    </a:p>
                  </a:txBody>
                  <a:tcPr anchor="ctr">
                    <a:solidFill>
                      <a:schemeClr val="accent6">
                        <a:lumMod val="20000"/>
                        <a:lumOff val="80000"/>
                      </a:schemeClr>
                    </a:solidFill>
                  </a:tcPr>
                </a:tc>
                <a:extLst>
                  <a:ext uri="{0D108BD9-81ED-4DB2-BD59-A6C34878D82A}">
                    <a16:rowId xmlns:a16="http://schemas.microsoft.com/office/drawing/2014/main" val="1113109296"/>
                  </a:ext>
                </a:extLst>
              </a:tr>
              <a:tr h="370840">
                <a:tc>
                  <a:txBody>
                    <a:bodyPr/>
                    <a:lstStyle/>
                    <a:p>
                      <a:pPr algn="ctr"/>
                      <a:r>
                        <a:rPr lang="en-GB" b="1" dirty="0">
                          <a:solidFill>
                            <a:schemeClr val="bg1"/>
                          </a:solidFill>
                        </a:rPr>
                        <a:t>14:00-15:00</a:t>
                      </a:r>
                    </a:p>
                  </a:txBody>
                  <a:tcPr anchor="ctr">
                    <a:solidFill>
                      <a:srgbClr val="00B050"/>
                    </a:solidFill>
                  </a:tcPr>
                </a:tc>
                <a:tc>
                  <a:txBody>
                    <a:bodyPr/>
                    <a:lstStyle/>
                    <a:p>
                      <a:pPr algn="ctr"/>
                      <a:endParaRPr lang="en-GB" sz="1400"/>
                    </a:p>
                  </a:txBody>
                  <a:tcPr anchor="ctr">
                    <a:solidFill>
                      <a:schemeClr val="accent6">
                        <a:lumMod val="20000"/>
                        <a:lumOff val="80000"/>
                      </a:schemeClr>
                    </a:solidFill>
                  </a:tcPr>
                </a:tc>
                <a:tc>
                  <a:txBody>
                    <a:bodyPr/>
                    <a:lstStyle/>
                    <a:p>
                      <a:pPr algn="ctr"/>
                      <a:endParaRPr lang="en-GB" sz="140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a:p>
                  </a:txBody>
                  <a:tcPr anchor="ctr">
                    <a:solidFill>
                      <a:schemeClr val="accent6">
                        <a:lumMod val="20000"/>
                        <a:lumOff val="80000"/>
                      </a:schemeClr>
                    </a:solidFill>
                  </a:tcPr>
                </a:tc>
                <a:tc>
                  <a:txBody>
                    <a:bodyPr/>
                    <a:lstStyle/>
                    <a:p>
                      <a:pPr algn="ctr"/>
                      <a:endParaRPr lang="en-GB" sz="1400"/>
                    </a:p>
                  </a:txBody>
                  <a:tcPr anchor="ctr">
                    <a:solidFill>
                      <a:schemeClr val="accent6">
                        <a:lumMod val="20000"/>
                        <a:lumOff val="80000"/>
                      </a:schemeClr>
                    </a:solidFill>
                  </a:tcPr>
                </a:tc>
                <a:extLst>
                  <a:ext uri="{0D108BD9-81ED-4DB2-BD59-A6C34878D82A}">
                    <a16:rowId xmlns:a16="http://schemas.microsoft.com/office/drawing/2014/main" val="2959868919"/>
                  </a:ext>
                </a:extLst>
              </a:tr>
              <a:tr h="370840">
                <a:tc>
                  <a:txBody>
                    <a:bodyPr/>
                    <a:lstStyle/>
                    <a:p>
                      <a:pPr algn="ctr"/>
                      <a:r>
                        <a:rPr lang="en-GB" b="1" dirty="0">
                          <a:solidFill>
                            <a:schemeClr val="bg1"/>
                          </a:solidFill>
                        </a:rPr>
                        <a:t>15:00-16:00</a:t>
                      </a:r>
                    </a:p>
                  </a:txBody>
                  <a:tcPr anchor="ctr">
                    <a:solidFill>
                      <a:srgbClr val="00B050"/>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extLst>
                  <a:ext uri="{0D108BD9-81ED-4DB2-BD59-A6C34878D82A}">
                    <a16:rowId xmlns:a16="http://schemas.microsoft.com/office/drawing/2014/main" val="3370716252"/>
                  </a:ext>
                </a:extLst>
              </a:tr>
              <a:tr h="370840">
                <a:tc>
                  <a:txBody>
                    <a:bodyPr/>
                    <a:lstStyle/>
                    <a:p>
                      <a:pPr algn="ctr"/>
                      <a:r>
                        <a:rPr lang="en-GB" b="1" dirty="0">
                          <a:solidFill>
                            <a:schemeClr val="bg1"/>
                          </a:solidFill>
                        </a:rPr>
                        <a:t>16:00-17:00</a:t>
                      </a:r>
                    </a:p>
                  </a:txBody>
                  <a:tcPr anchor="ctr">
                    <a:solidFill>
                      <a:srgbClr val="00B050"/>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extLst>
                  <a:ext uri="{0D108BD9-81ED-4DB2-BD59-A6C34878D82A}">
                    <a16:rowId xmlns:a16="http://schemas.microsoft.com/office/drawing/2014/main" val="783577592"/>
                  </a:ext>
                </a:extLst>
              </a:tr>
              <a:tr h="370840">
                <a:tc>
                  <a:txBody>
                    <a:bodyPr/>
                    <a:lstStyle/>
                    <a:p>
                      <a:pPr algn="ctr"/>
                      <a:r>
                        <a:rPr lang="en-GB" b="1" dirty="0">
                          <a:solidFill>
                            <a:schemeClr val="bg1"/>
                          </a:solidFill>
                        </a:rPr>
                        <a:t>17:00-18:00</a:t>
                      </a:r>
                    </a:p>
                  </a:txBody>
                  <a:tcPr anchor="ctr">
                    <a:solidFill>
                      <a:srgbClr val="00B050"/>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extLst>
                  <a:ext uri="{0D108BD9-81ED-4DB2-BD59-A6C34878D82A}">
                    <a16:rowId xmlns:a16="http://schemas.microsoft.com/office/drawing/2014/main" val="3261634472"/>
                  </a:ext>
                </a:extLst>
              </a:tr>
              <a:tr h="370840">
                <a:tc>
                  <a:txBody>
                    <a:bodyPr/>
                    <a:lstStyle/>
                    <a:p>
                      <a:pPr algn="ctr"/>
                      <a:r>
                        <a:rPr lang="en-GB" b="1" dirty="0">
                          <a:solidFill>
                            <a:schemeClr val="bg1"/>
                          </a:solidFill>
                        </a:rPr>
                        <a:t>18:00-19:00</a:t>
                      </a:r>
                    </a:p>
                  </a:txBody>
                  <a:tcPr anchor="ctr">
                    <a:solidFill>
                      <a:srgbClr val="00B050"/>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extLst>
                  <a:ext uri="{0D108BD9-81ED-4DB2-BD59-A6C34878D82A}">
                    <a16:rowId xmlns:a16="http://schemas.microsoft.com/office/drawing/2014/main" val="4076020939"/>
                  </a:ext>
                </a:extLst>
              </a:tr>
              <a:tr h="370840">
                <a:tc>
                  <a:txBody>
                    <a:bodyPr/>
                    <a:lstStyle/>
                    <a:p>
                      <a:pPr algn="ctr"/>
                      <a:r>
                        <a:rPr lang="en-GB" b="1" dirty="0">
                          <a:solidFill>
                            <a:schemeClr val="bg1"/>
                          </a:solidFill>
                        </a:rPr>
                        <a:t>19:00-20:00</a:t>
                      </a:r>
                    </a:p>
                  </a:txBody>
                  <a:tcPr anchor="ctr">
                    <a:solidFill>
                      <a:srgbClr val="00B050"/>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tc>
                  <a:txBody>
                    <a:bodyPr/>
                    <a:lstStyle/>
                    <a:p>
                      <a:pPr algn="ctr"/>
                      <a:endParaRPr lang="en-GB" sz="1400" dirty="0"/>
                    </a:p>
                  </a:txBody>
                  <a:tcPr anchor="ctr">
                    <a:solidFill>
                      <a:schemeClr val="accent6">
                        <a:lumMod val="20000"/>
                        <a:lumOff val="80000"/>
                      </a:schemeClr>
                    </a:solidFill>
                  </a:tcPr>
                </a:tc>
                <a:extLst>
                  <a:ext uri="{0D108BD9-81ED-4DB2-BD59-A6C34878D82A}">
                    <a16:rowId xmlns:a16="http://schemas.microsoft.com/office/drawing/2014/main" val="2437687351"/>
                  </a:ext>
                </a:extLst>
              </a:tr>
            </a:tbl>
          </a:graphicData>
        </a:graphic>
      </p:graphicFrame>
      <p:sp>
        <p:nvSpPr>
          <p:cNvPr id="6" name="TextBox 5"/>
          <p:cNvSpPr txBox="1"/>
          <p:nvPr/>
        </p:nvSpPr>
        <p:spPr>
          <a:xfrm>
            <a:off x="291367" y="1354945"/>
            <a:ext cx="11147776" cy="646331"/>
          </a:xfrm>
          <a:prstGeom prst="rect">
            <a:avLst/>
          </a:prstGeom>
          <a:noFill/>
        </p:spPr>
        <p:txBody>
          <a:bodyPr wrap="square" rtlCol="0">
            <a:spAutoFit/>
          </a:bodyPr>
          <a:lstStyle/>
          <a:p>
            <a:r>
              <a:rPr lang="en-GB" dirty="0">
                <a:solidFill>
                  <a:srgbClr val="162D56"/>
                </a:solidFill>
              </a:rPr>
              <a:t>Your turn! Fill in the timetable with what you might expect from a different course/qualification. You can make up a subject or do a timetable for an apprenticeship.</a:t>
            </a:r>
          </a:p>
        </p:txBody>
      </p:sp>
      <p:sp>
        <p:nvSpPr>
          <p:cNvPr id="7" name="Rectangle 6"/>
          <p:cNvSpPr/>
          <p:nvPr/>
        </p:nvSpPr>
        <p:spPr>
          <a:xfrm>
            <a:off x="501680" y="622184"/>
            <a:ext cx="5787360"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UNIVERSITY TIMETABLES</a:t>
            </a:r>
          </a:p>
        </p:txBody>
      </p:sp>
    </p:spTree>
    <p:extLst>
      <p:ext uri="{BB962C8B-B14F-4D97-AF65-F5344CB8AC3E}">
        <p14:creationId xmlns:p14="http://schemas.microsoft.com/office/powerpoint/2010/main" val="113807159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612" y="1684319"/>
            <a:ext cx="11165388" cy="3970318"/>
          </a:xfrm>
          <a:prstGeom prst="rect">
            <a:avLst/>
          </a:prstGeom>
          <a:noFill/>
        </p:spPr>
        <p:txBody>
          <a:bodyPr wrap="square" rtlCol="0">
            <a:spAutoFit/>
          </a:bodyPr>
          <a:lstStyle/>
          <a:p>
            <a:pPr algn="ctr">
              <a:lnSpc>
                <a:spcPct val="150000"/>
              </a:lnSpc>
            </a:pPr>
            <a:r>
              <a:rPr lang="en-GB" sz="2400" dirty="0"/>
              <a:t>What </a:t>
            </a:r>
            <a:r>
              <a:rPr lang="en-GB" sz="2400" b="1" dirty="0"/>
              <a:t>HE route </a:t>
            </a:r>
            <a:r>
              <a:rPr lang="en-GB" sz="2400" dirty="0"/>
              <a:t>did you base your timetable on? University, apprenticeship, something else?</a:t>
            </a:r>
          </a:p>
          <a:p>
            <a:pPr algn="ctr">
              <a:lnSpc>
                <a:spcPct val="150000"/>
              </a:lnSpc>
            </a:pPr>
            <a:endParaRPr lang="en-GB" sz="2400" dirty="0"/>
          </a:p>
          <a:p>
            <a:pPr algn="ctr">
              <a:lnSpc>
                <a:spcPct val="150000"/>
              </a:lnSpc>
            </a:pPr>
            <a:r>
              <a:rPr lang="en-GB" sz="2400" dirty="0"/>
              <a:t>Tell me </a:t>
            </a:r>
            <a:r>
              <a:rPr lang="en-GB" sz="2400" b="1" dirty="0"/>
              <a:t>1 thing </a:t>
            </a:r>
            <a:r>
              <a:rPr lang="en-GB" sz="2400" dirty="0"/>
              <a:t>that is essential for your personal timetable.</a:t>
            </a:r>
          </a:p>
          <a:p>
            <a:pPr algn="ctr">
              <a:lnSpc>
                <a:spcPct val="150000"/>
              </a:lnSpc>
            </a:pPr>
            <a:r>
              <a:rPr lang="en-GB" sz="2400" dirty="0"/>
              <a:t>Is it playing a sport? Travelling?</a:t>
            </a:r>
          </a:p>
          <a:p>
            <a:pPr algn="ctr"/>
            <a:endParaRPr lang="en-GB" sz="2400" dirty="0"/>
          </a:p>
          <a:p>
            <a:pPr algn="ctr"/>
            <a:endParaRPr lang="en-GB" sz="2400" dirty="0"/>
          </a:p>
          <a:p>
            <a:pPr algn="ctr"/>
            <a:r>
              <a:rPr lang="en-GB" sz="2400" b="1" dirty="0">
                <a:solidFill>
                  <a:srgbClr val="FF0000"/>
                </a:solidFill>
              </a:rPr>
              <a:t>What would you do if your family or friends didn’t want you to go into HE?</a:t>
            </a:r>
          </a:p>
        </p:txBody>
      </p:sp>
      <p:sp>
        <p:nvSpPr>
          <p:cNvPr id="5" name="Rectangle 4"/>
          <p:cNvSpPr/>
          <p:nvPr/>
        </p:nvSpPr>
        <p:spPr>
          <a:xfrm>
            <a:off x="501680" y="622184"/>
            <a:ext cx="5787360"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UNIVERSITY TIMETABLES</a:t>
            </a:r>
          </a:p>
        </p:txBody>
      </p:sp>
    </p:spTree>
    <p:extLst>
      <p:ext uri="{BB962C8B-B14F-4D97-AF65-F5344CB8AC3E}">
        <p14:creationId xmlns:p14="http://schemas.microsoft.com/office/powerpoint/2010/main" val="505690754"/>
      </p:ext>
    </p:extLst>
  </p:cSld>
  <p:clrMapOvr>
    <a:masterClrMapping/>
  </p:clrMapOvr>
  <p:transition spd="slow">
    <p:push/>
  </p:transition>
</p:sld>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2756</TotalTime>
  <Words>1552</Words>
  <Application>Microsoft Office PowerPoint</Application>
  <PresentationFormat>Widescreen</PresentationFormat>
  <Paragraphs>234</Paragraphs>
  <Slides>17</Slides>
  <Notes>14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Roboto</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Curran, Hannah</cp:lastModifiedBy>
  <cp:revision>157</cp:revision>
  <dcterms:created xsi:type="dcterms:W3CDTF">2017-03-14T08:31:32Z</dcterms:created>
  <dcterms:modified xsi:type="dcterms:W3CDTF">2023-08-17T11:11:12Z</dcterms:modified>
</cp:coreProperties>
</file>