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73" r:id="rId2"/>
    <p:sldId id="276" r:id="rId3"/>
    <p:sldId id="290" r:id="rId4"/>
    <p:sldId id="318" r:id="rId5"/>
    <p:sldId id="319" r:id="rId6"/>
    <p:sldId id="302" r:id="rId7"/>
    <p:sldId id="297" r:id="rId8"/>
    <p:sldId id="301" r:id="rId9"/>
    <p:sldId id="298" r:id="rId10"/>
    <p:sldId id="303" r:id="rId11"/>
    <p:sldId id="304" r:id="rId12"/>
    <p:sldId id="315" r:id="rId13"/>
    <p:sldId id="296" r:id="rId14"/>
    <p:sldId id="306" r:id="rId15"/>
    <p:sldId id="305" r:id="rId16"/>
    <p:sldId id="307" r:id="rId17"/>
    <p:sldId id="311" r:id="rId18"/>
    <p:sldId id="308" r:id="rId19"/>
    <p:sldId id="309" r:id="rId20"/>
    <p:sldId id="312" r:id="rId21"/>
    <p:sldId id="310" r:id="rId22"/>
    <p:sldId id="313" r:id="rId23"/>
    <p:sldId id="314" r:id="rId24"/>
    <p:sldId id="300" r:id="rId25"/>
    <p:sldId id="288"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7C4"/>
    <a:srgbClr val="ED217C"/>
    <a:srgbClr val="162D56"/>
    <a:srgbClr val="1E2C52"/>
    <a:srgbClr val="1D7CC7"/>
    <a:srgbClr val="009193"/>
    <a:srgbClr val="A91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63AB0-9EE4-F261-AB72-814160BFBB19}" v="3" dt="2020-10-27T14:59:02.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0" autoAdjust="0"/>
    <p:restoredTop sz="75786" autoAdjust="0"/>
  </p:normalViewPr>
  <p:slideViewPr>
    <p:cSldViewPr snapToGrid="0" snapToObjects="1">
      <p:cViewPr>
        <p:scale>
          <a:sx n="72" d="100"/>
          <a:sy n="72" d="100"/>
        </p:scale>
        <p:origin x="-960" y="8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nwick, Georgia" userId="S::g.fenwick@wlv.ac.uk::7a8d7111-5516-43b0-b8c1-8a359c0d479b" providerId="AD" clId="Web-{22D63AB0-9EE4-F261-AB72-814160BFBB19}"/>
    <pc:docChg chg="modSld">
      <pc:chgData name="Fenwick, Georgia" userId="S::g.fenwick@wlv.ac.uk::7a8d7111-5516-43b0-b8c1-8a359c0d479b" providerId="AD" clId="Web-{22D63AB0-9EE4-F261-AB72-814160BFBB19}" dt="2020-10-27T14:59:02.725" v="2"/>
      <pc:docMkLst>
        <pc:docMk/>
      </pc:docMkLst>
      <pc:sldChg chg="modSp">
        <pc:chgData name="Fenwick, Georgia" userId="S::g.fenwick@wlv.ac.uk::7a8d7111-5516-43b0-b8c1-8a359c0d479b" providerId="AD" clId="Web-{22D63AB0-9EE4-F261-AB72-814160BFBB19}" dt="2020-10-27T14:59:02.725" v="2"/>
        <pc:sldMkLst>
          <pc:docMk/>
          <pc:sldMk cId="1205035523" sldId="276"/>
        </pc:sldMkLst>
        <pc:spChg chg="mod">
          <ac:chgData name="Fenwick, Georgia" userId="S::g.fenwick@wlv.ac.uk::7a8d7111-5516-43b0-b8c1-8a359c0d479b" providerId="AD" clId="Web-{22D63AB0-9EE4-F261-AB72-814160BFBB19}" dt="2020-10-27T14:58:56.678" v="0"/>
          <ac:spMkLst>
            <pc:docMk/>
            <pc:sldMk cId="1205035523" sldId="276"/>
            <ac:spMk id="3" creationId="{00000000-0000-0000-0000-000000000000}"/>
          </ac:spMkLst>
        </pc:spChg>
        <pc:spChg chg="mod">
          <ac:chgData name="Fenwick, Georgia" userId="S::g.fenwick@wlv.ac.uk::7a8d7111-5516-43b0-b8c1-8a359c0d479b" providerId="AD" clId="Web-{22D63AB0-9EE4-F261-AB72-814160BFBB19}" dt="2020-10-27T14:58:59.787" v="1"/>
          <ac:spMkLst>
            <pc:docMk/>
            <pc:sldMk cId="1205035523" sldId="276"/>
            <ac:spMk id="9" creationId="{00000000-0000-0000-0000-000000000000}"/>
          </ac:spMkLst>
        </pc:spChg>
        <pc:spChg chg="mod">
          <ac:chgData name="Fenwick, Georgia" userId="S::g.fenwick@wlv.ac.uk::7a8d7111-5516-43b0-b8c1-8a359c0d479b" providerId="AD" clId="Web-{22D63AB0-9EE4-F261-AB72-814160BFBB19}" dt="2020-10-27T14:59:02.725" v="2"/>
          <ac:spMkLst>
            <pc:docMk/>
            <pc:sldMk cId="1205035523" sldId="276"/>
            <ac:spMk id="1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5/11/2021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uniguide.co.uk/advice/how-important-are-portfolios-and-interviews-for-creative-cours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uniguide.co.uk/advice/ucas-application/entry-requirements-for-medicin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heuniguide.co.uk/subjects/psychology"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theuniguide.co.uk/advice/six-things-you-need-to-know-before-making-your-a-level-choice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heuniguide.co.uk/course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theuniguide.co.uk/advice/ucas-application/what-are-university-entry-requirement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AVCE" TargetMode="External"/><Relationship Id="rId7" Type="http://schemas.openxmlformats.org/officeDocument/2006/relationships/hyperlink" Target="https://en.wikipedia.org/wiki/United_Kingdo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Sixth_form" TargetMode="External"/><Relationship Id="rId5" Type="http://schemas.openxmlformats.org/officeDocument/2006/relationships/hyperlink" Target="https://en.wikipedia.org/wiki/Further_Education" TargetMode="External"/><Relationship Id="rId4" Type="http://schemas.openxmlformats.org/officeDocument/2006/relationships/hyperlink" Target="https://en.wikipedia.org/wiki/Vocational_educatio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1.1 Recap Y10, difference between FE &amp; HE</a:t>
            </a:r>
            <a:r>
              <a:rPr lang="en-GB" dirty="0"/>
              <a:t/>
            </a:r>
            <a:br>
              <a:rPr lang="en-GB" dirty="0"/>
            </a:br>
            <a:r>
              <a:rPr lang="en-GB" dirty="0"/>
              <a:t>1</a:t>
            </a:r>
            <a:r>
              <a:rPr lang="en-GB" sz="1200" b="0" i="0" kern="1200" dirty="0">
                <a:solidFill>
                  <a:schemeClr val="tx1"/>
                </a:solidFill>
                <a:effectLst/>
                <a:latin typeface="+mn-lt"/>
                <a:ea typeface="+mn-ea"/>
                <a:cs typeface="+mn-cs"/>
              </a:rPr>
              <a:t>.2 What is an apprenticeship/sixth form/college - main focus on apprenticeships and different types</a:t>
            </a:r>
            <a:r>
              <a:rPr lang="en-GB" dirty="0"/>
              <a:t/>
            </a:r>
            <a:br>
              <a:rPr lang="en-GB" dirty="0"/>
            </a:br>
            <a:r>
              <a:rPr lang="en-GB" dirty="0"/>
              <a:t>1</a:t>
            </a:r>
            <a:r>
              <a:rPr lang="en-GB" sz="1200" b="0" i="0" kern="1200" dirty="0">
                <a:solidFill>
                  <a:schemeClr val="tx1"/>
                </a:solidFill>
                <a:effectLst/>
                <a:latin typeface="+mn-lt"/>
                <a:ea typeface="+mn-ea"/>
                <a:cs typeface="+mn-cs"/>
              </a:rPr>
              <a:t>.3 How to choose a subject, the impact of these decisions on your HE future, making a check-list to complete before Y12</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4227209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Discussion regarding college – pros and cons. Explain that some of the cons may be a pro</a:t>
            </a:r>
            <a:r>
              <a:rPr lang="en-GB" sz="1200" b="0" i="0" kern="1200" baseline="0" dirty="0">
                <a:solidFill>
                  <a:schemeClr val="tx1"/>
                </a:solidFill>
                <a:effectLst/>
                <a:latin typeface="+mn-lt"/>
                <a:ea typeface="+mn-ea"/>
                <a:cs typeface="+mn-cs"/>
              </a:rPr>
              <a:t> for them and vice versa!</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10</a:t>
            </a:fld>
            <a:endParaRPr lang="en-US"/>
          </a:p>
        </p:txBody>
      </p:sp>
    </p:spTree>
    <p:extLst>
      <p:ext uri="{BB962C8B-B14F-4D97-AF65-F5344CB8AC3E}">
        <p14:creationId xmlns:p14="http://schemas.microsoft.com/office/powerpoint/2010/main" val="69844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Discussion regarding apprenticeships – pros and cons. Explain that some of the cons may be a pro</a:t>
            </a:r>
            <a:r>
              <a:rPr lang="en-GB" sz="1200" b="0" i="0" kern="1200" baseline="0" dirty="0">
                <a:solidFill>
                  <a:schemeClr val="tx1"/>
                </a:solidFill>
                <a:effectLst/>
                <a:latin typeface="+mn-lt"/>
                <a:ea typeface="+mn-ea"/>
                <a:cs typeface="+mn-cs"/>
              </a:rPr>
              <a:t> for them and vice versa!</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11</a:t>
            </a:fld>
            <a:endParaRPr lang="en-US"/>
          </a:p>
        </p:txBody>
      </p:sp>
    </p:spTree>
    <p:extLst>
      <p:ext uri="{BB962C8B-B14F-4D97-AF65-F5344CB8AC3E}">
        <p14:creationId xmlns:p14="http://schemas.microsoft.com/office/powerpoint/2010/main" val="2770502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 39: 1.2 Post-16 Destinations</a:t>
            </a:r>
            <a:endParaRPr lang="en-GB" sz="120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Students </a:t>
            </a:r>
            <a:r>
              <a:rPr lang="en-GB" sz="1200" b="0" i="0" kern="1200" dirty="0">
                <a:solidFill>
                  <a:schemeClr val="tx1"/>
                </a:solidFill>
                <a:effectLst/>
                <a:latin typeface="+mn-lt"/>
                <a:ea typeface="+mn-ea"/>
                <a:cs typeface="+mn-cs"/>
              </a:rPr>
              <a:t>can use examples from previous slides or any of their own that they think of! Encourage different viewpoints and an ongoing</a:t>
            </a:r>
            <a:r>
              <a:rPr lang="en-GB" sz="1200" b="0" i="0" kern="1200" baseline="0" dirty="0">
                <a:solidFill>
                  <a:schemeClr val="tx1"/>
                </a:solidFill>
                <a:effectLst/>
                <a:latin typeface="+mn-lt"/>
                <a:ea typeface="+mn-ea"/>
                <a:cs typeface="+mn-cs"/>
              </a:rPr>
              <a:t> discussion.</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12</a:t>
            </a:fld>
            <a:endParaRPr lang="en-US"/>
          </a:p>
        </p:txBody>
      </p:sp>
    </p:spTree>
    <p:extLst>
      <p:ext uri="{BB962C8B-B14F-4D97-AF65-F5344CB8AC3E}">
        <p14:creationId xmlns:p14="http://schemas.microsoft.com/office/powerpoint/2010/main" val="284469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1.3</a:t>
            </a:r>
          </a:p>
          <a:p>
            <a:r>
              <a:rPr lang="en-GB" baseline="0" dirty="0" smtClean="0"/>
              <a:t>This </a:t>
            </a:r>
            <a:r>
              <a:rPr lang="en-GB" baseline="0" dirty="0"/>
              <a:t>slide should demonstrate how important the previous qualification is to be able to move onto their next educational step. Each circle will appear in order of usual educational timeline. Then work backwards to demonstrate how students need certain qualifications before they can progress to the next stage e.g. you can’t progress into HE or most jobs without a Level3 (FE) qualification. </a:t>
            </a:r>
            <a:r>
              <a:rPr lang="en-GB" dirty="0"/>
              <a:t>Importance</a:t>
            </a:r>
            <a:r>
              <a:rPr lang="en-GB" baseline="0" dirty="0"/>
              <a:t> of FE choices on their HE future. How these factors will impact their education</a:t>
            </a:r>
            <a:r>
              <a:rPr lang="en-GB" baseline="0" dirty="0" smtClean="0"/>
              <a:t>.</a:t>
            </a:r>
            <a:endParaRPr lang="en-GB" b="0" u="none" dirty="0"/>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3932896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Importance</a:t>
            </a:r>
            <a:r>
              <a:rPr lang="en-GB" baseline="0" dirty="0"/>
              <a:t> of FE choices on their HE future. How these factors will impact their education. Do acknowledge how their decisions are not the be-all and end-all; foundation degrees exist which may allow them to pursue their desired course, or gaining relevant work experience may help them to secure an apprenticeship. </a:t>
            </a:r>
            <a:r>
              <a:rPr lang="en-GB" b="1" baseline="0" dirty="0"/>
              <a:t>Timing is irrelevant; it’s never too late to change your mind!</a:t>
            </a:r>
            <a:endParaRPr lang="en-GB" b="1" dirty="0"/>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426461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activity instructions:</a:t>
            </a:r>
          </a:p>
          <a:p>
            <a:pPr marL="228600" indent="-228600">
              <a:buAutoNum type="arabicPeriod"/>
            </a:pPr>
            <a:r>
              <a:rPr lang="en-GB" baseline="0" dirty="0"/>
              <a:t>Ask students what subject they think is required for the degree at the top of each slide.</a:t>
            </a:r>
          </a:p>
          <a:p>
            <a:pPr marL="228600" indent="-228600">
              <a:buAutoNum type="arabicPeriod"/>
            </a:pPr>
            <a:r>
              <a:rPr lang="en-GB" baseline="0" dirty="0"/>
              <a:t>Discuss what other subjects may be beneficial for this area of study.</a:t>
            </a:r>
          </a:p>
          <a:p>
            <a:pPr marL="228600" indent="-228600">
              <a:buAutoNum type="arabicPeriod"/>
            </a:pPr>
            <a:r>
              <a:rPr lang="en-GB" baseline="0" dirty="0"/>
              <a:t>Explain how each university is different, use examples on the right-hand side.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4227741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What A-level subjects are needed or essential for chemistry?  </a:t>
            </a:r>
          </a:p>
          <a:p>
            <a:pPr fontAlgn="base"/>
            <a:r>
              <a:rPr lang="en-GB" sz="1200" b="0" kern="1200" dirty="0">
                <a:solidFill>
                  <a:schemeClr val="tx1"/>
                </a:solidFill>
                <a:effectLst/>
                <a:latin typeface="+mn-lt"/>
                <a:ea typeface="+mn-ea"/>
                <a:cs typeface="+mn-cs"/>
              </a:rPr>
              <a:t>chemistry</a:t>
            </a:r>
          </a:p>
          <a:p>
            <a:pPr fontAlgn="base"/>
            <a:r>
              <a:rPr lang="en-GB" sz="1200" b="0" kern="1200" dirty="0">
                <a:solidFill>
                  <a:schemeClr val="tx1"/>
                </a:solidFill>
                <a:effectLst/>
                <a:latin typeface="+mn-lt"/>
                <a:ea typeface="+mn-ea"/>
                <a:cs typeface="+mn-cs"/>
              </a:rPr>
              <a:t>maths (sometimes)</a:t>
            </a:r>
          </a:p>
          <a:p>
            <a:r>
              <a:rPr lang="en-GB" dirty="0"/>
              <a:t/>
            </a:r>
            <a:br>
              <a:rPr lang="en-GB" dirty="0"/>
            </a:br>
            <a:r>
              <a:rPr lang="en-GB" dirty="0"/>
              <a:t>Most courses require chemistry and would like maths and one other science subject (</a:t>
            </a:r>
            <a:r>
              <a:rPr lang="en-GB" dirty="0" err="1"/>
              <a:t>eg</a:t>
            </a:r>
            <a:r>
              <a:rPr lang="en-GB" dirty="0"/>
              <a:t> physics, biology).</a:t>
            </a:r>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67506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What qualifications are essential for art and design?</a:t>
            </a:r>
          </a:p>
          <a:p>
            <a:pPr fontAlgn="base"/>
            <a:r>
              <a:rPr lang="en-GB" sz="1200" b="0" i="0" kern="1200" dirty="0">
                <a:solidFill>
                  <a:schemeClr val="tx1"/>
                </a:solidFill>
                <a:effectLst/>
                <a:latin typeface="+mn-lt"/>
                <a:ea typeface="+mn-ea"/>
                <a:cs typeface="+mn-cs"/>
              </a:rPr>
              <a:t>Some courses require a diploma in foundation art and design or a BTEC National Diploma in general art and design (or equivalent). This will help you to build up the </a:t>
            </a:r>
            <a:r>
              <a:rPr lang="en-GB" sz="1200" b="0" i="0" u="none" strike="noStrike" kern="1200" dirty="0">
                <a:solidFill>
                  <a:schemeClr val="tx1"/>
                </a:solidFill>
                <a:effectLst/>
                <a:latin typeface="+mn-lt"/>
                <a:ea typeface="+mn-ea"/>
                <a:cs typeface="+mn-cs"/>
                <a:hlinkClick r:id="rId3"/>
              </a:rPr>
              <a:t>portfolio you need</a:t>
            </a:r>
            <a:r>
              <a:rPr lang="en-GB" sz="1200" b="0" i="0" kern="1200" dirty="0">
                <a:solidFill>
                  <a:schemeClr val="tx1"/>
                </a:solidFill>
                <a:effectLst/>
                <a:latin typeface="+mn-lt"/>
                <a:ea typeface="+mn-ea"/>
                <a:cs typeface="+mn-cs"/>
              </a:rPr>
              <a:t> when applying to creative arts degree courses. You may be able to study this at a university, and then continue with your degree at that same institution.</a:t>
            </a:r>
          </a:p>
          <a:p>
            <a:pPr fontAlgn="base"/>
            <a:r>
              <a:rPr lang="en-GB" sz="1200" b="0" i="0" kern="1200" dirty="0">
                <a:solidFill>
                  <a:schemeClr val="tx1"/>
                </a:solidFill>
                <a:effectLst/>
                <a:latin typeface="+mn-lt"/>
                <a:ea typeface="+mn-ea"/>
                <a:cs typeface="+mn-cs"/>
              </a:rPr>
              <a:t>Art A-level or a design-related subject.</a:t>
            </a:r>
          </a:p>
          <a:p>
            <a:pPr fontAlgn="base"/>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What A-levels (or equivalent) are useful for art and design?</a:t>
            </a:r>
          </a:p>
          <a:p>
            <a:pPr fontAlgn="base"/>
            <a:r>
              <a:rPr lang="en-GB" sz="1200" b="0" i="0" kern="1200" dirty="0">
                <a:solidFill>
                  <a:schemeClr val="tx1"/>
                </a:solidFill>
                <a:effectLst/>
                <a:latin typeface="+mn-lt"/>
                <a:ea typeface="+mn-ea"/>
                <a:cs typeface="+mn-cs"/>
              </a:rPr>
              <a:t>design technology.</a:t>
            </a:r>
          </a:p>
          <a:p>
            <a:pPr fontAlgn="base"/>
            <a:r>
              <a:rPr lang="en-GB" sz="1200" b="0" i="0" kern="1200" dirty="0">
                <a:solidFill>
                  <a:schemeClr val="tx1"/>
                </a:solidFill>
                <a:effectLst/>
                <a:latin typeface="+mn-lt"/>
                <a:ea typeface="+mn-ea"/>
                <a:cs typeface="+mn-cs"/>
              </a:rPr>
              <a:t>photography.</a:t>
            </a:r>
          </a:p>
          <a:p>
            <a:pPr fontAlgn="base"/>
            <a:r>
              <a:rPr lang="en-GB" sz="1200" b="0" i="0" kern="1200" dirty="0">
                <a:solidFill>
                  <a:schemeClr val="tx1"/>
                </a:solidFill>
                <a:effectLst/>
                <a:latin typeface="+mn-lt"/>
                <a:ea typeface="+mn-ea"/>
                <a:cs typeface="+mn-cs"/>
              </a:rPr>
              <a:t>history of art.</a:t>
            </a:r>
          </a:p>
        </p:txBody>
      </p:sp>
      <p:sp>
        <p:nvSpPr>
          <p:cNvPr id="4" name="Slide Number Placeholder 3"/>
          <p:cNvSpPr>
            <a:spLocks noGrp="1"/>
          </p:cNvSpPr>
          <p:nvPr>
            <p:ph type="sldNum" sz="quarter" idx="10"/>
          </p:nvPr>
        </p:nvSpPr>
        <p:spPr/>
        <p:txBody>
          <a:bodyPr/>
          <a:lstStyle/>
          <a:p>
            <a:fld id="{812CBC23-9250-7349-A59D-41C845E0C87D}" type="slidenum">
              <a:rPr lang="en-US" smtClean="0"/>
              <a:t>17</a:t>
            </a:fld>
            <a:endParaRPr lang="en-US"/>
          </a:p>
        </p:txBody>
      </p:sp>
    </p:spTree>
    <p:extLst>
      <p:ext uri="{BB962C8B-B14F-4D97-AF65-F5344CB8AC3E}">
        <p14:creationId xmlns:p14="http://schemas.microsoft.com/office/powerpoint/2010/main" val="3019809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12121"/>
                </a:solidFill>
                <a:effectLst/>
                <a:latin typeface="Open Sans"/>
              </a:rPr>
              <a:t>Combining chemistry, biology and either maths or physics (or taking both) is the best way to keep all veterinary courses open to you. </a:t>
            </a:r>
          </a:p>
          <a:p>
            <a:r>
              <a:rPr lang="en-GB" b="0" i="0" dirty="0">
                <a:solidFill>
                  <a:srgbClr val="212121"/>
                </a:solidFill>
                <a:effectLst/>
                <a:latin typeface="Open Sans"/>
              </a:rPr>
              <a:t>Critical thinking will help with section three of the </a:t>
            </a:r>
            <a:r>
              <a:rPr lang="en-GB" b="0" i="0" u="none" strike="noStrike" dirty="0">
                <a:solidFill>
                  <a:srgbClr val="0047A8"/>
                </a:solidFill>
                <a:effectLst/>
                <a:latin typeface="Open Sans"/>
                <a:hlinkClick r:id="rId3"/>
              </a:rPr>
              <a:t>Biomedical Admissions Test (BMAT)</a:t>
            </a:r>
            <a:r>
              <a:rPr lang="en-GB" b="0" i="0" dirty="0">
                <a:solidFill>
                  <a:srgbClr val="212121"/>
                </a:solidFill>
                <a:effectLst/>
                <a:latin typeface="Open Sans"/>
              </a:rPr>
              <a:t>, but it’s better to take it as a fifth AS-level rather than as a replacement for maths or physics.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18</a:t>
            </a:fld>
            <a:endParaRPr lang="en-US"/>
          </a:p>
        </p:txBody>
      </p:sp>
    </p:spTree>
    <p:extLst>
      <p:ext uri="{BB962C8B-B14F-4D97-AF65-F5344CB8AC3E}">
        <p14:creationId xmlns:p14="http://schemas.microsoft.com/office/powerpoint/2010/main" val="4137077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What A-levels are essential for studying physiotherapy?</a:t>
            </a:r>
          </a:p>
          <a:p>
            <a:pPr fontAlgn="base"/>
            <a:r>
              <a:rPr lang="en-GB" sz="1200" b="0" i="0" kern="1200" dirty="0">
                <a:solidFill>
                  <a:schemeClr val="tx1"/>
                </a:solidFill>
                <a:effectLst/>
                <a:latin typeface="+mn-lt"/>
                <a:ea typeface="+mn-ea"/>
                <a:cs typeface="+mn-cs"/>
              </a:rPr>
              <a:t>biology for most courses</a:t>
            </a:r>
          </a:p>
          <a:p>
            <a:pPr fontAlgn="base"/>
            <a:r>
              <a:rPr lang="en-GB" sz="1200" b="0" i="0" kern="1200" dirty="0">
                <a:solidFill>
                  <a:schemeClr val="tx1"/>
                </a:solidFill>
                <a:effectLst/>
                <a:latin typeface="+mn-lt"/>
                <a:ea typeface="+mn-ea"/>
                <a:cs typeface="+mn-cs"/>
              </a:rPr>
              <a:t>some courses ask for physical education – either as well as biology, or as an alternative</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What A-levels are useful for studying physiotherapy?</a:t>
            </a:r>
          </a:p>
          <a:p>
            <a:pPr fontAlgn="base"/>
            <a:r>
              <a:rPr lang="en-GB" sz="1200" b="0" i="0" kern="1200" dirty="0">
                <a:solidFill>
                  <a:schemeClr val="tx1"/>
                </a:solidFill>
                <a:effectLst/>
                <a:latin typeface="+mn-lt"/>
                <a:ea typeface="+mn-ea"/>
                <a:cs typeface="+mn-cs"/>
              </a:rPr>
              <a:t>other scientific subjects </a:t>
            </a:r>
            <a:r>
              <a:rPr lang="en-GB" sz="1200" b="0" i="0" kern="1200" dirty="0" err="1">
                <a:solidFill>
                  <a:schemeClr val="tx1"/>
                </a:solidFill>
                <a:effectLst/>
                <a:latin typeface="+mn-lt"/>
                <a:ea typeface="+mn-ea"/>
                <a:cs typeface="+mn-cs"/>
              </a:rPr>
              <a:t>eg</a:t>
            </a:r>
            <a:r>
              <a:rPr lang="en-GB" sz="1200" b="0" i="0" kern="1200" dirty="0">
                <a:solidFill>
                  <a:schemeClr val="tx1"/>
                </a:solidFill>
                <a:effectLst/>
                <a:latin typeface="+mn-lt"/>
                <a:ea typeface="+mn-ea"/>
                <a:cs typeface="+mn-cs"/>
              </a:rPr>
              <a:t> chemistry, physics</a:t>
            </a:r>
          </a:p>
          <a:p>
            <a:pPr fontAlgn="base"/>
            <a:r>
              <a:rPr lang="en-GB" sz="1200" b="0" i="0" kern="1200" dirty="0">
                <a:solidFill>
                  <a:schemeClr val="tx1"/>
                </a:solidFill>
                <a:effectLst/>
                <a:latin typeface="+mn-lt"/>
                <a:ea typeface="+mn-ea"/>
                <a:cs typeface="+mn-cs"/>
              </a:rPr>
              <a:t>maths</a:t>
            </a:r>
          </a:p>
          <a:p>
            <a:pPr fontAlgn="base"/>
            <a:r>
              <a:rPr lang="en-GB" sz="1200" b="0" i="0" kern="1200" dirty="0">
                <a:solidFill>
                  <a:schemeClr val="tx1"/>
                </a:solidFill>
                <a:effectLst/>
                <a:latin typeface="+mn-lt"/>
                <a:ea typeface="+mn-ea"/>
                <a:cs typeface="+mn-cs"/>
              </a:rPr>
              <a:t>physical education. If this isn’t an essential requirement  for your course, it might still be a good idea, as understanding how the body works can only be a boost to your course prospects</a:t>
            </a:r>
          </a:p>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19</a:t>
            </a:fld>
            <a:endParaRPr lang="en-US"/>
          </a:p>
        </p:txBody>
      </p:sp>
    </p:spTree>
    <p:extLst>
      <p:ext uri="{BB962C8B-B14F-4D97-AF65-F5344CB8AC3E}">
        <p14:creationId xmlns:p14="http://schemas.microsoft.com/office/powerpoint/2010/main" val="370743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507682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What essential A-levels do I need to study psychology?</a:t>
            </a:r>
          </a:p>
          <a:p>
            <a:pPr fontAlgn="base"/>
            <a:r>
              <a:rPr lang="en-GB" sz="1200" b="0" i="0" u="none" strike="noStrike" kern="1200" dirty="0">
                <a:solidFill>
                  <a:schemeClr val="tx1"/>
                </a:solidFill>
                <a:effectLst/>
                <a:latin typeface="+mn-lt"/>
                <a:ea typeface="+mn-ea"/>
                <a:cs typeface="+mn-cs"/>
                <a:hlinkClick r:id="rId3"/>
              </a:rPr>
              <a:t>Psychology</a:t>
            </a:r>
            <a:r>
              <a:rPr lang="en-GB" sz="1200" b="0" i="0" kern="1200" dirty="0">
                <a:solidFill>
                  <a:schemeClr val="tx1"/>
                </a:solidFill>
                <a:effectLst/>
                <a:latin typeface="+mn-lt"/>
                <a:ea typeface="+mn-ea"/>
                <a:cs typeface="+mn-cs"/>
              </a:rPr>
              <a:t>, and other social sciences like sociology, are popular degrees normally open to you with any A-levels </a:t>
            </a:r>
            <a:r>
              <a:rPr lang="en-GB" sz="1200" b="0" i="0" kern="1200" dirty="0" err="1">
                <a:solidFill>
                  <a:schemeClr val="tx1"/>
                </a:solidFill>
                <a:effectLst/>
                <a:latin typeface="+mn-lt"/>
                <a:ea typeface="+mn-ea"/>
                <a:cs typeface="+mn-cs"/>
              </a:rPr>
              <a:t>ie</a:t>
            </a:r>
            <a:r>
              <a:rPr lang="en-GB" sz="1200" b="0" i="0" kern="1200" dirty="0">
                <a:solidFill>
                  <a:schemeClr val="tx1"/>
                </a:solidFill>
                <a:effectLst/>
                <a:latin typeface="+mn-lt"/>
                <a:ea typeface="+mn-ea"/>
                <a:cs typeface="+mn-cs"/>
              </a:rPr>
              <a:t> they don't usually have strict subject requirements.</a:t>
            </a:r>
            <a:r>
              <a:rPr lang="en-GB" dirty="0"/>
              <a:t/>
            </a:r>
            <a:br>
              <a:rPr lang="en-GB" dirty="0"/>
            </a:br>
            <a:r>
              <a:rPr lang="en-GB" dirty="0"/>
              <a:t/>
            </a:r>
            <a:br>
              <a:rPr lang="en-GB" dirty="0"/>
            </a:br>
            <a:r>
              <a:rPr lang="en-GB" sz="1200" b="0" i="0" kern="1200" dirty="0">
                <a:solidFill>
                  <a:schemeClr val="tx1"/>
                </a:solidFill>
                <a:effectLst/>
                <a:latin typeface="+mn-lt"/>
                <a:ea typeface="+mn-ea"/>
                <a:cs typeface="+mn-cs"/>
              </a:rPr>
              <a:t>However, certain </a:t>
            </a:r>
            <a:r>
              <a:rPr lang="en-GB" sz="1200" b="0" i="0" u="none" strike="noStrike" kern="1200" dirty="0">
                <a:solidFill>
                  <a:schemeClr val="tx1"/>
                </a:solidFill>
                <a:effectLst/>
                <a:latin typeface="+mn-lt"/>
                <a:ea typeface="+mn-ea"/>
                <a:cs typeface="+mn-cs"/>
                <a:hlinkClick r:id="rId4"/>
              </a:rPr>
              <a:t>A-level subject choices</a:t>
            </a:r>
            <a:r>
              <a:rPr lang="en-GB" sz="1200" b="0" i="0" kern="1200" dirty="0">
                <a:solidFill>
                  <a:schemeClr val="tx1"/>
                </a:solidFill>
                <a:effectLst/>
                <a:latin typeface="+mn-lt"/>
                <a:ea typeface="+mn-ea"/>
                <a:cs typeface="+mn-cs"/>
              </a:rPr>
              <a:t> will help prepare you for studying psychology at degree level, and may give you an edge over other applicants.</a:t>
            </a:r>
            <a:r>
              <a:rPr lang="en-GB" dirty="0"/>
              <a:t/>
            </a:r>
            <a:br>
              <a:rPr lang="en-GB" dirty="0"/>
            </a:br>
            <a:r>
              <a:rPr lang="en-GB" dirty="0"/>
              <a:t/>
            </a:r>
            <a:br>
              <a:rPr lang="en-GB" dirty="0"/>
            </a:br>
            <a:r>
              <a:rPr lang="en-GB" sz="1200" b="0" i="0" kern="1200" dirty="0">
                <a:solidFill>
                  <a:schemeClr val="tx1"/>
                </a:solidFill>
                <a:effectLst/>
                <a:latin typeface="+mn-lt"/>
                <a:ea typeface="+mn-ea"/>
                <a:cs typeface="+mn-cs"/>
              </a:rPr>
              <a:t>A few courses could ask for one or more of the following </a:t>
            </a:r>
            <a:r>
              <a:rPr lang="en-GB" sz="1200" b="0" i="0" kern="1200" dirty="0" err="1">
                <a:solidFill>
                  <a:schemeClr val="tx1"/>
                </a:solidFill>
                <a:effectLst/>
                <a:latin typeface="+mn-lt"/>
                <a:ea typeface="+mn-ea"/>
                <a:cs typeface="+mn-cs"/>
              </a:rPr>
              <a:t>A-levels:biology</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chemistry</a:t>
            </a:r>
          </a:p>
          <a:p>
            <a:pPr fontAlgn="base"/>
            <a:r>
              <a:rPr lang="en-GB" sz="1200" b="0" i="0" kern="1200" dirty="0">
                <a:solidFill>
                  <a:schemeClr val="tx1"/>
                </a:solidFill>
                <a:effectLst/>
                <a:latin typeface="+mn-lt"/>
                <a:ea typeface="+mn-ea"/>
                <a:cs typeface="+mn-cs"/>
              </a:rPr>
              <a:t>maths</a:t>
            </a:r>
          </a:p>
          <a:p>
            <a:pPr fontAlgn="base"/>
            <a:r>
              <a:rPr lang="en-GB" sz="1200" b="0" i="0" kern="1200" dirty="0">
                <a:solidFill>
                  <a:schemeClr val="tx1"/>
                </a:solidFill>
                <a:effectLst/>
                <a:latin typeface="+mn-lt"/>
                <a:ea typeface="+mn-ea"/>
                <a:cs typeface="+mn-cs"/>
              </a:rPr>
              <a:t>physics</a:t>
            </a:r>
          </a:p>
          <a:p>
            <a:pPr fontAlgn="base"/>
            <a:r>
              <a:rPr lang="en-GB" sz="1200" b="0" kern="1200" dirty="0">
                <a:solidFill>
                  <a:schemeClr val="tx1"/>
                </a:solidFill>
                <a:effectLst/>
                <a:latin typeface="+mn-lt"/>
                <a:ea typeface="+mn-ea"/>
                <a:cs typeface="+mn-cs"/>
              </a:rPr>
              <a:t> </a:t>
            </a:r>
          </a:p>
          <a:p>
            <a:pPr fontAlgn="base"/>
            <a:r>
              <a:rPr lang="en-GB" sz="1200" b="0" i="0" kern="1200" dirty="0">
                <a:solidFill>
                  <a:schemeClr val="tx1"/>
                </a:solidFill>
                <a:effectLst/>
                <a:latin typeface="+mn-lt"/>
                <a:ea typeface="+mn-ea"/>
                <a:cs typeface="+mn-cs"/>
              </a:rPr>
              <a:t>What A-levels would be useful to have to study psychology?</a:t>
            </a:r>
          </a:p>
          <a:p>
            <a:pPr fontAlgn="base"/>
            <a:r>
              <a:rPr lang="en-GB" dirty="0"/>
              <a:t>Some unis suggest that a mix of sciences and humanities would be useful. You could consider studying psychology, or sociology </a:t>
            </a:r>
            <a:r>
              <a:rPr lang="en-GB" sz="1200" b="1" kern="1200" dirty="0">
                <a:solidFill>
                  <a:schemeClr val="tx1"/>
                </a:solidFill>
                <a:effectLst/>
                <a:latin typeface="+mn-lt"/>
                <a:ea typeface="+mn-ea"/>
                <a:cs typeface="+mn-cs"/>
              </a:rPr>
              <a:t>– </a:t>
            </a:r>
            <a:r>
              <a:rPr lang="en-GB" dirty="0"/>
              <a:t>having a feel for the subject before you start it is always helpful.</a:t>
            </a:r>
            <a:br>
              <a:rPr lang="en-GB" dirty="0"/>
            </a:br>
            <a:r>
              <a:rPr lang="en-GB" dirty="0"/>
              <a:t> Other typical A-levels taken by psychology students </a:t>
            </a:r>
            <a:r>
              <a:rPr lang="en-GB" dirty="0" err="1"/>
              <a:t>include:</a:t>
            </a:r>
            <a:r>
              <a:rPr lang="en-GB" sz="1200" b="0" kern="1200" dirty="0" err="1">
                <a:solidFill>
                  <a:schemeClr val="tx1"/>
                </a:solidFill>
                <a:effectLst/>
                <a:latin typeface="+mn-lt"/>
                <a:ea typeface="+mn-ea"/>
                <a:cs typeface="+mn-cs"/>
              </a:rPr>
              <a:t>English</a:t>
            </a:r>
            <a:endParaRPr lang="en-GB" sz="1200" b="0" kern="1200" dirty="0">
              <a:solidFill>
                <a:schemeClr val="tx1"/>
              </a:solidFill>
              <a:effectLst/>
              <a:latin typeface="+mn-lt"/>
              <a:ea typeface="+mn-ea"/>
              <a:cs typeface="+mn-cs"/>
            </a:endParaRPr>
          </a:p>
          <a:p>
            <a:pPr fontAlgn="base"/>
            <a:r>
              <a:rPr lang="en-GB" sz="1200" b="0" kern="1200" dirty="0">
                <a:solidFill>
                  <a:schemeClr val="tx1"/>
                </a:solidFill>
                <a:effectLst/>
                <a:latin typeface="+mn-lt"/>
                <a:ea typeface="+mn-ea"/>
                <a:cs typeface="+mn-cs"/>
              </a:rPr>
              <a:t>general studies</a:t>
            </a:r>
          </a:p>
          <a:p>
            <a:pPr fontAlgn="base"/>
            <a:r>
              <a:rPr lang="en-GB" sz="1200" b="0" kern="1200" dirty="0">
                <a:solidFill>
                  <a:schemeClr val="tx1"/>
                </a:solidFill>
                <a:effectLst/>
                <a:latin typeface="+mn-lt"/>
                <a:ea typeface="+mn-ea"/>
                <a:cs typeface="+mn-cs"/>
              </a:rPr>
              <a:t>history</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20</a:t>
            </a:fld>
            <a:endParaRPr lang="en-US"/>
          </a:p>
        </p:txBody>
      </p:sp>
    </p:spTree>
    <p:extLst>
      <p:ext uri="{BB962C8B-B14F-4D97-AF65-F5344CB8AC3E}">
        <p14:creationId xmlns:p14="http://schemas.microsoft.com/office/powerpoint/2010/main" val="135671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What A-levels are essential for studying nursing?</a:t>
            </a:r>
          </a:p>
          <a:p>
            <a:pPr fontAlgn="base"/>
            <a:r>
              <a:rPr lang="en-GB" sz="1200" b="0" i="0" kern="1200" dirty="0">
                <a:solidFill>
                  <a:schemeClr val="tx1"/>
                </a:solidFill>
                <a:effectLst/>
                <a:latin typeface="+mn-lt"/>
                <a:ea typeface="+mn-ea"/>
                <a:cs typeface="+mn-cs"/>
              </a:rPr>
              <a:t>Courses usually ask for biology or another science.</a:t>
            </a:r>
            <a:r>
              <a:rPr lang="en-GB" dirty="0"/>
              <a:t/>
            </a:r>
            <a:br>
              <a:rPr lang="en-GB" dirty="0"/>
            </a:br>
            <a:r>
              <a:rPr lang="en-GB" dirty="0"/>
              <a:t/>
            </a:r>
            <a:br>
              <a:rPr lang="en-GB" dirty="0"/>
            </a:br>
            <a:r>
              <a:rPr lang="en-GB" sz="1200" b="0" i="0" kern="1200" dirty="0">
                <a:solidFill>
                  <a:schemeClr val="tx1"/>
                </a:solidFill>
                <a:effectLst/>
                <a:latin typeface="+mn-lt"/>
                <a:ea typeface="+mn-ea"/>
                <a:cs typeface="+mn-cs"/>
              </a:rPr>
              <a:t>Get some personal statement help to make yours stand out from the competition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What A-levels are useful for studying nursing?</a:t>
            </a:r>
          </a:p>
          <a:p>
            <a:pPr fontAlgn="base"/>
            <a:r>
              <a:rPr lang="en-GB" sz="1200" b="0" kern="1200" dirty="0">
                <a:solidFill>
                  <a:schemeClr val="tx1"/>
                </a:solidFill>
                <a:effectLst/>
                <a:latin typeface="+mn-lt"/>
                <a:ea typeface="+mn-ea"/>
                <a:cs typeface="+mn-cs"/>
              </a:rPr>
              <a:t>psychology</a:t>
            </a:r>
          </a:p>
          <a:p>
            <a:pPr fontAlgn="base"/>
            <a:r>
              <a:rPr lang="en-GB" sz="1200" b="0" kern="1200" dirty="0">
                <a:solidFill>
                  <a:schemeClr val="tx1"/>
                </a:solidFill>
                <a:effectLst/>
                <a:latin typeface="+mn-lt"/>
                <a:ea typeface="+mn-ea"/>
                <a:cs typeface="+mn-cs"/>
              </a:rPr>
              <a:t>sociology</a:t>
            </a:r>
          </a:p>
          <a:p>
            <a:pPr fontAlgn="base"/>
            <a:r>
              <a:rPr lang="en-GB" sz="1200" b="0" kern="1200" dirty="0">
                <a:solidFill>
                  <a:schemeClr val="tx1"/>
                </a:solidFill>
                <a:effectLst/>
                <a:latin typeface="+mn-lt"/>
                <a:ea typeface="+mn-ea"/>
                <a:cs typeface="+mn-cs"/>
              </a:rPr>
              <a:t>chemistry</a:t>
            </a:r>
          </a:p>
          <a:p>
            <a:pPr fontAlgn="base"/>
            <a:r>
              <a:rPr lang="en-GB" sz="1200" b="0" kern="1200" dirty="0">
                <a:solidFill>
                  <a:schemeClr val="tx1"/>
                </a:solidFill>
                <a:effectLst/>
                <a:latin typeface="+mn-lt"/>
                <a:ea typeface="+mn-ea"/>
                <a:cs typeface="+mn-cs"/>
              </a:rPr>
              <a:t>CACHE</a:t>
            </a:r>
          </a:p>
          <a:p>
            <a:pPr fontAlgn="base"/>
            <a:endParaRPr lang="en-GB" sz="1200" b="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What is CACHE?</a:t>
            </a:r>
          </a:p>
          <a:p>
            <a:pPr fontAlgn="base"/>
            <a:r>
              <a:rPr lang="en-GB" sz="1200" b="0" i="0" kern="1200" dirty="0">
                <a:solidFill>
                  <a:schemeClr val="tx1"/>
                </a:solidFill>
                <a:effectLst/>
                <a:latin typeface="+mn-lt"/>
                <a:ea typeface="+mn-ea"/>
                <a:cs typeface="+mn-cs"/>
              </a:rPr>
              <a:t>CACHE offers a range of qualifications for those involved in early years education, childcare, and health and social care. </a:t>
            </a:r>
          </a:p>
          <a:p>
            <a:pPr fontAlgn="base"/>
            <a:endParaRPr lang="en-GB" sz="1200" b="0" kern="1200" dirty="0">
              <a:solidFill>
                <a:schemeClr val="tx1"/>
              </a:solidFill>
              <a:effectLst/>
              <a:latin typeface="+mn-lt"/>
              <a:ea typeface="+mn-ea"/>
              <a:cs typeface="+mn-cs"/>
            </a:endParaRPr>
          </a:p>
          <a:p>
            <a:pPr fontAlgn="base"/>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21</a:t>
            </a:fld>
            <a:endParaRPr lang="en-US"/>
          </a:p>
        </p:txBody>
      </p:sp>
    </p:spTree>
    <p:extLst>
      <p:ext uri="{BB962C8B-B14F-4D97-AF65-F5344CB8AC3E}">
        <p14:creationId xmlns:p14="http://schemas.microsoft.com/office/powerpoint/2010/main" val="759457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What A-levels do I have to have to study engineering?</a:t>
            </a:r>
          </a:p>
          <a:p>
            <a:pPr fontAlgn="base"/>
            <a:r>
              <a:rPr lang="en-GB" sz="1200" b="0" kern="1200" dirty="0">
                <a:solidFill>
                  <a:schemeClr val="tx1"/>
                </a:solidFill>
                <a:effectLst/>
                <a:latin typeface="+mn-lt"/>
                <a:ea typeface="+mn-ea"/>
                <a:cs typeface="+mn-cs"/>
              </a:rPr>
              <a:t>First and foremost, you must have maths, whatever area of engineering you want to study.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 science A-level is generally needed too. Some courses ask for chemistry and maths, some ask for physics and maths. Some will ask for all three.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At the end of the day, always check the entry requirements for your chosen </a:t>
            </a:r>
            <a:r>
              <a:rPr lang="en-GB" sz="1200" b="0" kern="1200" dirty="0" err="1">
                <a:solidFill>
                  <a:schemeClr val="tx1"/>
                </a:solidFill>
                <a:effectLst/>
                <a:latin typeface="+mn-lt"/>
                <a:ea typeface="+mn-ea"/>
                <a:cs typeface="+mn-cs"/>
              </a:rPr>
              <a:t>uni</a:t>
            </a:r>
            <a:r>
              <a:rPr lang="en-GB" sz="1200" b="0" kern="1200" dirty="0">
                <a:solidFill>
                  <a:schemeClr val="tx1"/>
                </a:solidFill>
                <a:effectLst/>
                <a:latin typeface="+mn-lt"/>
                <a:ea typeface="+mn-ea"/>
                <a:cs typeface="+mn-cs"/>
              </a:rPr>
              <a:t> course. </a:t>
            </a:r>
            <a:r>
              <a:rPr lang="en-GB" sz="1200" b="0" u="none" strike="noStrike" kern="1200" dirty="0">
                <a:solidFill>
                  <a:schemeClr val="tx1"/>
                </a:solidFill>
                <a:effectLst/>
                <a:latin typeface="+mn-lt"/>
                <a:ea typeface="+mn-ea"/>
                <a:cs typeface="+mn-cs"/>
                <a:hlinkClick r:id="rId3"/>
              </a:rPr>
              <a:t>Search for a course now</a:t>
            </a:r>
            <a:r>
              <a:rPr lang="en-GB" sz="1200" b="0" kern="1200" dirty="0">
                <a:solidFill>
                  <a:schemeClr val="tx1"/>
                </a:solidFill>
                <a:effectLst/>
                <a:latin typeface="+mn-lt"/>
                <a:ea typeface="+mn-ea"/>
                <a:cs typeface="+mn-cs"/>
              </a:rPr>
              <a:t> to see what requirements universities are asking for.</a:t>
            </a:r>
          </a:p>
          <a:p>
            <a:pPr fontAlgn="base"/>
            <a:r>
              <a:rPr lang="en-GB" sz="1200" b="1" u="none" strike="noStrike" kern="1200" dirty="0">
                <a:solidFill>
                  <a:schemeClr val="tx1"/>
                </a:solidFill>
                <a:effectLst/>
                <a:latin typeface="+mn-lt"/>
                <a:ea typeface="+mn-ea"/>
                <a:cs typeface="+mn-cs"/>
                <a:hlinkClick r:id="rId4"/>
              </a:rPr>
              <a:t>What are university entry requirements?</a:t>
            </a:r>
            <a:endParaRPr lang="en-GB" sz="1200" b="0" kern="1200" dirty="0">
              <a:solidFill>
                <a:schemeClr val="tx1"/>
              </a:solidFill>
              <a:effectLst/>
              <a:latin typeface="+mn-lt"/>
              <a:ea typeface="+mn-ea"/>
              <a:cs typeface="+mn-cs"/>
            </a:endParaRPr>
          </a:p>
          <a:p>
            <a:pPr fontAlgn="base"/>
            <a:r>
              <a:rPr lang="en-GB" dirty="0"/>
              <a:t> </a:t>
            </a:r>
            <a:r>
              <a:rPr lang="en-GB" sz="1200" b="0" i="0" kern="1200" dirty="0">
                <a:solidFill>
                  <a:schemeClr val="tx1"/>
                </a:solidFill>
                <a:effectLst/>
                <a:latin typeface="+mn-lt"/>
                <a:ea typeface="+mn-ea"/>
                <a:cs typeface="+mn-cs"/>
              </a:rPr>
              <a:t>What A-levels are useful to have if I want to study engineering?</a:t>
            </a:r>
          </a:p>
          <a:p>
            <a:pPr fontAlgn="base"/>
            <a:r>
              <a:rPr lang="en-GB" sz="1200" b="0" kern="1200" dirty="0">
                <a:solidFill>
                  <a:schemeClr val="tx1"/>
                </a:solidFill>
                <a:effectLst/>
                <a:latin typeface="+mn-lt"/>
                <a:ea typeface="+mn-ea"/>
                <a:cs typeface="+mn-cs"/>
              </a:rPr>
              <a:t>Some unis also ask for further maths. Further maths is an AS or A-level which broadens and deepens the maths syllabus. It acts as an add-on to your maths qualification – you can’t take it unless you’re already taking maths.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Design technology might also be helpful, to help further your literacy in design</a:t>
            </a:r>
          </a:p>
        </p:txBody>
      </p:sp>
      <p:sp>
        <p:nvSpPr>
          <p:cNvPr id="4" name="Slide Number Placeholder 3"/>
          <p:cNvSpPr>
            <a:spLocks noGrp="1"/>
          </p:cNvSpPr>
          <p:nvPr>
            <p:ph type="sldNum" sz="quarter" idx="10"/>
          </p:nvPr>
        </p:nvSpPr>
        <p:spPr/>
        <p:txBody>
          <a:bodyPr/>
          <a:lstStyle/>
          <a:p>
            <a:fld id="{812CBC23-9250-7349-A59D-41C845E0C87D}" type="slidenum">
              <a:rPr lang="en-US" smtClean="0"/>
              <a:t>22</a:t>
            </a:fld>
            <a:endParaRPr lang="en-US"/>
          </a:p>
        </p:txBody>
      </p:sp>
    </p:spTree>
    <p:extLst>
      <p:ext uri="{BB962C8B-B14F-4D97-AF65-F5344CB8AC3E}">
        <p14:creationId xmlns:p14="http://schemas.microsoft.com/office/powerpoint/2010/main" val="1308644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Essential A-levels (or equivalent)</a:t>
            </a:r>
          </a:p>
          <a:p>
            <a:pPr fontAlgn="base"/>
            <a:r>
              <a:rPr lang="en-GB" sz="1200" b="0" i="0" kern="1200" dirty="0">
                <a:solidFill>
                  <a:schemeClr val="tx1"/>
                </a:solidFill>
                <a:effectLst/>
                <a:latin typeface="+mn-lt"/>
                <a:ea typeface="+mn-ea"/>
                <a:cs typeface="+mn-cs"/>
              </a:rPr>
              <a:t>None (very occasionally maths for management degrees).</a:t>
            </a:r>
          </a:p>
          <a:p>
            <a:pPr fontAlgn="base"/>
            <a:r>
              <a:rPr lang="en-GB" sz="1200" b="0" i="0" kern="1200" dirty="0">
                <a:solidFill>
                  <a:schemeClr val="tx1"/>
                </a:solidFill>
                <a:effectLst/>
                <a:latin typeface="+mn-lt"/>
                <a:ea typeface="+mn-ea"/>
                <a:cs typeface="+mn-cs"/>
              </a:rPr>
              <a:t>Useful A-levels (or equivalent)</a:t>
            </a:r>
          </a:p>
          <a:p>
            <a:pPr fontAlgn="base"/>
            <a:r>
              <a:rPr lang="en-GB" sz="1200" b="0" i="0" kern="1200" dirty="0">
                <a:solidFill>
                  <a:schemeClr val="tx1"/>
                </a:solidFill>
                <a:effectLst/>
                <a:latin typeface="+mn-lt"/>
                <a:ea typeface="+mn-ea"/>
                <a:cs typeface="+mn-cs"/>
              </a:rPr>
              <a:t>Maths.</a:t>
            </a:r>
          </a:p>
          <a:p>
            <a:pPr fontAlgn="base"/>
            <a:r>
              <a:rPr lang="en-GB" sz="1200" b="0" i="0" kern="1200" dirty="0">
                <a:solidFill>
                  <a:schemeClr val="tx1"/>
                </a:solidFill>
                <a:effectLst/>
                <a:latin typeface="+mn-lt"/>
                <a:ea typeface="+mn-ea"/>
                <a:cs typeface="+mn-cs"/>
              </a:rPr>
              <a:t>Business studies (AGCE, National and Diploma).</a:t>
            </a:r>
          </a:p>
          <a:p>
            <a:pPr fontAlgn="base"/>
            <a:r>
              <a:rPr lang="en-GB" sz="1200" b="0" i="0" kern="1200" dirty="0">
                <a:solidFill>
                  <a:schemeClr val="tx1"/>
                </a:solidFill>
                <a:effectLst/>
                <a:latin typeface="+mn-lt"/>
                <a:ea typeface="+mn-ea"/>
                <a:cs typeface="+mn-cs"/>
              </a:rPr>
              <a:t>Economics.</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AGCE - </a:t>
            </a:r>
            <a:r>
              <a:rPr lang="en-GB" sz="1200" b="1" i="0" kern="1200" dirty="0">
                <a:solidFill>
                  <a:schemeClr val="tx1"/>
                </a:solidFill>
                <a:effectLst/>
                <a:latin typeface="+mn-lt"/>
                <a:ea typeface="+mn-ea"/>
                <a:cs typeface="+mn-cs"/>
              </a:rPr>
              <a:t>Applied General Certificate of Education</a:t>
            </a:r>
            <a:r>
              <a:rPr lang="en-GB" sz="1200" b="0" i="0" kern="1200" dirty="0">
                <a:solidFill>
                  <a:schemeClr val="tx1"/>
                </a:solidFill>
                <a:effectLst/>
                <a:latin typeface="+mn-lt"/>
                <a:ea typeface="+mn-ea"/>
                <a:cs typeface="+mn-cs"/>
              </a:rPr>
              <a:t> (AGCE) is a vocational qualification that replaced the </a:t>
            </a:r>
            <a:r>
              <a:rPr lang="en-GB" sz="1200" b="0" i="0" u="none" strike="noStrike" kern="1200" dirty="0">
                <a:solidFill>
                  <a:schemeClr val="tx1"/>
                </a:solidFill>
                <a:effectLst/>
                <a:latin typeface="+mn-lt"/>
                <a:ea typeface="+mn-ea"/>
                <a:cs typeface="+mn-cs"/>
                <a:hlinkClick r:id="rId3" tooltip="AVCE"/>
              </a:rPr>
              <a:t>AVCE</a:t>
            </a:r>
            <a:r>
              <a:rPr lang="en-GB" sz="1200" b="0" i="0" kern="1200" dirty="0">
                <a:solidFill>
                  <a:schemeClr val="tx1"/>
                </a:solidFill>
                <a:effectLst/>
                <a:latin typeface="+mn-lt"/>
                <a:ea typeface="+mn-ea"/>
                <a:cs typeface="+mn-cs"/>
              </a:rPr>
              <a:t> in September 2005. </a:t>
            </a:r>
            <a:r>
              <a:rPr lang="en-GB" sz="1200" b="1" i="0" kern="1200" dirty="0">
                <a:solidFill>
                  <a:schemeClr val="tx1"/>
                </a:solidFill>
                <a:effectLst/>
                <a:latin typeface="+mn-lt"/>
                <a:ea typeface="+mn-ea"/>
                <a:cs typeface="+mn-cs"/>
              </a:rPr>
              <a:t>Vocational Certificate of Education</a:t>
            </a:r>
            <a:r>
              <a:rPr lang="en-GB" sz="1200" b="0" i="0" kern="1200" dirty="0">
                <a:solidFill>
                  <a:schemeClr val="tx1"/>
                </a:solidFill>
                <a:effectLst/>
                <a:latin typeface="+mn-lt"/>
                <a:ea typeface="+mn-ea"/>
                <a:cs typeface="+mn-cs"/>
              </a:rPr>
              <a:t>, usually shortened to </a:t>
            </a:r>
            <a:r>
              <a:rPr lang="en-GB" sz="1200" b="1" i="0" kern="1200" dirty="0">
                <a:solidFill>
                  <a:schemeClr val="tx1"/>
                </a:solidFill>
                <a:effectLst/>
                <a:latin typeface="+mn-lt"/>
                <a:ea typeface="+mn-ea"/>
                <a:cs typeface="+mn-cs"/>
              </a:rPr>
              <a:t>VCE</a:t>
            </a:r>
            <a:r>
              <a:rPr lang="en-GB" sz="1200" b="0" i="0" kern="1200" dirty="0">
                <a:solidFill>
                  <a:schemeClr val="tx1"/>
                </a:solidFill>
                <a:effectLst/>
                <a:latin typeface="+mn-lt"/>
                <a:ea typeface="+mn-ea"/>
                <a:cs typeface="+mn-cs"/>
              </a:rPr>
              <a:t> or </a:t>
            </a:r>
            <a:r>
              <a:rPr lang="en-GB" sz="1200" b="1" i="0" kern="1200" dirty="0">
                <a:solidFill>
                  <a:schemeClr val="tx1"/>
                </a:solidFill>
                <a:effectLst/>
                <a:latin typeface="+mn-lt"/>
                <a:ea typeface="+mn-ea"/>
                <a:cs typeface="+mn-cs"/>
              </a:rPr>
              <a:t>Vocational A-Level</a:t>
            </a:r>
            <a:r>
              <a:rPr lang="en-GB" sz="1200" b="0" i="0" kern="1200" dirty="0">
                <a:solidFill>
                  <a:schemeClr val="tx1"/>
                </a:solidFill>
                <a:effectLst/>
                <a:latin typeface="+mn-lt"/>
                <a:ea typeface="+mn-ea"/>
                <a:cs typeface="+mn-cs"/>
              </a:rPr>
              <a:t> or </a:t>
            </a:r>
            <a:r>
              <a:rPr lang="en-GB" sz="1200" b="1" i="0" kern="1200" dirty="0">
                <a:solidFill>
                  <a:schemeClr val="tx1"/>
                </a:solidFill>
                <a:effectLst/>
                <a:latin typeface="+mn-lt"/>
                <a:ea typeface="+mn-ea"/>
                <a:cs typeface="+mn-cs"/>
              </a:rPr>
              <a:t>AVCE</a:t>
            </a:r>
            <a:r>
              <a:rPr lang="en-GB" sz="1200" b="0" i="0" kern="1200" dirty="0">
                <a:solidFill>
                  <a:schemeClr val="tx1"/>
                </a:solidFill>
                <a:effectLst/>
                <a:latin typeface="+mn-lt"/>
                <a:ea typeface="+mn-ea"/>
                <a:cs typeface="+mn-cs"/>
              </a:rPr>
              <a:t>, was a </a:t>
            </a:r>
            <a:r>
              <a:rPr lang="en-GB" sz="1200" b="0" i="0" u="none" strike="noStrike" kern="1200" dirty="0">
                <a:solidFill>
                  <a:schemeClr val="tx1"/>
                </a:solidFill>
                <a:effectLst/>
                <a:latin typeface="+mn-lt"/>
                <a:ea typeface="+mn-ea"/>
                <a:cs typeface="+mn-cs"/>
                <a:hlinkClick r:id="rId4" tooltip="Vocational education"/>
              </a:rPr>
              <a:t>vocational</a:t>
            </a:r>
            <a:r>
              <a:rPr lang="en-GB" sz="1200" b="0" i="0" kern="1200" dirty="0">
                <a:solidFill>
                  <a:schemeClr val="tx1"/>
                </a:solidFill>
                <a:effectLst/>
                <a:latin typeface="+mn-lt"/>
                <a:ea typeface="+mn-ea"/>
                <a:cs typeface="+mn-cs"/>
              </a:rPr>
              <a:t> qualification that used to be available in </a:t>
            </a:r>
            <a:r>
              <a:rPr lang="en-GB" sz="1200" b="0" i="0" u="none" strike="noStrike" kern="1200" dirty="0">
                <a:solidFill>
                  <a:schemeClr val="tx1"/>
                </a:solidFill>
                <a:effectLst/>
                <a:latin typeface="+mn-lt"/>
                <a:ea typeface="+mn-ea"/>
                <a:cs typeface="+mn-cs"/>
                <a:hlinkClick r:id="rId5" tooltip="Further Education"/>
              </a:rPr>
              <a:t>further education</a:t>
            </a:r>
            <a:r>
              <a:rPr lang="en-GB" sz="1200" b="0" i="0" kern="1200" dirty="0">
                <a:solidFill>
                  <a:schemeClr val="tx1"/>
                </a:solidFill>
                <a:effectLst/>
                <a:latin typeface="+mn-lt"/>
                <a:ea typeface="+mn-ea"/>
                <a:cs typeface="+mn-cs"/>
              </a:rPr>
              <a:t> colleges and </a:t>
            </a:r>
            <a:r>
              <a:rPr lang="en-GB" sz="1200" b="0" i="0" u="none" strike="noStrike" kern="1200" dirty="0">
                <a:solidFill>
                  <a:schemeClr val="tx1"/>
                </a:solidFill>
                <a:effectLst/>
                <a:latin typeface="+mn-lt"/>
                <a:ea typeface="+mn-ea"/>
                <a:cs typeface="+mn-cs"/>
                <a:hlinkClick r:id="rId6" tooltip="Sixth form"/>
              </a:rPr>
              <a:t>sixth forms</a:t>
            </a:r>
            <a:r>
              <a:rPr lang="en-GB" sz="1200" b="0" i="0" kern="1200" dirty="0">
                <a:solidFill>
                  <a:schemeClr val="tx1"/>
                </a:solidFill>
                <a:effectLst/>
                <a:latin typeface="+mn-lt"/>
                <a:ea typeface="+mn-ea"/>
                <a:cs typeface="+mn-cs"/>
              </a:rPr>
              <a:t> in the </a:t>
            </a:r>
            <a:r>
              <a:rPr lang="en-GB" sz="1200" b="0" i="0" u="none" strike="noStrike" kern="1200" dirty="0">
                <a:solidFill>
                  <a:schemeClr val="tx1"/>
                </a:solidFill>
                <a:effectLst/>
                <a:latin typeface="+mn-lt"/>
                <a:ea typeface="+mn-ea"/>
                <a:cs typeface="+mn-cs"/>
                <a:hlinkClick r:id="rId7" tooltip="United Kingdom"/>
              </a:rPr>
              <a:t>United Kingdom</a:t>
            </a:r>
            <a:r>
              <a:rPr lang="en-GB"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12CBC23-9250-7349-A59D-41C845E0C87D}" type="slidenum">
              <a:rPr lang="en-US" smtClean="0"/>
              <a:t>23</a:t>
            </a:fld>
            <a:endParaRPr lang="en-US"/>
          </a:p>
        </p:txBody>
      </p:sp>
    </p:spTree>
    <p:extLst>
      <p:ext uri="{BB962C8B-B14F-4D97-AF65-F5344CB8AC3E}">
        <p14:creationId xmlns:p14="http://schemas.microsoft.com/office/powerpoint/2010/main" val="405273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 40: 1.3 Year 11 Checklist</a:t>
            </a:r>
            <a:endParaRPr lang="en-GB" sz="1200" kern="1200" dirty="0" smtClean="0">
              <a:solidFill>
                <a:schemeClr val="tx1"/>
              </a:solidFill>
              <a:effectLst/>
              <a:latin typeface="+mn-lt"/>
              <a:ea typeface="+mn-ea"/>
              <a:cs typeface="+mn-cs"/>
            </a:endParaRPr>
          </a:p>
          <a:p>
            <a:endParaRPr lang="en-GB" dirty="0" smtClean="0"/>
          </a:p>
          <a:p>
            <a:r>
              <a:rPr lang="en-GB" dirty="0" smtClean="0"/>
              <a:t>A </a:t>
            </a:r>
            <a:r>
              <a:rPr lang="en-GB" dirty="0"/>
              <a:t>check-list for Y11s to use in preparation for their next step post-16.</a:t>
            </a:r>
            <a:r>
              <a:rPr lang="en-GB" baseline="0" dirty="0"/>
              <a:t> Use/create their own examples. Students to complete as voluntary activity and use to identify what they need to do before the end of the year.</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24</a:t>
            </a:fld>
            <a:endParaRPr lang="en-US"/>
          </a:p>
        </p:txBody>
      </p:sp>
    </p:spTree>
    <p:extLst>
      <p:ext uri="{BB962C8B-B14F-4D97-AF65-F5344CB8AC3E}">
        <p14:creationId xmlns:p14="http://schemas.microsoft.com/office/powerpoint/2010/main" val="1682348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25</a:t>
            </a:fld>
            <a:endParaRPr lang="en-US"/>
          </a:p>
        </p:txBody>
      </p:sp>
    </p:spTree>
    <p:extLst>
      <p:ext uri="{BB962C8B-B14F-4D97-AF65-F5344CB8AC3E}">
        <p14:creationId xmlns:p14="http://schemas.microsoft.com/office/powerpoint/2010/main" val="2674968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26</a:t>
            </a:fld>
            <a:endParaRPr lang="en-US"/>
          </a:p>
        </p:txBody>
      </p:sp>
    </p:spTree>
    <p:extLst>
      <p:ext uri="{BB962C8B-B14F-4D97-AF65-F5344CB8AC3E}">
        <p14:creationId xmlns:p14="http://schemas.microsoft.com/office/powerpoint/2010/main" val="2385591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Could </a:t>
            </a:r>
            <a:r>
              <a:rPr lang="en-GB" sz="1200" dirty="0"/>
              <a:t>be turned into a game e.g. students</a:t>
            </a:r>
            <a:r>
              <a:rPr lang="en-GB" sz="1200" baseline="0" dirty="0"/>
              <a:t> throw a ball to each other and answer a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 </a:t>
            </a:r>
            <a:r>
              <a:rPr lang="en-GB" sz="1200" dirty="0"/>
              <a:t>Key points from Y10 programme, highlighting important facts, ask students what they want to know more about and anything they do remember that stands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algn="l">
              <a:lnSpc>
                <a:spcPct val="150000"/>
              </a:lnSpc>
            </a:pPr>
            <a:r>
              <a:rPr lang="en-GB" sz="1400" b="1" i="1" dirty="0"/>
              <a:t>Topics covered in Y10:</a:t>
            </a:r>
          </a:p>
          <a:p>
            <a:pPr marL="457200" indent="-457200" algn="l">
              <a:lnSpc>
                <a:spcPct val="150000"/>
              </a:lnSpc>
              <a:buAutoNum type="arabicPeriod"/>
            </a:pPr>
            <a:r>
              <a:rPr lang="en-GB" sz="1200" i="1" dirty="0"/>
              <a:t>Post-16 Options, Qualification Chain, Goal Setting, Why GCSEs are important.</a:t>
            </a:r>
          </a:p>
          <a:p>
            <a:pPr marL="457200" indent="-457200" algn="l">
              <a:lnSpc>
                <a:spcPct val="150000"/>
              </a:lnSpc>
              <a:buAutoNum type="arabicPeriod"/>
            </a:pPr>
            <a:r>
              <a:rPr lang="en-GB" sz="1200" i="1" dirty="0"/>
              <a:t>Hobby vs Career, Competition, CVs, Getting a Job, Transferable Skills.</a:t>
            </a:r>
          </a:p>
          <a:p>
            <a:pPr marL="457200" indent="-457200" algn="l">
              <a:lnSpc>
                <a:spcPct val="150000"/>
              </a:lnSpc>
              <a:buAutoNum type="arabicPeriod"/>
            </a:pPr>
            <a:r>
              <a:rPr lang="en-GB" sz="1200" i="1" dirty="0"/>
              <a:t>Degree jobs vs Non-degree jobs, Pay Slips, Benefits of HE, </a:t>
            </a:r>
            <a:r>
              <a:rPr lang="en-GB" sz="1200" i="1" dirty="0" err="1"/>
              <a:t>Mindmapping</a:t>
            </a:r>
            <a:r>
              <a:rPr lang="en-GB" sz="1200" i="1" dirty="0"/>
              <a:t>.</a:t>
            </a:r>
          </a:p>
          <a:p>
            <a:pPr marL="457200" indent="-457200" algn="l">
              <a:lnSpc>
                <a:spcPct val="150000"/>
              </a:lnSpc>
              <a:buAutoNum type="arabicPeriod"/>
            </a:pPr>
            <a:r>
              <a:rPr lang="en-GB" sz="1200" i="1" dirty="0"/>
              <a:t>Specialisation, Opportunity Cost, Skills, Qualities &amp; Qualifications.</a:t>
            </a:r>
          </a:p>
          <a:p>
            <a:pPr marL="457200" indent="-457200" algn="l">
              <a:lnSpc>
                <a:spcPct val="150000"/>
              </a:lnSpc>
              <a:buAutoNum type="arabicPeriod"/>
            </a:pPr>
            <a:r>
              <a:rPr lang="en-GB" sz="1200" i="1" dirty="0"/>
              <a:t>School Timetable vs University/Apprenticeship Timetable, Pros/Cons of HE </a:t>
            </a:r>
            <a:r>
              <a:rPr lang="en-GB" sz="1200" i="1" dirty="0" err="1"/>
              <a:t>Roleplay</a:t>
            </a:r>
            <a:r>
              <a:rPr lang="en-GB" sz="1200" i="1" dirty="0"/>
              <a:t>, UCAS &amp; UCAS Hub, Equality and Inclusion.</a:t>
            </a:r>
          </a:p>
          <a:p>
            <a:pPr marL="457200" indent="-457200" algn="l">
              <a:lnSpc>
                <a:spcPct val="150000"/>
              </a:lnSpc>
              <a:buAutoNum type="arabicPeriod"/>
            </a:pPr>
            <a:r>
              <a:rPr lang="en-GB" sz="1200" i="1" dirty="0"/>
              <a:t>Student Finance, Budgeting, 16-19 Bursary.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rPr>
              <a:t>Is there anything you want to go back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13785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Important to remember that some institutions have higher expectations than others so you may need to check the entry requirements of your desired sixth</a:t>
            </a:r>
            <a:r>
              <a:rPr lang="en-GB" baseline="0" dirty="0" smtClean="0"/>
              <a:t> form, college or apprenticeship. </a:t>
            </a:r>
          </a:p>
          <a:p>
            <a:endParaRPr lang="en-GB" baseline="0" dirty="0" smtClean="0"/>
          </a:p>
          <a:p>
            <a:r>
              <a:rPr lang="en-GB" baseline="0" dirty="0" smtClean="0"/>
              <a:t>Your GCSEs represent your academic ability and will be used on you CV. </a:t>
            </a:r>
          </a:p>
          <a:p>
            <a:endParaRPr lang="en-GB" baseline="0" dirty="0" smtClean="0"/>
          </a:p>
          <a:p>
            <a:r>
              <a:rPr lang="en-GB" baseline="0" dirty="0" smtClean="0"/>
              <a:t>You may not be thinking about university just yet but it’s important to be aware that universities will look at your GCSEs. </a:t>
            </a:r>
          </a:p>
          <a:p>
            <a:endParaRPr lang="en-GB" baseline="0" dirty="0" smtClean="0"/>
          </a:p>
          <a:p>
            <a:r>
              <a:rPr lang="en-GB" baseline="0" dirty="0" smtClean="0"/>
              <a:t>It is vital to work hard and gain a good ticket for your future. </a:t>
            </a:r>
          </a:p>
          <a:p>
            <a:endParaRPr lang="en-GB" baseline="0" dirty="0" smtClean="0"/>
          </a:p>
          <a:p>
            <a:r>
              <a:rPr lang="en-GB" baseline="0" dirty="0" smtClean="0"/>
              <a:t>Don’t worry if you don’t get the grades you were expecting – talk to your school or college to see if they will still accept you. You can consider resitting your exams if possible or you may have to apply for a different course or pathway. PLEASE DON’T STRESS – everything will turn out okay in the end.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4</a:t>
            </a:fld>
            <a:endParaRPr lang="en-US"/>
          </a:p>
        </p:txBody>
      </p:sp>
    </p:spTree>
    <p:extLst>
      <p:ext uri="{BB962C8B-B14F-4D97-AF65-F5344CB8AC3E}">
        <p14:creationId xmlns:p14="http://schemas.microsoft.com/office/powerpoint/2010/main" val="253724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year might have been really stressful but remember this 5 things: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You are in control </a:t>
            </a:r>
            <a:r>
              <a:rPr lang="en-GB" dirty="0" smtClean="0"/>
              <a:t>– everyone is different so it’s</a:t>
            </a:r>
            <a:r>
              <a:rPr lang="en-GB" baseline="0" dirty="0" smtClean="0"/>
              <a:t> important to make your own revision timetable that suits you and manage your time effectively. </a:t>
            </a:r>
          </a:p>
          <a:p>
            <a:r>
              <a:rPr lang="en-GB" b="1" dirty="0" smtClean="0"/>
              <a:t>Talk to someone </a:t>
            </a:r>
            <a:r>
              <a:rPr lang="en-GB" dirty="0" smtClean="0"/>
              <a:t>– friends, family</a:t>
            </a:r>
            <a:r>
              <a:rPr lang="en-GB" baseline="0" dirty="0" smtClean="0"/>
              <a:t>, teachers</a:t>
            </a:r>
          </a:p>
          <a:p>
            <a:r>
              <a:rPr lang="en-GB" b="1" baseline="0" dirty="0" smtClean="0"/>
              <a:t>Be kind to yourself </a:t>
            </a:r>
            <a:r>
              <a:rPr lang="en-GB" baseline="0" dirty="0" smtClean="0"/>
              <a:t>– this year may have not gone to plan so don’t be too hard on yourself – everyone will be in the same boat.</a:t>
            </a:r>
          </a:p>
          <a:p>
            <a:r>
              <a:rPr lang="en-GB" b="1" baseline="0" dirty="0" smtClean="0"/>
              <a:t>Start as you mean to go on </a:t>
            </a:r>
            <a:r>
              <a:rPr lang="en-GB" baseline="0" dirty="0" smtClean="0"/>
              <a:t>– get a head start with revision to be extra prepared. Start strong and positive!!</a:t>
            </a:r>
          </a:p>
          <a:p>
            <a:r>
              <a:rPr lang="en-GB" b="1" baseline="0" dirty="0" smtClean="0"/>
              <a:t>Celebrate the small things </a:t>
            </a:r>
            <a:r>
              <a:rPr lang="en-GB" baseline="0" dirty="0" smtClean="0"/>
              <a:t>– celebrate your small successes and hold your head up high.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239991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Pages 37-38: 1.2 FE or HE?</a:t>
            </a:r>
            <a:endParaRPr lang="en-GB" sz="1200" kern="1200" dirty="0" smtClean="0">
              <a:solidFill>
                <a:schemeClr val="tx1"/>
              </a:solidFill>
              <a:effectLst/>
              <a:latin typeface="+mn-lt"/>
              <a:ea typeface="+mn-ea"/>
              <a:cs typeface="+mn-cs"/>
            </a:endParaRPr>
          </a:p>
          <a:p>
            <a:pPr marL="0" indent="0">
              <a:buNone/>
            </a:pPr>
            <a:r>
              <a:rPr lang="en-GB" sz="1200" b="1" i="0" kern="1200" dirty="0" smtClean="0">
                <a:solidFill>
                  <a:schemeClr val="tx1"/>
                </a:solidFill>
                <a:effectLst/>
                <a:latin typeface="+mn-lt"/>
                <a:ea typeface="+mn-ea"/>
                <a:cs typeface="+mn-cs"/>
              </a:rPr>
              <a:t>1.2</a:t>
            </a:r>
          </a:p>
          <a:p>
            <a:pPr marL="0" indent="0">
              <a:buNone/>
            </a:pPr>
            <a:r>
              <a:rPr lang="en-GB" sz="1200" b="0" i="0" kern="1200" dirty="0" smtClean="0">
                <a:solidFill>
                  <a:schemeClr val="tx1"/>
                </a:solidFill>
                <a:effectLst/>
                <a:latin typeface="+mn-lt"/>
                <a:ea typeface="+mn-ea"/>
                <a:cs typeface="+mn-cs"/>
              </a:rPr>
              <a:t>Read</a:t>
            </a:r>
            <a:r>
              <a:rPr lang="en-GB" sz="1200" b="0" i="0" kern="1200" baseline="0" dirty="0" smtClean="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the statements out below and ask students if they know if they relate to FE (further education) or HE (higher education)</a:t>
            </a:r>
          </a:p>
          <a:p>
            <a:pPr marL="0" indent="0">
              <a:buNone/>
            </a:pPr>
            <a:endParaRPr lang="en-GB" sz="1200" b="0" i="0" kern="1200" dirty="0">
              <a:solidFill>
                <a:schemeClr val="tx1"/>
              </a:solidFill>
              <a:effectLst/>
              <a:latin typeface="+mn-lt"/>
              <a:ea typeface="+mn-ea"/>
              <a:cs typeface="+mn-cs"/>
            </a:endParaRPr>
          </a:p>
          <a:p>
            <a:pPr marL="228600" indent="-228600">
              <a:buAutoNum type="arabicPeriod"/>
            </a:pPr>
            <a:r>
              <a:rPr lang="en-GB" sz="1200" b="0" i="0" kern="1200" dirty="0">
                <a:solidFill>
                  <a:schemeClr val="tx1"/>
                </a:solidFill>
                <a:effectLst/>
                <a:latin typeface="+mn-lt"/>
                <a:ea typeface="+mn-ea"/>
                <a:cs typeface="+mn-cs"/>
              </a:rPr>
              <a:t>This is optional. (HE)</a:t>
            </a:r>
          </a:p>
          <a:p>
            <a:pPr marL="228600" indent="-228600">
              <a:buAutoNum type="arabicPeriod"/>
            </a:pPr>
            <a:r>
              <a:rPr lang="en-GB" sz="1200" b="0" i="0" kern="1200" dirty="0">
                <a:solidFill>
                  <a:schemeClr val="tx1"/>
                </a:solidFill>
                <a:effectLst/>
                <a:latin typeface="+mn-lt"/>
                <a:ea typeface="+mn-ea"/>
                <a:cs typeface="+mn-cs"/>
              </a:rPr>
              <a:t>This is compulsory. (FE)</a:t>
            </a:r>
          </a:p>
          <a:p>
            <a:pPr marL="228600" indent="-228600">
              <a:buAutoNum type="arabicPeriod"/>
            </a:pPr>
            <a:r>
              <a:rPr lang="en-GB" sz="1200" b="0" i="0" kern="1200" dirty="0">
                <a:solidFill>
                  <a:schemeClr val="tx1"/>
                </a:solidFill>
                <a:effectLst/>
                <a:latin typeface="+mn-lt"/>
                <a:ea typeface="+mn-ea"/>
                <a:cs typeface="+mn-cs"/>
              </a:rPr>
              <a:t>You</a:t>
            </a:r>
            <a:r>
              <a:rPr lang="en-GB" sz="1200" b="0" i="0" kern="1200" baseline="0" dirty="0">
                <a:solidFill>
                  <a:schemeClr val="tx1"/>
                </a:solidFill>
                <a:effectLst/>
                <a:latin typeface="+mn-lt"/>
                <a:ea typeface="+mn-ea"/>
                <a:cs typeface="+mn-cs"/>
              </a:rPr>
              <a:t> study this at Level 4 and above. (HE)</a:t>
            </a:r>
          </a:p>
          <a:p>
            <a:pPr marL="228600" indent="-228600">
              <a:buAutoNum type="arabicPeriod"/>
            </a:pPr>
            <a:r>
              <a:rPr lang="en-GB" sz="1200" b="0" i="0" kern="1200" dirty="0">
                <a:solidFill>
                  <a:schemeClr val="tx1"/>
                </a:solidFill>
                <a:effectLst/>
                <a:latin typeface="+mn-lt"/>
                <a:ea typeface="+mn-ea"/>
                <a:cs typeface="+mn-cs"/>
              </a:rPr>
              <a:t>You</a:t>
            </a:r>
            <a:r>
              <a:rPr lang="en-GB" sz="1200" b="0" i="0" kern="1200" baseline="0" dirty="0">
                <a:solidFill>
                  <a:schemeClr val="tx1"/>
                </a:solidFill>
                <a:effectLst/>
                <a:latin typeface="+mn-lt"/>
                <a:ea typeface="+mn-ea"/>
                <a:cs typeface="+mn-cs"/>
              </a:rPr>
              <a:t> can study A Levels here. (FE)</a:t>
            </a:r>
          </a:p>
          <a:p>
            <a:pPr marL="228600" indent="-228600">
              <a:buAutoNum type="arabicPeriod"/>
            </a:pPr>
            <a:r>
              <a:rPr lang="en-GB" sz="1200" b="0" i="0" kern="1200" dirty="0">
                <a:solidFill>
                  <a:schemeClr val="tx1"/>
                </a:solidFill>
                <a:effectLst/>
                <a:latin typeface="+mn-lt"/>
                <a:ea typeface="+mn-ea"/>
                <a:cs typeface="+mn-cs"/>
              </a:rPr>
              <a:t>You can study this at 18 years old. (FE</a:t>
            </a:r>
            <a:r>
              <a:rPr lang="en-GB" sz="1200" b="0" i="0" kern="1200" baseline="0" dirty="0">
                <a:solidFill>
                  <a:schemeClr val="tx1"/>
                </a:solidFill>
                <a:effectLst/>
                <a:latin typeface="+mn-lt"/>
                <a:ea typeface="+mn-ea"/>
                <a:cs typeface="+mn-cs"/>
              </a:rPr>
              <a:t> &amp; HE) – You can study these courses at any age!</a:t>
            </a:r>
          </a:p>
          <a:p>
            <a:pPr marL="228600" indent="-228600">
              <a:buAutoNum type="arabicPeriod"/>
            </a:pPr>
            <a:r>
              <a:rPr lang="en-GB" sz="1200" b="0" i="0" kern="1200" dirty="0">
                <a:solidFill>
                  <a:schemeClr val="tx1"/>
                </a:solidFill>
                <a:effectLst/>
                <a:latin typeface="+mn-lt"/>
                <a:ea typeface="+mn-ea"/>
                <a:cs typeface="+mn-cs"/>
              </a:rPr>
              <a:t>You can</a:t>
            </a:r>
            <a:r>
              <a:rPr lang="en-GB" sz="1200" b="0" i="0" kern="1200" baseline="0" dirty="0">
                <a:solidFill>
                  <a:schemeClr val="tx1"/>
                </a:solidFill>
                <a:effectLst/>
                <a:latin typeface="+mn-lt"/>
                <a:ea typeface="+mn-ea"/>
                <a:cs typeface="+mn-cs"/>
              </a:rPr>
              <a:t> specialise in one subject. (FE &amp; HE) – Certain colleges only allow you to study one subject, and you may choose to study a joint honours course at university.</a:t>
            </a:r>
          </a:p>
          <a:p>
            <a:pPr marL="228600" indent="-228600">
              <a:buAutoNum type="arabicPeriod"/>
            </a:pPr>
            <a:r>
              <a:rPr lang="en-GB" sz="1200" b="0" i="0" kern="1200" dirty="0">
                <a:solidFill>
                  <a:schemeClr val="tx1"/>
                </a:solidFill>
                <a:effectLst/>
                <a:latin typeface="+mn-lt"/>
                <a:ea typeface="+mn-ea"/>
                <a:cs typeface="+mn-cs"/>
              </a:rPr>
              <a:t>You can get a Master’s Degree here. (HE)</a:t>
            </a:r>
          </a:p>
          <a:p>
            <a:pPr marL="228600" indent="-228600">
              <a:buAutoNum type="arabicPeriod"/>
            </a:pPr>
            <a:r>
              <a:rPr lang="en-GB" sz="1200" b="0" i="0" kern="1200" dirty="0">
                <a:solidFill>
                  <a:schemeClr val="tx1"/>
                </a:solidFill>
                <a:effectLst/>
                <a:latin typeface="+mn-lt"/>
                <a:ea typeface="+mn-ea"/>
                <a:cs typeface="+mn-cs"/>
              </a:rPr>
              <a:t>You have to pay to study. (FE &amp; HE) – If you are over 18, you may have to pay for college. Tuition</a:t>
            </a:r>
            <a:r>
              <a:rPr lang="en-GB" sz="1200" b="0" i="0" kern="1200" baseline="0" dirty="0">
                <a:solidFill>
                  <a:schemeClr val="tx1"/>
                </a:solidFill>
                <a:effectLst/>
                <a:latin typeface="+mn-lt"/>
                <a:ea typeface="+mn-ea"/>
                <a:cs typeface="+mn-cs"/>
              </a:rPr>
              <a:t> fees at university are currently £9,250 per year.</a:t>
            </a:r>
          </a:p>
          <a:p>
            <a:pPr marL="228600" indent="-228600">
              <a:buAutoNum type="arabicPeriod"/>
            </a:pPr>
            <a:r>
              <a:rPr lang="en-GB" sz="1200" b="0" i="0" kern="1200" baseline="0" dirty="0">
                <a:solidFill>
                  <a:schemeClr val="tx1"/>
                </a:solidFill>
                <a:effectLst/>
                <a:latin typeface="+mn-lt"/>
                <a:ea typeface="+mn-ea"/>
                <a:cs typeface="+mn-cs"/>
              </a:rPr>
              <a:t>You will attend a variety of lectures, seminars, tutorials and workshops here. (HE)</a:t>
            </a:r>
          </a:p>
          <a:p>
            <a:pPr marL="228600" indent="-228600">
              <a:buAutoNum type="arabicPeriod"/>
            </a:pPr>
            <a:r>
              <a:rPr lang="en-GB" sz="1200" b="0" i="0" kern="1200" dirty="0">
                <a:solidFill>
                  <a:schemeClr val="tx1"/>
                </a:solidFill>
                <a:effectLst/>
                <a:latin typeface="+mn-lt"/>
                <a:ea typeface="+mn-ea"/>
                <a:cs typeface="+mn-cs"/>
              </a:rPr>
              <a:t>At this level, you could</a:t>
            </a:r>
            <a:r>
              <a:rPr lang="en-GB" sz="1200" b="0" i="0" kern="1200" baseline="0" dirty="0">
                <a:solidFill>
                  <a:schemeClr val="tx1"/>
                </a:solidFill>
                <a:effectLst/>
                <a:latin typeface="+mn-lt"/>
                <a:ea typeface="+mn-ea"/>
                <a:cs typeface="+mn-cs"/>
              </a:rPr>
              <a:t> attend Sixth Form. (FE)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Activity to get students understanding the differences</a:t>
            </a:r>
            <a:r>
              <a:rPr lang="en-GB" sz="1200" b="0" i="0" kern="1200" baseline="0" dirty="0">
                <a:solidFill>
                  <a:schemeClr val="tx1"/>
                </a:solidFill>
                <a:effectLst/>
                <a:latin typeface="+mn-lt"/>
                <a:ea typeface="+mn-ea"/>
                <a:cs typeface="+mn-cs"/>
              </a:rPr>
              <a:t> between FE study and HE study.</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6</a:t>
            </a:fld>
            <a:endParaRPr lang="en-US"/>
          </a:p>
        </p:txBody>
      </p:sp>
    </p:spTree>
    <p:extLst>
      <p:ext uri="{BB962C8B-B14F-4D97-AF65-F5344CB8AC3E}">
        <p14:creationId xmlns:p14="http://schemas.microsoft.com/office/powerpoint/2010/main" val="3945371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Discuss each point separately</a:t>
            </a:r>
            <a:r>
              <a:rPr lang="en-GB" sz="1200" b="0" i="0" kern="1200" baseline="0" dirty="0">
                <a:solidFill>
                  <a:schemeClr val="tx1"/>
                </a:solidFill>
                <a:effectLst/>
                <a:latin typeface="+mn-lt"/>
                <a:ea typeface="+mn-ea"/>
                <a:cs typeface="+mn-cs"/>
              </a:rPr>
              <a:t> and answer any questions from students. Touch on social opportunities or benefits if possible!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7</a:t>
            </a:fld>
            <a:endParaRPr lang="en-US"/>
          </a:p>
        </p:txBody>
      </p:sp>
    </p:spTree>
    <p:extLst>
      <p:ext uri="{BB962C8B-B14F-4D97-AF65-F5344CB8AC3E}">
        <p14:creationId xmlns:p14="http://schemas.microsoft.com/office/powerpoint/2010/main" val="45170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Discuss each point separately</a:t>
            </a:r>
            <a:r>
              <a:rPr lang="en-GB" sz="1200" b="0" i="0" kern="1200" baseline="0" dirty="0">
                <a:solidFill>
                  <a:schemeClr val="tx1"/>
                </a:solidFill>
                <a:effectLst/>
                <a:latin typeface="+mn-lt"/>
                <a:ea typeface="+mn-ea"/>
                <a:cs typeface="+mn-cs"/>
              </a:rPr>
              <a:t> and answer any questions from students. Touch on social opportunities or benefits if possible!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8</a:t>
            </a:fld>
            <a:endParaRPr lang="en-US"/>
          </a:p>
        </p:txBody>
      </p:sp>
    </p:spTree>
    <p:extLst>
      <p:ext uri="{BB962C8B-B14F-4D97-AF65-F5344CB8AC3E}">
        <p14:creationId xmlns:p14="http://schemas.microsoft.com/office/powerpoint/2010/main" val="20485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Discussion regarding sixth form – pros and cons. Explain that some of the cons may be a pro</a:t>
            </a:r>
            <a:r>
              <a:rPr lang="en-GB" sz="1200" b="0" i="0" kern="1200" baseline="0" dirty="0">
                <a:solidFill>
                  <a:schemeClr val="tx1"/>
                </a:solidFill>
                <a:effectLst/>
                <a:latin typeface="+mn-lt"/>
                <a:ea typeface="+mn-ea"/>
                <a:cs typeface="+mn-cs"/>
              </a:rPr>
              <a:t> for them and vice versa!</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9</a:t>
            </a:fld>
            <a:endParaRPr lang="en-US"/>
          </a:p>
        </p:txBody>
      </p:sp>
    </p:spTree>
    <p:extLst>
      <p:ext uri="{BB962C8B-B14F-4D97-AF65-F5344CB8AC3E}">
        <p14:creationId xmlns:p14="http://schemas.microsoft.com/office/powerpoint/2010/main" val="104006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mj-lt"/>
                <a:ea typeface="Verdana" charset="0"/>
                <a:cs typeface="Verdana" charset="0"/>
              </a:rPr>
              <a:t>Page title here</a:t>
            </a:r>
          </a:p>
        </p:txBody>
      </p:sp>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extLst>
    <p:ext uri="{DCECCB84-F9BA-43D5-87BE-67443E8EF086}">
      <p15:sldGuideLst xmlns="" xmlns:p15="http://schemas.microsoft.com/office/powerpoint/2012/main">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mj-lt"/>
                <a:ea typeface="Verdana" charset="0"/>
                <a:cs typeface="Verdana" charset="0"/>
              </a:rPr>
              <a:t>THIS IS THE TITLE OF </a:t>
            </a:r>
          </a:p>
          <a:p>
            <a:pPr algn="l"/>
            <a:r>
              <a:rPr lang="en-US" sz="2000" i="0" spc="600" baseline="0" dirty="0">
                <a:solidFill>
                  <a:srgbClr val="00B0F0"/>
                </a:solidFill>
                <a:latin typeface="+mj-lt"/>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mn-lt"/>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71" r:id="rId6"/>
    <p:sldLayoutId id="2147483679" r:id="rId7"/>
    <p:sldLayoutId id="2147483682" r:id="rId8"/>
    <p:sldLayoutId id="2147483684" r:id="rId9"/>
    <p:sldLayoutId id="2147483676" r:id="rId10"/>
    <p:sldLayoutId id="2147483665" r:id="rId11"/>
    <p:sldLayoutId id="2147483680" r:id="rId12"/>
    <p:sldLayoutId id="2147483681" r:id="rId13"/>
    <p:sldLayoutId id="2147483662" r:id="rId14"/>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34788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678" y="4624321"/>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0229" y="4754881"/>
            <a:ext cx="4510712" cy="1230878"/>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YEAR 11 SESSION 1:</a:t>
            </a:r>
          </a:p>
          <a:p>
            <a:r>
              <a:rPr lang="en-GB" sz="3600" b="1" dirty="0"/>
              <a:t>FE vs HE</a:t>
            </a:r>
          </a:p>
        </p:txBody>
      </p:sp>
    </p:spTree>
    <p:extLst>
      <p:ext uri="{BB962C8B-B14F-4D97-AF65-F5344CB8AC3E}">
        <p14:creationId xmlns:p14="http://schemas.microsoft.com/office/powerpoint/2010/main" val="2046526794"/>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318339187"/>
              </p:ext>
            </p:extLst>
          </p:nvPr>
        </p:nvGraphicFramePr>
        <p:xfrm>
          <a:off x="643317" y="2770075"/>
          <a:ext cx="10939082" cy="2982760"/>
        </p:xfrm>
        <a:graphic>
          <a:graphicData uri="http://schemas.openxmlformats.org/drawingml/2006/table">
            <a:tbl>
              <a:tblPr firstRow="1" bandRow="1">
                <a:tableStyleId>{93296810-A885-4BE3-A3E7-6D5BEEA58F35}</a:tableStyleId>
              </a:tblPr>
              <a:tblGrid>
                <a:gridCol w="5469541">
                  <a:extLst>
                    <a:ext uri="{9D8B030D-6E8A-4147-A177-3AD203B41FA5}">
                      <a16:colId xmlns="" xmlns:a16="http://schemas.microsoft.com/office/drawing/2014/main" val="4086321697"/>
                    </a:ext>
                  </a:extLst>
                </a:gridCol>
                <a:gridCol w="5469541">
                  <a:extLst>
                    <a:ext uri="{9D8B030D-6E8A-4147-A177-3AD203B41FA5}">
                      <a16:colId xmlns="" xmlns:a16="http://schemas.microsoft.com/office/drawing/2014/main" val="535202740"/>
                    </a:ext>
                  </a:extLst>
                </a:gridCol>
              </a:tblGrid>
              <a:tr h="745690">
                <a:tc>
                  <a:txBody>
                    <a:bodyPr/>
                    <a:lstStyle/>
                    <a:p>
                      <a:pPr algn="ctr"/>
                      <a:r>
                        <a:rPr lang="en-GB" sz="3200" dirty="0"/>
                        <a:t>Pros</a:t>
                      </a:r>
                    </a:p>
                  </a:txBody>
                  <a:tcPr anchor="ctr"/>
                </a:tc>
                <a:tc>
                  <a:txBody>
                    <a:bodyPr/>
                    <a:lstStyle/>
                    <a:p>
                      <a:pPr algn="ctr"/>
                      <a:r>
                        <a:rPr lang="en-GB" sz="3200" dirty="0"/>
                        <a:t>Cons</a:t>
                      </a:r>
                    </a:p>
                  </a:txBody>
                  <a:tcPr anchor="ctr"/>
                </a:tc>
                <a:extLst>
                  <a:ext uri="{0D108BD9-81ED-4DB2-BD59-A6C34878D82A}">
                    <a16:rowId xmlns="" xmlns:a16="http://schemas.microsoft.com/office/drawing/2014/main" val="1307674325"/>
                  </a:ext>
                </a:extLst>
              </a:tr>
              <a:tr h="745690">
                <a:tc>
                  <a:txBody>
                    <a:bodyPr/>
                    <a:lstStyle/>
                    <a:p>
                      <a:pPr algn="ctr"/>
                      <a:endParaRPr lang="en-GB" dirty="0"/>
                    </a:p>
                  </a:txBody>
                  <a:tcPr anchor="ctr"/>
                </a:tc>
                <a:tc>
                  <a:txBody>
                    <a:bodyPr/>
                    <a:lstStyle/>
                    <a:p>
                      <a:pPr algn="ctr"/>
                      <a:endParaRPr lang="en-GB" i="1" dirty="0"/>
                    </a:p>
                  </a:txBody>
                  <a:tcPr anchor="ctr"/>
                </a:tc>
                <a:extLst>
                  <a:ext uri="{0D108BD9-81ED-4DB2-BD59-A6C34878D82A}">
                    <a16:rowId xmlns="" xmlns:a16="http://schemas.microsoft.com/office/drawing/2014/main" val="1138053403"/>
                  </a:ext>
                </a:extLst>
              </a:tr>
              <a:tr h="745690">
                <a:tc>
                  <a:txBody>
                    <a:bodyPr/>
                    <a:lstStyle/>
                    <a:p>
                      <a:pPr algn="ctr"/>
                      <a:endParaRPr lang="en-GB" dirty="0"/>
                    </a:p>
                  </a:txBody>
                  <a:tcPr anchor="ctr"/>
                </a:tc>
                <a:tc>
                  <a:txBody>
                    <a:bodyPr/>
                    <a:lstStyle/>
                    <a:p>
                      <a:pPr algn="ctr"/>
                      <a:endParaRPr lang="en-GB" i="1" dirty="0"/>
                    </a:p>
                  </a:txBody>
                  <a:tcPr anchor="ctr"/>
                </a:tc>
                <a:extLst>
                  <a:ext uri="{0D108BD9-81ED-4DB2-BD59-A6C34878D82A}">
                    <a16:rowId xmlns="" xmlns:a16="http://schemas.microsoft.com/office/drawing/2014/main" val="3900476737"/>
                  </a:ext>
                </a:extLst>
              </a:tr>
              <a:tr h="745690">
                <a:tc>
                  <a:txBody>
                    <a:bodyPr/>
                    <a:lstStyle/>
                    <a:p>
                      <a:pPr algn="ctr"/>
                      <a:endParaRPr lang="en-GB" dirty="0"/>
                    </a:p>
                  </a:txBody>
                  <a:tcPr anchor="ctr"/>
                </a:tc>
                <a:tc>
                  <a:txBody>
                    <a:bodyPr/>
                    <a:lstStyle/>
                    <a:p>
                      <a:pPr algn="ctr"/>
                      <a:endParaRPr lang="en-GB" dirty="0"/>
                    </a:p>
                  </a:txBody>
                  <a:tcPr anchor="ctr"/>
                </a:tc>
                <a:extLst>
                  <a:ext uri="{0D108BD9-81ED-4DB2-BD59-A6C34878D82A}">
                    <a16:rowId xmlns="" xmlns:a16="http://schemas.microsoft.com/office/drawing/2014/main" val="1837264878"/>
                  </a:ext>
                </a:extLst>
              </a:tr>
            </a:tbl>
          </a:graphicData>
        </a:graphic>
      </p:graphicFrame>
      <p:sp>
        <p:nvSpPr>
          <p:cNvPr id="6" name="Rectangle 5"/>
          <p:cNvSpPr/>
          <p:nvPr/>
        </p:nvSpPr>
        <p:spPr>
          <a:xfrm>
            <a:off x="643318" y="558090"/>
            <a:ext cx="4942142"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FE OPTIONS: COLLEGE</a:t>
            </a:r>
          </a:p>
        </p:txBody>
      </p:sp>
      <p:graphicFrame>
        <p:nvGraphicFramePr>
          <p:cNvPr id="4" name="Table 3"/>
          <p:cNvGraphicFramePr>
            <a:graphicFrameLocks noGrp="1"/>
          </p:cNvGraphicFramePr>
          <p:nvPr>
            <p:extLst>
              <p:ext uri="{D42A27DB-BD31-4B8C-83A1-F6EECF244321}">
                <p14:modId xmlns:p14="http://schemas.microsoft.com/office/powerpoint/2010/main" val="3039077511"/>
              </p:ext>
            </p:extLst>
          </p:nvPr>
        </p:nvGraphicFramePr>
        <p:xfrm>
          <a:off x="643318" y="2772583"/>
          <a:ext cx="10939082" cy="2982760"/>
        </p:xfrm>
        <a:graphic>
          <a:graphicData uri="http://schemas.openxmlformats.org/drawingml/2006/table">
            <a:tbl>
              <a:tblPr firstRow="1" bandRow="1">
                <a:tableStyleId>{93296810-A885-4BE3-A3E7-6D5BEEA58F35}</a:tableStyleId>
              </a:tblPr>
              <a:tblGrid>
                <a:gridCol w="5469541">
                  <a:extLst>
                    <a:ext uri="{9D8B030D-6E8A-4147-A177-3AD203B41FA5}">
                      <a16:colId xmlns="" xmlns:a16="http://schemas.microsoft.com/office/drawing/2014/main" val="4086321697"/>
                    </a:ext>
                  </a:extLst>
                </a:gridCol>
                <a:gridCol w="5469541">
                  <a:extLst>
                    <a:ext uri="{9D8B030D-6E8A-4147-A177-3AD203B41FA5}">
                      <a16:colId xmlns="" xmlns:a16="http://schemas.microsoft.com/office/drawing/2014/main" val="535202740"/>
                    </a:ext>
                  </a:extLst>
                </a:gridCol>
              </a:tblGrid>
              <a:tr h="745690">
                <a:tc>
                  <a:txBody>
                    <a:bodyPr/>
                    <a:lstStyle/>
                    <a:p>
                      <a:pPr algn="ctr"/>
                      <a:r>
                        <a:rPr lang="en-GB" sz="3200" dirty="0"/>
                        <a:t>Pros</a:t>
                      </a:r>
                    </a:p>
                  </a:txBody>
                  <a:tcPr anchor="ctr"/>
                </a:tc>
                <a:tc>
                  <a:txBody>
                    <a:bodyPr/>
                    <a:lstStyle/>
                    <a:p>
                      <a:pPr algn="ctr"/>
                      <a:r>
                        <a:rPr lang="en-GB" sz="3200" dirty="0"/>
                        <a:t>Cons</a:t>
                      </a:r>
                    </a:p>
                  </a:txBody>
                  <a:tcPr anchor="ctr"/>
                </a:tc>
                <a:extLst>
                  <a:ext uri="{0D108BD9-81ED-4DB2-BD59-A6C34878D82A}">
                    <a16:rowId xmlns="" xmlns:a16="http://schemas.microsoft.com/office/drawing/2014/main" val="1307674325"/>
                  </a:ext>
                </a:extLst>
              </a:tr>
              <a:tr h="745690">
                <a:tc>
                  <a:txBody>
                    <a:bodyPr/>
                    <a:lstStyle/>
                    <a:p>
                      <a:pPr algn="ctr"/>
                      <a:r>
                        <a:rPr lang="en-GB" dirty="0"/>
                        <a:t>Gain independence and self-discipline</a:t>
                      </a:r>
                    </a:p>
                  </a:txBody>
                  <a:tcPr anchor="ctr"/>
                </a:tc>
                <a:tc>
                  <a:txBody>
                    <a:bodyPr/>
                    <a:lstStyle/>
                    <a:p>
                      <a:pPr algn="ctr"/>
                      <a:r>
                        <a:rPr lang="en-GB" i="1" dirty="0"/>
                        <a:t>May </a:t>
                      </a:r>
                      <a:r>
                        <a:rPr lang="en-GB" i="0" dirty="0"/>
                        <a:t>only be able to do one course</a:t>
                      </a:r>
                      <a:endParaRPr lang="en-GB" i="1" dirty="0"/>
                    </a:p>
                  </a:txBody>
                  <a:tcPr anchor="ctr"/>
                </a:tc>
                <a:extLst>
                  <a:ext uri="{0D108BD9-81ED-4DB2-BD59-A6C34878D82A}">
                    <a16:rowId xmlns="" xmlns:a16="http://schemas.microsoft.com/office/drawing/2014/main" val="1138053403"/>
                  </a:ext>
                </a:extLst>
              </a:tr>
              <a:tr h="745690">
                <a:tc>
                  <a:txBody>
                    <a:bodyPr/>
                    <a:lstStyle/>
                    <a:p>
                      <a:pPr algn="ctr"/>
                      <a:r>
                        <a:rPr lang="en-GB" dirty="0"/>
                        <a:t>A wider</a:t>
                      </a:r>
                      <a:r>
                        <a:rPr lang="en-GB" baseline="0" dirty="0"/>
                        <a:t> variety of subjects available</a:t>
                      </a:r>
                      <a:endParaRPr lang="en-GB" dirty="0"/>
                    </a:p>
                  </a:txBody>
                  <a:tcPr anchor="ctr"/>
                </a:tc>
                <a:tc>
                  <a:txBody>
                    <a:bodyPr/>
                    <a:lstStyle/>
                    <a:p>
                      <a:pPr algn="ctr"/>
                      <a:r>
                        <a:rPr lang="en-GB" i="0" baseline="0" dirty="0"/>
                        <a:t>Different learning environment</a:t>
                      </a:r>
                      <a:endParaRPr lang="en-GB" i="1" dirty="0"/>
                    </a:p>
                  </a:txBody>
                  <a:tcPr anchor="ctr"/>
                </a:tc>
                <a:extLst>
                  <a:ext uri="{0D108BD9-81ED-4DB2-BD59-A6C34878D82A}">
                    <a16:rowId xmlns="" xmlns:a16="http://schemas.microsoft.com/office/drawing/2014/main" val="3900476737"/>
                  </a:ext>
                </a:extLst>
              </a:tr>
              <a:tr h="745690">
                <a:tc>
                  <a:txBody>
                    <a:bodyPr/>
                    <a:lstStyle/>
                    <a:p>
                      <a:pPr algn="ctr"/>
                      <a:r>
                        <a:rPr lang="en-GB" dirty="0"/>
                        <a:t>Relaxed teaching style (this may be a con for you!)</a:t>
                      </a:r>
                    </a:p>
                  </a:txBody>
                  <a:tcPr anchor="ctr"/>
                </a:tc>
                <a:tc>
                  <a:txBody>
                    <a:bodyPr/>
                    <a:lstStyle/>
                    <a:p>
                      <a:pPr algn="ctr"/>
                      <a:r>
                        <a:rPr lang="en-GB" dirty="0"/>
                        <a:t>Potentially</a:t>
                      </a:r>
                      <a:r>
                        <a:rPr lang="en-GB" baseline="0" dirty="0"/>
                        <a:t> difficult to build rapport with tutors</a:t>
                      </a:r>
                      <a:endParaRPr lang="en-GB" dirty="0"/>
                    </a:p>
                  </a:txBody>
                  <a:tcPr anchor="ctr"/>
                </a:tc>
                <a:extLst>
                  <a:ext uri="{0D108BD9-81ED-4DB2-BD59-A6C34878D82A}">
                    <a16:rowId xmlns="" xmlns:a16="http://schemas.microsoft.com/office/drawing/2014/main" val="1837264878"/>
                  </a:ext>
                </a:extLst>
              </a:tr>
            </a:tbl>
          </a:graphicData>
        </a:graphic>
      </p:graphicFrame>
      <p:sp>
        <p:nvSpPr>
          <p:cNvPr id="5" name="TextBox 4"/>
          <p:cNvSpPr txBox="1"/>
          <p:nvPr/>
        </p:nvSpPr>
        <p:spPr>
          <a:xfrm>
            <a:off x="550552" y="1231192"/>
            <a:ext cx="11031847" cy="1538883"/>
          </a:xfrm>
          <a:prstGeom prst="rect">
            <a:avLst/>
          </a:prstGeom>
          <a:noFill/>
        </p:spPr>
        <p:txBody>
          <a:bodyPr wrap="square" rtlCol="0">
            <a:spAutoFit/>
          </a:bodyPr>
          <a:lstStyle/>
          <a:p>
            <a:r>
              <a:rPr lang="en-GB" sz="2000" b="1" dirty="0"/>
              <a:t>FE college: </a:t>
            </a:r>
            <a:r>
              <a:rPr lang="en-GB" dirty="0"/>
              <a:t>College is an adult environment where you take more responsibility for yourself and your learning – there’s support and guidance available, but it’s also a chance for you to prepare for work and life post-education. </a:t>
            </a:r>
          </a:p>
          <a:p>
            <a:r>
              <a:rPr lang="en-GB" sz="2000" b="1" dirty="0"/>
              <a:t>Sixth form college: </a:t>
            </a:r>
            <a:r>
              <a:rPr lang="en-GB" dirty="0"/>
              <a:t>These colleges can be more informal than school sixth forms. They’re usually bigger, and they can offer you more study options. </a:t>
            </a:r>
          </a:p>
        </p:txBody>
      </p:sp>
      <p:sp>
        <p:nvSpPr>
          <p:cNvPr id="2" name="Rectangle 1"/>
          <p:cNvSpPr/>
          <p:nvPr/>
        </p:nvSpPr>
        <p:spPr>
          <a:xfrm>
            <a:off x="643318" y="5915296"/>
            <a:ext cx="6096000" cy="646331"/>
          </a:xfrm>
          <a:prstGeom prst="rect">
            <a:avLst/>
          </a:prstGeom>
        </p:spPr>
        <p:txBody>
          <a:bodyPr>
            <a:spAutoFit/>
          </a:bodyPr>
          <a:lstStyle/>
          <a:p>
            <a:r>
              <a:rPr lang="en-GB" i="1" dirty="0">
                <a:solidFill>
                  <a:srgbClr val="FF0000"/>
                </a:solidFill>
              </a:rPr>
              <a:t>It’s important to check what colleges offer such as a free bus service or bursaries that you may qualify for!</a:t>
            </a:r>
          </a:p>
        </p:txBody>
      </p:sp>
    </p:spTree>
    <p:extLst>
      <p:ext uri="{BB962C8B-B14F-4D97-AF65-F5344CB8AC3E}">
        <p14:creationId xmlns:p14="http://schemas.microsoft.com/office/powerpoint/2010/main" val="18221226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07706561"/>
              </p:ext>
            </p:extLst>
          </p:nvPr>
        </p:nvGraphicFramePr>
        <p:xfrm>
          <a:off x="636691" y="2772583"/>
          <a:ext cx="10939082" cy="2982760"/>
        </p:xfrm>
        <a:graphic>
          <a:graphicData uri="http://schemas.openxmlformats.org/drawingml/2006/table">
            <a:tbl>
              <a:tblPr firstRow="1" bandRow="1">
                <a:tableStyleId>{5C22544A-7EE6-4342-B048-85BDC9FD1C3A}</a:tableStyleId>
              </a:tblPr>
              <a:tblGrid>
                <a:gridCol w="5469541">
                  <a:extLst>
                    <a:ext uri="{9D8B030D-6E8A-4147-A177-3AD203B41FA5}">
                      <a16:colId xmlns="" xmlns:a16="http://schemas.microsoft.com/office/drawing/2014/main" val="4086321697"/>
                    </a:ext>
                  </a:extLst>
                </a:gridCol>
                <a:gridCol w="5469541">
                  <a:extLst>
                    <a:ext uri="{9D8B030D-6E8A-4147-A177-3AD203B41FA5}">
                      <a16:colId xmlns="" xmlns:a16="http://schemas.microsoft.com/office/drawing/2014/main" val="535202740"/>
                    </a:ext>
                  </a:extLst>
                </a:gridCol>
              </a:tblGrid>
              <a:tr h="745690">
                <a:tc>
                  <a:txBody>
                    <a:bodyPr/>
                    <a:lstStyle/>
                    <a:p>
                      <a:pPr algn="ctr"/>
                      <a:r>
                        <a:rPr lang="en-GB" sz="3200" dirty="0"/>
                        <a:t>Pros</a:t>
                      </a:r>
                    </a:p>
                  </a:txBody>
                  <a:tcPr anchor="ctr">
                    <a:solidFill>
                      <a:srgbClr val="7030A0"/>
                    </a:solidFill>
                  </a:tcPr>
                </a:tc>
                <a:tc>
                  <a:txBody>
                    <a:bodyPr/>
                    <a:lstStyle/>
                    <a:p>
                      <a:pPr algn="ctr"/>
                      <a:r>
                        <a:rPr lang="en-GB" sz="3200" dirty="0"/>
                        <a:t>Cons</a:t>
                      </a:r>
                    </a:p>
                  </a:txBody>
                  <a:tcPr anchor="ctr">
                    <a:solidFill>
                      <a:srgbClr val="7030A0"/>
                    </a:solidFill>
                  </a:tcPr>
                </a:tc>
                <a:extLst>
                  <a:ext uri="{0D108BD9-81ED-4DB2-BD59-A6C34878D82A}">
                    <a16:rowId xmlns="" xmlns:a16="http://schemas.microsoft.com/office/drawing/2014/main" val="1307674325"/>
                  </a:ext>
                </a:extLst>
              </a:tr>
              <a:tr h="745690">
                <a:tc>
                  <a:txBody>
                    <a:bodyPr/>
                    <a:lstStyle/>
                    <a:p>
                      <a:pPr algn="ctr"/>
                      <a:endParaRPr lang="en-GB" sz="1800" dirty="0"/>
                    </a:p>
                  </a:txBody>
                  <a:tcPr anchor="ctr"/>
                </a:tc>
                <a:tc>
                  <a:txBody>
                    <a:bodyPr/>
                    <a:lstStyle/>
                    <a:p>
                      <a:pPr algn="ctr"/>
                      <a:endParaRPr lang="en-GB" sz="1800" dirty="0"/>
                    </a:p>
                  </a:txBody>
                  <a:tcPr anchor="ctr"/>
                </a:tc>
                <a:extLst>
                  <a:ext uri="{0D108BD9-81ED-4DB2-BD59-A6C34878D82A}">
                    <a16:rowId xmlns="" xmlns:a16="http://schemas.microsoft.com/office/drawing/2014/main" val="1138053403"/>
                  </a:ext>
                </a:extLst>
              </a:tr>
              <a:tr h="745690">
                <a:tc>
                  <a:txBody>
                    <a:bodyPr/>
                    <a:lstStyle/>
                    <a:p>
                      <a:pPr algn="ctr"/>
                      <a:endParaRPr lang="en-GB" sz="1800" dirty="0"/>
                    </a:p>
                  </a:txBody>
                  <a:tcPr anchor="ctr"/>
                </a:tc>
                <a:tc>
                  <a:txBody>
                    <a:bodyPr/>
                    <a:lstStyle/>
                    <a:p>
                      <a:pPr algn="ctr"/>
                      <a:endParaRPr lang="en-GB" sz="1800" dirty="0"/>
                    </a:p>
                  </a:txBody>
                  <a:tcPr anchor="ctr"/>
                </a:tc>
                <a:extLst>
                  <a:ext uri="{0D108BD9-81ED-4DB2-BD59-A6C34878D82A}">
                    <a16:rowId xmlns="" xmlns:a16="http://schemas.microsoft.com/office/drawing/2014/main" val="3900476737"/>
                  </a:ext>
                </a:extLst>
              </a:tr>
              <a:tr h="745690">
                <a:tc>
                  <a:txBody>
                    <a:bodyPr/>
                    <a:lstStyle/>
                    <a:p>
                      <a:pPr algn="ctr"/>
                      <a:endParaRPr lang="en-GB" sz="1800" dirty="0"/>
                    </a:p>
                  </a:txBody>
                  <a:tcPr anchor="ctr"/>
                </a:tc>
                <a:tc>
                  <a:txBody>
                    <a:bodyPr/>
                    <a:lstStyle/>
                    <a:p>
                      <a:pPr algn="ctr"/>
                      <a:endParaRPr lang="en-GB" sz="1800" dirty="0"/>
                    </a:p>
                  </a:txBody>
                  <a:tcPr anchor="ctr"/>
                </a:tc>
                <a:extLst>
                  <a:ext uri="{0D108BD9-81ED-4DB2-BD59-A6C34878D82A}">
                    <a16:rowId xmlns="" xmlns:a16="http://schemas.microsoft.com/office/drawing/2014/main" val="1837264878"/>
                  </a:ext>
                </a:extLst>
              </a:tr>
            </a:tbl>
          </a:graphicData>
        </a:graphic>
      </p:graphicFrame>
      <p:sp>
        <p:nvSpPr>
          <p:cNvPr id="6" name="Rectangle 5"/>
          <p:cNvSpPr/>
          <p:nvPr/>
        </p:nvSpPr>
        <p:spPr>
          <a:xfrm>
            <a:off x="643318" y="558090"/>
            <a:ext cx="6770942"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FE OPTIONS: APPRENTICESHIP</a:t>
            </a:r>
          </a:p>
        </p:txBody>
      </p:sp>
      <p:graphicFrame>
        <p:nvGraphicFramePr>
          <p:cNvPr id="4" name="Table 3"/>
          <p:cNvGraphicFramePr>
            <a:graphicFrameLocks noGrp="1"/>
          </p:cNvGraphicFramePr>
          <p:nvPr>
            <p:extLst>
              <p:ext uri="{D42A27DB-BD31-4B8C-83A1-F6EECF244321}">
                <p14:modId xmlns:p14="http://schemas.microsoft.com/office/powerpoint/2010/main" val="3544639005"/>
              </p:ext>
            </p:extLst>
          </p:nvPr>
        </p:nvGraphicFramePr>
        <p:xfrm>
          <a:off x="643318" y="2772583"/>
          <a:ext cx="10939082" cy="2982760"/>
        </p:xfrm>
        <a:graphic>
          <a:graphicData uri="http://schemas.openxmlformats.org/drawingml/2006/table">
            <a:tbl>
              <a:tblPr firstRow="1" bandRow="1">
                <a:tableStyleId>{5C22544A-7EE6-4342-B048-85BDC9FD1C3A}</a:tableStyleId>
              </a:tblPr>
              <a:tblGrid>
                <a:gridCol w="5469541">
                  <a:extLst>
                    <a:ext uri="{9D8B030D-6E8A-4147-A177-3AD203B41FA5}">
                      <a16:colId xmlns="" xmlns:a16="http://schemas.microsoft.com/office/drawing/2014/main" val="4086321697"/>
                    </a:ext>
                  </a:extLst>
                </a:gridCol>
                <a:gridCol w="5469541">
                  <a:extLst>
                    <a:ext uri="{9D8B030D-6E8A-4147-A177-3AD203B41FA5}">
                      <a16:colId xmlns="" xmlns:a16="http://schemas.microsoft.com/office/drawing/2014/main" val="535202740"/>
                    </a:ext>
                  </a:extLst>
                </a:gridCol>
              </a:tblGrid>
              <a:tr h="745690">
                <a:tc>
                  <a:txBody>
                    <a:bodyPr/>
                    <a:lstStyle/>
                    <a:p>
                      <a:pPr algn="ctr"/>
                      <a:r>
                        <a:rPr lang="en-GB" sz="3200" dirty="0"/>
                        <a:t>Pros</a:t>
                      </a:r>
                    </a:p>
                  </a:txBody>
                  <a:tcPr anchor="ctr">
                    <a:solidFill>
                      <a:srgbClr val="7030A0"/>
                    </a:solidFill>
                  </a:tcPr>
                </a:tc>
                <a:tc>
                  <a:txBody>
                    <a:bodyPr/>
                    <a:lstStyle/>
                    <a:p>
                      <a:pPr algn="ctr"/>
                      <a:r>
                        <a:rPr lang="en-GB" sz="3200" dirty="0"/>
                        <a:t>Cons</a:t>
                      </a:r>
                    </a:p>
                  </a:txBody>
                  <a:tcPr anchor="ctr">
                    <a:solidFill>
                      <a:srgbClr val="7030A0"/>
                    </a:solidFill>
                  </a:tcPr>
                </a:tc>
                <a:extLst>
                  <a:ext uri="{0D108BD9-81ED-4DB2-BD59-A6C34878D82A}">
                    <a16:rowId xmlns="" xmlns:a16="http://schemas.microsoft.com/office/drawing/2014/main" val="1307674325"/>
                  </a:ext>
                </a:extLst>
              </a:tr>
              <a:tr h="745690">
                <a:tc>
                  <a:txBody>
                    <a:bodyPr/>
                    <a:lstStyle/>
                    <a:p>
                      <a:pPr algn="ctr"/>
                      <a:r>
                        <a:rPr lang="en-GB" sz="1800" dirty="0"/>
                        <a:t>Earning a wage</a:t>
                      </a:r>
                      <a:r>
                        <a:rPr lang="en-GB" sz="1800" baseline="0" dirty="0"/>
                        <a:t> while you learn</a:t>
                      </a:r>
                      <a:endParaRPr lang="en-GB" sz="1800" dirty="0"/>
                    </a:p>
                  </a:txBody>
                  <a:tcPr anchor="ctr"/>
                </a:tc>
                <a:tc>
                  <a:txBody>
                    <a:bodyPr/>
                    <a:lstStyle/>
                    <a:p>
                      <a:pPr algn="ctr"/>
                      <a:r>
                        <a:rPr lang="en-GB" sz="1800" dirty="0"/>
                        <a:t>Could limit your options as they</a:t>
                      </a:r>
                      <a:r>
                        <a:rPr lang="en-GB" sz="1800" baseline="0" dirty="0"/>
                        <a:t> mainly focus on one area e.g. hair and beauty, mechanics etc.</a:t>
                      </a:r>
                      <a:endParaRPr lang="en-GB" sz="1800" dirty="0"/>
                    </a:p>
                  </a:txBody>
                  <a:tcPr anchor="ctr"/>
                </a:tc>
                <a:extLst>
                  <a:ext uri="{0D108BD9-81ED-4DB2-BD59-A6C34878D82A}">
                    <a16:rowId xmlns="" xmlns:a16="http://schemas.microsoft.com/office/drawing/2014/main" val="1138053403"/>
                  </a:ext>
                </a:extLst>
              </a:tr>
              <a:tr h="745690">
                <a:tc>
                  <a:txBody>
                    <a:bodyPr/>
                    <a:lstStyle/>
                    <a:p>
                      <a:pPr algn="ctr"/>
                      <a:r>
                        <a:rPr lang="en-GB" sz="1800" dirty="0"/>
                        <a:t>Gain</a:t>
                      </a:r>
                      <a:r>
                        <a:rPr lang="en-GB" sz="1800" baseline="0" dirty="0"/>
                        <a:t> independence and real-life experience</a:t>
                      </a:r>
                      <a:endParaRPr lang="en-GB" sz="1800" dirty="0"/>
                    </a:p>
                  </a:txBody>
                  <a:tcPr anchor="ctr"/>
                </a:tc>
                <a:tc>
                  <a:txBody>
                    <a:bodyPr/>
                    <a:lstStyle/>
                    <a:p>
                      <a:pPr algn="ctr"/>
                      <a:r>
                        <a:rPr lang="en-GB" sz="1800" dirty="0"/>
                        <a:t>You </a:t>
                      </a:r>
                      <a:r>
                        <a:rPr lang="en-GB" sz="1800" i="1" dirty="0"/>
                        <a:t>may </a:t>
                      </a:r>
                      <a:r>
                        <a:rPr lang="en-GB" sz="1800" i="0" dirty="0"/>
                        <a:t>get paid</a:t>
                      </a:r>
                      <a:r>
                        <a:rPr lang="en-GB" sz="1800" i="0" baseline="0" dirty="0"/>
                        <a:t> less than others</a:t>
                      </a:r>
                      <a:endParaRPr lang="en-GB" sz="1800" dirty="0"/>
                    </a:p>
                  </a:txBody>
                  <a:tcPr anchor="ctr"/>
                </a:tc>
                <a:extLst>
                  <a:ext uri="{0D108BD9-81ED-4DB2-BD59-A6C34878D82A}">
                    <a16:rowId xmlns="" xmlns:a16="http://schemas.microsoft.com/office/drawing/2014/main" val="3900476737"/>
                  </a:ext>
                </a:extLst>
              </a:tr>
              <a:tr h="745690">
                <a:tc>
                  <a:txBody>
                    <a:bodyPr/>
                    <a:lstStyle/>
                    <a:p>
                      <a:pPr algn="ctr"/>
                      <a:r>
                        <a:rPr lang="en-GB" sz="1800" dirty="0"/>
                        <a:t>Building a network within your chosen area</a:t>
                      </a:r>
                    </a:p>
                  </a:txBody>
                  <a:tcPr anchor="ctr"/>
                </a:tc>
                <a:tc>
                  <a:txBody>
                    <a:bodyPr/>
                    <a:lstStyle/>
                    <a:p>
                      <a:pPr algn="ctr"/>
                      <a:r>
                        <a:rPr lang="en-GB" sz="1800" dirty="0"/>
                        <a:t>Very different to school and can be a</a:t>
                      </a:r>
                      <a:r>
                        <a:rPr lang="en-GB" sz="1800" baseline="0" dirty="0"/>
                        <a:t> lot of pressure</a:t>
                      </a:r>
                      <a:endParaRPr lang="en-GB" sz="1800" dirty="0"/>
                    </a:p>
                  </a:txBody>
                  <a:tcPr anchor="ctr"/>
                </a:tc>
                <a:extLst>
                  <a:ext uri="{0D108BD9-81ED-4DB2-BD59-A6C34878D82A}">
                    <a16:rowId xmlns="" xmlns:a16="http://schemas.microsoft.com/office/drawing/2014/main" val="1837264878"/>
                  </a:ext>
                </a:extLst>
              </a:tr>
            </a:tbl>
          </a:graphicData>
        </a:graphic>
      </p:graphicFrame>
      <p:sp>
        <p:nvSpPr>
          <p:cNvPr id="5" name="TextBox 4"/>
          <p:cNvSpPr txBox="1"/>
          <p:nvPr/>
        </p:nvSpPr>
        <p:spPr>
          <a:xfrm>
            <a:off x="590308" y="1269225"/>
            <a:ext cx="11031848" cy="1477328"/>
          </a:xfrm>
          <a:prstGeom prst="rect">
            <a:avLst/>
          </a:prstGeom>
          <a:noFill/>
        </p:spPr>
        <p:txBody>
          <a:bodyPr wrap="square" rtlCol="0">
            <a:spAutoFit/>
          </a:bodyPr>
          <a:lstStyle/>
          <a:p>
            <a:r>
              <a:rPr lang="en-GB" dirty="0"/>
              <a:t>Training providers work closely with employers who offer work-based training as part of placement or employment, including NVQs and apprenticeships.</a:t>
            </a:r>
          </a:p>
          <a:p>
            <a:endParaRPr lang="en-GB" dirty="0"/>
          </a:p>
          <a:p>
            <a:r>
              <a:rPr lang="en-GB" dirty="0"/>
              <a:t>Some are specialists focusing on particular sectors and job roles, such as construction, business administration, childcare, or hair and beauty.</a:t>
            </a:r>
          </a:p>
        </p:txBody>
      </p:sp>
      <p:sp>
        <p:nvSpPr>
          <p:cNvPr id="2" name="Rectangle 1"/>
          <p:cNvSpPr/>
          <p:nvPr/>
        </p:nvSpPr>
        <p:spPr>
          <a:xfrm>
            <a:off x="643318" y="5942199"/>
            <a:ext cx="6096000" cy="646331"/>
          </a:xfrm>
          <a:prstGeom prst="rect">
            <a:avLst/>
          </a:prstGeom>
        </p:spPr>
        <p:txBody>
          <a:bodyPr>
            <a:spAutoFit/>
          </a:bodyPr>
          <a:lstStyle/>
          <a:p>
            <a:r>
              <a:rPr lang="en-GB" i="1" dirty="0">
                <a:solidFill>
                  <a:srgbClr val="FF0000"/>
                </a:solidFill>
              </a:rPr>
              <a:t>This may be a good option for you if you are set on working in one particular area.</a:t>
            </a:r>
          </a:p>
        </p:txBody>
      </p:sp>
    </p:spTree>
    <p:extLst>
      <p:ext uri="{BB962C8B-B14F-4D97-AF65-F5344CB8AC3E}">
        <p14:creationId xmlns:p14="http://schemas.microsoft.com/office/powerpoint/2010/main" val="2718237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3318" y="558090"/>
            <a:ext cx="5057266"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FE OPTIONS: ACTIVITY</a:t>
            </a:r>
          </a:p>
        </p:txBody>
      </p:sp>
      <p:sp>
        <p:nvSpPr>
          <p:cNvPr id="5" name="TextBox 4"/>
          <p:cNvSpPr txBox="1"/>
          <p:nvPr/>
        </p:nvSpPr>
        <p:spPr>
          <a:xfrm>
            <a:off x="726268" y="1852797"/>
            <a:ext cx="4891366" cy="2811026"/>
          </a:xfrm>
          <a:prstGeom prst="rect">
            <a:avLst/>
          </a:prstGeom>
          <a:noFill/>
        </p:spPr>
        <p:txBody>
          <a:bodyPr wrap="square" rtlCol="0">
            <a:spAutoFit/>
          </a:bodyPr>
          <a:lstStyle/>
          <a:p>
            <a:pPr algn="ctr">
              <a:lnSpc>
                <a:spcPct val="150000"/>
              </a:lnSpc>
            </a:pPr>
            <a:r>
              <a:rPr lang="en-GB" sz="2000" dirty="0"/>
              <a:t>Fill in the following table with </a:t>
            </a:r>
            <a:r>
              <a:rPr lang="en-GB" sz="2000" b="1" u="sng" dirty="0"/>
              <a:t>your</a:t>
            </a:r>
            <a:r>
              <a:rPr lang="en-GB" sz="2000" dirty="0"/>
              <a:t> pros and cons for studying at sixth form, college, or an apprenticeship. </a:t>
            </a:r>
          </a:p>
          <a:p>
            <a:pPr algn="ctr">
              <a:lnSpc>
                <a:spcPct val="150000"/>
              </a:lnSpc>
            </a:pPr>
            <a:endParaRPr lang="en-GB" sz="2000" dirty="0"/>
          </a:p>
          <a:p>
            <a:pPr algn="ctr">
              <a:lnSpc>
                <a:spcPct val="150000"/>
              </a:lnSpc>
            </a:pPr>
            <a:r>
              <a:rPr lang="en-GB" sz="2000" dirty="0"/>
              <a:t>You will all have different reasons for your choices – there’s no wrong answer!</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278" y="1065069"/>
            <a:ext cx="4807465" cy="542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85036"/>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3887441"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YOUR HE FUTURE</a:t>
            </a:r>
          </a:p>
        </p:txBody>
      </p:sp>
      <p:sp>
        <p:nvSpPr>
          <p:cNvPr id="2" name="TextBox 1"/>
          <p:cNvSpPr txBox="1"/>
          <p:nvPr/>
        </p:nvSpPr>
        <p:spPr>
          <a:xfrm>
            <a:off x="501679" y="1586753"/>
            <a:ext cx="11170368" cy="646331"/>
          </a:xfrm>
          <a:prstGeom prst="rect">
            <a:avLst/>
          </a:prstGeom>
          <a:noFill/>
        </p:spPr>
        <p:txBody>
          <a:bodyPr wrap="square" rtlCol="0">
            <a:spAutoFit/>
          </a:bodyPr>
          <a:lstStyle/>
          <a:p>
            <a:pPr algn="ctr"/>
            <a:r>
              <a:rPr lang="en-GB" dirty="0">
                <a:solidFill>
                  <a:srgbClr val="FF0000"/>
                </a:solidFill>
              </a:rPr>
              <a:t>It’s ok to not know what you want to do in the future, </a:t>
            </a:r>
            <a:r>
              <a:rPr lang="en-GB" b="1" dirty="0">
                <a:solidFill>
                  <a:srgbClr val="FF0000"/>
                </a:solidFill>
              </a:rPr>
              <a:t>HOWEVER</a:t>
            </a:r>
            <a:r>
              <a:rPr lang="en-GB" dirty="0">
                <a:solidFill>
                  <a:srgbClr val="FF0000"/>
                </a:solidFill>
              </a:rPr>
              <a:t>, your FE choices will impact any of your HE decisions.</a:t>
            </a:r>
          </a:p>
        </p:txBody>
      </p:sp>
      <p:sp>
        <p:nvSpPr>
          <p:cNvPr id="3" name="Oval 2"/>
          <p:cNvSpPr/>
          <p:nvPr/>
        </p:nvSpPr>
        <p:spPr>
          <a:xfrm>
            <a:off x="9197788" y="2445515"/>
            <a:ext cx="2142566" cy="2007222"/>
          </a:xfrm>
          <a:prstGeom prst="ellipse">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Job or qualification you want in the future e.g. Doctor, Business Manager, Master’s Degree.</a:t>
            </a:r>
          </a:p>
        </p:txBody>
      </p:sp>
      <p:sp>
        <p:nvSpPr>
          <p:cNvPr id="5" name="Oval 4"/>
          <p:cNvSpPr/>
          <p:nvPr/>
        </p:nvSpPr>
        <p:spPr>
          <a:xfrm>
            <a:off x="6342443" y="2445515"/>
            <a:ext cx="2142566" cy="20072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HE Degree Apprenticeship or Bachelor’s Degree.</a:t>
            </a:r>
          </a:p>
        </p:txBody>
      </p:sp>
      <p:sp>
        <p:nvSpPr>
          <p:cNvPr id="6" name="Oval 5"/>
          <p:cNvSpPr/>
          <p:nvPr/>
        </p:nvSpPr>
        <p:spPr>
          <a:xfrm>
            <a:off x="3473910" y="2440598"/>
            <a:ext cx="2142566" cy="200722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FE qualifications, e.g. relevant A Levels, BTECs, apprenticeship.</a:t>
            </a:r>
          </a:p>
        </p:txBody>
      </p:sp>
      <p:sp>
        <p:nvSpPr>
          <p:cNvPr id="7" name="Oval 6"/>
          <p:cNvSpPr/>
          <p:nvPr/>
        </p:nvSpPr>
        <p:spPr>
          <a:xfrm>
            <a:off x="605377" y="2445515"/>
            <a:ext cx="2142566" cy="200722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GCSE qualifications, including pass grade for English, Maths and Science.</a:t>
            </a:r>
          </a:p>
        </p:txBody>
      </p:sp>
      <p:sp>
        <p:nvSpPr>
          <p:cNvPr id="4" name="Right Arrow 3"/>
          <p:cNvSpPr/>
          <p:nvPr/>
        </p:nvSpPr>
        <p:spPr>
          <a:xfrm>
            <a:off x="2846490" y="3236694"/>
            <a:ext cx="519953" cy="367553"/>
          </a:xfrm>
          <a:prstGeom prst="rightArrow">
            <a:avLst/>
          </a:prstGeom>
          <a:solidFill>
            <a:srgbClr val="1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5741527" y="3232647"/>
            <a:ext cx="519953" cy="367553"/>
          </a:xfrm>
          <a:prstGeom prst="rightArrow">
            <a:avLst/>
          </a:prstGeom>
          <a:solidFill>
            <a:srgbClr val="1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8605728" y="3236694"/>
            <a:ext cx="519953" cy="367553"/>
          </a:xfrm>
          <a:prstGeom prst="rightArrow">
            <a:avLst/>
          </a:prstGeom>
          <a:solidFill>
            <a:srgbClr val="1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605377" y="5066934"/>
            <a:ext cx="5225953" cy="1384664"/>
            <a:chOff x="3473910" y="5146766"/>
            <a:chExt cx="5225953" cy="1384664"/>
          </a:xfrm>
        </p:grpSpPr>
        <p:sp>
          <p:nvSpPr>
            <p:cNvPr id="12" name="Folded Corner 11"/>
            <p:cNvSpPr/>
            <p:nvPr/>
          </p:nvSpPr>
          <p:spPr>
            <a:xfrm>
              <a:off x="3473910" y="5146766"/>
              <a:ext cx="5225953" cy="1384664"/>
            </a:xfrm>
            <a:prstGeom prst="foldedCorne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591856" y="5251269"/>
              <a:ext cx="4990013" cy="1200329"/>
            </a:xfrm>
            <a:prstGeom prst="rect">
              <a:avLst/>
            </a:prstGeom>
            <a:noFill/>
          </p:spPr>
          <p:txBody>
            <a:bodyPr wrap="square" rtlCol="0">
              <a:spAutoFit/>
            </a:bodyPr>
            <a:lstStyle/>
            <a:p>
              <a:pPr algn="ctr"/>
              <a:r>
                <a:rPr lang="en-GB" sz="2400" b="1" u="sng" dirty="0">
                  <a:solidFill>
                    <a:schemeClr val="bg1"/>
                  </a:solidFill>
                </a:rPr>
                <a:t>REMEMBER: </a:t>
              </a:r>
              <a:r>
                <a:rPr lang="en-GB" sz="2400" dirty="0">
                  <a:solidFill>
                    <a:schemeClr val="bg1"/>
                  </a:solidFill>
                </a:rPr>
                <a:t>You can’t progress to the next stage without completing the previous qualification.</a:t>
              </a:r>
            </a:p>
          </p:txBody>
        </p:sp>
      </p:grpSp>
    </p:spTree>
    <p:extLst>
      <p:ext uri="{BB962C8B-B14F-4D97-AF65-F5344CB8AC3E}">
        <p14:creationId xmlns:p14="http://schemas.microsoft.com/office/powerpoint/2010/main" val="14870550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4"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3887441"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YOUR HE FUTURE</a:t>
            </a:r>
          </a:p>
        </p:txBody>
      </p:sp>
      <p:sp>
        <p:nvSpPr>
          <p:cNvPr id="2" name="TextBox 1"/>
          <p:cNvSpPr txBox="1"/>
          <p:nvPr/>
        </p:nvSpPr>
        <p:spPr>
          <a:xfrm>
            <a:off x="583351" y="1348812"/>
            <a:ext cx="3724096" cy="400110"/>
          </a:xfrm>
          <a:prstGeom prst="rect">
            <a:avLst/>
          </a:prstGeom>
          <a:noFill/>
        </p:spPr>
        <p:txBody>
          <a:bodyPr wrap="none" rtlCol="0">
            <a:spAutoFit/>
          </a:bodyPr>
          <a:lstStyle/>
          <a:p>
            <a:r>
              <a:rPr lang="en-GB" sz="2000" b="1" dirty="0">
                <a:solidFill>
                  <a:srgbClr val="FF0000"/>
                </a:solidFill>
              </a:rPr>
              <a:t>Important things to remember:</a:t>
            </a:r>
          </a:p>
        </p:txBody>
      </p:sp>
      <p:sp>
        <p:nvSpPr>
          <p:cNvPr id="3" name="Folded Corner 2"/>
          <p:cNvSpPr/>
          <p:nvPr/>
        </p:nvSpPr>
        <p:spPr>
          <a:xfrm>
            <a:off x="501679" y="1936377"/>
            <a:ext cx="2124980" cy="1837765"/>
          </a:xfrm>
          <a:prstGeom prst="foldedCorne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Most jobs/qualifications require you to pass GCSE English, Maths and Science.</a:t>
            </a:r>
          </a:p>
        </p:txBody>
      </p:sp>
      <p:sp>
        <p:nvSpPr>
          <p:cNvPr id="5" name="Folded Corner 4"/>
          <p:cNvSpPr/>
          <p:nvPr/>
        </p:nvSpPr>
        <p:spPr>
          <a:xfrm>
            <a:off x="3326630" y="1940860"/>
            <a:ext cx="2124980" cy="1837765"/>
          </a:xfrm>
          <a:prstGeom prst="foldedCorner">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You need to choose relevant subjects at FE for your future, e.g. a science for a healthcare degree.</a:t>
            </a:r>
          </a:p>
        </p:txBody>
      </p:sp>
      <p:sp>
        <p:nvSpPr>
          <p:cNvPr id="6" name="Folded Corner 5"/>
          <p:cNvSpPr/>
          <p:nvPr/>
        </p:nvSpPr>
        <p:spPr>
          <a:xfrm>
            <a:off x="6151581" y="1940860"/>
            <a:ext cx="2124980" cy="1837765"/>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Many high-paying jobs require a degree, although this could be </a:t>
            </a:r>
            <a:r>
              <a:rPr lang="en-GB" sz="1700" u="sng" dirty="0"/>
              <a:t>any </a:t>
            </a:r>
            <a:r>
              <a:rPr lang="en-GB" sz="1700" dirty="0"/>
              <a:t>degree.</a:t>
            </a:r>
          </a:p>
        </p:txBody>
      </p:sp>
      <p:sp>
        <p:nvSpPr>
          <p:cNvPr id="7" name="Folded Corner 6"/>
          <p:cNvSpPr/>
          <p:nvPr/>
        </p:nvSpPr>
        <p:spPr>
          <a:xfrm>
            <a:off x="8976532" y="1940860"/>
            <a:ext cx="2124980" cy="1837765"/>
          </a:xfrm>
          <a:prstGeom prst="foldedCorner">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If you have a specific destination in mind, do your research! Don’t just guess.</a:t>
            </a:r>
          </a:p>
        </p:txBody>
      </p:sp>
      <p:sp>
        <p:nvSpPr>
          <p:cNvPr id="8" name="Folded Corner 7"/>
          <p:cNvSpPr/>
          <p:nvPr/>
        </p:nvSpPr>
        <p:spPr>
          <a:xfrm>
            <a:off x="1819490" y="4069977"/>
            <a:ext cx="2124980" cy="1837765"/>
          </a:xfrm>
          <a:prstGeom prst="foldedCorner">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Being unsure of what you want to do is ok! Try a transferable subject that can be tailored to any job, such as English.</a:t>
            </a:r>
          </a:p>
        </p:txBody>
      </p:sp>
      <p:sp>
        <p:nvSpPr>
          <p:cNvPr id="9" name="Folded Corner 8"/>
          <p:cNvSpPr/>
          <p:nvPr/>
        </p:nvSpPr>
        <p:spPr>
          <a:xfrm>
            <a:off x="4644441" y="4074460"/>
            <a:ext cx="2124980" cy="1837765"/>
          </a:xfrm>
          <a:prstGeom prst="foldedCorne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You can study at </a:t>
            </a:r>
            <a:r>
              <a:rPr lang="en-GB" sz="1700" u="sng" dirty="0"/>
              <a:t>any</a:t>
            </a:r>
            <a:r>
              <a:rPr lang="en-GB" sz="1700" dirty="0"/>
              <a:t> age! Don’t let this stop you from achieving your goals.</a:t>
            </a:r>
          </a:p>
        </p:txBody>
      </p:sp>
      <p:sp>
        <p:nvSpPr>
          <p:cNvPr id="10" name="Folded Corner 9"/>
          <p:cNvSpPr/>
          <p:nvPr/>
        </p:nvSpPr>
        <p:spPr>
          <a:xfrm>
            <a:off x="7469392" y="4074460"/>
            <a:ext cx="2124980" cy="1837765"/>
          </a:xfrm>
          <a:prstGeom prst="foldedCorne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Your decisions at this point can seriously impact your future! Be mindful.</a:t>
            </a:r>
          </a:p>
        </p:txBody>
      </p:sp>
    </p:spTree>
    <p:extLst>
      <p:ext uri="{BB962C8B-B14F-4D97-AF65-F5344CB8AC3E}">
        <p14:creationId xmlns:p14="http://schemas.microsoft.com/office/powerpoint/2010/main" val="774361591"/>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4992341"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CHOOSING A SUBJECT</a:t>
            </a:r>
          </a:p>
        </p:txBody>
      </p:sp>
      <p:sp>
        <p:nvSpPr>
          <p:cNvPr id="2" name="TextBox 1"/>
          <p:cNvSpPr txBox="1"/>
          <p:nvPr/>
        </p:nvSpPr>
        <p:spPr>
          <a:xfrm>
            <a:off x="501679" y="1540476"/>
            <a:ext cx="11179575" cy="2400657"/>
          </a:xfrm>
          <a:prstGeom prst="rect">
            <a:avLst/>
          </a:prstGeom>
          <a:noFill/>
        </p:spPr>
        <p:txBody>
          <a:bodyPr wrap="square" rtlCol="0">
            <a:spAutoFit/>
          </a:bodyPr>
          <a:lstStyle/>
          <a:p>
            <a:pPr>
              <a:lnSpc>
                <a:spcPct val="150000"/>
              </a:lnSpc>
            </a:pPr>
            <a:r>
              <a:rPr lang="en-GB" sz="2000" b="1" dirty="0">
                <a:solidFill>
                  <a:srgbClr val="FF0000"/>
                </a:solidFill>
              </a:rPr>
              <a:t>How do I know what subjects to choose at FE?</a:t>
            </a:r>
          </a:p>
          <a:p>
            <a:pPr marL="285750" indent="-285750">
              <a:lnSpc>
                <a:spcPct val="150000"/>
              </a:lnSpc>
              <a:buFontTx/>
              <a:buChar char="-"/>
            </a:pPr>
            <a:r>
              <a:rPr lang="en-GB" sz="2000" dirty="0"/>
              <a:t>Remember the impact these choices have on your future</a:t>
            </a:r>
          </a:p>
          <a:p>
            <a:pPr marL="285750" indent="-285750">
              <a:lnSpc>
                <a:spcPct val="150000"/>
              </a:lnSpc>
              <a:buFontTx/>
              <a:buChar char="-"/>
            </a:pPr>
            <a:r>
              <a:rPr lang="en-GB" sz="2000" dirty="0"/>
              <a:t>Consider what you would like to do in the future or what areas you excel at</a:t>
            </a:r>
          </a:p>
          <a:p>
            <a:pPr marL="285750" indent="-285750">
              <a:lnSpc>
                <a:spcPct val="150000"/>
              </a:lnSpc>
              <a:buFontTx/>
              <a:buChar char="-"/>
            </a:pPr>
            <a:r>
              <a:rPr lang="en-GB" sz="2000" dirty="0"/>
              <a:t>Don’t forget to think about transferable subjects that are useful across the board</a:t>
            </a:r>
          </a:p>
          <a:p>
            <a:pPr marL="285750" indent="-285750">
              <a:lnSpc>
                <a:spcPct val="150000"/>
              </a:lnSpc>
              <a:buFontTx/>
              <a:buChar char="-"/>
            </a:pPr>
            <a:r>
              <a:rPr lang="en-GB" sz="2000" dirty="0"/>
              <a:t>Every university is different, so bear that in mind!</a:t>
            </a:r>
          </a:p>
        </p:txBody>
      </p:sp>
      <p:pic>
        <p:nvPicPr>
          <p:cNvPr id="1026" name="Picture 2" descr="I Choose You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4058" y="4174319"/>
            <a:ext cx="4119748" cy="234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84662"/>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80" y="622184"/>
            <a:ext cx="4587156"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CHEMISTRY DEGREE</a:t>
            </a:r>
          </a:p>
        </p:txBody>
      </p:sp>
      <p:sp>
        <p:nvSpPr>
          <p:cNvPr id="5" name="TextBox 4"/>
          <p:cNvSpPr txBox="1"/>
          <p:nvPr/>
        </p:nvSpPr>
        <p:spPr>
          <a:xfrm>
            <a:off x="388620" y="6083460"/>
            <a:ext cx="8298180" cy="646331"/>
          </a:xfrm>
          <a:prstGeom prst="rect">
            <a:avLst/>
          </a:prstGeom>
          <a:noFill/>
        </p:spPr>
        <p:txBody>
          <a:bodyPr wrap="square" rtlCol="0">
            <a:spAutoFit/>
          </a:bodyPr>
          <a:lstStyle/>
          <a:p>
            <a:r>
              <a:rPr lang="en-GB" b="1" i="1" dirty="0">
                <a:solidFill>
                  <a:srgbClr val="FF0000"/>
                </a:solidFill>
              </a:rPr>
              <a:t>Similar subjects: Biochemistry, Pharmacology, Environmental Science, Forensic Science</a:t>
            </a:r>
          </a:p>
        </p:txBody>
      </p:sp>
      <p:sp>
        <p:nvSpPr>
          <p:cNvPr id="6" name="TextBox 5"/>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7" name="TextBox 6"/>
          <p:cNvSpPr txBox="1"/>
          <p:nvPr/>
        </p:nvSpPr>
        <p:spPr>
          <a:xfrm>
            <a:off x="388620" y="4097017"/>
            <a:ext cx="8298180"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10" name="TextBox 9"/>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sp>
        <p:nvSpPr>
          <p:cNvPr id="3" name="Rounded Rectangle 2"/>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Maths</a:t>
            </a:r>
          </a:p>
        </p:txBody>
      </p:sp>
      <p:sp>
        <p:nvSpPr>
          <p:cNvPr id="14" name="Rounded Rectangle 13"/>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Chemistry</a:t>
            </a:r>
          </a:p>
        </p:txBody>
      </p:sp>
      <p:sp>
        <p:nvSpPr>
          <p:cNvPr id="15" name="Rounded Rectangle 14"/>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Biology</a:t>
            </a:r>
          </a:p>
        </p:txBody>
      </p:sp>
      <p:sp>
        <p:nvSpPr>
          <p:cNvPr id="16" name="Rounded Rectangle 15"/>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Physics</a:t>
            </a:r>
          </a:p>
        </p:txBody>
      </p:sp>
      <p:sp>
        <p:nvSpPr>
          <p:cNvPr id="17" name="Rounded Rectangle 16"/>
          <p:cNvSpPr/>
          <p:nvPr/>
        </p:nvSpPr>
        <p:spPr>
          <a:xfrm>
            <a:off x="388620" y="4675971"/>
            <a:ext cx="4133504" cy="1192814"/>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Maths</a:t>
            </a:r>
          </a:p>
          <a:p>
            <a:pPr algn="ctr"/>
            <a:r>
              <a:rPr lang="en-GB" dirty="0"/>
              <a:t>Physics</a:t>
            </a:r>
          </a:p>
          <a:p>
            <a:pPr algn="ctr"/>
            <a:r>
              <a:rPr lang="en-GB" dirty="0"/>
              <a:t>Biology</a:t>
            </a:r>
          </a:p>
        </p:txBody>
      </p:sp>
      <p:pic>
        <p:nvPicPr>
          <p:cNvPr id="1026" name="Picture 2" descr="University of Lincoln swaps Minerva logo for swans"/>
          <p:cNvPicPr>
            <a:picLocks noChangeAspect="1" noChangeArrowheads="1"/>
          </p:cNvPicPr>
          <p:nvPr/>
        </p:nvPicPr>
        <p:blipFill rotWithShape="1">
          <a:blip r:embed="rId3">
            <a:extLst>
              <a:ext uri="{28A0092B-C50C-407E-A947-70E740481C1C}">
                <a14:useLocalDpi xmlns:a14="http://schemas.microsoft.com/office/drawing/2010/main" val="0"/>
              </a:ext>
            </a:extLst>
          </a:blip>
          <a:srcRect l="26735" r="26945"/>
          <a:stretch/>
        </p:blipFill>
        <p:spPr bwMode="auto">
          <a:xfrm>
            <a:off x="6864720" y="1767800"/>
            <a:ext cx="1766481" cy="19068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21538" y="2259564"/>
            <a:ext cx="2725147" cy="923330"/>
          </a:xfrm>
          <a:prstGeom prst="rect">
            <a:avLst/>
          </a:prstGeom>
        </p:spPr>
        <p:txBody>
          <a:bodyPr wrap="square">
            <a:spAutoFit/>
          </a:bodyPr>
          <a:lstStyle/>
          <a:p>
            <a:pPr algn="ctr"/>
            <a:r>
              <a:rPr lang="en-GB" dirty="0">
                <a:solidFill>
                  <a:srgbClr val="212121"/>
                </a:solidFill>
                <a:latin typeface="+mj-lt"/>
              </a:rPr>
              <a:t>'B,B,B. To include grade B from A Level Chemistry.'</a:t>
            </a:r>
            <a:endParaRPr lang="en-GB" dirty="0">
              <a:latin typeface="+mj-lt"/>
            </a:endParaRPr>
          </a:p>
        </p:txBody>
      </p:sp>
      <p:sp>
        <p:nvSpPr>
          <p:cNvPr id="4" name="Rectangle 3"/>
          <p:cNvSpPr/>
          <p:nvPr/>
        </p:nvSpPr>
        <p:spPr>
          <a:xfrm>
            <a:off x="9326600" y="4466349"/>
            <a:ext cx="2865400" cy="369332"/>
          </a:xfrm>
          <a:prstGeom prst="rect">
            <a:avLst/>
          </a:prstGeom>
        </p:spPr>
        <p:txBody>
          <a:bodyPr wrap="none">
            <a:spAutoFit/>
          </a:bodyPr>
          <a:lstStyle/>
          <a:p>
            <a:pPr algn="ctr"/>
            <a:r>
              <a:rPr lang="en-GB" dirty="0">
                <a:solidFill>
                  <a:srgbClr val="212121"/>
                </a:solidFill>
                <a:latin typeface="+mj-lt"/>
              </a:rPr>
              <a:t>‘ABB including Chemistry.’</a:t>
            </a:r>
            <a:endParaRPr lang="en-GB" dirty="0">
              <a:latin typeface="+mj-lt"/>
            </a:endParaRPr>
          </a:p>
        </p:txBody>
      </p:sp>
      <p:pic>
        <p:nvPicPr>
          <p:cNvPr id="1028" name="Picture 4" descr="Teams - MNCwhispering"/>
          <p:cNvPicPr>
            <a:picLocks noChangeAspect="1" noChangeArrowheads="1"/>
          </p:cNvPicPr>
          <p:nvPr/>
        </p:nvPicPr>
        <p:blipFill rotWithShape="1">
          <a:blip r:embed="rId4">
            <a:extLst>
              <a:ext uri="{28A0092B-C50C-407E-A947-70E740481C1C}">
                <a14:useLocalDpi xmlns:a14="http://schemas.microsoft.com/office/drawing/2010/main" val="0"/>
              </a:ext>
            </a:extLst>
          </a:blip>
          <a:srcRect t="23442" b="40167"/>
          <a:stretch/>
        </p:blipFill>
        <p:spPr bwMode="auto">
          <a:xfrm>
            <a:off x="6608341" y="4214625"/>
            <a:ext cx="2398359" cy="87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11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4020445"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FINE ART DEGREE</a:t>
            </a:r>
          </a:p>
        </p:txBody>
      </p:sp>
      <p:sp>
        <p:nvSpPr>
          <p:cNvPr id="10" name="TextBox 9"/>
          <p:cNvSpPr txBox="1"/>
          <p:nvPr/>
        </p:nvSpPr>
        <p:spPr>
          <a:xfrm>
            <a:off x="388620" y="6127529"/>
            <a:ext cx="8298180" cy="369332"/>
          </a:xfrm>
          <a:prstGeom prst="rect">
            <a:avLst/>
          </a:prstGeom>
          <a:noFill/>
        </p:spPr>
        <p:txBody>
          <a:bodyPr wrap="square" rtlCol="0">
            <a:spAutoFit/>
          </a:bodyPr>
          <a:lstStyle/>
          <a:p>
            <a:r>
              <a:rPr lang="en-GB" b="1" i="1" dirty="0">
                <a:solidFill>
                  <a:srgbClr val="FF0000"/>
                </a:solidFill>
              </a:rPr>
              <a:t>Similar subjects: Art and Design, Illustration, Creative Arts, Performing Arts</a:t>
            </a:r>
          </a:p>
        </p:txBody>
      </p:sp>
      <p:sp>
        <p:nvSpPr>
          <p:cNvPr id="11" name="TextBox 10"/>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12" name="TextBox 11"/>
          <p:cNvSpPr txBox="1"/>
          <p:nvPr/>
        </p:nvSpPr>
        <p:spPr>
          <a:xfrm>
            <a:off x="388620" y="4097017"/>
            <a:ext cx="8298180"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13" name="Rounded Rectangle 12"/>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Design and Technology</a:t>
            </a:r>
          </a:p>
        </p:txBody>
      </p:sp>
      <p:sp>
        <p:nvSpPr>
          <p:cNvPr id="14" name="Rounded Rectangle 13"/>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BTEC Art</a:t>
            </a:r>
          </a:p>
        </p:txBody>
      </p:sp>
      <p:sp>
        <p:nvSpPr>
          <p:cNvPr id="15" name="Rounded Rectangle 14"/>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Psychology</a:t>
            </a:r>
          </a:p>
        </p:txBody>
      </p:sp>
      <p:sp>
        <p:nvSpPr>
          <p:cNvPr id="16" name="Rounded Rectangle 15"/>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Art A Level</a:t>
            </a:r>
          </a:p>
        </p:txBody>
      </p:sp>
      <p:sp>
        <p:nvSpPr>
          <p:cNvPr id="17" name="Rounded Rectangle 16"/>
          <p:cNvSpPr/>
          <p:nvPr/>
        </p:nvSpPr>
        <p:spPr>
          <a:xfrm>
            <a:off x="388620" y="4675971"/>
            <a:ext cx="4133504" cy="1192814"/>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Photography</a:t>
            </a:r>
          </a:p>
          <a:p>
            <a:pPr algn="ctr"/>
            <a:r>
              <a:rPr lang="en-GB" dirty="0"/>
              <a:t>Design Technology</a:t>
            </a:r>
          </a:p>
          <a:p>
            <a:pPr algn="ctr"/>
            <a:endParaRPr lang="en-GB" dirty="0"/>
          </a:p>
        </p:txBody>
      </p:sp>
      <p:sp>
        <p:nvSpPr>
          <p:cNvPr id="2" name="Rectangle 1"/>
          <p:cNvSpPr/>
          <p:nvPr/>
        </p:nvSpPr>
        <p:spPr>
          <a:xfrm>
            <a:off x="9096878" y="2021063"/>
            <a:ext cx="2788796" cy="923330"/>
          </a:xfrm>
          <a:prstGeom prst="rect">
            <a:avLst/>
          </a:prstGeom>
        </p:spPr>
        <p:txBody>
          <a:bodyPr wrap="square">
            <a:spAutoFit/>
          </a:bodyPr>
          <a:lstStyle/>
          <a:p>
            <a:pPr algn="ctr"/>
            <a:r>
              <a:rPr lang="en-GB" dirty="0">
                <a:solidFill>
                  <a:srgbClr val="212121"/>
                </a:solidFill>
                <a:latin typeface="+mj-lt"/>
              </a:rPr>
              <a:t>‘B,B,B. At least one A Level in a relevant creative subject.’</a:t>
            </a:r>
            <a:endParaRPr lang="en-GB" dirty="0">
              <a:latin typeface="+mj-lt"/>
            </a:endParaRPr>
          </a:p>
        </p:txBody>
      </p:sp>
      <p:sp>
        <p:nvSpPr>
          <p:cNvPr id="3" name="Rectangle 2"/>
          <p:cNvSpPr/>
          <p:nvPr/>
        </p:nvSpPr>
        <p:spPr>
          <a:xfrm>
            <a:off x="8975033" y="4004684"/>
            <a:ext cx="3032486" cy="923330"/>
          </a:xfrm>
          <a:prstGeom prst="rect">
            <a:avLst/>
          </a:prstGeom>
        </p:spPr>
        <p:txBody>
          <a:bodyPr wrap="square">
            <a:spAutoFit/>
          </a:bodyPr>
          <a:lstStyle/>
          <a:p>
            <a:pPr algn="ctr"/>
            <a:r>
              <a:rPr lang="en-GB" dirty="0">
                <a:solidFill>
                  <a:srgbClr val="212121"/>
                </a:solidFill>
                <a:latin typeface="+mj-lt"/>
              </a:rPr>
              <a:t>‘C. We require a C at A level in an Art related subject as part of the Tariff.’</a:t>
            </a:r>
            <a:endParaRPr lang="en-GB" dirty="0">
              <a:latin typeface="+mj-lt"/>
            </a:endParaRPr>
          </a:p>
        </p:txBody>
      </p:sp>
      <p:pic>
        <p:nvPicPr>
          <p:cNvPr id="5122" name="Picture 2" descr="University of St Andrews - Scotland's first university, founded 1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580" y="1855766"/>
            <a:ext cx="3147220" cy="13816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lymouth University | Moor Tr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671" y="3384026"/>
            <a:ext cx="2275867" cy="14259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spTree>
    <p:extLst>
      <p:ext uri="{BB962C8B-B14F-4D97-AF65-F5344CB8AC3E}">
        <p14:creationId xmlns:p14="http://schemas.microsoft.com/office/powerpoint/2010/main" val="40785099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16"/>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80" y="622184"/>
            <a:ext cx="4732930"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VETERINARY DEGREE</a:t>
            </a:r>
          </a:p>
        </p:txBody>
      </p:sp>
      <p:sp>
        <p:nvSpPr>
          <p:cNvPr id="11" name="TextBox 10"/>
          <p:cNvSpPr txBox="1"/>
          <p:nvPr/>
        </p:nvSpPr>
        <p:spPr>
          <a:xfrm>
            <a:off x="388620" y="6127529"/>
            <a:ext cx="8298180" cy="369332"/>
          </a:xfrm>
          <a:prstGeom prst="rect">
            <a:avLst/>
          </a:prstGeom>
          <a:noFill/>
        </p:spPr>
        <p:txBody>
          <a:bodyPr wrap="square" rtlCol="0">
            <a:spAutoFit/>
          </a:bodyPr>
          <a:lstStyle/>
          <a:p>
            <a:r>
              <a:rPr lang="en-GB" b="1" i="1" dirty="0">
                <a:solidFill>
                  <a:srgbClr val="FF0000"/>
                </a:solidFill>
              </a:rPr>
              <a:t>Similar subjects: Bioscience, Mechanical Engineering, Biomedical Science</a:t>
            </a:r>
          </a:p>
        </p:txBody>
      </p:sp>
      <p:sp>
        <p:nvSpPr>
          <p:cNvPr id="12" name="TextBox 11"/>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13" name="TextBox 12"/>
          <p:cNvSpPr txBox="1"/>
          <p:nvPr/>
        </p:nvSpPr>
        <p:spPr>
          <a:xfrm>
            <a:off x="388620" y="4097017"/>
            <a:ext cx="3755012"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15" name="Rounded Rectangle 14"/>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Chemistry</a:t>
            </a:r>
          </a:p>
        </p:txBody>
      </p:sp>
      <p:sp>
        <p:nvSpPr>
          <p:cNvPr id="16" name="Rounded Rectangle 15"/>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Biology</a:t>
            </a:r>
          </a:p>
        </p:txBody>
      </p:sp>
      <p:sp>
        <p:nvSpPr>
          <p:cNvPr id="17" name="Rounded Rectangle 16"/>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Geography</a:t>
            </a:r>
          </a:p>
        </p:txBody>
      </p:sp>
      <p:sp>
        <p:nvSpPr>
          <p:cNvPr id="18" name="Rounded Rectangle 17"/>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Physical Education</a:t>
            </a:r>
          </a:p>
        </p:txBody>
      </p:sp>
      <p:sp>
        <p:nvSpPr>
          <p:cNvPr id="19" name="Rounded Rectangle 18"/>
          <p:cNvSpPr/>
          <p:nvPr/>
        </p:nvSpPr>
        <p:spPr>
          <a:xfrm>
            <a:off x="388620" y="4675971"/>
            <a:ext cx="4133504" cy="1192814"/>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Maths</a:t>
            </a:r>
          </a:p>
          <a:p>
            <a:pPr algn="ctr"/>
            <a:r>
              <a:rPr lang="en-GB" dirty="0"/>
              <a:t>Physics</a:t>
            </a:r>
          </a:p>
          <a:p>
            <a:pPr algn="ctr"/>
            <a:r>
              <a:rPr lang="en-GB" dirty="0"/>
              <a:t>Biomedical Admissions Tests (Additional AS Level)</a:t>
            </a:r>
          </a:p>
        </p:txBody>
      </p:sp>
      <p:sp>
        <p:nvSpPr>
          <p:cNvPr id="2" name="Rectangle 1"/>
          <p:cNvSpPr/>
          <p:nvPr/>
        </p:nvSpPr>
        <p:spPr>
          <a:xfrm>
            <a:off x="8663058" y="1933118"/>
            <a:ext cx="3395330" cy="1477328"/>
          </a:xfrm>
          <a:prstGeom prst="rect">
            <a:avLst/>
          </a:prstGeom>
        </p:spPr>
        <p:txBody>
          <a:bodyPr wrap="square">
            <a:spAutoFit/>
          </a:bodyPr>
          <a:lstStyle/>
          <a:p>
            <a:pPr algn="ctr"/>
            <a:r>
              <a:rPr lang="en-GB" dirty="0">
                <a:solidFill>
                  <a:srgbClr val="212121"/>
                </a:solidFill>
                <a:latin typeface="+mj-lt"/>
              </a:rPr>
              <a:t>‘A,A,B. Including grade A in Chemistry and Biology and grade B in a third subject (excluding General Studies and Critical Thinking) at A level.’</a:t>
            </a:r>
            <a:endParaRPr lang="en-GB" dirty="0">
              <a:latin typeface="+mj-lt"/>
            </a:endParaRPr>
          </a:p>
        </p:txBody>
      </p:sp>
      <p:pic>
        <p:nvPicPr>
          <p:cNvPr id="2050" name="Picture 2" descr="Logo - The University of Nottingham"/>
          <p:cNvPicPr>
            <a:picLocks noChangeAspect="1" noChangeArrowheads="1"/>
          </p:cNvPicPr>
          <p:nvPr/>
        </p:nvPicPr>
        <p:blipFill rotWithShape="1">
          <a:blip r:embed="rId3">
            <a:extLst>
              <a:ext uri="{28A0092B-C50C-407E-A947-70E740481C1C}">
                <a14:useLocalDpi xmlns:a14="http://schemas.microsoft.com/office/drawing/2010/main" val="0"/>
              </a:ext>
            </a:extLst>
          </a:blip>
          <a:srcRect l="19492" r="18706"/>
          <a:stretch/>
        </p:blipFill>
        <p:spPr bwMode="auto">
          <a:xfrm>
            <a:off x="5780567" y="1961161"/>
            <a:ext cx="2743200" cy="13716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50337" y="3969211"/>
            <a:ext cx="3681877" cy="1754326"/>
          </a:xfrm>
          <a:prstGeom prst="rect">
            <a:avLst/>
          </a:prstGeom>
        </p:spPr>
        <p:txBody>
          <a:bodyPr wrap="square">
            <a:spAutoFit/>
          </a:bodyPr>
          <a:lstStyle/>
          <a:p>
            <a:pPr algn="ctr"/>
            <a:r>
              <a:rPr lang="en-GB" dirty="0">
                <a:solidFill>
                  <a:srgbClr val="212121"/>
                </a:solidFill>
                <a:latin typeface="+mj-lt"/>
              </a:rPr>
              <a:t>‘A,A,A. - level: Three A-levels in Biology, one other academic science related subject and any other subject excluding General Studies, Critical Thinking and Citizenship Studies.’ </a:t>
            </a:r>
            <a:endParaRPr lang="en-GB" dirty="0">
              <a:latin typeface="+mj-lt"/>
            </a:endParaRPr>
          </a:p>
        </p:txBody>
      </p:sp>
      <p:pic>
        <p:nvPicPr>
          <p:cNvPr id="2052" name="Picture 4" descr="University of Liverpool Logo 3-2 - Healthy Stadia"/>
          <p:cNvPicPr>
            <a:picLocks noChangeAspect="1" noChangeArrowheads="1"/>
          </p:cNvPicPr>
          <p:nvPr/>
        </p:nvPicPr>
        <p:blipFill rotWithShape="1">
          <a:blip r:embed="rId4">
            <a:extLst>
              <a:ext uri="{28A0092B-C50C-407E-A947-70E740481C1C}">
                <a14:useLocalDpi xmlns:a14="http://schemas.microsoft.com/office/drawing/2010/main" val="0"/>
              </a:ext>
            </a:extLst>
          </a:blip>
          <a:srcRect l="8706" t="35145" r="8563" b="35084"/>
          <a:stretch/>
        </p:blipFill>
        <p:spPr bwMode="auto">
          <a:xfrm>
            <a:off x="5357152" y="4406360"/>
            <a:ext cx="3347847" cy="8029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spTree>
    <p:extLst>
      <p:ext uri="{BB962C8B-B14F-4D97-AF65-F5344CB8AC3E}">
        <p14:creationId xmlns:p14="http://schemas.microsoft.com/office/powerpoint/2010/main" val="31748069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16"/>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80" y="622184"/>
            <a:ext cx="5687086"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PHYSIOTHERAPY DEGREE</a:t>
            </a:r>
          </a:p>
        </p:txBody>
      </p:sp>
      <p:sp>
        <p:nvSpPr>
          <p:cNvPr id="5" name="TextBox 4"/>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a:t>
            </a:r>
            <a:endParaRPr lang="en-GB" dirty="0"/>
          </a:p>
        </p:txBody>
      </p:sp>
      <p:sp>
        <p:nvSpPr>
          <p:cNvPr id="18" name="TextBox 17"/>
          <p:cNvSpPr txBox="1"/>
          <p:nvPr/>
        </p:nvSpPr>
        <p:spPr>
          <a:xfrm>
            <a:off x="388620" y="6127529"/>
            <a:ext cx="8298180" cy="646331"/>
          </a:xfrm>
          <a:prstGeom prst="rect">
            <a:avLst/>
          </a:prstGeom>
          <a:noFill/>
        </p:spPr>
        <p:txBody>
          <a:bodyPr wrap="square" rtlCol="0">
            <a:spAutoFit/>
          </a:bodyPr>
          <a:lstStyle/>
          <a:p>
            <a:r>
              <a:rPr lang="en-GB" b="1" i="1" dirty="0">
                <a:solidFill>
                  <a:srgbClr val="FF0000"/>
                </a:solidFill>
              </a:rPr>
              <a:t>Similar subjects: Sports and Exercise Science, Sports Rehabilitation, Anatomy and Physiology, Sports Psychology</a:t>
            </a:r>
          </a:p>
        </p:txBody>
      </p:sp>
      <p:sp>
        <p:nvSpPr>
          <p:cNvPr id="19" name="TextBox 18"/>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20" name="TextBox 19"/>
          <p:cNvSpPr txBox="1"/>
          <p:nvPr/>
        </p:nvSpPr>
        <p:spPr>
          <a:xfrm>
            <a:off x="388620" y="4097017"/>
            <a:ext cx="8298180"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21" name="Rounded Rectangle 20"/>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Physics</a:t>
            </a:r>
          </a:p>
        </p:txBody>
      </p:sp>
      <p:sp>
        <p:nvSpPr>
          <p:cNvPr id="22" name="Rounded Rectangle 21"/>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History</a:t>
            </a:r>
          </a:p>
        </p:txBody>
      </p:sp>
      <p:sp>
        <p:nvSpPr>
          <p:cNvPr id="23" name="Rounded Rectangle 22"/>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Biology</a:t>
            </a:r>
          </a:p>
        </p:txBody>
      </p:sp>
      <p:sp>
        <p:nvSpPr>
          <p:cNvPr id="24" name="Rounded Rectangle 23"/>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Physical Education</a:t>
            </a:r>
          </a:p>
        </p:txBody>
      </p:sp>
      <p:sp>
        <p:nvSpPr>
          <p:cNvPr id="25" name="Rounded Rectangle 24"/>
          <p:cNvSpPr/>
          <p:nvPr/>
        </p:nvSpPr>
        <p:spPr>
          <a:xfrm>
            <a:off x="388620" y="4675971"/>
            <a:ext cx="4133504" cy="1192814"/>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Maths</a:t>
            </a:r>
          </a:p>
          <a:p>
            <a:pPr algn="ctr"/>
            <a:r>
              <a:rPr lang="en-GB" dirty="0"/>
              <a:t>Physics</a:t>
            </a:r>
          </a:p>
          <a:p>
            <a:pPr algn="ctr"/>
            <a:r>
              <a:rPr lang="en-GB" dirty="0"/>
              <a:t>Chemistry</a:t>
            </a:r>
          </a:p>
        </p:txBody>
      </p:sp>
      <p:sp>
        <p:nvSpPr>
          <p:cNvPr id="2" name="Rectangle 1"/>
          <p:cNvSpPr/>
          <p:nvPr/>
        </p:nvSpPr>
        <p:spPr>
          <a:xfrm>
            <a:off x="9188947" y="2193846"/>
            <a:ext cx="2763795" cy="646331"/>
          </a:xfrm>
          <a:prstGeom prst="rect">
            <a:avLst/>
          </a:prstGeom>
        </p:spPr>
        <p:txBody>
          <a:bodyPr wrap="square">
            <a:spAutoFit/>
          </a:bodyPr>
          <a:lstStyle/>
          <a:p>
            <a:pPr algn="ctr"/>
            <a:r>
              <a:rPr lang="en-GB" dirty="0">
                <a:solidFill>
                  <a:srgbClr val="212121"/>
                </a:solidFill>
                <a:latin typeface="+mj-lt"/>
              </a:rPr>
              <a:t>‘A-levels: AAB. Biology or PE at Grade A.’</a:t>
            </a:r>
            <a:endParaRPr lang="en-GB" dirty="0">
              <a:latin typeface="+mj-lt"/>
            </a:endParaRPr>
          </a:p>
        </p:txBody>
      </p:sp>
      <p:pic>
        <p:nvPicPr>
          <p:cNvPr id="3074" name="Picture 2" descr="University logo 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678" y="1957497"/>
            <a:ext cx="3592416" cy="14108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823472" y="4044878"/>
            <a:ext cx="3335607" cy="646331"/>
          </a:xfrm>
          <a:prstGeom prst="rect">
            <a:avLst/>
          </a:prstGeom>
        </p:spPr>
        <p:txBody>
          <a:bodyPr wrap="square">
            <a:spAutoFit/>
          </a:bodyPr>
          <a:lstStyle/>
          <a:p>
            <a:pPr algn="ctr"/>
            <a:r>
              <a:rPr lang="en-GB" dirty="0">
                <a:solidFill>
                  <a:srgbClr val="212121"/>
                </a:solidFill>
                <a:latin typeface="+mj-lt"/>
              </a:rPr>
              <a:t>‘A-levels: ABB, to include Biology, Human Biology or PE.’</a:t>
            </a:r>
            <a:endParaRPr lang="en-GB" dirty="0">
              <a:latin typeface="+mj-lt"/>
            </a:endParaRPr>
          </a:p>
        </p:txBody>
      </p:sp>
      <p:pic>
        <p:nvPicPr>
          <p:cNvPr id="3076" name="Picture 4" descr="University Guides Search - Page 3 of 6 - Careers in Sport"/>
          <p:cNvPicPr>
            <a:picLocks noChangeAspect="1" noChangeArrowheads="1"/>
          </p:cNvPicPr>
          <p:nvPr/>
        </p:nvPicPr>
        <p:blipFill rotWithShape="1">
          <a:blip r:embed="rId4">
            <a:extLst>
              <a:ext uri="{28A0092B-C50C-407E-A947-70E740481C1C}">
                <a14:useLocalDpi xmlns:a14="http://schemas.microsoft.com/office/drawing/2010/main" val="0"/>
              </a:ext>
            </a:extLst>
          </a:blip>
          <a:srcRect t="23598" b="21333"/>
          <a:stretch/>
        </p:blipFill>
        <p:spPr bwMode="auto">
          <a:xfrm>
            <a:off x="6165976" y="3631908"/>
            <a:ext cx="2359821" cy="12995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spTree>
    <p:extLst>
      <p:ext uri="{BB962C8B-B14F-4D97-AF65-F5344CB8AC3E}">
        <p14:creationId xmlns:p14="http://schemas.microsoft.com/office/powerpoint/2010/main" val="14076677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3"/>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24"/>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5060921"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OBJECTIVES</a:t>
            </a:r>
          </a:p>
        </p:txBody>
      </p:sp>
      <p:sp>
        <p:nvSpPr>
          <p:cNvPr id="3" name="Rounded Rectangle 2"/>
          <p:cNvSpPr/>
          <p:nvPr/>
        </p:nvSpPr>
        <p:spPr>
          <a:xfrm>
            <a:off x="838200" y="1740848"/>
            <a:ext cx="10515600" cy="1110701"/>
          </a:xfrm>
          <a:prstGeom prst="roundRect">
            <a:avLst>
              <a:gd name="adj" fmla="val 10000"/>
            </a:avLst>
          </a:prstGeom>
          <a:solidFill>
            <a:srgbClr val="00B0F0"/>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5" name="Rectangle 4" descr="Blog"/>
          <p:cNvSpPr/>
          <p:nvPr/>
        </p:nvSpPr>
        <p:spPr>
          <a:xfrm>
            <a:off x="1055271" y="1914876"/>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2079171" y="1740848"/>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1: </a:t>
              </a:r>
              <a:r>
                <a:rPr lang="en-US" sz="2400" kern="1200" dirty="0">
                  <a:solidFill>
                    <a:schemeClr val="bg1"/>
                  </a:solidFill>
                </a:rPr>
                <a:t>Understand the differences between HE and FE.</a:t>
              </a:r>
              <a:endParaRPr lang="en-US" sz="2400" b="1" kern="1200" dirty="0">
                <a:solidFill>
                  <a:schemeClr val="bg1"/>
                </a:solidFill>
              </a:endParaRPr>
            </a:p>
          </p:txBody>
        </p:sp>
      </p:grpSp>
      <p:sp>
        <p:nvSpPr>
          <p:cNvPr id="9" name="Rounded Rectangle 8"/>
          <p:cNvSpPr/>
          <p:nvPr/>
        </p:nvSpPr>
        <p:spPr>
          <a:xfrm>
            <a:off x="838200" y="3177761"/>
            <a:ext cx="10515600" cy="1110701"/>
          </a:xfrm>
          <a:prstGeom prst="roundRect">
            <a:avLst>
              <a:gd name="adj" fmla="val 10000"/>
            </a:avLst>
          </a:prstGeom>
          <a:solidFill>
            <a:srgbClr val="0070C0"/>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0" name="Rectangle 9" descr="Blog"/>
          <p:cNvSpPr/>
          <p:nvPr/>
        </p:nvSpPr>
        <p:spPr>
          <a:xfrm>
            <a:off x="1055271" y="3351789"/>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a:off x="2079171" y="3177761"/>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2: </a:t>
              </a:r>
              <a:r>
                <a:rPr lang="en-US" sz="2400" kern="1200" dirty="0">
                  <a:solidFill>
                    <a:schemeClr val="bg1"/>
                  </a:solidFill>
                </a:rPr>
                <a:t>Be aware of your post-16 options. </a:t>
              </a:r>
            </a:p>
          </p:txBody>
        </p:sp>
      </p:grpSp>
      <p:sp>
        <p:nvSpPr>
          <p:cNvPr id="14" name="Rounded Rectangle 13"/>
          <p:cNvSpPr/>
          <p:nvPr/>
        </p:nvSpPr>
        <p:spPr>
          <a:xfrm>
            <a:off x="838200" y="4647334"/>
            <a:ext cx="10515600" cy="1110701"/>
          </a:xfrm>
          <a:prstGeom prst="roundRect">
            <a:avLst>
              <a:gd name="adj" fmla="val 10000"/>
            </a:avLst>
          </a:prstGeom>
          <a:solidFill>
            <a:srgbClr val="002060"/>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5" name="Rectangle 14" descr="Blog"/>
          <p:cNvSpPr/>
          <p:nvPr/>
        </p:nvSpPr>
        <p:spPr>
          <a:xfrm>
            <a:off x="1055271" y="4821362"/>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6" name="Group 15"/>
          <p:cNvGrpSpPr/>
          <p:nvPr/>
        </p:nvGrpSpPr>
        <p:grpSpPr>
          <a:xfrm>
            <a:off x="2079171" y="4647334"/>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US" sz="2400" kern="1200" dirty="0">
                  <a:solidFill>
                    <a:schemeClr val="bg1"/>
                  </a:solidFill>
                </a:rPr>
                <a:t>Comprehend how your FE choices influence your HE options.</a:t>
              </a:r>
              <a:endParaRPr lang="en-US" sz="2000" kern="1200" dirty="0">
                <a:solidFill>
                  <a:schemeClr val="bg1"/>
                </a:solidFill>
              </a:endParaRPr>
            </a:p>
          </p:txBody>
        </p:sp>
      </p:grpSp>
    </p:spTree>
    <p:extLst>
      <p:ext uri="{BB962C8B-B14F-4D97-AF65-F5344CB8AC3E}">
        <p14:creationId xmlns:p14="http://schemas.microsoft.com/office/powerpoint/2010/main" val="1205035523"/>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4992341"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PSYCHOLOGY DEGREE</a:t>
            </a:r>
          </a:p>
        </p:txBody>
      </p:sp>
      <p:sp>
        <p:nvSpPr>
          <p:cNvPr id="10" name="TextBox 9"/>
          <p:cNvSpPr txBox="1"/>
          <p:nvPr/>
        </p:nvSpPr>
        <p:spPr>
          <a:xfrm>
            <a:off x="388620" y="6127529"/>
            <a:ext cx="8298180" cy="369332"/>
          </a:xfrm>
          <a:prstGeom prst="rect">
            <a:avLst/>
          </a:prstGeom>
          <a:noFill/>
        </p:spPr>
        <p:txBody>
          <a:bodyPr wrap="square" rtlCol="0">
            <a:spAutoFit/>
          </a:bodyPr>
          <a:lstStyle/>
          <a:p>
            <a:r>
              <a:rPr lang="en-GB" b="1" i="1" dirty="0">
                <a:solidFill>
                  <a:srgbClr val="FF0000"/>
                </a:solidFill>
              </a:rPr>
              <a:t>Similar subjects: Sociology, Criminology, Philosophy</a:t>
            </a:r>
          </a:p>
        </p:txBody>
      </p:sp>
      <p:sp>
        <p:nvSpPr>
          <p:cNvPr id="11" name="TextBox 10"/>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12" name="TextBox 11"/>
          <p:cNvSpPr txBox="1"/>
          <p:nvPr/>
        </p:nvSpPr>
        <p:spPr>
          <a:xfrm>
            <a:off x="388620" y="4097017"/>
            <a:ext cx="8298180"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13" name="Rounded Rectangle 12"/>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Psychology</a:t>
            </a:r>
          </a:p>
        </p:txBody>
      </p:sp>
      <p:sp>
        <p:nvSpPr>
          <p:cNvPr id="14" name="Rounded Rectangle 13"/>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Law</a:t>
            </a:r>
          </a:p>
        </p:txBody>
      </p:sp>
      <p:sp>
        <p:nvSpPr>
          <p:cNvPr id="15" name="Rounded Rectangle 14"/>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None</a:t>
            </a:r>
          </a:p>
        </p:txBody>
      </p:sp>
      <p:sp>
        <p:nvSpPr>
          <p:cNvPr id="16" name="Rounded Rectangle 15"/>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Maths</a:t>
            </a:r>
          </a:p>
        </p:txBody>
      </p:sp>
      <p:sp>
        <p:nvSpPr>
          <p:cNvPr id="17" name="Rounded Rectangle 16"/>
          <p:cNvSpPr/>
          <p:nvPr/>
        </p:nvSpPr>
        <p:spPr>
          <a:xfrm>
            <a:off x="388620" y="4675971"/>
            <a:ext cx="4133504" cy="1192814"/>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Psychology, Sociology</a:t>
            </a:r>
          </a:p>
          <a:p>
            <a:pPr algn="ctr"/>
            <a:r>
              <a:rPr lang="en-GB" dirty="0"/>
              <a:t>Biology, Chemistry, Physics</a:t>
            </a:r>
          </a:p>
          <a:p>
            <a:pPr algn="ctr"/>
            <a:r>
              <a:rPr lang="en-GB" dirty="0"/>
              <a:t>Maths</a:t>
            </a:r>
          </a:p>
          <a:p>
            <a:pPr algn="ctr"/>
            <a:r>
              <a:rPr lang="en-GB" dirty="0"/>
              <a:t>English</a:t>
            </a:r>
          </a:p>
        </p:txBody>
      </p:sp>
      <p:sp>
        <p:nvSpPr>
          <p:cNvPr id="2" name="Rectangle 1"/>
          <p:cNvSpPr/>
          <p:nvPr/>
        </p:nvSpPr>
        <p:spPr>
          <a:xfrm>
            <a:off x="8680430" y="1943212"/>
            <a:ext cx="2939855" cy="923330"/>
          </a:xfrm>
          <a:prstGeom prst="rect">
            <a:avLst/>
          </a:prstGeom>
        </p:spPr>
        <p:txBody>
          <a:bodyPr wrap="square">
            <a:spAutoFit/>
          </a:bodyPr>
          <a:lstStyle/>
          <a:p>
            <a:pPr algn="ctr"/>
            <a:r>
              <a:rPr lang="en-GB" dirty="0">
                <a:solidFill>
                  <a:srgbClr val="212121"/>
                </a:solidFill>
                <a:latin typeface="+mj-lt"/>
              </a:rPr>
              <a:t>‘Two A-level subjects from mathematics, psychology or other science subjects’</a:t>
            </a:r>
            <a:endParaRPr lang="en-GB" dirty="0">
              <a:latin typeface="+mj-lt"/>
            </a:endParaRPr>
          </a:p>
        </p:txBody>
      </p:sp>
      <p:pic>
        <p:nvPicPr>
          <p:cNvPr id="6146" name="Picture 2" descr="University of Glasgow | iD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098" y="1681003"/>
            <a:ext cx="1706431" cy="17064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84590" y="3930214"/>
            <a:ext cx="3331534" cy="1200329"/>
          </a:xfrm>
          <a:prstGeom prst="rect">
            <a:avLst/>
          </a:prstGeom>
        </p:spPr>
        <p:txBody>
          <a:bodyPr wrap="square">
            <a:spAutoFit/>
          </a:bodyPr>
          <a:lstStyle/>
          <a:p>
            <a:pPr algn="ctr"/>
            <a:r>
              <a:rPr lang="en-GB" dirty="0">
                <a:solidFill>
                  <a:srgbClr val="212121"/>
                </a:solidFill>
                <a:latin typeface="+mj-lt"/>
              </a:rPr>
              <a:t>'BBB 3 A level subjects.</a:t>
            </a:r>
            <a:r>
              <a:rPr lang="en-GB" b="1" dirty="0">
                <a:solidFill>
                  <a:srgbClr val="212121"/>
                </a:solidFill>
                <a:latin typeface="+mj-lt"/>
              </a:rPr>
              <a:t> </a:t>
            </a:r>
            <a:r>
              <a:rPr lang="en-GB" dirty="0">
                <a:solidFill>
                  <a:srgbClr val="212121"/>
                </a:solidFill>
                <a:latin typeface="+mj-lt"/>
              </a:rPr>
              <a:t>Five GCSEs at Grade C/4 or above are also required, including English language and maths.'</a:t>
            </a:r>
            <a:endParaRPr lang="en-GB" dirty="0">
              <a:latin typeface="+mj-lt"/>
            </a:endParaRPr>
          </a:p>
        </p:txBody>
      </p:sp>
      <p:pic>
        <p:nvPicPr>
          <p:cNvPr id="6148" name="Picture 4" descr="MSc (Pre-Reg) Physiotherapy | The Chartered Society of Physiotherapy"/>
          <p:cNvPicPr>
            <a:picLocks noChangeAspect="1" noChangeArrowheads="1"/>
          </p:cNvPicPr>
          <p:nvPr/>
        </p:nvPicPr>
        <p:blipFill rotWithShape="1">
          <a:blip r:embed="rId4">
            <a:extLst>
              <a:ext uri="{28A0092B-C50C-407E-A947-70E740481C1C}">
                <a14:useLocalDpi xmlns:a14="http://schemas.microsoft.com/office/drawing/2010/main" val="0"/>
              </a:ext>
            </a:extLst>
          </a:blip>
          <a:srcRect t="18093" b="19467"/>
          <a:stretch/>
        </p:blipFill>
        <p:spPr bwMode="auto">
          <a:xfrm>
            <a:off x="5764235" y="4097017"/>
            <a:ext cx="2821460" cy="8694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spTree>
    <p:extLst>
      <p:ext uri="{BB962C8B-B14F-4D97-AF65-F5344CB8AC3E}">
        <p14:creationId xmlns:p14="http://schemas.microsoft.com/office/powerpoint/2010/main" val="6808112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4020445"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NURSING DEGREE</a:t>
            </a:r>
          </a:p>
        </p:txBody>
      </p:sp>
      <p:sp>
        <p:nvSpPr>
          <p:cNvPr id="11" name="TextBox 10"/>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a:t>
            </a:r>
            <a:endParaRPr lang="en-GB" dirty="0"/>
          </a:p>
        </p:txBody>
      </p:sp>
      <p:sp>
        <p:nvSpPr>
          <p:cNvPr id="12" name="TextBox 11"/>
          <p:cNvSpPr txBox="1"/>
          <p:nvPr/>
        </p:nvSpPr>
        <p:spPr>
          <a:xfrm>
            <a:off x="388620" y="6127529"/>
            <a:ext cx="8298180" cy="646331"/>
          </a:xfrm>
          <a:prstGeom prst="rect">
            <a:avLst/>
          </a:prstGeom>
          <a:noFill/>
        </p:spPr>
        <p:txBody>
          <a:bodyPr wrap="square" rtlCol="0">
            <a:spAutoFit/>
          </a:bodyPr>
          <a:lstStyle/>
          <a:p>
            <a:r>
              <a:rPr lang="en-GB" b="1" i="1" dirty="0">
                <a:solidFill>
                  <a:srgbClr val="FF0000"/>
                </a:solidFill>
              </a:rPr>
              <a:t>Similar subjects: Midwifery, Paramedic Science, Child Nursing, Clinical Psychology</a:t>
            </a:r>
          </a:p>
        </p:txBody>
      </p:sp>
      <p:sp>
        <p:nvSpPr>
          <p:cNvPr id="13" name="TextBox 12"/>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14" name="TextBox 13"/>
          <p:cNvSpPr txBox="1"/>
          <p:nvPr/>
        </p:nvSpPr>
        <p:spPr>
          <a:xfrm>
            <a:off x="388620" y="4097017"/>
            <a:ext cx="8298180"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15" name="Rounded Rectangle 14"/>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Health and Social Care</a:t>
            </a:r>
          </a:p>
        </p:txBody>
      </p:sp>
      <p:sp>
        <p:nvSpPr>
          <p:cNvPr id="16" name="Rounded Rectangle 15"/>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Sociology</a:t>
            </a:r>
          </a:p>
        </p:txBody>
      </p:sp>
      <p:sp>
        <p:nvSpPr>
          <p:cNvPr id="17" name="Rounded Rectangle 16"/>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Psychology</a:t>
            </a:r>
          </a:p>
        </p:txBody>
      </p:sp>
      <p:sp>
        <p:nvSpPr>
          <p:cNvPr id="18" name="Rounded Rectangle 17"/>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Biology</a:t>
            </a:r>
          </a:p>
        </p:txBody>
      </p:sp>
      <p:sp>
        <p:nvSpPr>
          <p:cNvPr id="19" name="Rounded Rectangle 18"/>
          <p:cNvSpPr/>
          <p:nvPr/>
        </p:nvSpPr>
        <p:spPr>
          <a:xfrm>
            <a:off x="388620" y="4675971"/>
            <a:ext cx="4133504" cy="1192814"/>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Psychology</a:t>
            </a:r>
          </a:p>
          <a:p>
            <a:pPr algn="ctr"/>
            <a:r>
              <a:rPr lang="en-GB" dirty="0"/>
              <a:t>Sociology</a:t>
            </a:r>
          </a:p>
          <a:p>
            <a:pPr algn="ctr"/>
            <a:r>
              <a:rPr lang="en-GB" dirty="0"/>
              <a:t>Chemistry</a:t>
            </a:r>
          </a:p>
          <a:p>
            <a:pPr algn="ctr"/>
            <a:r>
              <a:rPr lang="en-GB" dirty="0"/>
              <a:t>CACHE</a:t>
            </a:r>
          </a:p>
        </p:txBody>
      </p:sp>
      <p:sp>
        <p:nvSpPr>
          <p:cNvPr id="2" name="Rectangle 1"/>
          <p:cNvSpPr/>
          <p:nvPr/>
        </p:nvSpPr>
        <p:spPr>
          <a:xfrm>
            <a:off x="8794515" y="1932484"/>
            <a:ext cx="3081478" cy="1200329"/>
          </a:xfrm>
          <a:prstGeom prst="rect">
            <a:avLst/>
          </a:prstGeom>
        </p:spPr>
        <p:txBody>
          <a:bodyPr wrap="square">
            <a:spAutoFit/>
          </a:bodyPr>
          <a:lstStyle/>
          <a:p>
            <a:pPr algn="ctr"/>
            <a:r>
              <a:rPr lang="en-GB" b="1" dirty="0">
                <a:solidFill>
                  <a:srgbClr val="212121"/>
                </a:solidFill>
                <a:latin typeface="+mj-lt"/>
              </a:rPr>
              <a:t> '</a:t>
            </a:r>
            <a:r>
              <a:rPr lang="en-GB" dirty="0">
                <a:solidFill>
                  <a:srgbClr val="212121"/>
                </a:solidFill>
                <a:latin typeface="+mj-lt"/>
              </a:rPr>
              <a:t>A-levels: science or health-related subject preferred. Grades BBC. General Studies not accepted.'</a:t>
            </a:r>
            <a:endParaRPr lang="en-GB" dirty="0">
              <a:latin typeface="+mj-lt"/>
            </a:endParaRPr>
          </a:p>
        </p:txBody>
      </p:sp>
      <p:pic>
        <p:nvPicPr>
          <p:cNvPr id="4100" name="Picture 4" descr="KINGSTON UNIVERSITY Jobs | THEunij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034" y="1868146"/>
            <a:ext cx="2546971" cy="13371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90483" y="4269014"/>
            <a:ext cx="1689541" cy="369332"/>
          </a:xfrm>
          <a:prstGeom prst="rect">
            <a:avLst/>
          </a:prstGeom>
        </p:spPr>
        <p:txBody>
          <a:bodyPr wrap="square">
            <a:spAutoFit/>
          </a:bodyPr>
          <a:lstStyle/>
          <a:p>
            <a:r>
              <a:rPr lang="en-GB" b="1" dirty="0">
                <a:solidFill>
                  <a:srgbClr val="212121"/>
                </a:solidFill>
                <a:latin typeface="Open Sans"/>
              </a:rPr>
              <a:t>'</a:t>
            </a:r>
            <a:r>
              <a:rPr lang="en-GB" dirty="0">
                <a:solidFill>
                  <a:srgbClr val="212121"/>
                </a:solidFill>
                <a:latin typeface="Open Sans"/>
              </a:rPr>
              <a:t>A-levels: AAB'</a:t>
            </a:r>
            <a:endParaRPr lang="en-GB" dirty="0"/>
          </a:p>
        </p:txBody>
      </p:sp>
      <p:pic>
        <p:nvPicPr>
          <p:cNvPr id="4102" name="Picture 6" descr="The University of Edinburgh - Fretwell Downing Hospita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810" y="3689749"/>
            <a:ext cx="1776801" cy="12951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spTree>
    <p:extLst>
      <p:ext uri="{BB962C8B-B14F-4D97-AF65-F5344CB8AC3E}">
        <p14:creationId xmlns:p14="http://schemas.microsoft.com/office/powerpoint/2010/main" val="12177164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80" y="622184"/>
            <a:ext cx="4958246"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ENGINEERING DEGREE</a:t>
            </a:r>
          </a:p>
        </p:txBody>
      </p:sp>
      <p:sp>
        <p:nvSpPr>
          <p:cNvPr id="9" name="TextBox 8"/>
          <p:cNvSpPr txBox="1"/>
          <p:nvPr/>
        </p:nvSpPr>
        <p:spPr>
          <a:xfrm>
            <a:off x="388620" y="6127529"/>
            <a:ext cx="8298180" cy="369332"/>
          </a:xfrm>
          <a:prstGeom prst="rect">
            <a:avLst/>
          </a:prstGeom>
          <a:noFill/>
        </p:spPr>
        <p:txBody>
          <a:bodyPr wrap="square" rtlCol="0">
            <a:spAutoFit/>
          </a:bodyPr>
          <a:lstStyle/>
          <a:p>
            <a:r>
              <a:rPr lang="en-GB" b="1" i="1" dirty="0">
                <a:solidFill>
                  <a:srgbClr val="FF0000"/>
                </a:solidFill>
              </a:rPr>
              <a:t>Similar subjects: Economics, Accounting, Business, Marketing</a:t>
            </a:r>
          </a:p>
        </p:txBody>
      </p:sp>
      <p:sp>
        <p:nvSpPr>
          <p:cNvPr id="10" name="TextBox 9"/>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11" name="TextBox 10"/>
          <p:cNvSpPr txBox="1"/>
          <p:nvPr/>
        </p:nvSpPr>
        <p:spPr>
          <a:xfrm>
            <a:off x="388620" y="4097017"/>
            <a:ext cx="8298180"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12" name="Rounded Rectangle 11"/>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Physics</a:t>
            </a:r>
          </a:p>
        </p:txBody>
      </p:sp>
      <p:sp>
        <p:nvSpPr>
          <p:cNvPr id="13" name="Rounded Rectangle 12"/>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Chemistry</a:t>
            </a:r>
          </a:p>
        </p:txBody>
      </p:sp>
      <p:sp>
        <p:nvSpPr>
          <p:cNvPr id="14" name="Rounded Rectangle 13"/>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Design Technology</a:t>
            </a:r>
          </a:p>
        </p:txBody>
      </p:sp>
      <p:sp>
        <p:nvSpPr>
          <p:cNvPr id="15" name="Rounded Rectangle 14"/>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Maths</a:t>
            </a:r>
          </a:p>
        </p:txBody>
      </p:sp>
      <p:sp>
        <p:nvSpPr>
          <p:cNvPr id="16" name="Rounded Rectangle 15"/>
          <p:cNvSpPr/>
          <p:nvPr/>
        </p:nvSpPr>
        <p:spPr>
          <a:xfrm>
            <a:off x="388620" y="4675971"/>
            <a:ext cx="4133504" cy="1192814"/>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Physics</a:t>
            </a:r>
          </a:p>
          <a:p>
            <a:pPr algn="ctr"/>
            <a:r>
              <a:rPr lang="en-GB" dirty="0"/>
              <a:t>Chemistry</a:t>
            </a:r>
          </a:p>
          <a:p>
            <a:pPr algn="ctr"/>
            <a:r>
              <a:rPr lang="en-GB" dirty="0"/>
              <a:t>Design Technology</a:t>
            </a:r>
          </a:p>
        </p:txBody>
      </p:sp>
      <p:sp>
        <p:nvSpPr>
          <p:cNvPr id="2" name="Rectangle 1"/>
          <p:cNvSpPr/>
          <p:nvPr/>
        </p:nvSpPr>
        <p:spPr>
          <a:xfrm>
            <a:off x="8800078" y="1784809"/>
            <a:ext cx="3246513" cy="1200329"/>
          </a:xfrm>
          <a:prstGeom prst="rect">
            <a:avLst/>
          </a:prstGeom>
        </p:spPr>
        <p:txBody>
          <a:bodyPr wrap="square">
            <a:spAutoFit/>
          </a:bodyPr>
          <a:lstStyle/>
          <a:p>
            <a:pPr algn="ctr"/>
            <a:r>
              <a:rPr lang="en-GB" dirty="0">
                <a:solidFill>
                  <a:srgbClr val="212121"/>
                </a:solidFill>
                <a:latin typeface="+mj-lt"/>
              </a:rPr>
              <a:t>'A*AA. To include Mathematics and Physics. Offers exclude General Studies and Critical Thinking.'</a:t>
            </a:r>
            <a:endParaRPr lang="en-GB" dirty="0">
              <a:latin typeface="+mj-lt"/>
            </a:endParaRPr>
          </a:p>
        </p:txBody>
      </p:sp>
      <p:sp>
        <p:nvSpPr>
          <p:cNvPr id="3" name="Rectangle 2"/>
          <p:cNvSpPr/>
          <p:nvPr/>
        </p:nvSpPr>
        <p:spPr>
          <a:xfrm>
            <a:off x="9092182" y="3543019"/>
            <a:ext cx="2662303" cy="1477328"/>
          </a:xfrm>
          <a:prstGeom prst="rect">
            <a:avLst/>
          </a:prstGeom>
        </p:spPr>
        <p:txBody>
          <a:bodyPr wrap="square">
            <a:spAutoFit/>
          </a:bodyPr>
          <a:lstStyle/>
          <a:p>
            <a:pPr algn="ctr"/>
            <a:r>
              <a:rPr lang="en-GB" b="1" dirty="0">
                <a:solidFill>
                  <a:srgbClr val="212121"/>
                </a:solidFill>
                <a:latin typeface="+mj-lt"/>
              </a:rPr>
              <a:t> </a:t>
            </a:r>
            <a:r>
              <a:rPr lang="en-GB" dirty="0">
                <a:solidFill>
                  <a:srgbClr val="212121"/>
                </a:solidFill>
                <a:latin typeface="+mj-lt"/>
              </a:rPr>
              <a:t>'BBC. Qualifications should include Mathematics and Physics (or Technological Studies).'</a:t>
            </a:r>
            <a:endParaRPr lang="en-GB" dirty="0">
              <a:latin typeface="+mj-lt"/>
            </a:endParaRPr>
          </a:p>
        </p:txBody>
      </p:sp>
      <p:pic>
        <p:nvPicPr>
          <p:cNvPr id="7172" name="Picture 4" descr="Heriot-Watt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715" y="3646622"/>
            <a:ext cx="1922226" cy="14798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pic>
        <p:nvPicPr>
          <p:cNvPr id="4" name="Picture 3"/>
          <p:cNvPicPr>
            <a:picLocks noChangeAspect="1"/>
          </p:cNvPicPr>
          <p:nvPr/>
        </p:nvPicPr>
        <p:blipFill>
          <a:blip r:embed="rId4"/>
          <a:stretch>
            <a:fillRect/>
          </a:stretch>
        </p:blipFill>
        <p:spPr>
          <a:xfrm>
            <a:off x="6192003" y="1632390"/>
            <a:ext cx="2494797" cy="1496878"/>
          </a:xfrm>
          <a:prstGeom prst="rect">
            <a:avLst/>
          </a:prstGeom>
        </p:spPr>
      </p:pic>
    </p:spTree>
    <p:extLst>
      <p:ext uri="{BB962C8B-B14F-4D97-AF65-F5344CB8AC3E}">
        <p14:creationId xmlns:p14="http://schemas.microsoft.com/office/powerpoint/2010/main" val="19870465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7409869"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BUSINESS MANAGEMENT DEGREE</a:t>
            </a:r>
          </a:p>
        </p:txBody>
      </p:sp>
      <p:sp>
        <p:nvSpPr>
          <p:cNvPr id="4" name="TextBox 3"/>
          <p:cNvSpPr txBox="1"/>
          <p:nvPr/>
        </p:nvSpPr>
        <p:spPr>
          <a:xfrm>
            <a:off x="388620" y="6127529"/>
            <a:ext cx="8298180" cy="369332"/>
          </a:xfrm>
          <a:prstGeom prst="rect">
            <a:avLst/>
          </a:prstGeom>
          <a:noFill/>
        </p:spPr>
        <p:txBody>
          <a:bodyPr wrap="square" rtlCol="0">
            <a:spAutoFit/>
          </a:bodyPr>
          <a:lstStyle/>
          <a:p>
            <a:r>
              <a:rPr lang="en-GB" b="1" i="1" dirty="0">
                <a:solidFill>
                  <a:srgbClr val="FF0000"/>
                </a:solidFill>
              </a:rPr>
              <a:t>Similar subjects: Human Resources, Accounting, Law</a:t>
            </a:r>
          </a:p>
        </p:txBody>
      </p:sp>
      <p:sp>
        <p:nvSpPr>
          <p:cNvPr id="5" name="TextBox 4"/>
          <p:cNvSpPr txBox="1"/>
          <p:nvPr/>
        </p:nvSpPr>
        <p:spPr>
          <a:xfrm>
            <a:off x="388620" y="1531620"/>
            <a:ext cx="8298180" cy="369332"/>
          </a:xfrm>
          <a:prstGeom prst="rect">
            <a:avLst/>
          </a:prstGeom>
          <a:noFill/>
        </p:spPr>
        <p:txBody>
          <a:bodyPr wrap="square" rtlCol="0">
            <a:spAutoFit/>
          </a:bodyPr>
          <a:lstStyle/>
          <a:p>
            <a:r>
              <a:rPr lang="en-GB" b="1" i="1" dirty="0">
                <a:solidFill>
                  <a:srgbClr val="FF0000"/>
                </a:solidFill>
              </a:rPr>
              <a:t>*Required subject(s):</a:t>
            </a:r>
            <a:endParaRPr lang="en-GB" dirty="0"/>
          </a:p>
        </p:txBody>
      </p:sp>
      <p:sp>
        <p:nvSpPr>
          <p:cNvPr id="6" name="TextBox 5"/>
          <p:cNvSpPr txBox="1"/>
          <p:nvPr/>
        </p:nvSpPr>
        <p:spPr>
          <a:xfrm>
            <a:off x="388620" y="4097017"/>
            <a:ext cx="8298180" cy="369332"/>
          </a:xfrm>
          <a:prstGeom prst="rect">
            <a:avLst/>
          </a:prstGeom>
          <a:noFill/>
        </p:spPr>
        <p:txBody>
          <a:bodyPr wrap="square" rtlCol="0">
            <a:spAutoFit/>
          </a:bodyPr>
          <a:lstStyle/>
          <a:p>
            <a:r>
              <a:rPr lang="en-GB" b="1" i="1" dirty="0">
                <a:solidFill>
                  <a:srgbClr val="FF0000"/>
                </a:solidFill>
              </a:rPr>
              <a:t>Equivalent or Beneficial subject(s):</a:t>
            </a:r>
            <a:endParaRPr lang="en-GB" dirty="0"/>
          </a:p>
        </p:txBody>
      </p:sp>
      <p:sp>
        <p:nvSpPr>
          <p:cNvPr id="7" name="Rounded Rectangle 6"/>
          <p:cNvSpPr/>
          <p:nvPr/>
        </p:nvSpPr>
        <p:spPr>
          <a:xfrm>
            <a:off x="522533" y="2125282"/>
            <a:ext cx="1526626" cy="71489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None</a:t>
            </a:r>
          </a:p>
        </p:txBody>
      </p:sp>
      <p:sp>
        <p:nvSpPr>
          <p:cNvPr id="8" name="Rounded Rectangle 7"/>
          <p:cNvSpPr/>
          <p:nvPr/>
        </p:nvSpPr>
        <p:spPr>
          <a:xfrm>
            <a:off x="2728798" y="2125281"/>
            <a:ext cx="1526626" cy="7148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Business</a:t>
            </a:r>
          </a:p>
        </p:txBody>
      </p:sp>
      <p:sp>
        <p:nvSpPr>
          <p:cNvPr id="9" name="Rounded Rectangle 8"/>
          <p:cNvSpPr/>
          <p:nvPr/>
        </p:nvSpPr>
        <p:spPr>
          <a:xfrm>
            <a:off x="522533" y="3172500"/>
            <a:ext cx="1526626" cy="7148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Economics</a:t>
            </a:r>
          </a:p>
        </p:txBody>
      </p:sp>
      <p:sp>
        <p:nvSpPr>
          <p:cNvPr id="10" name="Rounded Rectangle 9"/>
          <p:cNvSpPr/>
          <p:nvPr/>
        </p:nvSpPr>
        <p:spPr>
          <a:xfrm>
            <a:off x="2728798" y="3172500"/>
            <a:ext cx="1526626" cy="7148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Law</a:t>
            </a:r>
          </a:p>
        </p:txBody>
      </p:sp>
      <p:sp>
        <p:nvSpPr>
          <p:cNvPr id="11" name="Rounded Rectangle 10"/>
          <p:cNvSpPr/>
          <p:nvPr/>
        </p:nvSpPr>
        <p:spPr>
          <a:xfrm>
            <a:off x="388620" y="4675970"/>
            <a:ext cx="4133504" cy="1407489"/>
          </a:xfrm>
          <a:prstGeom prst="round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Business (AGCE, National and Diploma)</a:t>
            </a:r>
          </a:p>
          <a:p>
            <a:pPr algn="ctr"/>
            <a:r>
              <a:rPr lang="en-GB" dirty="0"/>
              <a:t>IT</a:t>
            </a:r>
          </a:p>
          <a:p>
            <a:pPr algn="ctr"/>
            <a:r>
              <a:rPr lang="en-GB" dirty="0"/>
              <a:t>Economics </a:t>
            </a:r>
          </a:p>
          <a:p>
            <a:pPr algn="ctr"/>
            <a:r>
              <a:rPr lang="en-GB" dirty="0"/>
              <a:t>Maths</a:t>
            </a:r>
          </a:p>
        </p:txBody>
      </p:sp>
      <p:sp>
        <p:nvSpPr>
          <p:cNvPr id="12" name="Rectangle 11"/>
          <p:cNvSpPr/>
          <p:nvPr/>
        </p:nvSpPr>
        <p:spPr>
          <a:xfrm>
            <a:off x="9360476" y="2454009"/>
            <a:ext cx="2059178" cy="369332"/>
          </a:xfrm>
          <a:prstGeom prst="rect">
            <a:avLst/>
          </a:prstGeom>
        </p:spPr>
        <p:txBody>
          <a:bodyPr wrap="square">
            <a:spAutoFit/>
          </a:bodyPr>
          <a:lstStyle/>
          <a:p>
            <a:pPr algn="ctr"/>
            <a:r>
              <a:rPr lang="en-GB" dirty="0">
                <a:solidFill>
                  <a:srgbClr val="212121"/>
                </a:solidFill>
                <a:latin typeface="Open Sans"/>
              </a:rPr>
              <a:t>‘ 3 B’s at A Level.’</a:t>
            </a:r>
            <a:endParaRPr lang="en-GB" dirty="0"/>
          </a:p>
        </p:txBody>
      </p:sp>
      <p:pic>
        <p:nvPicPr>
          <p:cNvPr id="8194" name="Picture 2" descr="Case Studies - Intec Systems | IBM &amp; HCL Platinum Business Partner"/>
          <p:cNvPicPr>
            <a:picLocks noChangeAspect="1" noChangeArrowheads="1"/>
          </p:cNvPicPr>
          <p:nvPr/>
        </p:nvPicPr>
        <p:blipFill rotWithShape="1">
          <a:blip r:embed="rId3">
            <a:extLst>
              <a:ext uri="{28A0092B-C50C-407E-A947-70E740481C1C}">
                <a14:useLocalDpi xmlns:a14="http://schemas.microsoft.com/office/drawing/2010/main" val="0"/>
              </a:ext>
            </a:extLst>
          </a:blip>
          <a:srcRect t="34045" b="26133"/>
          <a:stretch/>
        </p:blipFill>
        <p:spPr bwMode="auto">
          <a:xfrm>
            <a:off x="6290173" y="2192819"/>
            <a:ext cx="2857500" cy="11379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409622" y="3604572"/>
            <a:ext cx="2067698" cy="646331"/>
          </a:xfrm>
          <a:prstGeom prst="rect">
            <a:avLst/>
          </a:prstGeom>
        </p:spPr>
        <p:txBody>
          <a:bodyPr wrap="square">
            <a:spAutoFit/>
          </a:bodyPr>
          <a:lstStyle/>
          <a:p>
            <a:pPr algn="ctr"/>
            <a:r>
              <a:rPr lang="en-GB" dirty="0">
                <a:solidFill>
                  <a:srgbClr val="212121"/>
                </a:solidFill>
                <a:latin typeface="+mj-lt"/>
              </a:rPr>
              <a:t>‘ Any A Levels at grade C or above.’</a:t>
            </a:r>
            <a:endParaRPr lang="en-GB" dirty="0">
              <a:latin typeface="+mj-lt"/>
            </a:endParaRPr>
          </a:p>
        </p:txBody>
      </p:sp>
      <p:pic>
        <p:nvPicPr>
          <p:cNvPr id="8196" name="Picture 4" descr="Downloads | Marketing, Recruitment, Communications and Globa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173" y="3604572"/>
            <a:ext cx="2857500" cy="10713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935961" y="1005021"/>
            <a:ext cx="3110630" cy="369332"/>
          </a:xfrm>
          <a:prstGeom prst="rect">
            <a:avLst/>
          </a:prstGeom>
          <a:noFill/>
        </p:spPr>
        <p:txBody>
          <a:bodyPr wrap="square" rtlCol="0">
            <a:spAutoFit/>
          </a:bodyPr>
          <a:lstStyle/>
          <a:p>
            <a:r>
              <a:rPr lang="en-GB" b="1" i="1" dirty="0">
                <a:solidFill>
                  <a:srgbClr val="FF0000"/>
                </a:solidFill>
              </a:rPr>
              <a:t>*Every university is different</a:t>
            </a:r>
            <a:endParaRPr lang="en-GB" dirty="0"/>
          </a:p>
        </p:txBody>
      </p:sp>
    </p:spTree>
    <p:extLst>
      <p:ext uri="{BB962C8B-B14F-4D97-AF65-F5344CB8AC3E}">
        <p14:creationId xmlns:p14="http://schemas.microsoft.com/office/powerpoint/2010/main" val="468118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79" y="622184"/>
            <a:ext cx="3712512"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Y11 CHECK LIST</a:t>
            </a:r>
          </a:p>
        </p:txBody>
      </p:sp>
      <p:sp>
        <p:nvSpPr>
          <p:cNvPr id="2" name="TextBox 1"/>
          <p:cNvSpPr txBox="1"/>
          <p:nvPr/>
        </p:nvSpPr>
        <p:spPr>
          <a:xfrm>
            <a:off x="6904382" y="1974574"/>
            <a:ext cx="4187687" cy="3539430"/>
          </a:xfrm>
          <a:prstGeom prst="rect">
            <a:avLst/>
          </a:prstGeom>
          <a:noFill/>
        </p:spPr>
        <p:txBody>
          <a:bodyPr wrap="square" rtlCol="0">
            <a:spAutoFit/>
          </a:bodyPr>
          <a:lstStyle/>
          <a:p>
            <a:pPr algn="ctr"/>
            <a:r>
              <a:rPr lang="en-GB" sz="3200" dirty="0">
                <a:solidFill>
                  <a:srgbClr val="002060"/>
                </a:solidFill>
              </a:rPr>
              <a:t>Try to complete this check list throughout year 11! </a:t>
            </a:r>
          </a:p>
          <a:p>
            <a:pPr algn="ctr"/>
            <a:endParaRPr lang="en-GB" sz="3200" dirty="0">
              <a:solidFill>
                <a:srgbClr val="002060"/>
              </a:solidFill>
            </a:endParaRPr>
          </a:p>
          <a:p>
            <a:pPr algn="ctr"/>
            <a:r>
              <a:rPr lang="en-GB" sz="3200" dirty="0">
                <a:solidFill>
                  <a:srgbClr val="002060"/>
                </a:solidFill>
              </a:rPr>
              <a:t>Don’t forget to add any other tasks you can think of.</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78" y="1389211"/>
            <a:ext cx="5516349" cy="5288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1995561"/>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501680" y="1981519"/>
            <a:ext cx="11098500" cy="964987"/>
          </a:xfrm>
          <a:prstGeom prst="wedgeRoundRectCallout">
            <a:avLst>
              <a:gd name="adj1" fmla="val -43465"/>
              <a:gd name="adj2" fmla="val 19780"/>
              <a:gd name="adj3" fmla="val 16667"/>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bg1"/>
                </a:solidFill>
              </a:rPr>
              <a:t>INDEPENDENT </a:t>
            </a:r>
            <a:r>
              <a:rPr lang="en-GB" sz="4000" b="1" dirty="0">
                <a:solidFill>
                  <a:schemeClr val="bg1"/>
                </a:solidFill>
              </a:rPr>
              <a:t>ACTIVITY:</a:t>
            </a:r>
          </a:p>
        </p:txBody>
      </p:sp>
      <p:sp>
        <p:nvSpPr>
          <p:cNvPr id="2" name="Rectangle 1"/>
          <p:cNvSpPr/>
          <p:nvPr/>
        </p:nvSpPr>
        <p:spPr>
          <a:xfrm>
            <a:off x="1136030" y="3316595"/>
            <a:ext cx="9829800" cy="1569660"/>
          </a:xfrm>
          <a:prstGeom prst="rect">
            <a:avLst/>
          </a:prstGeom>
        </p:spPr>
        <p:txBody>
          <a:bodyPr wrap="square">
            <a:spAutoFit/>
          </a:bodyPr>
          <a:lstStyle/>
          <a:p>
            <a:pPr algn="ctr"/>
            <a:r>
              <a:rPr lang="en-GB" sz="2400" dirty="0"/>
              <a:t>What’s missing? </a:t>
            </a:r>
            <a:r>
              <a:rPr lang="en-GB" sz="2400" b="1" dirty="0"/>
              <a:t>Complete the check-list </a:t>
            </a:r>
            <a:r>
              <a:rPr lang="en-GB" sz="2400" dirty="0"/>
              <a:t>for yourself with your own options of what you need to achieve by the end of Y11.</a:t>
            </a:r>
          </a:p>
          <a:p>
            <a:pPr algn="ctr"/>
            <a:endParaRPr lang="en-GB" sz="2400" dirty="0"/>
          </a:p>
          <a:p>
            <a:pPr algn="ctr"/>
            <a:r>
              <a:rPr lang="en-GB" sz="2400" dirty="0"/>
              <a:t>Think about what you could do by next </a:t>
            </a:r>
            <a:r>
              <a:rPr lang="en-GB" sz="2400"/>
              <a:t>September</a:t>
            </a:r>
            <a:r>
              <a:rPr lang="en-GB" sz="2400" smtClean="0"/>
              <a:t>!</a:t>
            </a:r>
            <a:endParaRPr lang="en-GB" sz="2400" dirty="0"/>
          </a:p>
        </p:txBody>
      </p:sp>
      <p:sp>
        <p:nvSpPr>
          <p:cNvPr id="5" name="Rectangle 4"/>
          <p:cNvSpPr/>
          <p:nvPr/>
        </p:nvSpPr>
        <p:spPr>
          <a:xfrm>
            <a:off x="501679" y="622184"/>
            <a:ext cx="4527521"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FOR NEXT SESSION:</a:t>
            </a:r>
          </a:p>
        </p:txBody>
      </p:sp>
    </p:spTree>
    <p:extLst>
      <p:ext uri="{BB962C8B-B14F-4D97-AF65-F5344CB8AC3E}">
        <p14:creationId xmlns:p14="http://schemas.microsoft.com/office/powerpoint/2010/main" val="4007131346"/>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l="15213" t="5134" r="13381" b="3972"/>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4">
                <a:extLst>
                  <a:ext uri="{28A0092B-C50C-407E-A947-70E740481C1C}">
                    <a14:useLocalDpi xmlns:a14="http://schemas.microsoft.com/office/drawing/2010/main" val="0"/>
                  </a:ext>
                </a:extLst>
              </a:blip>
              <a:srcRect l="30710" t="34142" r="31357" b="33489"/>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42" t="17460" r="16412" b="16890"/>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smtClean="0">
                  <a:solidFill>
                    <a:schemeClr val="bg1"/>
                  </a:solidFill>
                  <a:latin typeface="Roboto" panose="02000000000000000000" pitchFamily="2" charset="0"/>
                  <a:ea typeface="Roboto" panose="02000000000000000000" pitchFamily="2" charset="0"/>
                  <a:cs typeface="Roboto" panose="02000000000000000000" pitchFamily="2" charset="0"/>
                </a:rPr>
                <a:t>@aspiretohe</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950336097"/>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2561561" cy="6851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RECAP Y10</a:t>
            </a:r>
          </a:p>
        </p:txBody>
      </p:sp>
      <p:sp>
        <p:nvSpPr>
          <p:cNvPr id="5" name="Rounded Rectangular Callout 4"/>
          <p:cNvSpPr/>
          <p:nvPr/>
        </p:nvSpPr>
        <p:spPr>
          <a:xfrm>
            <a:off x="501680" y="1499025"/>
            <a:ext cx="11098500" cy="964987"/>
          </a:xfrm>
          <a:prstGeom prst="wedgeRoundRectCallout">
            <a:avLst>
              <a:gd name="adj1" fmla="val -43465"/>
              <a:gd name="adj2" fmla="val 19780"/>
              <a:gd name="adj3" fmla="val 16667"/>
            </a:avLst>
          </a:prstGeom>
          <a:solidFill>
            <a:srgbClr val="ED21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WHAT CAN YOU REMEMBER?</a:t>
            </a:r>
          </a:p>
        </p:txBody>
      </p:sp>
      <p:sp>
        <p:nvSpPr>
          <p:cNvPr id="6" name="TextBox 5"/>
          <p:cNvSpPr txBox="1"/>
          <p:nvPr/>
        </p:nvSpPr>
        <p:spPr>
          <a:xfrm>
            <a:off x="71936" y="4538987"/>
            <a:ext cx="4070320" cy="461665"/>
          </a:xfrm>
          <a:prstGeom prst="rect">
            <a:avLst/>
          </a:prstGeom>
          <a:noFill/>
        </p:spPr>
        <p:txBody>
          <a:bodyPr wrap="square" rtlCol="0">
            <a:spAutoFit/>
          </a:bodyPr>
          <a:lstStyle/>
          <a:p>
            <a:pPr algn="ctr"/>
            <a:r>
              <a:rPr lang="en-GB" sz="2400" b="1" dirty="0">
                <a:solidFill>
                  <a:srgbClr val="FF0000"/>
                </a:solidFill>
              </a:rPr>
              <a:t>What is a transferable skill? </a:t>
            </a:r>
          </a:p>
        </p:txBody>
      </p:sp>
      <p:sp>
        <p:nvSpPr>
          <p:cNvPr id="7" name="TextBox 6"/>
          <p:cNvSpPr txBox="1"/>
          <p:nvPr/>
        </p:nvSpPr>
        <p:spPr>
          <a:xfrm>
            <a:off x="71936" y="2838888"/>
            <a:ext cx="4070320" cy="461665"/>
          </a:xfrm>
          <a:prstGeom prst="rect">
            <a:avLst/>
          </a:prstGeom>
          <a:noFill/>
        </p:spPr>
        <p:txBody>
          <a:bodyPr wrap="square" rtlCol="0">
            <a:spAutoFit/>
          </a:bodyPr>
          <a:lstStyle/>
          <a:p>
            <a:pPr algn="ctr"/>
            <a:r>
              <a:rPr lang="en-GB" sz="2400" b="1" dirty="0">
                <a:solidFill>
                  <a:srgbClr val="00B050"/>
                </a:solidFill>
              </a:rPr>
              <a:t>What is Opportunity Cost?</a:t>
            </a:r>
          </a:p>
        </p:txBody>
      </p:sp>
      <p:sp>
        <p:nvSpPr>
          <p:cNvPr id="8" name="TextBox 7"/>
          <p:cNvSpPr txBox="1"/>
          <p:nvPr/>
        </p:nvSpPr>
        <p:spPr>
          <a:xfrm>
            <a:off x="8160290" y="2855597"/>
            <a:ext cx="4070320" cy="461665"/>
          </a:xfrm>
          <a:prstGeom prst="rect">
            <a:avLst/>
          </a:prstGeom>
          <a:noFill/>
        </p:spPr>
        <p:txBody>
          <a:bodyPr wrap="square" rtlCol="0">
            <a:spAutoFit/>
          </a:bodyPr>
          <a:lstStyle/>
          <a:p>
            <a:pPr algn="ctr"/>
            <a:r>
              <a:rPr lang="en-GB" sz="2400" b="1" dirty="0">
                <a:solidFill>
                  <a:srgbClr val="0070C0"/>
                </a:solidFill>
              </a:rPr>
              <a:t>What is a benefit of HE?</a:t>
            </a:r>
          </a:p>
        </p:txBody>
      </p:sp>
      <p:sp>
        <p:nvSpPr>
          <p:cNvPr id="9" name="TextBox 8"/>
          <p:cNvSpPr txBox="1"/>
          <p:nvPr/>
        </p:nvSpPr>
        <p:spPr>
          <a:xfrm>
            <a:off x="1969346" y="5375528"/>
            <a:ext cx="4070320" cy="830997"/>
          </a:xfrm>
          <a:prstGeom prst="rect">
            <a:avLst/>
          </a:prstGeom>
          <a:noFill/>
        </p:spPr>
        <p:txBody>
          <a:bodyPr wrap="square" rtlCol="0">
            <a:spAutoFit/>
          </a:bodyPr>
          <a:lstStyle/>
          <a:p>
            <a:pPr algn="ctr"/>
            <a:r>
              <a:rPr lang="en-GB" sz="2400" b="1" dirty="0">
                <a:solidFill>
                  <a:srgbClr val="002060"/>
                </a:solidFill>
              </a:rPr>
              <a:t>What is the difference between FE and HE?</a:t>
            </a:r>
          </a:p>
        </p:txBody>
      </p:sp>
      <p:sp>
        <p:nvSpPr>
          <p:cNvPr id="10" name="TextBox 9"/>
          <p:cNvSpPr txBox="1"/>
          <p:nvPr/>
        </p:nvSpPr>
        <p:spPr>
          <a:xfrm>
            <a:off x="6346842" y="5375529"/>
            <a:ext cx="4070320" cy="830997"/>
          </a:xfrm>
          <a:prstGeom prst="rect">
            <a:avLst/>
          </a:prstGeom>
          <a:noFill/>
        </p:spPr>
        <p:txBody>
          <a:bodyPr wrap="square" rtlCol="0">
            <a:spAutoFit/>
          </a:bodyPr>
          <a:lstStyle/>
          <a:p>
            <a:pPr algn="ctr"/>
            <a:r>
              <a:rPr lang="en-GB" sz="2400" b="1" dirty="0">
                <a:solidFill>
                  <a:srgbClr val="ED217C"/>
                </a:solidFill>
              </a:rPr>
              <a:t>Name one of your post-16 options.</a:t>
            </a:r>
          </a:p>
        </p:txBody>
      </p:sp>
      <p:sp>
        <p:nvSpPr>
          <p:cNvPr id="11" name="TextBox 10"/>
          <p:cNvSpPr txBox="1"/>
          <p:nvPr/>
        </p:nvSpPr>
        <p:spPr>
          <a:xfrm>
            <a:off x="4015770" y="3371670"/>
            <a:ext cx="4070320" cy="1200329"/>
          </a:xfrm>
          <a:prstGeom prst="rect">
            <a:avLst/>
          </a:prstGeom>
          <a:noFill/>
        </p:spPr>
        <p:txBody>
          <a:bodyPr wrap="square" rtlCol="0">
            <a:spAutoFit/>
          </a:bodyPr>
          <a:lstStyle/>
          <a:p>
            <a:pPr algn="ctr"/>
            <a:r>
              <a:rPr lang="en-GB" sz="2400" b="1" dirty="0">
                <a:solidFill>
                  <a:srgbClr val="7030A0"/>
                </a:solidFill>
              </a:rPr>
              <a:t>What is the difference between your timetable and a university timetable?</a:t>
            </a:r>
          </a:p>
        </p:txBody>
      </p:sp>
      <p:sp>
        <p:nvSpPr>
          <p:cNvPr id="12" name="TextBox 11"/>
          <p:cNvSpPr txBox="1"/>
          <p:nvPr/>
        </p:nvSpPr>
        <p:spPr>
          <a:xfrm>
            <a:off x="8181120" y="4533369"/>
            <a:ext cx="4070320" cy="461665"/>
          </a:xfrm>
          <a:prstGeom prst="rect">
            <a:avLst/>
          </a:prstGeom>
          <a:noFill/>
        </p:spPr>
        <p:txBody>
          <a:bodyPr wrap="square" rtlCol="0">
            <a:spAutoFit/>
          </a:bodyPr>
          <a:lstStyle/>
          <a:p>
            <a:pPr algn="ctr"/>
            <a:r>
              <a:rPr lang="en-GB" sz="2400" b="1" dirty="0">
                <a:solidFill>
                  <a:srgbClr val="FFC000"/>
                </a:solidFill>
              </a:rPr>
              <a:t>What is a tuition fee?</a:t>
            </a:r>
          </a:p>
        </p:txBody>
      </p:sp>
    </p:spTree>
    <p:extLst>
      <p:ext uri="{BB962C8B-B14F-4D97-AF65-F5344CB8AC3E}">
        <p14:creationId xmlns:p14="http://schemas.microsoft.com/office/powerpoint/2010/main" val="1138071592"/>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698" y="373042"/>
            <a:ext cx="6688434" cy="6851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WHY ARE GCSES IMPORTANT? </a:t>
            </a:r>
            <a:endParaRPr lang="en-GB" sz="3600" b="1" dirty="0"/>
          </a:p>
        </p:txBody>
      </p:sp>
      <p:sp>
        <p:nvSpPr>
          <p:cNvPr id="5" name="Rounded Rectangle 4"/>
          <p:cNvSpPr/>
          <p:nvPr/>
        </p:nvSpPr>
        <p:spPr>
          <a:xfrm>
            <a:off x="501679" y="3966755"/>
            <a:ext cx="3156522" cy="190717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They are your stepping stones into </a:t>
            </a:r>
            <a:r>
              <a:rPr lang="en-GB" dirty="0"/>
              <a:t>f</a:t>
            </a:r>
            <a:r>
              <a:rPr lang="en-GB" dirty="0" smtClean="0"/>
              <a:t>urther education and your future career!</a:t>
            </a:r>
            <a:endParaRPr lang="en-GB" dirty="0"/>
          </a:p>
        </p:txBody>
      </p:sp>
      <p:sp>
        <p:nvSpPr>
          <p:cNvPr id="6" name="Rounded Rectangle 5"/>
          <p:cNvSpPr/>
          <p:nvPr/>
        </p:nvSpPr>
        <p:spPr>
          <a:xfrm>
            <a:off x="1186641" y="1683434"/>
            <a:ext cx="3156522" cy="1907176"/>
          </a:xfrm>
          <a:prstGeom prst="round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Your GCSEs can determine what </a:t>
            </a:r>
            <a:r>
              <a:rPr lang="en-GB" b="1" u="sng" dirty="0" smtClean="0"/>
              <a:t>or </a:t>
            </a:r>
            <a:r>
              <a:rPr lang="en-GB" dirty="0" smtClean="0"/>
              <a:t>where you study at Level 3. </a:t>
            </a:r>
            <a:endParaRPr lang="en-GB" dirty="0"/>
          </a:p>
        </p:txBody>
      </p:sp>
      <p:sp>
        <p:nvSpPr>
          <p:cNvPr id="7" name="Rounded Rectangle 6"/>
          <p:cNvSpPr/>
          <p:nvPr/>
        </p:nvSpPr>
        <p:spPr>
          <a:xfrm>
            <a:off x="4343163" y="4395733"/>
            <a:ext cx="3156522" cy="190717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Your GCSEs will be on your CV forever. </a:t>
            </a:r>
            <a:endParaRPr lang="en-GB" dirty="0"/>
          </a:p>
        </p:txBody>
      </p:sp>
      <p:sp>
        <p:nvSpPr>
          <p:cNvPr id="8" name="Rounded Rectangle 7"/>
          <p:cNvSpPr/>
          <p:nvPr/>
        </p:nvSpPr>
        <p:spPr>
          <a:xfrm>
            <a:off x="5090612" y="1897923"/>
            <a:ext cx="3156522" cy="19071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Universities will look at your GCSEs! </a:t>
            </a:r>
            <a:endParaRPr lang="en-GB" dirty="0"/>
          </a:p>
        </p:txBody>
      </p:sp>
      <p:sp>
        <p:nvSpPr>
          <p:cNvPr id="9" name="Rounded Rectangle 8"/>
          <p:cNvSpPr/>
          <p:nvPr/>
        </p:nvSpPr>
        <p:spPr>
          <a:xfrm>
            <a:off x="8398257" y="3590610"/>
            <a:ext cx="3156522" cy="19071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Most jobs or educational programmes won’t accept you unless you have passed English, maths or science. </a:t>
            </a:r>
            <a:endParaRPr lang="en-GB" dirty="0"/>
          </a:p>
        </p:txBody>
      </p:sp>
      <p:sp>
        <p:nvSpPr>
          <p:cNvPr id="10" name="Cloud Callout 9"/>
          <p:cNvSpPr/>
          <p:nvPr/>
        </p:nvSpPr>
        <p:spPr>
          <a:xfrm>
            <a:off x="8576456" y="1189310"/>
            <a:ext cx="3102926" cy="1625600"/>
          </a:xfrm>
          <a:prstGeom prst="cloudCallout">
            <a:avLst>
              <a:gd name="adj1" fmla="val -47577"/>
              <a:gd name="adj2" fmla="val 8194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What if I don’t get the GCSE grades I was expecting?</a:t>
            </a:r>
            <a:endParaRPr lang="en-GB" dirty="0"/>
          </a:p>
        </p:txBody>
      </p:sp>
    </p:spTree>
    <p:extLst>
      <p:ext uri="{BB962C8B-B14F-4D97-AF65-F5344CB8AC3E}">
        <p14:creationId xmlns:p14="http://schemas.microsoft.com/office/powerpoint/2010/main" val="10409010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479" y="328673"/>
            <a:ext cx="4090642" cy="7958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YOUR WELLBEING</a:t>
            </a:r>
            <a:endParaRPr lang="en-GB" sz="3600" b="1" dirty="0"/>
          </a:p>
        </p:txBody>
      </p:sp>
      <p:sp>
        <p:nvSpPr>
          <p:cNvPr id="3" name="TextBox 2"/>
          <p:cNvSpPr txBox="1"/>
          <p:nvPr/>
        </p:nvSpPr>
        <p:spPr>
          <a:xfrm>
            <a:off x="298478" y="1444978"/>
            <a:ext cx="7885966" cy="369332"/>
          </a:xfrm>
          <a:prstGeom prst="rect">
            <a:avLst/>
          </a:prstGeom>
          <a:noFill/>
        </p:spPr>
        <p:txBody>
          <a:bodyPr wrap="square" rtlCol="0">
            <a:spAutoFit/>
          </a:bodyPr>
          <a:lstStyle/>
          <a:p>
            <a:r>
              <a:rPr lang="en-GB" b="1" dirty="0" smtClean="0">
                <a:solidFill>
                  <a:srgbClr val="FF0000"/>
                </a:solidFill>
              </a:rPr>
              <a:t>This year might be stressful, HOWEVER…</a:t>
            </a:r>
            <a:endParaRPr lang="en-GB" b="1" dirty="0">
              <a:solidFill>
                <a:srgbClr val="FF0000"/>
              </a:solidFill>
            </a:endParaRPr>
          </a:p>
        </p:txBody>
      </p:sp>
      <p:pic>
        <p:nvPicPr>
          <p:cNvPr id="1026" name="Picture 2" descr="You Got Thi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7395" y="2306302"/>
            <a:ext cx="3637492" cy="31745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5733" y="2119109"/>
            <a:ext cx="6084712" cy="3693319"/>
          </a:xfrm>
          <a:prstGeom prst="rect">
            <a:avLst/>
          </a:prstGeom>
          <a:noFill/>
        </p:spPr>
        <p:txBody>
          <a:bodyPr wrap="square" rtlCol="0">
            <a:spAutoFit/>
          </a:bodyPr>
          <a:lstStyle/>
          <a:p>
            <a:pPr marL="342900" indent="-342900">
              <a:buAutoNum type="arabicParenR"/>
            </a:pPr>
            <a:r>
              <a:rPr lang="en-GB" sz="2400" b="1" dirty="0" smtClean="0">
                <a:solidFill>
                  <a:srgbClr val="FF0066"/>
                </a:solidFill>
              </a:rPr>
              <a:t>You are in control</a:t>
            </a:r>
          </a:p>
          <a:p>
            <a:endParaRPr lang="en-GB" sz="2400" b="1" dirty="0" smtClean="0">
              <a:solidFill>
                <a:srgbClr val="FF0066"/>
              </a:solidFill>
            </a:endParaRPr>
          </a:p>
          <a:p>
            <a:r>
              <a:rPr lang="en-GB" sz="2400" b="1" dirty="0" smtClean="0">
                <a:solidFill>
                  <a:srgbClr val="0070C0"/>
                </a:solidFill>
              </a:rPr>
              <a:t>2) Talk to someone </a:t>
            </a:r>
          </a:p>
          <a:p>
            <a:endParaRPr lang="en-GB" sz="2400" b="1" dirty="0">
              <a:solidFill>
                <a:srgbClr val="0070C0"/>
              </a:solidFill>
            </a:endParaRPr>
          </a:p>
          <a:p>
            <a:r>
              <a:rPr lang="en-GB" sz="2400" b="1" dirty="0" smtClean="0">
                <a:solidFill>
                  <a:srgbClr val="FFC000"/>
                </a:solidFill>
              </a:rPr>
              <a:t>3) Be kind to yourself</a:t>
            </a:r>
          </a:p>
          <a:p>
            <a:endParaRPr lang="en-GB" sz="2400" b="1" dirty="0">
              <a:solidFill>
                <a:srgbClr val="FFC000"/>
              </a:solidFill>
            </a:endParaRPr>
          </a:p>
          <a:p>
            <a:r>
              <a:rPr lang="en-GB" sz="2400" b="1" dirty="0" smtClean="0">
                <a:solidFill>
                  <a:srgbClr val="7030A0"/>
                </a:solidFill>
              </a:rPr>
              <a:t>4) Start as you mean to go on</a:t>
            </a:r>
          </a:p>
          <a:p>
            <a:endParaRPr lang="en-GB" sz="2400" b="1" dirty="0">
              <a:solidFill>
                <a:srgbClr val="7030A0"/>
              </a:solidFill>
            </a:endParaRPr>
          </a:p>
          <a:p>
            <a:r>
              <a:rPr lang="en-GB" sz="2400" b="1" dirty="0" smtClean="0">
                <a:solidFill>
                  <a:srgbClr val="C00000"/>
                </a:solidFill>
              </a:rPr>
              <a:t>5) Celebrate the small things</a:t>
            </a:r>
          </a:p>
          <a:p>
            <a:endParaRPr lang="en-GB" dirty="0"/>
          </a:p>
        </p:txBody>
      </p:sp>
      <p:pic>
        <p:nvPicPr>
          <p:cNvPr id="1030" name="Picture 6" descr="Fun Talking GIF by Denyse - Find &amp; Share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7395" y="2119109"/>
            <a:ext cx="3784249" cy="37842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ight small ways to care for yourself at home | IGNI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7794" y="2439608"/>
            <a:ext cx="47434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x Tv GIF by American Grit - Find &amp; Share on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5891" y="2363430"/>
            <a:ext cx="5440499" cy="30602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nfetti GIFs - Get the best GIF on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5891" y="2363430"/>
            <a:ext cx="5412785" cy="304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1009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2226281"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ACTIVITY</a:t>
            </a:r>
          </a:p>
        </p:txBody>
      </p:sp>
      <p:sp>
        <p:nvSpPr>
          <p:cNvPr id="5" name="TextBox 4"/>
          <p:cNvSpPr txBox="1"/>
          <p:nvPr/>
        </p:nvSpPr>
        <p:spPr>
          <a:xfrm>
            <a:off x="501679" y="1438427"/>
            <a:ext cx="11450176" cy="707886"/>
          </a:xfrm>
          <a:prstGeom prst="rect">
            <a:avLst/>
          </a:prstGeom>
          <a:noFill/>
        </p:spPr>
        <p:txBody>
          <a:bodyPr wrap="square" rtlCol="0">
            <a:spAutoFit/>
          </a:bodyPr>
          <a:lstStyle/>
          <a:p>
            <a:pPr algn="ctr"/>
            <a:r>
              <a:rPr lang="en-GB" sz="2000" dirty="0"/>
              <a:t>Think you can tell the difference? Listen to these statements and decide whether they apply to FE or HE. There may be a few that apply to both!</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79" y="2228323"/>
            <a:ext cx="8610423" cy="426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090307"/>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2887907"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WHAT IS FE?</a:t>
            </a:r>
          </a:p>
        </p:txBody>
      </p:sp>
      <p:sp>
        <p:nvSpPr>
          <p:cNvPr id="2" name="Rounded Rectangle 1"/>
          <p:cNvSpPr/>
          <p:nvPr/>
        </p:nvSpPr>
        <p:spPr>
          <a:xfrm>
            <a:off x="257839" y="1973580"/>
            <a:ext cx="3445481" cy="12268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FE stands for ‘Further Education’.</a:t>
            </a:r>
          </a:p>
        </p:txBody>
      </p:sp>
      <p:sp>
        <p:nvSpPr>
          <p:cNvPr id="5" name="Rounded Rectangle 4"/>
          <p:cNvSpPr/>
          <p:nvPr/>
        </p:nvSpPr>
        <p:spPr>
          <a:xfrm>
            <a:off x="8350279" y="1973580"/>
            <a:ext cx="3445481" cy="12268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‘Further Education’ is any qualification/training you gain at Level 3.</a:t>
            </a:r>
          </a:p>
        </p:txBody>
      </p:sp>
      <p:sp>
        <p:nvSpPr>
          <p:cNvPr id="6" name="Rounded Rectangle 5"/>
          <p:cNvSpPr/>
          <p:nvPr/>
        </p:nvSpPr>
        <p:spPr>
          <a:xfrm>
            <a:off x="4304059" y="1973580"/>
            <a:ext cx="3445481" cy="1226820"/>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Everyone has to study in FE until they are 18.</a:t>
            </a:r>
          </a:p>
        </p:txBody>
      </p:sp>
      <p:sp>
        <p:nvSpPr>
          <p:cNvPr id="7" name="Rounded Rectangle 6"/>
          <p:cNvSpPr/>
          <p:nvPr/>
        </p:nvSpPr>
        <p:spPr>
          <a:xfrm>
            <a:off x="257839" y="3866690"/>
            <a:ext cx="3445481" cy="122682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These qualifications could be A Levels, BTECs, Diplomas, HNCs, HNDs &amp; more!</a:t>
            </a:r>
          </a:p>
        </p:txBody>
      </p:sp>
      <p:sp>
        <p:nvSpPr>
          <p:cNvPr id="8" name="Rounded Rectangle 7"/>
          <p:cNvSpPr/>
          <p:nvPr/>
        </p:nvSpPr>
        <p:spPr>
          <a:xfrm>
            <a:off x="8350279" y="3866690"/>
            <a:ext cx="3445481" cy="1226820"/>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FE allows you to specialise in certain subjects after your GCSEs.</a:t>
            </a:r>
          </a:p>
        </p:txBody>
      </p:sp>
      <p:sp>
        <p:nvSpPr>
          <p:cNvPr id="9" name="Rounded Rectangle 8"/>
          <p:cNvSpPr/>
          <p:nvPr/>
        </p:nvSpPr>
        <p:spPr>
          <a:xfrm>
            <a:off x="4304059" y="3866690"/>
            <a:ext cx="3445481" cy="12268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Your FE institution could be a sixth form, college or apprenticeship.</a:t>
            </a:r>
          </a:p>
        </p:txBody>
      </p:sp>
    </p:spTree>
    <p:extLst>
      <p:ext uri="{BB962C8B-B14F-4D97-AF65-F5344CB8AC3E}">
        <p14:creationId xmlns:p14="http://schemas.microsoft.com/office/powerpoint/2010/main" val="26538660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2965421"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WHAT IS HE?</a:t>
            </a:r>
          </a:p>
        </p:txBody>
      </p:sp>
      <p:sp>
        <p:nvSpPr>
          <p:cNvPr id="3" name="Rounded Rectangle 2"/>
          <p:cNvSpPr/>
          <p:nvPr/>
        </p:nvSpPr>
        <p:spPr>
          <a:xfrm>
            <a:off x="257839" y="1973580"/>
            <a:ext cx="3445481" cy="12268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HE stands for ‘Higher Education’.</a:t>
            </a:r>
          </a:p>
        </p:txBody>
      </p:sp>
      <p:sp>
        <p:nvSpPr>
          <p:cNvPr id="5" name="Rounded Rectangle 4"/>
          <p:cNvSpPr/>
          <p:nvPr/>
        </p:nvSpPr>
        <p:spPr>
          <a:xfrm>
            <a:off x="8350279" y="1973580"/>
            <a:ext cx="3445481" cy="12268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‘Higher Education’ is any qualification/training achieved at Level 4 or above.</a:t>
            </a:r>
          </a:p>
        </p:txBody>
      </p:sp>
      <p:sp>
        <p:nvSpPr>
          <p:cNvPr id="6" name="Rounded Rectangle 5"/>
          <p:cNvSpPr/>
          <p:nvPr/>
        </p:nvSpPr>
        <p:spPr>
          <a:xfrm>
            <a:off x="4304059" y="1973580"/>
            <a:ext cx="3445481" cy="1226820"/>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HE is </a:t>
            </a:r>
            <a:r>
              <a:rPr lang="en-GB" sz="2000" b="1" u="sng" dirty="0"/>
              <a:t>optional</a:t>
            </a:r>
            <a:r>
              <a:rPr lang="en-GB" sz="2000" b="1" dirty="0"/>
              <a:t>.</a:t>
            </a:r>
          </a:p>
        </p:txBody>
      </p:sp>
      <p:sp>
        <p:nvSpPr>
          <p:cNvPr id="7" name="Rounded Rectangle 6"/>
          <p:cNvSpPr/>
          <p:nvPr/>
        </p:nvSpPr>
        <p:spPr>
          <a:xfrm>
            <a:off x="257839" y="3866690"/>
            <a:ext cx="3445481" cy="13911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These qualifications include a Foundation, Bachelor’s or Master’s degree, a Doctorate, or a higher/degree apprenticeship!</a:t>
            </a:r>
          </a:p>
        </p:txBody>
      </p:sp>
      <p:sp>
        <p:nvSpPr>
          <p:cNvPr id="8" name="Rounded Rectangle 7"/>
          <p:cNvSpPr/>
          <p:nvPr/>
        </p:nvSpPr>
        <p:spPr>
          <a:xfrm>
            <a:off x="8350279" y="3866690"/>
            <a:ext cx="3445481" cy="1391110"/>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specialise in one subject when pursuing HE.</a:t>
            </a:r>
          </a:p>
        </p:txBody>
      </p:sp>
      <p:sp>
        <p:nvSpPr>
          <p:cNvPr id="9" name="Rounded Rectangle 8"/>
          <p:cNvSpPr/>
          <p:nvPr/>
        </p:nvSpPr>
        <p:spPr>
          <a:xfrm>
            <a:off x="4304059" y="3866690"/>
            <a:ext cx="3445481" cy="13911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HE institutions are typically universities or your training provider.</a:t>
            </a:r>
          </a:p>
        </p:txBody>
      </p:sp>
    </p:spTree>
    <p:extLst>
      <p:ext uri="{BB962C8B-B14F-4D97-AF65-F5344CB8AC3E}">
        <p14:creationId xmlns:p14="http://schemas.microsoft.com/office/powerpoint/2010/main" val="3534696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888032881"/>
              </p:ext>
            </p:extLst>
          </p:nvPr>
        </p:nvGraphicFramePr>
        <p:xfrm>
          <a:off x="643318" y="2772583"/>
          <a:ext cx="10939082" cy="2982760"/>
        </p:xfrm>
        <a:graphic>
          <a:graphicData uri="http://schemas.openxmlformats.org/drawingml/2006/table">
            <a:tbl>
              <a:tblPr firstRow="1" bandRow="1">
                <a:tableStyleId>{00A15C55-8517-42AA-B614-E9B94910E393}</a:tableStyleId>
              </a:tblPr>
              <a:tblGrid>
                <a:gridCol w="5469541">
                  <a:extLst>
                    <a:ext uri="{9D8B030D-6E8A-4147-A177-3AD203B41FA5}">
                      <a16:colId xmlns="" xmlns:a16="http://schemas.microsoft.com/office/drawing/2014/main" val="4086321697"/>
                    </a:ext>
                  </a:extLst>
                </a:gridCol>
                <a:gridCol w="5469541">
                  <a:extLst>
                    <a:ext uri="{9D8B030D-6E8A-4147-A177-3AD203B41FA5}">
                      <a16:colId xmlns="" xmlns:a16="http://schemas.microsoft.com/office/drawing/2014/main" val="535202740"/>
                    </a:ext>
                  </a:extLst>
                </a:gridCol>
              </a:tblGrid>
              <a:tr h="745690">
                <a:tc>
                  <a:txBody>
                    <a:bodyPr/>
                    <a:lstStyle/>
                    <a:p>
                      <a:pPr algn="ctr"/>
                      <a:r>
                        <a:rPr lang="en-GB" sz="3200" dirty="0"/>
                        <a:t>Pros</a:t>
                      </a:r>
                    </a:p>
                  </a:txBody>
                  <a:tcPr anchor="ctr"/>
                </a:tc>
                <a:tc>
                  <a:txBody>
                    <a:bodyPr/>
                    <a:lstStyle/>
                    <a:p>
                      <a:pPr algn="ctr"/>
                      <a:r>
                        <a:rPr lang="en-GB" sz="3200" dirty="0"/>
                        <a:t>Cons</a:t>
                      </a:r>
                    </a:p>
                  </a:txBody>
                  <a:tcPr anchor="ctr"/>
                </a:tc>
                <a:extLst>
                  <a:ext uri="{0D108BD9-81ED-4DB2-BD59-A6C34878D82A}">
                    <a16:rowId xmlns="" xmlns:a16="http://schemas.microsoft.com/office/drawing/2014/main" val="1307674325"/>
                  </a:ext>
                </a:extLst>
              </a:tr>
              <a:tr h="745690">
                <a:tc>
                  <a:txBody>
                    <a:bodyPr/>
                    <a:lstStyle/>
                    <a:p>
                      <a:pPr algn="ctr"/>
                      <a:endParaRPr lang="en-GB" dirty="0"/>
                    </a:p>
                  </a:txBody>
                  <a:tcPr anchor="ctr"/>
                </a:tc>
                <a:tc>
                  <a:txBody>
                    <a:bodyPr/>
                    <a:lstStyle/>
                    <a:p>
                      <a:pPr algn="ctr"/>
                      <a:endParaRPr lang="en-GB" dirty="0"/>
                    </a:p>
                  </a:txBody>
                  <a:tcPr anchor="ctr"/>
                </a:tc>
                <a:extLst>
                  <a:ext uri="{0D108BD9-81ED-4DB2-BD59-A6C34878D82A}">
                    <a16:rowId xmlns="" xmlns:a16="http://schemas.microsoft.com/office/drawing/2014/main" val="1138053403"/>
                  </a:ext>
                </a:extLst>
              </a:tr>
              <a:tr h="745690">
                <a:tc>
                  <a:txBody>
                    <a:bodyPr/>
                    <a:lstStyle/>
                    <a:p>
                      <a:pPr algn="ctr"/>
                      <a:endParaRPr lang="en-GB" dirty="0"/>
                    </a:p>
                  </a:txBody>
                  <a:tcPr anchor="ctr"/>
                </a:tc>
                <a:tc>
                  <a:txBody>
                    <a:bodyPr/>
                    <a:lstStyle/>
                    <a:p>
                      <a:pPr algn="ctr"/>
                      <a:endParaRPr lang="en-GB" dirty="0"/>
                    </a:p>
                  </a:txBody>
                  <a:tcPr anchor="ctr"/>
                </a:tc>
                <a:extLst>
                  <a:ext uri="{0D108BD9-81ED-4DB2-BD59-A6C34878D82A}">
                    <a16:rowId xmlns="" xmlns:a16="http://schemas.microsoft.com/office/drawing/2014/main" val="3900476737"/>
                  </a:ext>
                </a:extLst>
              </a:tr>
              <a:tr h="745690">
                <a:tc>
                  <a:txBody>
                    <a:bodyPr/>
                    <a:lstStyle/>
                    <a:p>
                      <a:pPr algn="ctr"/>
                      <a:endParaRPr lang="en-GB" dirty="0"/>
                    </a:p>
                  </a:txBody>
                  <a:tcPr anchor="ctr"/>
                </a:tc>
                <a:tc>
                  <a:txBody>
                    <a:bodyPr/>
                    <a:lstStyle/>
                    <a:p>
                      <a:pPr algn="ctr"/>
                      <a:endParaRPr lang="en-GB" dirty="0"/>
                    </a:p>
                  </a:txBody>
                  <a:tcPr anchor="ctr"/>
                </a:tc>
                <a:extLst>
                  <a:ext uri="{0D108BD9-81ED-4DB2-BD59-A6C34878D82A}">
                    <a16:rowId xmlns="" xmlns:a16="http://schemas.microsoft.com/office/drawing/2014/main" val="1837264878"/>
                  </a:ext>
                </a:extLst>
              </a:tr>
            </a:tbl>
          </a:graphicData>
        </a:graphic>
      </p:graphicFrame>
      <p:sp>
        <p:nvSpPr>
          <p:cNvPr id="6" name="Rectangle 5"/>
          <p:cNvSpPr/>
          <p:nvPr/>
        </p:nvSpPr>
        <p:spPr>
          <a:xfrm>
            <a:off x="643318" y="558090"/>
            <a:ext cx="5704142"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FE OPTIONS: SIXTH FORM</a:t>
            </a:r>
          </a:p>
        </p:txBody>
      </p:sp>
      <p:graphicFrame>
        <p:nvGraphicFramePr>
          <p:cNvPr id="3" name="Table 2"/>
          <p:cNvGraphicFramePr>
            <a:graphicFrameLocks noGrp="1"/>
          </p:cNvGraphicFramePr>
          <p:nvPr>
            <p:extLst>
              <p:ext uri="{D42A27DB-BD31-4B8C-83A1-F6EECF244321}">
                <p14:modId xmlns:p14="http://schemas.microsoft.com/office/powerpoint/2010/main" val="1374563135"/>
              </p:ext>
            </p:extLst>
          </p:nvPr>
        </p:nvGraphicFramePr>
        <p:xfrm>
          <a:off x="643318" y="2772583"/>
          <a:ext cx="10939082" cy="2982760"/>
        </p:xfrm>
        <a:graphic>
          <a:graphicData uri="http://schemas.openxmlformats.org/drawingml/2006/table">
            <a:tbl>
              <a:tblPr firstRow="1" bandRow="1">
                <a:tableStyleId>{00A15C55-8517-42AA-B614-E9B94910E393}</a:tableStyleId>
              </a:tblPr>
              <a:tblGrid>
                <a:gridCol w="5469541">
                  <a:extLst>
                    <a:ext uri="{9D8B030D-6E8A-4147-A177-3AD203B41FA5}">
                      <a16:colId xmlns="" xmlns:a16="http://schemas.microsoft.com/office/drawing/2014/main" val="4086321697"/>
                    </a:ext>
                  </a:extLst>
                </a:gridCol>
                <a:gridCol w="5469541">
                  <a:extLst>
                    <a:ext uri="{9D8B030D-6E8A-4147-A177-3AD203B41FA5}">
                      <a16:colId xmlns="" xmlns:a16="http://schemas.microsoft.com/office/drawing/2014/main" val="535202740"/>
                    </a:ext>
                  </a:extLst>
                </a:gridCol>
              </a:tblGrid>
              <a:tr h="745690">
                <a:tc>
                  <a:txBody>
                    <a:bodyPr/>
                    <a:lstStyle/>
                    <a:p>
                      <a:pPr algn="ctr"/>
                      <a:r>
                        <a:rPr lang="en-GB" sz="3200" dirty="0"/>
                        <a:t>Pros</a:t>
                      </a:r>
                    </a:p>
                  </a:txBody>
                  <a:tcPr anchor="ctr"/>
                </a:tc>
                <a:tc>
                  <a:txBody>
                    <a:bodyPr/>
                    <a:lstStyle/>
                    <a:p>
                      <a:pPr algn="ctr"/>
                      <a:r>
                        <a:rPr lang="en-GB" sz="3200" dirty="0"/>
                        <a:t>Cons</a:t>
                      </a:r>
                    </a:p>
                  </a:txBody>
                  <a:tcPr anchor="ctr"/>
                </a:tc>
                <a:extLst>
                  <a:ext uri="{0D108BD9-81ED-4DB2-BD59-A6C34878D82A}">
                    <a16:rowId xmlns="" xmlns:a16="http://schemas.microsoft.com/office/drawing/2014/main" val="1307674325"/>
                  </a:ext>
                </a:extLst>
              </a:tr>
              <a:tr h="745690">
                <a:tc>
                  <a:txBody>
                    <a:bodyPr/>
                    <a:lstStyle/>
                    <a:p>
                      <a:pPr algn="ctr"/>
                      <a:r>
                        <a:rPr lang="en-GB" dirty="0"/>
                        <a:t>Already know the institution and your teachers/peers</a:t>
                      </a:r>
                    </a:p>
                  </a:txBody>
                  <a:tcPr anchor="ctr"/>
                </a:tc>
                <a:tc>
                  <a:txBody>
                    <a:bodyPr/>
                    <a:lstStyle/>
                    <a:p>
                      <a:pPr algn="ctr"/>
                      <a:r>
                        <a:rPr lang="en-GB" dirty="0"/>
                        <a:t>Not gaining as much independence (unless</a:t>
                      </a:r>
                      <a:r>
                        <a:rPr lang="en-GB" baseline="0" dirty="0"/>
                        <a:t> you move to a new sixth form)</a:t>
                      </a:r>
                      <a:endParaRPr lang="en-GB" dirty="0"/>
                    </a:p>
                  </a:txBody>
                  <a:tcPr anchor="ctr"/>
                </a:tc>
                <a:extLst>
                  <a:ext uri="{0D108BD9-81ED-4DB2-BD59-A6C34878D82A}">
                    <a16:rowId xmlns="" xmlns:a16="http://schemas.microsoft.com/office/drawing/2014/main" val="1138053403"/>
                  </a:ext>
                </a:extLst>
              </a:tr>
              <a:tr h="745690">
                <a:tc>
                  <a:txBody>
                    <a:bodyPr/>
                    <a:lstStyle/>
                    <a:p>
                      <a:pPr algn="ctr"/>
                      <a:r>
                        <a:rPr lang="en-GB" dirty="0"/>
                        <a:t>Support with work</a:t>
                      </a:r>
                    </a:p>
                  </a:txBody>
                  <a:tcPr anchor="ctr"/>
                </a:tc>
                <a:tc>
                  <a:txBody>
                    <a:bodyPr/>
                    <a:lstStyle/>
                    <a:p>
                      <a:pPr algn="ctr"/>
                      <a:r>
                        <a:rPr lang="en-GB" dirty="0"/>
                        <a:t>Entry requirements are usually higher</a:t>
                      </a:r>
                    </a:p>
                  </a:txBody>
                  <a:tcPr anchor="ctr"/>
                </a:tc>
                <a:extLst>
                  <a:ext uri="{0D108BD9-81ED-4DB2-BD59-A6C34878D82A}">
                    <a16:rowId xmlns="" xmlns:a16="http://schemas.microsoft.com/office/drawing/2014/main" val="3900476737"/>
                  </a:ext>
                </a:extLst>
              </a:tr>
              <a:tr h="745690">
                <a:tc>
                  <a:txBody>
                    <a:bodyPr/>
                    <a:lstStyle/>
                    <a:p>
                      <a:pPr algn="ctr"/>
                      <a:r>
                        <a:rPr lang="en-GB" dirty="0"/>
                        <a:t>Usually less students, allows for more 1-1 support</a:t>
                      </a:r>
                    </a:p>
                  </a:txBody>
                  <a:tcPr anchor="ctr"/>
                </a:tc>
                <a:tc>
                  <a:txBody>
                    <a:bodyPr/>
                    <a:lstStyle/>
                    <a:p>
                      <a:pPr algn="ctr"/>
                      <a:r>
                        <a:rPr lang="en-GB" dirty="0"/>
                        <a:t>School environment</a:t>
                      </a:r>
                    </a:p>
                  </a:txBody>
                  <a:tcPr anchor="ctr"/>
                </a:tc>
                <a:extLst>
                  <a:ext uri="{0D108BD9-81ED-4DB2-BD59-A6C34878D82A}">
                    <a16:rowId xmlns="" xmlns:a16="http://schemas.microsoft.com/office/drawing/2014/main" val="1837264878"/>
                  </a:ext>
                </a:extLst>
              </a:tr>
            </a:tbl>
          </a:graphicData>
        </a:graphic>
      </p:graphicFrame>
      <p:sp>
        <p:nvSpPr>
          <p:cNvPr id="4" name="TextBox 3"/>
          <p:cNvSpPr txBox="1"/>
          <p:nvPr/>
        </p:nvSpPr>
        <p:spPr>
          <a:xfrm>
            <a:off x="550552" y="1384215"/>
            <a:ext cx="11031847" cy="1200329"/>
          </a:xfrm>
          <a:prstGeom prst="rect">
            <a:avLst/>
          </a:prstGeom>
          <a:noFill/>
        </p:spPr>
        <p:txBody>
          <a:bodyPr wrap="square" rtlCol="0">
            <a:spAutoFit/>
          </a:bodyPr>
          <a:lstStyle/>
          <a:p>
            <a:r>
              <a:rPr lang="en-GB" dirty="0"/>
              <a:t>At a sixth form, you are often encouraged to choose 3-4 subjects, either A Levels or BTECs, and you will learn in a formal, school setting.</a:t>
            </a:r>
          </a:p>
          <a:p>
            <a:endParaRPr lang="en-GB" dirty="0"/>
          </a:p>
          <a:p>
            <a:r>
              <a:rPr lang="en-GB" dirty="0"/>
              <a:t>It is worth researching local schools with a sixth form to see if this is the right path for you. </a:t>
            </a:r>
          </a:p>
        </p:txBody>
      </p:sp>
      <p:sp>
        <p:nvSpPr>
          <p:cNvPr id="5" name="Rectangle 4"/>
          <p:cNvSpPr/>
          <p:nvPr/>
        </p:nvSpPr>
        <p:spPr>
          <a:xfrm>
            <a:off x="643318" y="5943382"/>
            <a:ext cx="6096000" cy="646331"/>
          </a:xfrm>
          <a:prstGeom prst="rect">
            <a:avLst/>
          </a:prstGeom>
        </p:spPr>
        <p:txBody>
          <a:bodyPr>
            <a:spAutoFit/>
          </a:bodyPr>
          <a:lstStyle/>
          <a:p>
            <a:r>
              <a:rPr lang="en-GB" i="1" dirty="0">
                <a:solidFill>
                  <a:srgbClr val="FF0000"/>
                </a:solidFill>
              </a:rPr>
              <a:t>If you are already at a school with a sixth form, why not speak to the Head of Post-16 to get first-hand knowledge?</a:t>
            </a:r>
          </a:p>
        </p:txBody>
      </p:sp>
    </p:spTree>
    <p:extLst>
      <p:ext uri="{BB962C8B-B14F-4D97-AF65-F5344CB8AC3E}">
        <p14:creationId xmlns:p14="http://schemas.microsoft.com/office/powerpoint/2010/main" val="30515368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3122</TotalTime>
  <Words>3008</Words>
  <Application>Microsoft Office PowerPoint</Application>
  <PresentationFormat>Custom</PresentationFormat>
  <Paragraphs>388</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Stephen Heslegrave</cp:lastModifiedBy>
  <cp:revision>208</cp:revision>
  <dcterms:created xsi:type="dcterms:W3CDTF">2017-03-14T08:31:32Z</dcterms:created>
  <dcterms:modified xsi:type="dcterms:W3CDTF">2021-05-11T19:31:21Z</dcterms:modified>
</cp:coreProperties>
</file>