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3" r:id="rId2"/>
    <p:sldId id="301" r:id="rId3"/>
    <p:sldId id="276" r:id="rId4"/>
    <p:sldId id="305" r:id="rId5"/>
    <p:sldId id="303" r:id="rId6"/>
    <p:sldId id="306" r:id="rId7"/>
    <p:sldId id="307" r:id="rId8"/>
    <p:sldId id="308" r:id="rId9"/>
    <p:sldId id="290" r:id="rId10"/>
    <p:sldId id="304" r:id="rId11"/>
    <p:sldId id="289" r:id="rId12"/>
    <p:sldId id="299" r:id="rId13"/>
    <p:sldId id="298" r:id="rId14"/>
    <p:sldId id="297" r:id="rId15"/>
    <p:sldId id="300" r:id="rId16"/>
    <p:sldId id="296" r:id="rId17"/>
    <p:sldId id="288" r:id="rId18"/>
    <p:sldId id="30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D56"/>
    <a:srgbClr val="3A87C4"/>
    <a:srgbClr val="1D7CC7"/>
    <a:srgbClr val="ED217C"/>
    <a:srgbClr val="1E2C52"/>
    <a:srgbClr val="009193"/>
    <a:srgbClr val="A91D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FFB7E-989D-98BB-BF25-E890063B80AF}" v="6" dt="2020-10-27T14:58:42.075"/>
    <p1510:client id="{B5820E7A-811D-8750-A0C5-771065222B22}" v="1" dt="2020-09-30T08:55:01.3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2" autoAdjust="0"/>
    <p:restoredTop sz="75061" autoAdjust="0"/>
  </p:normalViewPr>
  <p:slideViewPr>
    <p:cSldViewPr snapToGrid="0" snapToObjects="1">
      <p:cViewPr varScale="1">
        <p:scale>
          <a:sx n="50" d="100"/>
          <a:sy n="50" d="100"/>
        </p:scale>
        <p:origin x="904" y="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es, Emma" userId="S::e.hayes@wlv.ac.uk::23c3d461-328a-4698-a907-8f8fa33d6d1c" providerId="AD" clId="Web-{B5820E7A-811D-8750-A0C5-771065222B22}"/>
    <pc:docChg chg="addSld">
      <pc:chgData name="Hayes, Emma" userId="S::e.hayes@wlv.ac.uk::23c3d461-328a-4698-a907-8f8fa33d6d1c" providerId="AD" clId="Web-{B5820E7A-811D-8750-A0C5-771065222B22}" dt="2020-09-30T08:55:01.306" v="0"/>
      <pc:docMkLst>
        <pc:docMk/>
      </pc:docMkLst>
      <pc:sldChg chg="add">
        <pc:chgData name="Hayes, Emma" userId="S::e.hayes@wlv.ac.uk::23c3d461-328a-4698-a907-8f8fa33d6d1c" providerId="AD" clId="Web-{B5820E7A-811D-8750-A0C5-771065222B22}" dt="2020-09-30T08:55:01.306" v="0"/>
        <pc:sldMkLst>
          <pc:docMk/>
          <pc:sldMk cId="1882982516" sldId="301"/>
        </pc:sldMkLst>
      </pc:sldChg>
    </pc:docChg>
  </pc:docChgLst>
  <pc:docChgLst>
    <pc:chgData name="Fenwick, Georgia" userId="S::g.fenwick@wlv.ac.uk::7a8d7111-5516-43b0-b8c1-8a359c0d479b" providerId="AD" clId="Web-{0AEFFB7E-989D-98BB-BF25-E890063B80AF}"/>
    <pc:docChg chg="modSld sldOrd">
      <pc:chgData name="Fenwick, Georgia" userId="S::g.fenwick@wlv.ac.uk::7a8d7111-5516-43b0-b8c1-8a359c0d479b" providerId="AD" clId="Web-{0AEFFB7E-989D-98BB-BF25-E890063B80AF}" dt="2020-10-27T14:58:42.075" v="5"/>
      <pc:docMkLst>
        <pc:docMk/>
      </pc:docMkLst>
      <pc:sldChg chg="modSp ord">
        <pc:chgData name="Fenwick, Georgia" userId="S::g.fenwick@wlv.ac.uk::7a8d7111-5516-43b0-b8c1-8a359c0d479b" providerId="AD" clId="Web-{0AEFFB7E-989D-98BB-BF25-E890063B80AF}" dt="2020-10-27T14:58:42.075" v="5"/>
        <pc:sldMkLst>
          <pc:docMk/>
          <pc:sldMk cId="1205035523" sldId="276"/>
        </pc:sldMkLst>
        <pc:spChg chg="mod">
          <ac:chgData name="Fenwick, Georgia" userId="S::g.fenwick@wlv.ac.uk::7a8d7111-5516-43b0-b8c1-8a359c0d479b" providerId="AD" clId="Web-{0AEFFB7E-989D-98BB-BF25-E890063B80AF}" dt="2020-10-27T14:58:35.341" v="3"/>
          <ac:spMkLst>
            <pc:docMk/>
            <pc:sldMk cId="1205035523" sldId="276"/>
            <ac:spMk id="3" creationId="{00000000-0000-0000-0000-000000000000}"/>
          </ac:spMkLst>
        </pc:spChg>
        <pc:spChg chg="mod">
          <ac:chgData name="Fenwick, Georgia" userId="S::g.fenwick@wlv.ac.uk::7a8d7111-5516-43b0-b8c1-8a359c0d479b" providerId="AD" clId="Web-{0AEFFB7E-989D-98BB-BF25-E890063B80AF}" dt="2020-10-27T14:58:38.903" v="4"/>
          <ac:spMkLst>
            <pc:docMk/>
            <pc:sldMk cId="1205035523" sldId="276"/>
            <ac:spMk id="9" creationId="{00000000-0000-0000-0000-000000000000}"/>
          </ac:spMkLst>
        </pc:spChg>
        <pc:spChg chg="mod">
          <ac:chgData name="Fenwick, Georgia" userId="S::g.fenwick@wlv.ac.uk::7a8d7111-5516-43b0-b8c1-8a359c0d479b" providerId="AD" clId="Web-{0AEFFB7E-989D-98BB-BF25-E890063B80AF}" dt="2020-10-27T14:58:42.075" v="5"/>
          <ac:spMkLst>
            <pc:docMk/>
            <pc:sldMk cId="1205035523" sldId="276"/>
            <ac:spMk id="1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184A3-5229-1E4D-9B13-00844BF0555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161D5-11C8-8D46-A559-45939B83D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6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34686-57C3-D54F-B396-5ACAB96AFB98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CBC23-9250-7349-A59D-41C845E0C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5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planner.org/students/self-assessments/learning-styles-quiz.s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C23-9250-7349-A59D-41C845E0C8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9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Find some local colleges/sixth forms/apprenticeships to discuss with students.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Ideally, bring some printed copies of FE prospectuses for students to look through, or allow students to search on the internet.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C23-9250-7349-A59D-41C845E0C8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20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2.3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C23-9250-7349-A59D-41C845E0C8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6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 Booklet Pages 42-43: 2.3 Personal statements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applications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Discuss </a:t>
            </a:r>
            <a:r>
              <a:rPr lang="en-GB" dirty="0"/>
              <a:t>these questions with the group and ask</a:t>
            </a:r>
            <a:r>
              <a:rPr lang="en-GB" baseline="0" dirty="0"/>
              <a:t> them how they would answer. Pointers on the next page.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Good and bad examples in the </a:t>
            </a:r>
            <a:r>
              <a:rPr lang="en-GB" baseline="0" dirty="0" smtClean="0"/>
              <a:t>Resource </a:t>
            </a:r>
            <a:r>
              <a:rPr lang="en-GB" baseline="0" dirty="0"/>
              <a:t>B</a:t>
            </a:r>
            <a:r>
              <a:rPr lang="en-GB" baseline="0" dirty="0" smtClean="0"/>
              <a:t>ooklet </a:t>
            </a:r>
            <a:r>
              <a:rPr lang="en-GB" b="0" i="0" baseline="0" dirty="0" smtClean="0"/>
              <a:t>that </a:t>
            </a:r>
            <a:r>
              <a:rPr lang="en-GB" b="0" i="0" baseline="0" dirty="0"/>
              <a:t>can be used to demonstrate what students should strive for.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C23-9250-7349-A59D-41C845E0C8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73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 Booklet Page 44: 2.3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 applications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C23-9250-7349-A59D-41C845E0C8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59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 Booklet Pages 45-46: 2.3 Skills,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qualities and qualifications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 smtClean="0"/>
          </a:p>
          <a:p>
            <a:r>
              <a:rPr lang="en-GB" dirty="0" smtClean="0"/>
              <a:t>Use</a:t>
            </a:r>
            <a:r>
              <a:rPr lang="en-GB" baseline="0" dirty="0" smtClean="0"/>
              <a:t> resource from R</a:t>
            </a:r>
            <a:r>
              <a:rPr lang="en-GB" dirty="0" smtClean="0"/>
              <a:t>esource</a:t>
            </a:r>
            <a:r>
              <a:rPr lang="en-GB" baseline="0" dirty="0" smtClean="0"/>
              <a:t> </a:t>
            </a:r>
            <a:r>
              <a:rPr lang="en-GB" baseline="0" dirty="0"/>
              <a:t>Booklet. Answers behind square. Print off worksheets. Discuss with students – is there anything on there they don’t understand? Would they like to develop or learn any of these? Will be good to remember for their FE applications.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C23-9250-7349-A59D-41C845E0C8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36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C23-9250-7349-A59D-41C845E0C8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68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 Booklet Page 41: 2.1 What’s important to you?</a:t>
            </a:r>
            <a:endParaRPr lang="en-GB" b="1" dirty="0" smtClean="0"/>
          </a:p>
          <a:p>
            <a:r>
              <a:rPr lang="en-GB" b="1" dirty="0" smtClean="0"/>
              <a:t>2.1</a:t>
            </a:r>
          </a:p>
          <a:p>
            <a:r>
              <a:rPr lang="en-GB" dirty="0" smtClean="0"/>
              <a:t>Use</a:t>
            </a:r>
            <a:r>
              <a:rPr lang="en-GB" baseline="0" dirty="0" smtClean="0"/>
              <a:t> resource from R</a:t>
            </a:r>
            <a:r>
              <a:rPr lang="en-GB" dirty="0" smtClean="0"/>
              <a:t>esource</a:t>
            </a:r>
            <a:r>
              <a:rPr lang="en-GB" baseline="0" dirty="0" smtClean="0"/>
              <a:t> </a:t>
            </a:r>
            <a:r>
              <a:rPr lang="en-GB" baseline="0" dirty="0"/>
              <a:t>Booklet. Answers behind square. Print off worksheets. Discuss with students – is there anything on there they don’t understand? Would they like to develop or learn any of these? Will be good to remember for their FE applications.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C23-9250-7349-A59D-41C845E0C8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36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Read</a:t>
            </a:r>
            <a:r>
              <a:rPr lang="en-GB" baseline="0" dirty="0" smtClean="0"/>
              <a:t> through all 4 options.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Explain that it may be good for students to make a pro/con list for each option – that will help them make an informed choice. For example, colleges may be less formal than school sixth forms or apprenticeships you earn money whereas going to a training provider you won’t.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Get students to think of their own pro/cons – discuss as a group.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C23-9250-7349-A59D-41C845E0C8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76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Look</a:t>
            </a:r>
            <a:r>
              <a:rPr lang="en-GB" baseline="0" dirty="0" smtClean="0"/>
              <a:t> at these 3 different timetables (college, sixth form, apprenticeship) and discuss the differences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Discuss which one students would like the most and why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Explain that in college you get lots of time for enrichment (sport clubs, extra-curricular </a:t>
            </a:r>
            <a:r>
              <a:rPr lang="en-GB" baseline="0" dirty="0" err="1" smtClean="0"/>
              <a:t>etc</a:t>
            </a:r>
            <a:r>
              <a:rPr lang="en-GB" baseline="0" dirty="0" smtClean="0"/>
              <a:t>) and time for independent studying.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Also get some time to do work experience/placements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Some free periods as well – ask students what they would do in their spare time at college.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C23-9250-7349-A59D-41C845E0C8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83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Look</a:t>
            </a:r>
            <a:r>
              <a:rPr lang="en-GB" baseline="0" dirty="0" smtClean="0"/>
              <a:t> at these 3 different timetables (college, sixth form, apprenticeship) and discuss the differences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Discuss which one students would like the most and why</a:t>
            </a:r>
          </a:p>
          <a:p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Look at apprenticeship</a:t>
            </a:r>
            <a:r>
              <a:rPr lang="en-GB" baseline="0" dirty="0" smtClean="0"/>
              <a:t> timetable – discuss differences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Explain that they will be more than likely in college 1 day a week and in the workplace 4 days a week.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Ask students if they could work 9am-5pm every day.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C23-9250-7349-A59D-41C845E0C8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58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Look</a:t>
            </a:r>
            <a:r>
              <a:rPr lang="en-GB" baseline="0" dirty="0" smtClean="0"/>
              <a:t> at these 3 different timetables (college, sixth form, apprenticeship) and discuss the differences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Discuss which one students would like the most and why</a:t>
            </a:r>
          </a:p>
          <a:p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More structured routine and plenty of break times. 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More academic</a:t>
            </a:r>
            <a:r>
              <a:rPr lang="en-GB" baseline="0" dirty="0" smtClean="0"/>
              <a:t> studying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C23-9250-7349-A59D-41C845E0C8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22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/>
              <a:t>It’s important to research your options. Check out everything that local colleges offer such</a:t>
            </a:r>
            <a:r>
              <a:rPr lang="en-GB" baseline="0" dirty="0"/>
              <a:t> as a free bus service or bursaries.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aseline="0" dirty="0"/>
              <a:t>A Levels, BTECs or a specific course? Think about your future career and what you need to get there.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/>
              <a:t>Think about your application. You need to answer professionally and work</a:t>
            </a:r>
            <a:r>
              <a:rPr lang="en-GB" baseline="0" dirty="0"/>
              <a:t> out any areas you need to fill such as work experience or volunteering. Don’t forget to get someone to proofread!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/>
              <a:t>Linking to this, you need to find these opportunities to make you stand out from the crowd. Look at programmes that</a:t>
            </a:r>
            <a:r>
              <a:rPr lang="en-GB" baseline="0" dirty="0"/>
              <a:t> you can complete!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/>
              <a:t>Finally, there is no wrong answer! This is completely down to you. Do what’s best for your future and whatever</a:t>
            </a:r>
            <a:r>
              <a:rPr lang="en-GB" baseline="0" dirty="0"/>
              <a:t> you enjoy.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C23-9250-7349-A59D-41C845E0C8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7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to students they will each have preferred learning styles (auditory, tactile or visual). Ask students to complete this learning styles quiz (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http://www.educationplanner.org/students/self-assessments/learning-styles-quiz.shtml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if they have access to a computer (or demonstrate it on your screen). How could this impact their post-16 pathways?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C23-9250-7349-A59D-41C845E0C8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02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 smtClean="0"/>
              <a:t>2.2</a:t>
            </a:r>
          </a:p>
          <a:p>
            <a:r>
              <a:rPr lang="en-GB" baseline="0" dirty="0" smtClean="0"/>
              <a:t>Find some local </a:t>
            </a:r>
            <a:r>
              <a:rPr lang="en-GB" baseline="0" dirty="0"/>
              <a:t>colleges/sixth forms/apprenticeships to discuss with students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Ideally, bring some printed copies of FE prospectuses for students to look through, or allow students to search on the internet.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C23-9250-7349-A59D-41C845E0C8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3" pos="7423">
          <p15:clr>
            <a:srgbClr val="FBAE40"/>
          </p15:clr>
        </p15:guide>
        <p15:guide id="4" pos="257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1387029" y="4180537"/>
            <a:ext cx="9447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1000" dirty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SECTION BREAK TITLE</a:t>
            </a:r>
          </a:p>
        </p:txBody>
      </p:sp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3" pos="7423">
          <p15:clr>
            <a:srgbClr val="FBAE40"/>
          </p15:clr>
        </p15:guide>
        <p15:guide id="4" pos="257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432305" y="1547170"/>
            <a:ext cx="3466587" cy="376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Vit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vendicatet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latius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Giaecus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elibus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re con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everesto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quia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dolo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quam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volore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molorrore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quia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autem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doluptate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lautent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occatur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Equatia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epediaspicia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nonsequi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volori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sunt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voluptas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optatem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poribus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apis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ommolo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min pore,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conserro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modit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prae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dollese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ntempos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sundempore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nus.</a:t>
            </a:r>
          </a:p>
          <a:p>
            <a:pPr>
              <a:lnSpc>
                <a:spcPct val="150000"/>
              </a:lnSpc>
            </a:pPr>
            <a:endParaRPr lang="en-US" sz="10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Rion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rehento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ruptas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molupta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eruptatibusa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dolorum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dolores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tiundipid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estiuntem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esequas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voluptae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voluptiunt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facea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cus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idendis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molupta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doluptas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doluptas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aditas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et et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nam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omnis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simusdandel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imillab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orrumquis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porrum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quam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et quod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verum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fugias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quae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magnatur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mi,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volorit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lantior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iatusci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cuptaturepro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maximint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verum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hit maiorum que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nobis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maiostiasi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ommoloria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con re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niendit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corro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enihitium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intio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denis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sedipsum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qui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omnis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elis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res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dolupta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tescidestis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exerio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51172" y="599739"/>
            <a:ext cx="2877432" cy="40011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/>
            <a:r>
              <a:rPr lang="en-US" sz="2000" spc="300" baseline="0" dirty="0">
                <a:solidFill>
                  <a:srgbClr val="00B0F0"/>
                </a:solidFill>
                <a:latin typeface="+mj-lt"/>
                <a:ea typeface="Verdana" charset="0"/>
                <a:cs typeface="Verdana" charset="0"/>
              </a:rPr>
              <a:t>Page title here</a:t>
            </a:r>
          </a:p>
        </p:txBody>
      </p:sp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3" pos="7423">
          <p15:clr>
            <a:srgbClr val="FBAE40"/>
          </p15:clr>
        </p15:guide>
        <p15:guide id="4" pos="257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447535" y="1906713"/>
            <a:ext cx="46366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200000"/>
              </a:lnSpc>
              <a:buFont typeface="Arial" charset="0"/>
              <a:buChar char="•"/>
            </a:pP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Giaecus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elibus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re con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everesto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quia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dolo</a:t>
            </a:r>
            <a:endParaRPr lang="en-US" sz="14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400050" marR="0" indent="-4000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Giaecus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elibus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re con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everesto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quia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dolo</a:t>
            </a:r>
            <a:endParaRPr lang="en-US" sz="14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400050" marR="0" indent="-4000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Giaecus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elibus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re con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everesto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quia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dolo</a:t>
            </a:r>
            <a:endParaRPr lang="en-US" sz="14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400050" marR="0" indent="-4000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Giaecus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elibus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re con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everesto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quia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dolo</a:t>
            </a:r>
            <a:endParaRPr lang="en-US" sz="14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400050" marR="0" indent="-4000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Giaecus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elibus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re con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everesto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quia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dolo</a:t>
            </a:r>
            <a:endParaRPr lang="en-US" sz="14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400050" marR="0" indent="-4000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Giaecus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elibus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re con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everesto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quia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dolo</a:t>
            </a:r>
            <a:endParaRPr lang="en-US" sz="14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400050" marR="0" indent="-4000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Giaecus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elibus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re con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everesto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quia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dolo</a:t>
            </a:r>
            <a:endParaRPr lang="en-US" sz="14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400050" marR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4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51172" y="599739"/>
            <a:ext cx="2877432" cy="40011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/>
            <a:r>
              <a:rPr lang="en-US" sz="2000" spc="300" baseline="0" dirty="0">
                <a:solidFill>
                  <a:srgbClr val="00B0F0"/>
                </a:solidFill>
                <a:latin typeface="Verdana" charset="0"/>
                <a:ea typeface="Verdana" charset="0"/>
                <a:cs typeface="Verdana" charset="0"/>
              </a:rPr>
              <a:t>Page title here</a:t>
            </a:r>
          </a:p>
        </p:txBody>
      </p:sp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3" pos="7423">
          <p15:clr>
            <a:srgbClr val="FBAE40"/>
          </p15:clr>
        </p15:guide>
        <p15:guide id="4" pos="257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387334" y="1957133"/>
            <a:ext cx="3466587" cy="330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Vit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vendicatet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latius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Giaecus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elibus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re con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everesto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quia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dolo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quam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volore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molorrore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quia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autem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doluptate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lautent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occatur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Equatia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epediaspicia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nonsequi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volori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sunt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voluptas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optatem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poribus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apis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ommolo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min pore,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conserro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modit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prae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dollese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ntempos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sundempore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nus.</a:t>
            </a:r>
          </a:p>
          <a:p>
            <a:pPr>
              <a:lnSpc>
                <a:spcPct val="150000"/>
              </a:lnSpc>
            </a:pPr>
            <a:endParaRPr lang="en-US" sz="10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Rion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rehento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ruptas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molupta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eruptatibusa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dolorum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dolores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tiundipid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estiuntem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esequas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voluptae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voluptiunt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facea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cus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idendis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molupta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doluptas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doluptas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aditas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et et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nam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omnis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simusdandel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imillab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orrumquis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porrum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quam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et quod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enim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verum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fugias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quae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magnatur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mi,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volorit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lantior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iatusci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cuptaturepro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maximint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ea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verum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hit maiorum que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nobis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maiostiasi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ommoloria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con re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niendit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corro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enihitium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intio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denis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sedipsum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qui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omnis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elis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res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dolupta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tescidestis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exerio</a:t>
            </a:r>
            <a:r>
              <a:rPr lang="en-US" sz="10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597789" y="1787730"/>
            <a:ext cx="46366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200000"/>
              </a:lnSpc>
              <a:buFont typeface="Arial" charset="0"/>
              <a:buChar char="•"/>
            </a:pP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Giaecus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elibus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re con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everesto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quia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dolo</a:t>
            </a:r>
            <a:endParaRPr lang="en-US" sz="14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400050" marR="0" indent="-4000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Giaecus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elibus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re con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everesto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quia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dolo</a:t>
            </a:r>
            <a:endParaRPr lang="en-US" sz="14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400050" marR="0" indent="-4000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Giaecus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elibus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re con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everesto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quia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dolo</a:t>
            </a:r>
            <a:endParaRPr lang="en-US" sz="14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400050" marR="0" indent="-4000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Giaecus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elibus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re con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everesto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quia</a:t>
            </a:r>
            <a:r>
              <a:rPr lang="en-US" sz="14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dolo</a:t>
            </a:r>
            <a:endParaRPr lang="en-US" sz="14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51172" y="599739"/>
            <a:ext cx="2877432" cy="40011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/>
            <a:r>
              <a:rPr lang="en-US" sz="2000" spc="300" baseline="0" dirty="0">
                <a:solidFill>
                  <a:srgbClr val="00B0F0"/>
                </a:solidFill>
                <a:latin typeface="Verdana" charset="0"/>
                <a:ea typeface="Verdana" charset="0"/>
                <a:cs typeface="Verdana" charset="0"/>
              </a:rPr>
              <a:t>Page title here</a:t>
            </a:r>
          </a:p>
        </p:txBody>
      </p:sp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3" pos="7423">
          <p15:clr>
            <a:srgbClr val="FBAE40"/>
          </p15:clr>
        </p15:guide>
        <p15:guide id="4" pos="257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813" y="-1672436"/>
            <a:ext cx="5645896" cy="5645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2374392"/>
            <a:ext cx="2438400" cy="705810"/>
          </a:xfrm>
          <a:prstGeom prst="rect">
            <a:avLst/>
          </a:prstGeom>
        </p:spPr>
      </p:pic>
      <p:pic>
        <p:nvPicPr>
          <p:cNvPr id="4098" name="Picture 2" descr="http://www2.wlv.ac.uk/webteam/files/wlv_logo_white_transparent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6" y="3429000"/>
            <a:ext cx="4022725" cy="84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3" pos="7423">
          <p15:clr>
            <a:srgbClr val="FBAE40"/>
          </p15:clr>
        </p15:guide>
        <p15:guide id="4" pos="257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40"/>
          <a:stretch/>
        </p:blipFill>
        <p:spPr>
          <a:xfrm>
            <a:off x="229136" y="209549"/>
            <a:ext cx="11753314" cy="425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24646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  <p15:guide id="3" pos="7423" userDrawn="1">
          <p15:clr>
            <a:srgbClr val="FBAE40"/>
          </p15:clr>
        </p15:guide>
        <p15:guide id="4" pos="257" userDrawn="1">
          <p15:clr>
            <a:srgbClr val="FBAE40"/>
          </p15:clr>
        </p15:guide>
        <p15:guide id="5" orient="horz" pos="255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14576" r="-163" b="30555"/>
          <a:stretch/>
        </p:blipFill>
        <p:spPr>
          <a:xfrm>
            <a:off x="238254" y="228599"/>
            <a:ext cx="11687045" cy="4267201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3" pos="7423">
          <p15:clr>
            <a:srgbClr val="FBAE40"/>
          </p15:clr>
        </p15:guide>
        <p15:guide id="4" pos="257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245762" y="3259208"/>
            <a:ext cx="11675533" cy="33519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003" y="1093889"/>
            <a:ext cx="3015050" cy="8727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152" y="216123"/>
            <a:ext cx="6972292" cy="697229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3" pos="7423">
          <p15:clr>
            <a:srgbClr val="FBAE40"/>
          </p15:clr>
        </p15:guide>
        <p15:guide id="4" pos="257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384" y="5927469"/>
            <a:ext cx="1816229" cy="525719"/>
          </a:xfrm>
          <a:prstGeom prst="rect">
            <a:avLst/>
          </a:prstGeom>
        </p:spPr>
      </p:pic>
      <p:pic>
        <p:nvPicPr>
          <p:cNvPr id="6" name="Picture 2" descr="http://www2.wlv.ac.uk/webteam/files/wlv_logo_colour_transparent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23" y="433321"/>
            <a:ext cx="2654290" cy="5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3" pos="7423">
          <p15:clr>
            <a:srgbClr val="FBAE40"/>
          </p15:clr>
        </p15:guide>
        <p15:guide id="4" pos="257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30229" y="6453188"/>
            <a:ext cx="64382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spc="200" baseline="0" dirty="0">
                <a:solidFill>
                  <a:srgbClr val="1E2C52"/>
                </a:solidFill>
                <a:latin typeface="Verdana" charset="0"/>
                <a:ea typeface="Verdana" charset="0"/>
                <a:cs typeface="Verdana" charset="0"/>
              </a:rPr>
              <a:t>Presentation title here  | 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384" y="5927469"/>
            <a:ext cx="1816229" cy="525719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3" pos="7423">
          <p15:clr>
            <a:srgbClr val="FBAE40"/>
          </p15:clr>
        </p15:guide>
        <p15:guide id="4" pos="257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208" y="309563"/>
            <a:ext cx="1816229" cy="525719"/>
          </a:xfrm>
          <a:prstGeom prst="rect">
            <a:avLst/>
          </a:prstGeom>
        </p:spPr>
      </p:pic>
      <p:pic>
        <p:nvPicPr>
          <p:cNvPr id="3074" name="Picture 2" descr="http://www2.wlv.ac.uk/webteam/files/wlv_logo_white_transparent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6155706"/>
            <a:ext cx="2987675" cy="62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3" pos="7423">
          <p15:clr>
            <a:srgbClr val="FBAE40"/>
          </p15:clr>
        </p15:guide>
        <p15:guide id="4" pos="257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30229" y="6453188"/>
            <a:ext cx="64382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spc="200" baseline="0" dirty="0">
                <a:solidFill>
                  <a:srgbClr val="1E2C52"/>
                </a:solidFill>
                <a:latin typeface="Verdana" charset="0"/>
                <a:ea typeface="Verdana" charset="0"/>
                <a:cs typeface="Verdana" charset="0"/>
              </a:rPr>
              <a:t>Presentation title here  | 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384" y="6035191"/>
            <a:ext cx="1816229" cy="525719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3" pos="7423">
          <p15:clr>
            <a:srgbClr val="FBAE40"/>
          </p15:clr>
        </p15:guide>
        <p15:guide id="4" pos="257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317374" y="4748216"/>
            <a:ext cx="5818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0" spc="600" baseline="0" dirty="0">
                <a:solidFill>
                  <a:srgbClr val="00B0F0"/>
                </a:solidFill>
                <a:latin typeface="+mj-lt"/>
                <a:ea typeface="Verdana" charset="0"/>
                <a:cs typeface="Verdana" charset="0"/>
              </a:rPr>
              <a:t>THIS IS THE TITLE OF </a:t>
            </a:r>
          </a:p>
          <a:p>
            <a:pPr algn="l"/>
            <a:r>
              <a:rPr lang="en-US" sz="2000" i="0" spc="600" baseline="0" dirty="0">
                <a:solidFill>
                  <a:srgbClr val="00B0F0"/>
                </a:solidFill>
                <a:latin typeface="+mj-lt"/>
                <a:ea typeface="Verdana" charset="0"/>
                <a:cs typeface="Verdana" charset="0"/>
              </a:rPr>
              <a:t>THE DOCUMENT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325612" y="5771744"/>
            <a:ext cx="9447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spc="300" baseline="0" dirty="0">
                <a:solidFill>
                  <a:srgbClr val="0070C0"/>
                </a:solidFill>
                <a:latin typeface="+mn-lt"/>
                <a:ea typeface="Verdana" charset="0"/>
                <a:cs typeface="Verdana" charset="0"/>
              </a:rPr>
              <a:t>This is the subtitle text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314" y="5500286"/>
            <a:ext cx="2203691" cy="63787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30229" y="6453188"/>
            <a:ext cx="64382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spc="200" baseline="0" dirty="0">
                <a:solidFill>
                  <a:srgbClr val="1E2C52"/>
                </a:solidFill>
                <a:latin typeface="Verdana" charset="0"/>
                <a:ea typeface="Verdana" charset="0"/>
                <a:cs typeface="Verdana" charset="0"/>
              </a:rPr>
              <a:t>September 2017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07988" y="6346097"/>
            <a:ext cx="11376025" cy="0"/>
          </a:xfrm>
          <a:prstGeom prst="line">
            <a:avLst/>
          </a:prstGeom>
          <a:ln>
            <a:solidFill>
              <a:srgbClr val="1E2C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2.wlv.ac.uk/webteam/files/wlv_logo_colour_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678" y="4681471"/>
            <a:ext cx="2654290" cy="5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3" pos="7423">
          <p15:clr>
            <a:srgbClr val="FBAE40"/>
          </p15:clr>
        </p15:guide>
        <p15:guide id="4" pos="257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89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49" r:id="rId2"/>
    <p:sldLayoutId id="2147483675" r:id="rId3"/>
    <p:sldLayoutId id="2147483661" r:id="rId4"/>
    <p:sldLayoutId id="2147483664" r:id="rId5"/>
    <p:sldLayoutId id="2147483671" r:id="rId6"/>
    <p:sldLayoutId id="2147483679" r:id="rId7"/>
    <p:sldLayoutId id="2147483682" r:id="rId8"/>
    <p:sldLayoutId id="2147483684" r:id="rId9"/>
    <p:sldLayoutId id="2147483676" r:id="rId10"/>
    <p:sldLayoutId id="2147483665" r:id="rId11"/>
    <p:sldLayoutId id="2147483680" r:id="rId12"/>
    <p:sldLayoutId id="2147483681" r:id="rId13"/>
    <p:sldLayoutId id="2147483662" r:id="rId14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planner.org/students/self-assessments/learning-styles-quiz.s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sallcollege.ac.uk/order-walsall-college-prospectu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wolvcoll.ac.uk/apply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thpark.net/sixth-form/central-sixth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www.smestow.org/sixth-form/sixth-form-course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314" y="5347886"/>
            <a:ext cx="2203691" cy="6378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07988" y="6346097"/>
            <a:ext cx="11376025" cy="0"/>
          </a:xfrm>
          <a:prstGeom prst="line">
            <a:avLst/>
          </a:prstGeom>
          <a:ln>
            <a:solidFill>
              <a:srgbClr val="1E2C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www2.wlv.ac.uk/webteam/files/wlv_logo_colour_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678" y="4624321"/>
            <a:ext cx="2654290" cy="5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0229" y="4754881"/>
            <a:ext cx="4577947" cy="1230878"/>
          </a:xfrm>
          <a:prstGeom prst="rect">
            <a:avLst/>
          </a:prstGeom>
          <a:solidFill>
            <a:srgbClr val="3A8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YEAR 11 SESSION 2:</a:t>
            </a:r>
          </a:p>
          <a:p>
            <a:r>
              <a:rPr lang="en-GB" sz="3600" b="1" dirty="0"/>
              <a:t>POST-16 OPTIONS</a:t>
            </a:r>
          </a:p>
        </p:txBody>
      </p:sp>
    </p:spTree>
    <p:extLst>
      <p:ext uri="{BB962C8B-B14F-4D97-AF65-F5344CB8AC3E}">
        <p14:creationId xmlns:p14="http://schemas.microsoft.com/office/powerpoint/2010/main" val="20465267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1601" y="1411111"/>
            <a:ext cx="3905956" cy="3623733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Auditory </a:t>
            </a:r>
          </a:p>
          <a:p>
            <a:pPr algn="ctr"/>
            <a:r>
              <a:rPr lang="en-GB" sz="1400" i="1" dirty="0" smtClean="0"/>
              <a:t>You learn best by hearing and listening. </a:t>
            </a:r>
          </a:p>
          <a:p>
            <a:pPr algn="ctr"/>
            <a:endParaRPr lang="en-GB" sz="1400" i="1" dirty="0" smtClean="0"/>
          </a:p>
          <a:p>
            <a:pPr algn="ctr"/>
            <a:r>
              <a:rPr lang="en-GB" sz="1400" b="1" dirty="0" smtClean="0"/>
              <a:t>Best revision tips: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Use flashcards and read them out loud.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Record yourself or ask a teacher to read notes and listen back.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600" dirty="0"/>
          </a:p>
          <a:p>
            <a:pPr algn="ctr"/>
            <a:r>
              <a:rPr lang="en-GB" sz="1100" dirty="0" smtClean="0"/>
              <a:t>Remember you need to </a:t>
            </a:r>
            <a:r>
              <a:rPr lang="en-GB" sz="1100" b="1" dirty="0" smtClean="0"/>
              <a:t>hear</a:t>
            </a:r>
            <a:r>
              <a:rPr lang="en-GB" sz="1100" dirty="0" smtClean="0"/>
              <a:t> things, not just see things, to learn well. </a:t>
            </a:r>
          </a:p>
          <a:p>
            <a:pPr algn="ctr"/>
            <a:endParaRPr lang="en-GB" b="1" dirty="0"/>
          </a:p>
        </p:txBody>
      </p:sp>
      <p:sp>
        <p:nvSpPr>
          <p:cNvPr id="5" name="Oval 4"/>
          <p:cNvSpPr/>
          <p:nvPr/>
        </p:nvSpPr>
        <p:spPr>
          <a:xfrm>
            <a:off x="4114800" y="2873024"/>
            <a:ext cx="3962400" cy="38720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Tactile</a:t>
            </a:r>
          </a:p>
          <a:p>
            <a:pPr algn="ctr"/>
            <a:r>
              <a:rPr lang="en-GB" sz="1400" i="1" dirty="0" smtClean="0"/>
              <a:t>You learn best by touching or doing. </a:t>
            </a:r>
          </a:p>
          <a:p>
            <a:pPr algn="ctr"/>
            <a:endParaRPr lang="en-GB" sz="1400" i="1" dirty="0" smtClean="0"/>
          </a:p>
          <a:p>
            <a:pPr algn="ctr"/>
            <a:r>
              <a:rPr lang="en-GB" sz="1400" b="1" dirty="0" smtClean="0"/>
              <a:t>Best revision tips: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Do lots of hands-on activities.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Use flashcards and arrange them into groups to demonstrate relationships.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algn="ctr"/>
            <a:r>
              <a:rPr lang="en-GB" sz="1100" i="1" dirty="0" smtClean="0"/>
              <a:t>Remember you learn best by</a:t>
            </a:r>
            <a:r>
              <a:rPr lang="en-GB" sz="1100" b="1" i="1" dirty="0" smtClean="0"/>
              <a:t> doing </a:t>
            </a:r>
            <a:r>
              <a:rPr lang="en-GB" sz="1100" i="1" dirty="0" smtClean="0"/>
              <a:t>and not just by reading, seeing or hearing.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8184444" y="1146471"/>
            <a:ext cx="3883378" cy="357228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Visual </a:t>
            </a:r>
          </a:p>
          <a:p>
            <a:pPr algn="ctr"/>
            <a:r>
              <a:rPr lang="en-GB" sz="1400" i="1" dirty="0" smtClean="0"/>
              <a:t>You learn best by reading or seeing pictures.</a:t>
            </a:r>
          </a:p>
          <a:p>
            <a:pPr algn="ctr"/>
            <a:endParaRPr lang="en-GB" sz="1400" b="1" dirty="0"/>
          </a:p>
          <a:p>
            <a:pPr algn="ctr"/>
            <a:r>
              <a:rPr lang="en-GB" sz="1400" b="1" dirty="0" smtClean="0"/>
              <a:t>Best revision tips: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i="1" dirty="0" smtClean="0"/>
              <a:t> </a:t>
            </a:r>
            <a:r>
              <a:rPr lang="en-GB" sz="1400" dirty="0" smtClean="0"/>
              <a:t>Try to visualise things when you hear them.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Write down, draw pictures, and colour code your revision notes. </a:t>
            </a:r>
          </a:p>
          <a:p>
            <a:pPr algn="ctr"/>
            <a:endParaRPr lang="en-GB" sz="1400" i="1" dirty="0"/>
          </a:p>
          <a:p>
            <a:pPr algn="ctr"/>
            <a:r>
              <a:rPr lang="en-GB" sz="1100" i="1" dirty="0" smtClean="0"/>
              <a:t>Remember, you need to see things, not just hear things, to learn well. </a:t>
            </a:r>
            <a:endParaRPr lang="en-GB" sz="11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251292" y="1595736"/>
            <a:ext cx="3933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hlinkClick r:id="rId3"/>
              </a:rPr>
              <a:t>http://</a:t>
            </a:r>
            <a:r>
              <a:rPr lang="en-GB" u="sng" dirty="0" smtClean="0">
                <a:hlinkClick r:id="rId3"/>
              </a:rPr>
              <a:t>www.educationplanner.org/students/self-assessments/learning-styles-quiz.shtml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01679" y="622184"/>
            <a:ext cx="4272027" cy="68510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 smtClean="0"/>
              <a:t>LEARNING STYLES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0310899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1680" y="622184"/>
            <a:ext cx="3666908" cy="685106"/>
          </a:xfrm>
          <a:prstGeom prst="rect">
            <a:avLst/>
          </a:prstGeom>
          <a:solidFill>
            <a:srgbClr val="1D7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PROSPECTUSES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344" y="4706471"/>
            <a:ext cx="5254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https://www.walsallcollege.ac.uk/order-walsall-college-prospectus/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441140" y="4739285"/>
            <a:ext cx="3722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hlinkClick r:id="rId4"/>
              </a:rPr>
              <a:t>https://www.wolvcoll.ac.uk/apply/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44" y="2084296"/>
            <a:ext cx="5248275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85" y="2048996"/>
            <a:ext cx="54102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573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1680" y="622184"/>
            <a:ext cx="3666908" cy="685106"/>
          </a:xfrm>
          <a:prstGeom prst="rect">
            <a:avLst/>
          </a:prstGeom>
          <a:solidFill>
            <a:srgbClr val="3A8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PROSPECTUSES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344" y="4923951"/>
            <a:ext cx="5254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https://www.heathpark.net/sixth-form/central-sixth/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670911" y="4923951"/>
            <a:ext cx="4018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https://www.smestow.org/sixth-form/sixth-form-courses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44" y="1363196"/>
            <a:ext cx="4733925" cy="3343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20" y="1363196"/>
            <a:ext cx="41814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15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1678" y="622184"/>
            <a:ext cx="5589839" cy="685106"/>
          </a:xfrm>
          <a:prstGeom prst="rect">
            <a:avLst/>
          </a:prstGeom>
          <a:solidFill>
            <a:srgbClr val="162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PERSONAL STATEMENTS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1678" y="1396261"/>
            <a:ext cx="10820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Read the following personal statements. Which one do you think is better?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01678" y="2073506"/>
            <a:ext cx="5062965" cy="3637866"/>
          </a:xfrm>
          <a:prstGeom prst="roundRect">
            <a:avLst/>
          </a:prstGeom>
          <a:noFill/>
          <a:ln w="57150">
            <a:solidFill>
              <a:srgbClr val="162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162D56"/>
                </a:solidFill>
              </a:rPr>
              <a:t>Example 1</a:t>
            </a:r>
          </a:p>
          <a:p>
            <a:pPr algn="ctr"/>
            <a:endParaRPr lang="en-GB" sz="2800" b="1" dirty="0">
              <a:solidFill>
                <a:srgbClr val="162D56"/>
              </a:solidFill>
            </a:endParaRPr>
          </a:p>
          <a:p>
            <a:pPr algn="ctr"/>
            <a:r>
              <a:rPr lang="en-GB" dirty="0">
                <a:solidFill>
                  <a:srgbClr val="002060"/>
                </a:solidFill>
              </a:rPr>
              <a:t>I have good communication skills and I really enjoy history at school because my teacher is good. I did work experience at a primary school in Year 10 which made me want to be a teacher. 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1517" y="2073506"/>
            <a:ext cx="5230907" cy="3637866"/>
          </a:xfrm>
          <a:prstGeom prst="roundRect">
            <a:avLst/>
          </a:prstGeom>
          <a:noFill/>
          <a:ln w="57150">
            <a:solidFill>
              <a:srgbClr val="162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162D56"/>
                </a:solidFill>
              </a:rPr>
              <a:t>Example 2</a:t>
            </a:r>
          </a:p>
          <a:p>
            <a:pPr algn="ctr"/>
            <a:endParaRPr lang="en-GB" sz="2800" b="1" dirty="0">
              <a:solidFill>
                <a:sysClr val="windowText" lastClr="000000"/>
              </a:solidFill>
            </a:endParaRPr>
          </a:p>
          <a:p>
            <a:pPr algn="ctr"/>
            <a:r>
              <a:rPr lang="en-GB" dirty="0">
                <a:solidFill>
                  <a:srgbClr val="002060"/>
                </a:solidFill>
              </a:rPr>
              <a:t>I am a determined and hard-working individual who enjoys working with others. During my 2-week, Year 10 work experience at my local primary school, I developed great communication skills by working with young children and professional adults. This work experience has developed my passion for working with children and has encouraged me to pursue a career in teaching.</a:t>
            </a:r>
            <a:endParaRPr lang="en-GB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025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1678" y="622184"/>
            <a:ext cx="3424863" cy="685106"/>
          </a:xfrm>
          <a:prstGeom prst="rect">
            <a:avLst/>
          </a:prstGeom>
          <a:solidFill>
            <a:srgbClr val="162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APPLICATIONS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01678" y="1562785"/>
            <a:ext cx="10390440" cy="1059392"/>
          </a:xfrm>
          <a:prstGeom prst="roundRect">
            <a:avLst/>
          </a:prstGeom>
          <a:solidFill>
            <a:srgbClr val="ED2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Q: Hobbies and interests </a:t>
            </a:r>
            <a:r>
              <a:rPr lang="en-GB" dirty="0"/>
              <a:t>– </a:t>
            </a:r>
            <a:r>
              <a:rPr lang="en-GB" b="1" dirty="0"/>
              <a:t>Briefly discuss any hobbies, interests or extra-curricular activities that you may have. Think about how these may have benefited you?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01678" y="2928533"/>
            <a:ext cx="10390440" cy="117730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Q: School and Personal Achievements – Think about any responsibilities you have in school or out of school such as caring responsibilities or something you are proud of.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501678" y="4356847"/>
            <a:ext cx="10390440" cy="123264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Q:  Future Aspirations</a:t>
            </a:r>
            <a:r>
              <a:rPr lang="en-GB" dirty="0"/>
              <a:t> – </a:t>
            </a:r>
            <a:r>
              <a:rPr lang="en-GB" b="1" dirty="0"/>
              <a:t>This could help the college/sixth form guide you towards certain subjects/courses. If you have specific destination in mind, make sure you mention this e.g. “I want to study psychology at a local University, possibly Birmingham” or “I would like to take up a Higher Apprenticeship in the finance sector”.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1006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1679" y="622184"/>
            <a:ext cx="2806298" cy="685106"/>
          </a:xfrm>
          <a:prstGeom prst="rect">
            <a:avLst/>
          </a:prstGeom>
          <a:solidFill>
            <a:srgbClr val="162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REMEMBER: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416858" y="1694329"/>
            <a:ext cx="3361765" cy="2003612"/>
          </a:xfrm>
          <a:prstGeom prst="wedgeRectCallout">
            <a:avLst/>
          </a:prstGeom>
          <a:solidFill>
            <a:srgbClr val="ED2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Spelling and grammar are important! Triple-check your work by asking others to proof read.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2250140" y="4307541"/>
            <a:ext cx="3361765" cy="2003612"/>
          </a:xfrm>
          <a:prstGeom prst="wedgeRectCallo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Always use examples – remember to PEE. </a:t>
            </a:r>
          </a:p>
          <a:p>
            <a:pPr algn="ctr"/>
            <a:r>
              <a:rPr lang="en-GB" sz="2000" b="1" dirty="0"/>
              <a:t>P</a:t>
            </a:r>
            <a:r>
              <a:rPr lang="en-GB" sz="2000" dirty="0"/>
              <a:t>oint</a:t>
            </a:r>
          </a:p>
          <a:p>
            <a:pPr algn="ctr"/>
            <a:r>
              <a:rPr lang="en-GB" sz="2000" b="1" dirty="0"/>
              <a:t>E</a:t>
            </a:r>
            <a:r>
              <a:rPr lang="en-GB" sz="2000" dirty="0"/>
              <a:t>xplanation</a:t>
            </a:r>
          </a:p>
          <a:p>
            <a:pPr algn="ctr"/>
            <a:r>
              <a:rPr lang="en-GB" sz="2000" b="1" dirty="0"/>
              <a:t>E</a:t>
            </a:r>
            <a:r>
              <a:rPr lang="en-GB" sz="2000" dirty="0"/>
              <a:t>vidence</a:t>
            </a:r>
          </a:p>
          <a:p>
            <a:pPr algn="ctr"/>
            <a:r>
              <a:rPr lang="en-GB" sz="2000" u="sng" dirty="0"/>
              <a:t>Don’t lie!</a:t>
            </a:r>
          </a:p>
        </p:txBody>
      </p:sp>
      <p:sp>
        <p:nvSpPr>
          <p:cNvPr id="8" name="Rectangular Callout 7"/>
          <p:cNvSpPr/>
          <p:nvPr/>
        </p:nvSpPr>
        <p:spPr>
          <a:xfrm flipH="1">
            <a:off x="8462681" y="1694329"/>
            <a:ext cx="3361765" cy="2003612"/>
          </a:xfrm>
          <a:prstGeom prst="wedgeRect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The reader wants to know about </a:t>
            </a:r>
            <a:r>
              <a:rPr lang="en-GB" sz="2000" b="1" u="sng" dirty="0"/>
              <a:t>you</a:t>
            </a:r>
            <a:r>
              <a:rPr lang="en-GB" sz="2000" dirty="0"/>
              <a:t> so be honest and genuine about your reasons!</a:t>
            </a:r>
          </a:p>
        </p:txBody>
      </p:sp>
      <p:sp>
        <p:nvSpPr>
          <p:cNvPr id="9" name="Rectangular Callout 8"/>
          <p:cNvSpPr/>
          <p:nvPr/>
        </p:nvSpPr>
        <p:spPr>
          <a:xfrm flipH="1">
            <a:off x="6342529" y="4307541"/>
            <a:ext cx="3361765" cy="2003612"/>
          </a:xfrm>
          <a:prstGeom prst="wedgeRectCallou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Think about the little things! Caring for a younger sibling shows responsibility. Being on time for school demonstrates punctuality!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0293" y="958013"/>
            <a:ext cx="35007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YOUR TURN!</a:t>
            </a:r>
          </a:p>
          <a:p>
            <a:pPr algn="ctr"/>
            <a:r>
              <a:rPr lang="en-GB" sz="2800" dirty="0"/>
              <a:t>Use the template to make notes about what you could write for each section.</a:t>
            </a:r>
          </a:p>
        </p:txBody>
      </p:sp>
    </p:spTree>
    <p:extLst>
      <p:ext uri="{BB962C8B-B14F-4D97-AF65-F5344CB8AC3E}">
        <p14:creationId xmlns:p14="http://schemas.microsoft.com/office/powerpoint/2010/main" val="21433225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1680" y="622184"/>
            <a:ext cx="8361904" cy="685106"/>
          </a:xfrm>
          <a:prstGeom prst="rect">
            <a:avLst/>
          </a:prstGeom>
          <a:solidFill>
            <a:srgbClr val="162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SKILLS, QUALITIES &amp; QUALIFICATIONS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642" y="2355034"/>
            <a:ext cx="36991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Do you know the difference?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Use the worksheet to identify the differences between skills, qualities and qualifications.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Is there anything you would like to learn or develop?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165" y="1589816"/>
            <a:ext cx="7637929" cy="397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2555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501680" y="1981519"/>
            <a:ext cx="11098500" cy="964987"/>
          </a:xfrm>
          <a:prstGeom prst="wedgeRoundRectCallout">
            <a:avLst>
              <a:gd name="adj1" fmla="val -43465"/>
              <a:gd name="adj2" fmla="val 19780"/>
              <a:gd name="adj3" fmla="val 16667"/>
            </a:avLst>
          </a:prstGeom>
          <a:solidFill>
            <a:srgbClr val="ED21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INDEPENDENT </a:t>
            </a:r>
            <a:r>
              <a:rPr lang="en-GB" sz="4000" b="1" dirty="0">
                <a:solidFill>
                  <a:schemeClr val="bg1"/>
                </a:solidFill>
              </a:rPr>
              <a:t>ACTIVITY:</a:t>
            </a:r>
          </a:p>
        </p:txBody>
      </p:sp>
      <p:sp>
        <p:nvSpPr>
          <p:cNvPr id="2" name="Rectangle 1"/>
          <p:cNvSpPr/>
          <p:nvPr/>
        </p:nvSpPr>
        <p:spPr>
          <a:xfrm>
            <a:off x="1136030" y="3464876"/>
            <a:ext cx="9829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Research further into </a:t>
            </a:r>
            <a:r>
              <a:rPr lang="en-GB" sz="2400" i="1" dirty="0"/>
              <a:t>local colleges and sixth forms</a:t>
            </a:r>
            <a:r>
              <a:rPr lang="en-GB" sz="2400" dirty="0"/>
              <a:t>.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Find a course you’re interested in!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You could also request a prospectus to see what else they offer.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501679" y="622184"/>
            <a:ext cx="4527521" cy="685106"/>
          </a:xfrm>
          <a:prstGeom prst="rect">
            <a:avLst/>
          </a:prstGeom>
          <a:solidFill>
            <a:srgbClr val="162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chemeClr val="bg1"/>
                </a:solidFill>
              </a:rPr>
              <a:t>FOR NEXT SESSION:</a:t>
            </a:r>
          </a:p>
        </p:txBody>
      </p:sp>
    </p:spTree>
    <p:extLst>
      <p:ext uri="{BB962C8B-B14F-4D97-AF65-F5344CB8AC3E}">
        <p14:creationId xmlns:p14="http://schemas.microsoft.com/office/powerpoint/2010/main" val="40071313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90470" y="5488839"/>
            <a:ext cx="2245718" cy="1132821"/>
            <a:chOff x="4940529" y="4696636"/>
            <a:chExt cx="2245718" cy="1132821"/>
          </a:xfrm>
        </p:grpSpPr>
        <p:grpSp>
          <p:nvGrpSpPr>
            <p:cNvPr id="4" name="Group 3"/>
            <p:cNvGrpSpPr/>
            <p:nvPr/>
          </p:nvGrpSpPr>
          <p:grpSpPr>
            <a:xfrm>
              <a:off x="4940529" y="4696636"/>
              <a:ext cx="2245718" cy="609601"/>
              <a:chOff x="4471605" y="5277852"/>
              <a:chExt cx="2844653" cy="747811"/>
            </a:xfrm>
          </p:grpSpPr>
          <p:pic>
            <p:nvPicPr>
              <p:cNvPr id="1028" name="Picture 4" descr="Transparent Background White Instagram Logo, Cliparts &amp; Cartoons - Jing.fm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EEEEEE"/>
                  </a:clrFrom>
                  <a:clrTo>
                    <a:srgbClr val="EEEEE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213" t="5134" r="13381" b="3972"/>
              <a:stretch/>
            </p:blipFill>
            <p:spPr bwMode="auto">
              <a:xfrm>
                <a:off x="4471605" y="5277853"/>
                <a:ext cx="729057" cy="7478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14" descr="Twitter Icon White Transparent #176653 - Free Icons Library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10" t="34142" r="31357" b="33489"/>
              <a:stretch/>
            </p:blipFill>
            <p:spPr bwMode="auto">
              <a:xfrm>
                <a:off x="5438428" y="5277852"/>
                <a:ext cx="876342" cy="7478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16" descr="White Square Facebook Logos PNG Transparent Background, Free Download #774  - FreeIcons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42" t="17460" r="16412" b="16890"/>
              <a:stretch/>
            </p:blipFill>
            <p:spPr bwMode="auto">
              <a:xfrm>
                <a:off x="6552536" y="5277852"/>
                <a:ext cx="763722" cy="7478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4962561" y="5306237"/>
              <a:ext cx="22236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@aspiretohe</a:t>
              </a:r>
              <a:endParaRPr lang="en-GB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6129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1680" y="622184"/>
            <a:ext cx="3317286" cy="685106"/>
          </a:xfrm>
          <a:prstGeom prst="rect">
            <a:avLst/>
          </a:prstGeom>
          <a:solidFill>
            <a:srgbClr val="3A8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LAST SESSION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200" y="1740848"/>
            <a:ext cx="10515600" cy="1110701"/>
          </a:xfrm>
          <a:prstGeom prst="roundRect">
            <a:avLst>
              <a:gd name="adj" fmla="val 10000"/>
            </a:avLst>
          </a:prstGeom>
          <a:solidFill>
            <a:schemeClr val="bg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" name="Rectangle 4" descr="Blog"/>
          <p:cNvSpPr/>
          <p:nvPr/>
        </p:nvSpPr>
        <p:spPr>
          <a:xfrm>
            <a:off x="1055271" y="1914876"/>
            <a:ext cx="762643" cy="76264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2079171" y="1740848"/>
            <a:ext cx="9165772" cy="1110701"/>
            <a:chOff x="1282860" y="601630"/>
            <a:chExt cx="9232739" cy="1110701"/>
          </a:xfrm>
        </p:grpSpPr>
        <p:sp>
          <p:nvSpPr>
            <p:cNvPr id="7" name="Rectangle 6"/>
            <p:cNvSpPr/>
            <p:nvPr/>
          </p:nvSpPr>
          <p:spPr>
            <a:xfrm>
              <a:off x="1282860" y="601630"/>
              <a:ext cx="9232739" cy="11107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282860" y="601630"/>
              <a:ext cx="9232739" cy="1110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549" tIns="117549" rIns="117549" bIns="117549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solidFill>
                    <a:schemeClr val="bg1"/>
                  </a:solidFill>
                </a:rPr>
                <a:t>OBJECTIVE 1: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</a:rPr>
                <a:t>Understand the differences between HE and FE.</a:t>
              </a:r>
              <a:endParaRPr lang="en-US" sz="24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838200" y="3177761"/>
            <a:ext cx="10515600" cy="1110701"/>
          </a:xfrm>
          <a:prstGeom prst="roundRect">
            <a:avLst>
              <a:gd name="adj" fmla="val 10000"/>
            </a:avLst>
          </a:prstGeom>
          <a:solidFill>
            <a:schemeClr val="bg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" name="Rectangle 9" descr="Blog"/>
          <p:cNvSpPr/>
          <p:nvPr/>
        </p:nvSpPr>
        <p:spPr>
          <a:xfrm>
            <a:off x="1055271" y="3351789"/>
            <a:ext cx="762643" cy="76264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 10"/>
          <p:cNvGrpSpPr/>
          <p:nvPr/>
        </p:nvGrpSpPr>
        <p:grpSpPr>
          <a:xfrm>
            <a:off x="2079171" y="3177761"/>
            <a:ext cx="9165772" cy="1110701"/>
            <a:chOff x="1282860" y="601630"/>
            <a:chExt cx="9232739" cy="1110701"/>
          </a:xfrm>
        </p:grpSpPr>
        <p:sp>
          <p:nvSpPr>
            <p:cNvPr id="12" name="Rectangle 11"/>
            <p:cNvSpPr/>
            <p:nvPr/>
          </p:nvSpPr>
          <p:spPr>
            <a:xfrm>
              <a:off x="1282860" y="601630"/>
              <a:ext cx="9232739" cy="11107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282860" y="601630"/>
              <a:ext cx="9232739" cy="1110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549" tIns="117549" rIns="117549" bIns="117549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solidFill>
                    <a:schemeClr val="bg1"/>
                  </a:solidFill>
                </a:rPr>
                <a:t>OBJECTIVE 2: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</a:rPr>
                <a:t>Be aware of your post-16 options.</a:t>
              </a:r>
              <a:endParaRPr lang="en-US" sz="24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838200" y="4647334"/>
            <a:ext cx="10515600" cy="1110701"/>
          </a:xfrm>
          <a:prstGeom prst="roundRect">
            <a:avLst>
              <a:gd name="adj" fmla="val 10000"/>
            </a:avLst>
          </a:prstGeom>
          <a:solidFill>
            <a:schemeClr val="bg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5" name="Rectangle 14" descr="Blog"/>
          <p:cNvSpPr/>
          <p:nvPr/>
        </p:nvSpPr>
        <p:spPr>
          <a:xfrm>
            <a:off x="1055271" y="4821362"/>
            <a:ext cx="762643" cy="76264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oup 15"/>
          <p:cNvGrpSpPr/>
          <p:nvPr/>
        </p:nvGrpSpPr>
        <p:grpSpPr>
          <a:xfrm>
            <a:off x="2079171" y="4647334"/>
            <a:ext cx="9165772" cy="1110701"/>
            <a:chOff x="1282860" y="601630"/>
            <a:chExt cx="9232739" cy="1110701"/>
          </a:xfrm>
        </p:grpSpPr>
        <p:sp>
          <p:nvSpPr>
            <p:cNvPr id="17" name="Rectangle 16"/>
            <p:cNvSpPr/>
            <p:nvPr/>
          </p:nvSpPr>
          <p:spPr>
            <a:xfrm>
              <a:off x="1282860" y="601630"/>
              <a:ext cx="9232739" cy="11107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282860" y="601630"/>
              <a:ext cx="9232739" cy="1110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549" tIns="117549" rIns="117549" bIns="117549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solidFill>
                    <a:schemeClr val="bg1"/>
                  </a:solidFill>
                </a:rPr>
                <a:t>OBJECTIVE 3: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</a:rPr>
                <a:t>Comprehend how your FE choices influence your HE options.</a:t>
              </a:r>
              <a:endParaRPr lang="en-US" sz="20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29825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1679" y="622184"/>
            <a:ext cx="5060921" cy="685106"/>
          </a:xfrm>
          <a:prstGeom prst="rect">
            <a:avLst/>
          </a:prstGeom>
          <a:solidFill>
            <a:srgbClr val="3A8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SESSION OBJECTIVES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200" y="1740848"/>
            <a:ext cx="10515600" cy="1110701"/>
          </a:xfrm>
          <a:prstGeom prst="roundRect">
            <a:avLst>
              <a:gd name="adj" fmla="val 10000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" name="Rectangle 4" descr="Blog"/>
          <p:cNvSpPr/>
          <p:nvPr/>
        </p:nvSpPr>
        <p:spPr>
          <a:xfrm>
            <a:off x="1055271" y="1914876"/>
            <a:ext cx="762643" cy="76264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2079171" y="1740848"/>
            <a:ext cx="9165772" cy="1110701"/>
            <a:chOff x="1282860" y="601630"/>
            <a:chExt cx="9232739" cy="1110701"/>
          </a:xfrm>
        </p:grpSpPr>
        <p:sp>
          <p:nvSpPr>
            <p:cNvPr id="7" name="Rectangle 6"/>
            <p:cNvSpPr/>
            <p:nvPr/>
          </p:nvSpPr>
          <p:spPr>
            <a:xfrm>
              <a:off x="1282860" y="601630"/>
              <a:ext cx="9232739" cy="11107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282860" y="601630"/>
              <a:ext cx="9232739" cy="1110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549" tIns="117549" rIns="117549" bIns="117549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solidFill>
                    <a:schemeClr val="bg1"/>
                  </a:solidFill>
                </a:rPr>
                <a:t>OBJECTIVE 1: </a:t>
              </a:r>
              <a:r>
                <a:rPr lang="en-US" sz="2400" kern="1200" dirty="0">
                  <a:solidFill>
                    <a:schemeClr val="bg1"/>
                  </a:solidFill>
                </a:rPr>
                <a:t>Understand how you might apply for your FE options.</a:t>
              </a:r>
              <a:endParaRPr lang="en-US" sz="24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838200" y="3177761"/>
            <a:ext cx="10515600" cy="1110701"/>
          </a:xfrm>
          <a:prstGeom prst="roundRect">
            <a:avLst>
              <a:gd name="adj" fmla="val 10000"/>
            </a:avLst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" name="Rectangle 9" descr="Blog"/>
          <p:cNvSpPr/>
          <p:nvPr/>
        </p:nvSpPr>
        <p:spPr>
          <a:xfrm>
            <a:off x="1055271" y="3351789"/>
            <a:ext cx="762643" cy="76264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 10"/>
          <p:cNvGrpSpPr/>
          <p:nvPr/>
        </p:nvGrpSpPr>
        <p:grpSpPr>
          <a:xfrm>
            <a:off x="2079171" y="3177761"/>
            <a:ext cx="9165772" cy="1110701"/>
            <a:chOff x="1282860" y="601630"/>
            <a:chExt cx="9232739" cy="1110701"/>
          </a:xfrm>
        </p:grpSpPr>
        <p:sp>
          <p:nvSpPr>
            <p:cNvPr id="12" name="Rectangle 11"/>
            <p:cNvSpPr/>
            <p:nvPr/>
          </p:nvSpPr>
          <p:spPr>
            <a:xfrm>
              <a:off x="1282860" y="601630"/>
              <a:ext cx="9232739" cy="11107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282860" y="601630"/>
              <a:ext cx="9232739" cy="1110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549" tIns="117549" rIns="117549" bIns="117549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solidFill>
                    <a:schemeClr val="bg1"/>
                  </a:solidFill>
                </a:rPr>
                <a:t>OBJECTIVE 2: </a:t>
              </a:r>
              <a:r>
                <a:rPr lang="en-US" sz="2400" kern="1200" dirty="0">
                  <a:solidFill>
                    <a:schemeClr val="bg1"/>
                  </a:solidFill>
                </a:rPr>
                <a:t>Be aware of what makes an effective application.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838200" y="4647334"/>
            <a:ext cx="10515600" cy="1110701"/>
          </a:xfrm>
          <a:prstGeom prst="roundRect">
            <a:avLst>
              <a:gd name="adj" fmla="val 10000"/>
            </a:avLst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5" name="Rectangle 14" descr="Blog"/>
          <p:cNvSpPr/>
          <p:nvPr/>
        </p:nvSpPr>
        <p:spPr>
          <a:xfrm>
            <a:off x="1055271" y="4821362"/>
            <a:ext cx="762643" cy="76264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oup 15"/>
          <p:cNvGrpSpPr/>
          <p:nvPr/>
        </p:nvGrpSpPr>
        <p:grpSpPr>
          <a:xfrm>
            <a:off x="2079171" y="4647334"/>
            <a:ext cx="9165772" cy="1110701"/>
            <a:chOff x="1282860" y="601630"/>
            <a:chExt cx="9232739" cy="1110701"/>
          </a:xfrm>
        </p:grpSpPr>
        <p:sp>
          <p:nvSpPr>
            <p:cNvPr id="17" name="Rectangle 16"/>
            <p:cNvSpPr/>
            <p:nvPr/>
          </p:nvSpPr>
          <p:spPr>
            <a:xfrm>
              <a:off x="1282860" y="601630"/>
              <a:ext cx="9232739" cy="11107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282860" y="601630"/>
              <a:ext cx="9232739" cy="11107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549" tIns="117549" rIns="117549" bIns="117549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>
                  <a:solidFill>
                    <a:schemeClr val="bg1"/>
                  </a:solidFill>
                </a:rPr>
                <a:t>OBJECTIVE 3: </a:t>
              </a:r>
              <a:r>
                <a:rPr lang="en-US" sz="2400" kern="1200" dirty="0">
                  <a:solidFill>
                    <a:schemeClr val="bg1"/>
                  </a:solidFill>
                </a:rPr>
                <a:t>Comprehend the differences between skills, qualities and qualifications.</a:t>
              </a:r>
              <a:endParaRPr lang="en-US" sz="20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0355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1680" y="622184"/>
            <a:ext cx="6813520" cy="68510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 smtClean="0"/>
              <a:t>WHAT’S IMPORTANT TO YOU?</a:t>
            </a:r>
            <a:endParaRPr lang="en-GB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6642" y="2355034"/>
            <a:ext cx="36991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Use the cut outs to think about what’s most important to you?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Rank the options in order of ‘most important’ to ‘least important. </a:t>
            </a:r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  <a:p>
            <a:pPr algn="r"/>
            <a:r>
              <a:rPr lang="en-GB" sz="2000" dirty="0" smtClean="0"/>
              <a:t>Here are a few examples:</a:t>
            </a:r>
            <a:endParaRPr lang="en-GB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29" y="1694329"/>
            <a:ext cx="6302055" cy="474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8224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485370"/>
              </p:ext>
            </p:extLst>
          </p:nvPr>
        </p:nvGraphicFramePr>
        <p:xfrm>
          <a:off x="242032" y="1871132"/>
          <a:ext cx="1145325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314">
                  <a:extLst>
                    <a:ext uri="{9D8B030D-6E8A-4147-A177-3AD203B41FA5}">
                      <a16:colId xmlns:a16="http://schemas.microsoft.com/office/drawing/2014/main" val="3337640085"/>
                    </a:ext>
                  </a:extLst>
                </a:gridCol>
                <a:gridCol w="2863314">
                  <a:extLst>
                    <a:ext uri="{9D8B030D-6E8A-4147-A177-3AD203B41FA5}">
                      <a16:colId xmlns:a16="http://schemas.microsoft.com/office/drawing/2014/main" val="816162806"/>
                    </a:ext>
                  </a:extLst>
                </a:gridCol>
                <a:gridCol w="2863314">
                  <a:extLst>
                    <a:ext uri="{9D8B030D-6E8A-4147-A177-3AD203B41FA5}">
                      <a16:colId xmlns:a16="http://schemas.microsoft.com/office/drawing/2014/main" val="1175472005"/>
                    </a:ext>
                  </a:extLst>
                </a:gridCol>
                <a:gridCol w="2863314">
                  <a:extLst>
                    <a:ext uri="{9D8B030D-6E8A-4147-A177-3AD203B41FA5}">
                      <a16:colId xmlns:a16="http://schemas.microsoft.com/office/drawing/2014/main" val="2203568968"/>
                    </a:ext>
                  </a:extLst>
                </a:gridCol>
              </a:tblGrid>
              <a:tr h="31994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COLLEGE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SIXTH FORM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TRAINING</a:t>
                      </a:r>
                      <a:r>
                        <a:rPr lang="en-GB" baseline="0" dirty="0" smtClean="0"/>
                        <a:t> PROVIDER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APPRENTICESHIPS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952561"/>
                  </a:ext>
                </a:extLst>
              </a:tr>
              <a:tr h="3972656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FE</a:t>
                      </a:r>
                      <a:r>
                        <a:rPr lang="en-GB" sz="1600" b="1" baseline="0" dirty="0" smtClean="0"/>
                        <a:t> College:</a:t>
                      </a:r>
                    </a:p>
                    <a:p>
                      <a:r>
                        <a:rPr lang="en-GB" sz="1400" b="0" baseline="0" dirty="0" smtClean="0"/>
                        <a:t>College is an adult environment where you take more responsibility for yourself and your learning – there’s support and guidance available, but it’s also a chance for you to prepare for work and life post-education. </a:t>
                      </a:r>
                    </a:p>
                    <a:p>
                      <a:r>
                        <a:rPr lang="en-GB" sz="1600" b="1" baseline="0" dirty="0" smtClean="0"/>
                        <a:t>Sixth Form College:</a:t>
                      </a:r>
                    </a:p>
                    <a:p>
                      <a:r>
                        <a:rPr lang="en-GB" sz="1400" b="0" baseline="0" dirty="0" smtClean="0"/>
                        <a:t>These colleges can be more informal than school sixth forms. They’re usually bigger and offer more study options</a:t>
                      </a:r>
                      <a:r>
                        <a:rPr lang="en-GB" sz="1600" b="0" baseline="0" dirty="0" smtClean="0"/>
                        <a:t>. </a:t>
                      </a:r>
                    </a:p>
                    <a:p>
                      <a:endParaRPr lang="en-GB" sz="1600" b="0" baseline="0" dirty="0" smtClean="0"/>
                    </a:p>
                    <a:p>
                      <a:endParaRPr lang="en-GB" sz="1200" b="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200" b="0" baseline="0" dirty="0" smtClean="0">
                          <a:solidFill>
                            <a:srgbClr val="FF0000"/>
                          </a:solidFill>
                        </a:rPr>
                        <a:t>It’s important to check what colleges offer – you may be eligible for a free bus service or bursaries.</a:t>
                      </a:r>
                      <a:endParaRPr lang="en-GB" sz="1100" b="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At a sixth form, you are often encouraged to pick 3-4 subjects, either A-levels or BTECs</a:t>
                      </a:r>
                      <a:r>
                        <a:rPr lang="en-GB" sz="1400" baseline="0" dirty="0" smtClean="0"/>
                        <a:t> and you will learn in a formal school setting. </a:t>
                      </a:r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It is worth researching local schools with a sixth form to see if it is the right path for you. </a:t>
                      </a:r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200" baseline="0" dirty="0" smtClean="0">
                          <a:solidFill>
                            <a:srgbClr val="FF0000"/>
                          </a:solidFill>
                        </a:rPr>
                        <a:t>If you are already at a school with a sixth form why not speak to the Head of Post-16 to get some first-hand knowledge?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Training providers work closely with</a:t>
                      </a:r>
                      <a:r>
                        <a:rPr lang="en-GB" sz="1400" baseline="0" dirty="0" smtClean="0"/>
                        <a:t> employers who offer work-based training as part of a placement or employment. </a:t>
                      </a:r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Some are specialists focusing on particular sectors and job roles e.g., construction, business admin, childcare, hair and beauty etc. </a:t>
                      </a:r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200" baseline="0" dirty="0" smtClean="0">
                          <a:solidFill>
                            <a:srgbClr val="FF0000"/>
                          </a:solidFill>
                        </a:rPr>
                        <a:t>This may be a good option for you if you are set on working in one particular area.  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Apprenticeships</a:t>
                      </a:r>
                      <a:r>
                        <a:rPr lang="en-GB" sz="1400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are where y</a:t>
                      </a:r>
                      <a:r>
                        <a:rPr lang="en-GB" sz="14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ou're employed to do a real job whilst</a:t>
                      </a:r>
                      <a:r>
                        <a:rPr lang="en-GB" sz="1400" baseline="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en-GB" sz="1400" dirty="0" smtClean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studying for a formal qualification - usually for one day a week either at a college or training centre. </a:t>
                      </a:r>
                    </a:p>
                    <a:p>
                      <a:endParaRPr lang="en-GB" sz="1400" dirty="0" smtClean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r>
                        <a:rPr lang="en-GB" sz="1400" dirty="0" smtClean="0">
                          <a:latin typeface="Roboto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normally work beside experienced staff and gain industry specific skills as well as earning a wage. </a:t>
                      </a:r>
                    </a:p>
                    <a:p>
                      <a:endParaRPr lang="en-GB" sz="1400" dirty="0" smtClean="0">
                        <a:latin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en-GB" sz="1400" dirty="0" smtClean="0">
                        <a:latin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en-GB" sz="1400" dirty="0" smtClean="0">
                        <a:latin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en-GB" sz="1400" dirty="0" smtClean="0">
                        <a:latin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endParaRPr lang="en-GB" sz="1400" dirty="0" smtClean="0">
                        <a:latin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cs typeface="Times New Roman" panose="02020603050405020304" pitchFamily="18" charset="0"/>
                        </a:rPr>
                        <a:t>This may be a good option for you if you want to jump start your career and gain</a:t>
                      </a:r>
                      <a:r>
                        <a:rPr lang="en-GB" sz="1200" baseline="0" dirty="0" smtClean="0">
                          <a:solidFill>
                            <a:srgbClr val="FF0000"/>
                          </a:solidFill>
                          <a:latin typeface="Roboto" panose="02000000000000000000" pitchFamily="2" charset="0"/>
                          <a:cs typeface="Times New Roman" panose="02020603050405020304" pitchFamily="18" charset="0"/>
                        </a:rPr>
                        <a:t> lots of work experience. 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31674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4924" y="1354856"/>
            <a:ext cx="1144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Why not make your own table to consider the pros and cons of each option? Remember, the choice is yours!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679" y="622184"/>
            <a:ext cx="4124109" cy="68510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POST-16 OPTIONS</a:t>
            </a:r>
          </a:p>
        </p:txBody>
      </p:sp>
    </p:spTree>
    <p:extLst>
      <p:ext uri="{BB962C8B-B14F-4D97-AF65-F5344CB8AC3E}">
        <p14:creationId xmlns:p14="http://schemas.microsoft.com/office/powerpoint/2010/main" val="1690828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276" y="402264"/>
            <a:ext cx="4857400" cy="9136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 smtClean="0"/>
              <a:t>COLLEGE TIMETABLE</a:t>
            </a:r>
            <a:endParaRPr lang="en-GB" sz="3600" b="1" dirty="0"/>
          </a:p>
        </p:txBody>
      </p:sp>
      <p:pic>
        <p:nvPicPr>
          <p:cNvPr id="1028" name="Picture 4" descr="Fres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69" y="1879921"/>
            <a:ext cx="11501655" cy="254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109627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276" y="402264"/>
            <a:ext cx="4857400" cy="10214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 smtClean="0"/>
              <a:t>APPRENTICESHIP TIMETABLE</a:t>
            </a:r>
            <a:endParaRPr lang="en-GB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502733"/>
              </p:ext>
            </p:extLst>
          </p:nvPr>
        </p:nvGraphicFramePr>
        <p:xfrm>
          <a:off x="594276" y="2016028"/>
          <a:ext cx="10366950" cy="4173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390">
                  <a:extLst>
                    <a:ext uri="{9D8B030D-6E8A-4147-A177-3AD203B41FA5}">
                      <a16:colId xmlns:a16="http://schemas.microsoft.com/office/drawing/2014/main" val="632534822"/>
                    </a:ext>
                  </a:extLst>
                </a:gridCol>
                <a:gridCol w="2073390">
                  <a:extLst>
                    <a:ext uri="{9D8B030D-6E8A-4147-A177-3AD203B41FA5}">
                      <a16:colId xmlns:a16="http://schemas.microsoft.com/office/drawing/2014/main" val="3358872235"/>
                    </a:ext>
                  </a:extLst>
                </a:gridCol>
                <a:gridCol w="2073390">
                  <a:extLst>
                    <a:ext uri="{9D8B030D-6E8A-4147-A177-3AD203B41FA5}">
                      <a16:colId xmlns:a16="http://schemas.microsoft.com/office/drawing/2014/main" val="2249224034"/>
                    </a:ext>
                  </a:extLst>
                </a:gridCol>
                <a:gridCol w="2073390">
                  <a:extLst>
                    <a:ext uri="{9D8B030D-6E8A-4147-A177-3AD203B41FA5}">
                      <a16:colId xmlns:a16="http://schemas.microsoft.com/office/drawing/2014/main" val="4052334830"/>
                    </a:ext>
                  </a:extLst>
                </a:gridCol>
                <a:gridCol w="2073390">
                  <a:extLst>
                    <a:ext uri="{9D8B030D-6E8A-4147-A177-3AD203B41FA5}">
                      <a16:colId xmlns:a16="http://schemas.microsoft.com/office/drawing/2014/main" val="1429116824"/>
                    </a:ext>
                  </a:extLst>
                </a:gridCol>
              </a:tblGrid>
              <a:tr h="714909">
                <a:tc>
                  <a:txBody>
                    <a:bodyPr/>
                    <a:lstStyle/>
                    <a:p>
                      <a:r>
                        <a:rPr lang="en-GB" dirty="0" smtClean="0"/>
                        <a:t>Monday – college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Tuesday - workplace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Wednesday - workplace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Thursday - workplace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Friday - workplace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60660"/>
                  </a:ext>
                </a:extLst>
              </a:tr>
              <a:tr h="714909">
                <a:tc>
                  <a:txBody>
                    <a:bodyPr/>
                    <a:lstStyle/>
                    <a:p>
                      <a:r>
                        <a:rPr lang="en-GB" dirty="0" smtClean="0"/>
                        <a:t>9am</a:t>
                      </a:r>
                      <a:r>
                        <a:rPr lang="en-GB" baseline="0" dirty="0" smtClean="0"/>
                        <a:t> – Business admin tutorial module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9am – Meeting with manager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9am – Getting on with tasks set for the</a:t>
                      </a:r>
                      <a:r>
                        <a:rPr lang="en-GB" baseline="0" dirty="0" smtClean="0"/>
                        <a:t> week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9am – Getting on with tasks set for the week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9am – Whole team meeting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097610"/>
                  </a:ext>
                </a:extLst>
              </a:tr>
              <a:tr h="71490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10am- Getting on with tasks set for the</a:t>
                      </a:r>
                      <a:r>
                        <a:rPr lang="en-GB" baseline="0" dirty="0" smtClean="0"/>
                        <a:t> week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11am – College</a:t>
                      </a:r>
                      <a:r>
                        <a:rPr lang="en-GB" baseline="0" dirty="0" smtClean="0"/>
                        <a:t> work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697354"/>
                  </a:ext>
                </a:extLst>
              </a:tr>
              <a:tr h="714909">
                <a:tc>
                  <a:txBody>
                    <a:bodyPr/>
                    <a:lstStyle/>
                    <a:p>
                      <a:r>
                        <a:rPr lang="en-GB" dirty="0" smtClean="0"/>
                        <a:t>1pm</a:t>
                      </a:r>
                      <a:r>
                        <a:rPr lang="en-GB" baseline="0" dirty="0" smtClean="0"/>
                        <a:t> – study group session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3pm – College</a:t>
                      </a:r>
                      <a:r>
                        <a:rPr lang="en-GB" baseline="0" dirty="0" smtClean="0"/>
                        <a:t> work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042177"/>
                  </a:ext>
                </a:extLst>
              </a:tr>
              <a:tr h="714909">
                <a:tc>
                  <a:txBody>
                    <a:bodyPr/>
                    <a:lstStyle/>
                    <a:p>
                      <a:r>
                        <a:rPr lang="en-GB" dirty="0" smtClean="0"/>
                        <a:t>3pm – Business admin tutorial module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5pm</a:t>
                      </a:r>
                      <a:r>
                        <a:rPr lang="en-GB" baseline="0" dirty="0" smtClean="0"/>
                        <a:t> – End of day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5pm – End</a:t>
                      </a:r>
                      <a:r>
                        <a:rPr lang="en-GB" baseline="0" dirty="0" smtClean="0"/>
                        <a:t> of day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5pm – End of day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5pm – End</a:t>
                      </a:r>
                      <a:r>
                        <a:rPr lang="en-GB" baseline="0" dirty="0" smtClean="0"/>
                        <a:t> of day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737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785687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imetable for 2020/21 — Solihull Sixth Form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Timetable for 2020/21 — Solihull Sixth Form Colle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Timetable for 2020/21 — Solihull Sixth Form 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61" y="1409244"/>
            <a:ext cx="7136474" cy="50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0375" y="312738"/>
            <a:ext cx="4857400" cy="10214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 smtClean="0"/>
              <a:t>SIXTH FORM TIMETABLE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138035538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1679" y="622184"/>
            <a:ext cx="4231686" cy="68510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YOUR NEXT STEPS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1679" y="4061301"/>
            <a:ext cx="2790092" cy="1516185"/>
          </a:xfrm>
          <a:prstGeom prst="roundRect">
            <a:avLst/>
          </a:prstGeom>
          <a:solidFill>
            <a:srgbClr val="ED2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RESEARCH!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81832" y="4065209"/>
            <a:ext cx="2801815" cy="1516185"/>
          </a:xfrm>
          <a:prstGeom prst="roundRect">
            <a:avLst/>
          </a:prstGeom>
          <a:solidFill>
            <a:srgbClr val="92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Application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61986" y="4049579"/>
            <a:ext cx="2876061" cy="1516185"/>
          </a:xfrm>
          <a:prstGeom prst="roundRect">
            <a:avLst/>
          </a:prstGeom>
          <a:solidFill>
            <a:srgbClr val="162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It’s up to you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13247" y="1992347"/>
            <a:ext cx="2786185" cy="151618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A Levels, BTECs or a college course?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628572" y="1992347"/>
            <a:ext cx="2711938" cy="1516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Extra-curricular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1380715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horns Group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2477</TotalTime>
  <Words>1856</Words>
  <Application>Microsoft Office PowerPoint</Application>
  <PresentationFormat>Widescreen</PresentationFormat>
  <Paragraphs>219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Roboto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Leigh Torrance</dc:creator>
  <cp:lastModifiedBy>Fletcher, Sophie</cp:lastModifiedBy>
  <cp:revision>149</cp:revision>
  <dcterms:created xsi:type="dcterms:W3CDTF">2017-03-14T08:31:32Z</dcterms:created>
  <dcterms:modified xsi:type="dcterms:W3CDTF">2021-08-19T15:07:14Z</dcterms:modified>
</cp:coreProperties>
</file>