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73" r:id="rId2"/>
    <p:sldId id="299" r:id="rId3"/>
    <p:sldId id="290" r:id="rId4"/>
    <p:sldId id="276" r:id="rId5"/>
    <p:sldId id="297" r:id="rId6"/>
    <p:sldId id="298" r:id="rId7"/>
    <p:sldId id="301" r:id="rId8"/>
    <p:sldId id="292" r:id="rId9"/>
    <p:sldId id="296" r:id="rId10"/>
    <p:sldId id="288"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217C"/>
    <a:srgbClr val="162D56"/>
    <a:srgbClr val="1D7CC7"/>
    <a:srgbClr val="3A87C4"/>
    <a:srgbClr val="1E2C52"/>
    <a:srgbClr val="009193"/>
    <a:srgbClr val="A91D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ABC2E2-848F-E1BC-5647-BA94E822ECFB}" v="44" dt="2020-09-29T13:07:40.690"/>
    <p1510:client id="{C4FC1DA0-F43C-B6BF-70E8-C119F16DD684}" v="4" dt="2020-10-27T14:58:15.830"/>
    <p1510:client id="{DB5C0247-13C1-C887-A582-32C3984F783A}" v="2" dt="2020-09-30T14:14:36.0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2" autoAdjust="0"/>
    <p:restoredTop sz="78466" autoAdjust="0"/>
  </p:normalViewPr>
  <p:slideViewPr>
    <p:cSldViewPr snapToGrid="0" snapToObjects="1">
      <p:cViewPr varScale="1">
        <p:scale>
          <a:sx n="69" d="100"/>
          <a:sy n="69" d="100"/>
        </p:scale>
        <p:origin x="-99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yes, Emma" userId="S::e.hayes@wlv.ac.uk::23c3d461-328a-4698-a907-8f8fa33d6d1c" providerId="AD" clId="Web-{A2ABC2E2-848F-E1BC-5647-BA94E822ECFB}"/>
    <pc:docChg chg="modSld">
      <pc:chgData name="Hayes, Emma" userId="S::e.hayes@wlv.ac.uk::23c3d461-328a-4698-a907-8f8fa33d6d1c" providerId="AD" clId="Web-{A2ABC2E2-848F-E1BC-5647-BA94E822ECFB}" dt="2020-09-29T13:07:40.690" v="43" actId="20577"/>
      <pc:docMkLst>
        <pc:docMk/>
      </pc:docMkLst>
      <pc:sldChg chg="modSp">
        <pc:chgData name="Hayes, Emma" userId="S::e.hayes@wlv.ac.uk::23c3d461-328a-4698-a907-8f8fa33d6d1c" providerId="AD" clId="Web-{A2ABC2E2-848F-E1BC-5647-BA94E822ECFB}" dt="2020-09-29T13:07:40.690" v="43" actId="20577"/>
        <pc:sldMkLst>
          <pc:docMk/>
          <pc:sldMk cId="1205035523" sldId="276"/>
        </pc:sldMkLst>
        <pc:spChg chg="mod">
          <ac:chgData name="Hayes, Emma" userId="S::e.hayes@wlv.ac.uk::23c3d461-328a-4698-a907-8f8fa33d6d1c" providerId="AD" clId="Web-{A2ABC2E2-848F-E1BC-5647-BA94E822ECFB}" dt="2020-09-29T13:07:40.690" v="43" actId="20577"/>
          <ac:spMkLst>
            <pc:docMk/>
            <pc:sldMk cId="1205035523" sldId="276"/>
            <ac:spMk id="18" creationId="{00000000-0000-0000-0000-000000000000}"/>
          </ac:spMkLst>
        </pc:spChg>
      </pc:sldChg>
    </pc:docChg>
  </pc:docChgLst>
  <pc:docChgLst>
    <pc:chgData name="Hayes, Emma" userId="S::e.hayes@wlv.ac.uk::23c3d461-328a-4698-a907-8f8fa33d6d1c" providerId="AD" clId="Web-{DB5C0247-13C1-C887-A582-32C3984F783A}"/>
    <pc:docChg chg="addSld sldOrd">
      <pc:chgData name="Hayes, Emma" userId="S::e.hayes@wlv.ac.uk::23c3d461-328a-4698-a907-8f8fa33d6d1c" providerId="AD" clId="Web-{DB5C0247-13C1-C887-A582-32C3984F783A}" dt="2020-09-30T14:14:36.090" v="1"/>
      <pc:docMkLst>
        <pc:docMk/>
      </pc:docMkLst>
      <pc:sldChg chg="ord">
        <pc:chgData name="Hayes, Emma" userId="S::e.hayes@wlv.ac.uk::23c3d461-328a-4698-a907-8f8fa33d6d1c" providerId="AD" clId="Web-{DB5C0247-13C1-C887-A582-32C3984F783A}" dt="2020-09-30T14:14:36.090" v="1"/>
        <pc:sldMkLst>
          <pc:docMk/>
          <pc:sldMk cId="1205035523" sldId="276"/>
        </pc:sldMkLst>
      </pc:sldChg>
      <pc:sldChg chg="add">
        <pc:chgData name="Hayes, Emma" userId="S::e.hayes@wlv.ac.uk::23c3d461-328a-4698-a907-8f8fa33d6d1c" providerId="AD" clId="Web-{DB5C0247-13C1-C887-A582-32C3984F783A}" dt="2020-09-30T14:14:34.371" v="0"/>
        <pc:sldMkLst>
          <pc:docMk/>
          <pc:sldMk cId="2412255333" sldId="299"/>
        </pc:sldMkLst>
      </pc:sldChg>
    </pc:docChg>
  </pc:docChgLst>
  <pc:docChgLst>
    <pc:chgData name="Fenwick, Georgia" userId="S::g.fenwick@wlv.ac.uk::7a8d7111-5516-43b0-b8c1-8a359c0d479b" providerId="AD" clId="Web-{C4FC1DA0-F43C-B6BF-70E8-C119F16DD684}"/>
    <pc:docChg chg="modSld sldOrd">
      <pc:chgData name="Fenwick, Georgia" userId="S::g.fenwick@wlv.ac.uk::7a8d7111-5516-43b0-b8c1-8a359c0d479b" providerId="AD" clId="Web-{C4FC1DA0-F43C-B6BF-70E8-C119F16DD684}" dt="2020-10-27T14:58:15.830" v="3"/>
      <pc:docMkLst>
        <pc:docMk/>
      </pc:docMkLst>
      <pc:sldChg chg="modSp ord">
        <pc:chgData name="Fenwick, Georgia" userId="S::g.fenwick@wlv.ac.uk::7a8d7111-5516-43b0-b8c1-8a359c0d479b" providerId="AD" clId="Web-{C4FC1DA0-F43C-B6BF-70E8-C119F16DD684}" dt="2020-10-27T14:58:15.830" v="3"/>
        <pc:sldMkLst>
          <pc:docMk/>
          <pc:sldMk cId="1205035523" sldId="276"/>
        </pc:sldMkLst>
        <pc:spChg chg="mod">
          <ac:chgData name="Fenwick, Georgia" userId="S::g.fenwick@wlv.ac.uk::7a8d7111-5516-43b0-b8c1-8a359c0d479b" providerId="AD" clId="Web-{C4FC1DA0-F43C-B6BF-70E8-C119F16DD684}" dt="2020-10-27T14:58:08.283" v="1"/>
          <ac:spMkLst>
            <pc:docMk/>
            <pc:sldMk cId="1205035523" sldId="276"/>
            <ac:spMk id="3" creationId="{00000000-0000-0000-0000-000000000000}"/>
          </ac:spMkLst>
        </pc:spChg>
        <pc:spChg chg="mod">
          <ac:chgData name="Fenwick, Georgia" userId="S::g.fenwick@wlv.ac.uk::7a8d7111-5516-43b0-b8c1-8a359c0d479b" providerId="AD" clId="Web-{C4FC1DA0-F43C-B6BF-70E8-C119F16DD684}" dt="2020-10-27T14:58:11.767" v="2"/>
          <ac:spMkLst>
            <pc:docMk/>
            <pc:sldMk cId="1205035523" sldId="276"/>
            <ac:spMk id="9" creationId="{00000000-0000-0000-0000-000000000000}"/>
          </ac:spMkLst>
        </pc:spChg>
        <pc:spChg chg="mod">
          <ac:chgData name="Fenwick, Georgia" userId="S::g.fenwick@wlv.ac.uk::7a8d7111-5516-43b0-b8c1-8a359c0d479b" providerId="AD" clId="Web-{C4FC1DA0-F43C-B6BF-70E8-C119F16DD684}" dt="2020-10-27T14:58:15.830" v="3"/>
          <ac:spMkLst>
            <pc:docMk/>
            <pc:sldMk cId="1205035523" sldId="276"/>
            <ac:spMk id="1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184A3-5229-1E4D-9B13-00844BF0555E}" type="datetimeFigureOut">
              <a:rPr lang="en-US" smtClean="0"/>
              <a:t>10/11/2021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38161D5-11C8-8D46-A559-45939B83D677}" type="slidenum">
              <a:rPr lang="en-US" smtClean="0"/>
              <a:t>‹#›</a:t>
            </a:fld>
            <a:endParaRPr lang="en-US"/>
          </a:p>
        </p:txBody>
      </p:sp>
    </p:spTree>
    <p:extLst>
      <p:ext uri="{BB962C8B-B14F-4D97-AF65-F5344CB8AC3E}">
        <p14:creationId xmlns:p14="http://schemas.microsoft.com/office/powerpoint/2010/main" val="3334562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034686-57C3-D54F-B396-5ACAB96AFB98}" type="datetimeFigureOut">
              <a:rPr lang="en-US" smtClean="0"/>
              <a:t>10/11/2021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CBC23-9250-7349-A59D-41C845E0C87D}" type="slidenum">
              <a:rPr lang="en-US" smtClean="0"/>
              <a:t>‹#›</a:t>
            </a:fld>
            <a:endParaRPr lang="en-US"/>
          </a:p>
        </p:txBody>
      </p:sp>
    </p:spTree>
    <p:extLst>
      <p:ext uri="{BB962C8B-B14F-4D97-AF65-F5344CB8AC3E}">
        <p14:creationId xmlns:p14="http://schemas.microsoft.com/office/powerpoint/2010/main" val="1571057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a:t>
            </a:fld>
            <a:endParaRPr lang="en-US"/>
          </a:p>
        </p:txBody>
      </p:sp>
    </p:spTree>
    <p:extLst>
      <p:ext uri="{BB962C8B-B14F-4D97-AF65-F5344CB8AC3E}">
        <p14:creationId xmlns:p14="http://schemas.microsoft.com/office/powerpoint/2010/main" val="4227209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10</a:t>
            </a:fld>
            <a:endParaRPr lang="en-US"/>
          </a:p>
        </p:txBody>
      </p:sp>
    </p:spTree>
    <p:extLst>
      <p:ext uri="{BB962C8B-B14F-4D97-AF65-F5344CB8AC3E}">
        <p14:creationId xmlns:p14="http://schemas.microsoft.com/office/powerpoint/2010/main" val="267496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2</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Bring</a:t>
            </a:r>
            <a:r>
              <a:rPr lang="en-GB" baseline="0" dirty="0"/>
              <a:t> prospectus examples with you if possible.</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3</a:t>
            </a:fld>
            <a:endParaRPr lang="en-US"/>
          </a:p>
        </p:txBody>
      </p:sp>
    </p:spTree>
    <p:extLst>
      <p:ext uri="{BB962C8B-B14F-4D97-AF65-F5344CB8AC3E}">
        <p14:creationId xmlns:p14="http://schemas.microsoft.com/office/powerpoint/2010/main" val="137857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4</a:t>
            </a:fld>
            <a:endParaRPr lang="en-US"/>
          </a:p>
        </p:txBody>
      </p:sp>
    </p:spTree>
    <p:extLst>
      <p:ext uri="{BB962C8B-B14F-4D97-AF65-F5344CB8AC3E}">
        <p14:creationId xmlns:p14="http://schemas.microsoft.com/office/powerpoint/2010/main" val="507682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Pages 47-48: 3.1 Interviews</a:t>
            </a:r>
            <a:r>
              <a:rPr lang="en-GB" sz="1200" b="1" kern="1200" baseline="0" dirty="0" smtClean="0">
                <a:solidFill>
                  <a:schemeClr val="tx1"/>
                </a:solidFill>
                <a:effectLst/>
                <a:latin typeface="+mn-lt"/>
                <a:ea typeface="+mn-ea"/>
                <a:cs typeface="+mn-cs"/>
              </a:rPr>
              <a:t> and job descriptions</a:t>
            </a:r>
            <a:endParaRPr lang="en-GB" b="1" i="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baseline="0" dirty="0" smtClean="0"/>
              <a:t>3.1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smtClean="0"/>
              <a:t>Use resource in Resource Booklet</a:t>
            </a:r>
            <a:r>
              <a:rPr lang="en-GB" b="0" i="0" baseline="0" dirty="0"/>
              <a:t>. Use the job description to highlight any areas the students are concerned about and get them to identify any important information that they would need to remember for an interview with the company.</a:t>
            </a:r>
            <a:endParaRPr lang="en-GB" b="1"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5</a:t>
            </a:fld>
            <a:endParaRPr lang="en-US"/>
          </a:p>
        </p:txBody>
      </p:sp>
    </p:spTree>
    <p:extLst>
      <p:ext uri="{BB962C8B-B14F-4D97-AF65-F5344CB8AC3E}">
        <p14:creationId xmlns:p14="http://schemas.microsoft.com/office/powerpoint/2010/main" val="4517078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49: 3.2 Mock</a:t>
            </a:r>
            <a:r>
              <a:rPr lang="en-GB" sz="1200" b="1" kern="1200" baseline="0" dirty="0" smtClean="0">
                <a:solidFill>
                  <a:schemeClr val="tx1"/>
                </a:solidFill>
                <a:effectLst/>
                <a:latin typeface="+mn-lt"/>
                <a:ea typeface="+mn-ea"/>
                <a:cs typeface="+mn-cs"/>
              </a:rPr>
              <a:t> interview prep</a:t>
            </a: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10</a:t>
            </a:r>
            <a:r>
              <a:rPr lang="en-GB" baseline="0" dirty="0" smtClean="0"/>
              <a:t> </a:t>
            </a:r>
            <a:r>
              <a:rPr lang="en-GB" baseline="0" dirty="0"/>
              <a:t>most common interview questions from </a:t>
            </a:r>
            <a:r>
              <a:rPr lang="en-GB" b="0" i="0" baseline="0" dirty="0" smtClean="0"/>
              <a:t>Resource </a:t>
            </a:r>
            <a:r>
              <a:rPr lang="en-GB" b="0" i="0" baseline="0" dirty="0"/>
              <a:t>Booklet.</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6</a:t>
            </a:fld>
            <a:endParaRPr lang="en-US"/>
          </a:p>
        </p:txBody>
      </p:sp>
    </p:spTree>
    <p:extLst>
      <p:ext uri="{BB962C8B-B14F-4D97-AF65-F5344CB8AC3E}">
        <p14:creationId xmlns:p14="http://schemas.microsoft.com/office/powerpoint/2010/main" val="583448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Click on video to </a:t>
            </a:r>
            <a:r>
              <a:rPr lang="en-GB" dirty="0" smtClean="0"/>
              <a:t>watch</a:t>
            </a:r>
          </a:p>
          <a:p>
            <a:endParaRPr lang="en-GB" dirty="0" smtClean="0"/>
          </a:p>
          <a:p>
            <a:r>
              <a:rPr lang="en-GB" smtClean="0"/>
              <a:t>Link:</a:t>
            </a:r>
            <a:r>
              <a:rPr lang="en-GB" baseline="0" smtClean="0"/>
              <a:t> </a:t>
            </a:r>
            <a:r>
              <a:rPr lang="en-GB" smtClean="0"/>
              <a:t>https://www.youtube.com/watch?v=tDQpNMjc_iQ</a:t>
            </a:r>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7</a:t>
            </a:fld>
            <a:endParaRPr lang="en-US"/>
          </a:p>
        </p:txBody>
      </p:sp>
    </p:spTree>
    <p:extLst>
      <p:ext uri="{BB962C8B-B14F-4D97-AF65-F5344CB8AC3E}">
        <p14:creationId xmlns:p14="http://schemas.microsoft.com/office/powerpoint/2010/main" val="3858315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smtClean="0"/>
              <a:t>3.2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Try </a:t>
            </a:r>
            <a:r>
              <a:rPr lang="en-GB" dirty="0"/>
              <a:t>to listen in to discussions and offer help where you can. Remind</a:t>
            </a:r>
            <a:r>
              <a:rPr lang="en-GB" baseline="0" dirty="0"/>
              <a:t> students that the interviewer only wants the best candidate and they are a normal person! Just be yourself.</a:t>
            </a:r>
          </a:p>
        </p:txBody>
      </p:sp>
      <p:sp>
        <p:nvSpPr>
          <p:cNvPr id="4" name="Slide Number Placeholder 3"/>
          <p:cNvSpPr>
            <a:spLocks noGrp="1"/>
          </p:cNvSpPr>
          <p:nvPr>
            <p:ph type="sldNum" sz="quarter" idx="10"/>
          </p:nvPr>
        </p:nvSpPr>
        <p:spPr/>
        <p:txBody>
          <a:bodyPr/>
          <a:lstStyle/>
          <a:p>
            <a:fld id="{812CBC23-9250-7349-A59D-41C845E0C87D}" type="slidenum">
              <a:rPr lang="en-US" smtClean="0"/>
              <a:t>8</a:t>
            </a:fld>
            <a:endParaRPr lang="en-US"/>
          </a:p>
        </p:txBody>
      </p:sp>
    </p:spTree>
    <p:extLst>
      <p:ext uri="{BB962C8B-B14F-4D97-AF65-F5344CB8AC3E}">
        <p14:creationId xmlns:p14="http://schemas.microsoft.com/office/powerpoint/2010/main" val="284585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Resource Booklet Page 50: 3.3 Person specification</a:t>
            </a:r>
            <a:endParaRPr lang="en-GB" b="1"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3.3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Discuss </a:t>
            </a:r>
            <a:r>
              <a:rPr lang="en-GB" baseline="0" dirty="0"/>
              <a:t>purpose of a person specification with students. Give them </a:t>
            </a:r>
            <a:r>
              <a:rPr lang="en-GB" baseline="0" dirty="0" smtClean="0"/>
              <a:t>examples </a:t>
            </a:r>
            <a:r>
              <a:rPr lang="en-GB" baseline="0" dirty="0"/>
              <a:t>if students are struggling. </a:t>
            </a:r>
            <a:r>
              <a:rPr lang="en-GB" baseline="0" dirty="0" smtClean="0"/>
              <a:t>Use worksheet in Resource Booklet</a:t>
            </a:r>
            <a:r>
              <a:rPr lang="en-GB" b="0" i="0" baseline="0" dirty="0" smtClean="0"/>
              <a:t> </a:t>
            </a:r>
            <a:r>
              <a:rPr lang="en-GB" b="0" i="0" baseline="0" dirty="0"/>
              <a:t>and</a:t>
            </a:r>
            <a:r>
              <a:rPr lang="en-GB" baseline="0" dirty="0"/>
              <a:t> ask students to think of their own examples and then identify 3 specs for the job description from the first section. </a:t>
            </a:r>
          </a:p>
          <a:p>
            <a:endParaRPr lang="en-GB" dirty="0"/>
          </a:p>
        </p:txBody>
      </p:sp>
      <p:sp>
        <p:nvSpPr>
          <p:cNvPr id="4" name="Slide Number Placeholder 3"/>
          <p:cNvSpPr>
            <a:spLocks noGrp="1"/>
          </p:cNvSpPr>
          <p:nvPr>
            <p:ph type="sldNum" sz="quarter" idx="10"/>
          </p:nvPr>
        </p:nvSpPr>
        <p:spPr/>
        <p:txBody>
          <a:bodyPr/>
          <a:lstStyle/>
          <a:p>
            <a:fld id="{812CBC23-9250-7349-A59D-41C845E0C87D}" type="slidenum">
              <a:rPr lang="en-US" smtClean="0"/>
              <a:t>9</a:t>
            </a:fld>
            <a:endParaRPr lang="en-US"/>
          </a:p>
        </p:txBody>
      </p:sp>
    </p:spTree>
    <p:extLst>
      <p:ext uri="{BB962C8B-B14F-4D97-AF65-F5344CB8AC3E}">
        <p14:creationId xmlns:p14="http://schemas.microsoft.com/office/powerpoint/2010/main" val="393289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break text">
    <p:spTree>
      <p:nvGrpSpPr>
        <p:cNvPr id="1" name=""/>
        <p:cNvGrpSpPr/>
        <p:nvPr/>
      </p:nvGrpSpPr>
      <p:grpSpPr>
        <a:xfrm>
          <a:off x="0" y="0"/>
          <a:ext cx="0" cy="0"/>
          <a:chOff x="0" y="0"/>
          <a:chExt cx="0" cy="0"/>
        </a:xfrm>
      </p:grpSpPr>
      <p:sp>
        <p:nvSpPr>
          <p:cNvPr id="10" name="TextBox 9"/>
          <p:cNvSpPr txBox="1"/>
          <p:nvPr userDrawn="1"/>
        </p:nvSpPr>
        <p:spPr>
          <a:xfrm>
            <a:off x="1387029" y="4180537"/>
            <a:ext cx="9447922" cy="461665"/>
          </a:xfrm>
          <a:prstGeom prst="rect">
            <a:avLst/>
          </a:prstGeom>
          <a:noFill/>
        </p:spPr>
        <p:txBody>
          <a:bodyPr wrap="square" rtlCol="0">
            <a:spAutoFit/>
          </a:bodyPr>
          <a:lstStyle/>
          <a:p>
            <a:pPr algn="ctr"/>
            <a:r>
              <a:rPr lang="en-US" sz="2400" spc="1000" dirty="0">
                <a:solidFill>
                  <a:schemeClr val="tx2"/>
                </a:solidFill>
                <a:latin typeface="Verdana" charset="0"/>
                <a:ea typeface="Verdana" charset="0"/>
                <a:cs typeface="Verdana" charset="0"/>
              </a:rPr>
              <a:t>SECTION BREAK TITLE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ption 1">
    <p:bg>
      <p:bgPr>
        <a:solidFill>
          <a:schemeClr val="bg1"/>
        </a:solidFill>
        <a:effectLst/>
      </p:bgPr>
    </p:bg>
    <p:spTree>
      <p:nvGrpSpPr>
        <p:cNvPr id="1" name=""/>
        <p:cNvGrpSpPr/>
        <p:nvPr/>
      </p:nvGrpSpPr>
      <p:grpSpPr>
        <a:xfrm>
          <a:off x="0" y="0"/>
          <a:ext cx="0" cy="0"/>
          <a:chOff x="0" y="0"/>
          <a:chExt cx="0" cy="0"/>
        </a:xfrm>
      </p:grpSpPr>
      <p:sp>
        <p:nvSpPr>
          <p:cNvPr id="8" name="TextBox 7"/>
          <p:cNvSpPr txBox="1"/>
          <p:nvPr userDrawn="1"/>
        </p:nvSpPr>
        <p:spPr>
          <a:xfrm>
            <a:off x="1432305" y="1547170"/>
            <a:ext cx="3466587" cy="376000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9" name="TextBox 8"/>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mj-lt"/>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ption 2">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447535" y="1906713"/>
            <a:ext cx="4636695" cy="3323987"/>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100000"/>
              </a:lnSpc>
              <a:spcBef>
                <a:spcPts val="0"/>
              </a:spcBef>
              <a:spcAft>
                <a:spcPts val="0"/>
              </a:spcAft>
              <a:buClrTx/>
              <a:buSzTx/>
              <a:buFont typeface="+mj-lt"/>
              <a:buAutoNum type="arabicPeriod"/>
              <a:tabLst/>
              <a:defRPr/>
            </a:pPr>
            <a:endParaRPr lang="en-US" sz="1400" kern="1200" dirty="0">
              <a:solidFill>
                <a:schemeClr val="tx1">
                  <a:lumMod val="65000"/>
                  <a:lumOff val="35000"/>
                </a:schemeClr>
              </a:solidFill>
              <a:effectLst/>
              <a:latin typeface="+mn-lt"/>
              <a:ea typeface="+mn-ea"/>
              <a:cs typeface="+mn-cs"/>
            </a:endParaRPr>
          </a:p>
        </p:txBody>
      </p:sp>
      <p:sp>
        <p:nvSpPr>
          <p:cNvPr id="5" name="TextBox 4"/>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ption 3">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1387334" y="1957133"/>
            <a:ext cx="3466587" cy="3300134"/>
          </a:xfrm>
          <a:prstGeom prst="rect">
            <a:avLst/>
          </a:prstGeom>
          <a:noFill/>
        </p:spPr>
        <p:txBody>
          <a:bodyPr wrap="square" rtlCol="0">
            <a:spAutoFit/>
          </a:bodyPr>
          <a:lstStyle/>
          <a:p>
            <a:pPr>
              <a:lnSpc>
                <a:spcPct val="150000"/>
              </a:lnSpc>
            </a:pPr>
            <a:r>
              <a:rPr lang="en-US" sz="1000" kern="1200" dirty="0" err="1">
                <a:solidFill>
                  <a:schemeClr val="tx1">
                    <a:lumMod val="65000"/>
                    <a:lumOff val="35000"/>
                  </a:schemeClr>
                </a:solidFill>
                <a:effectLst/>
                <a:latin typeface="+mn-lt"/>
                <a:ea typeface="+mn-ea"/>
                <a:cs typeface="+mn-cs"/>
              </a:rPr>
              <a:t>Vit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vendicatet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latius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Giaecus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elibus</a:t>
            </a:r>
            <a:r>
              <a:rPr lang="en-US" sz="1000" kern="1200" dirty="0">
                <a:solidFill>
                  <a:schemeClr val="tx1">
                    <a:lumMod val="65000"/>
                    <a:lumOff val="35000"/>
                  </a:schemeClr>
                </a:solidFill>
                <a:effectLst/>
                <a:latin typeface="+mn-lt"/>
                <a:ea typeface="+mn-ea"/>
                <a:cs typeface="+mn-cs"/>
              </a:rPr>
              <a:t> re con </a:t>
            </a:r>
            <a:r>
              <a:rPr lang="en-US" sz="1000" kern="1200" dirty="0" err="1">
                <a:solidFill>
                  <a:schemeClr val="tx1">
                    <a:lumMod val="65000"/>
                    <a:lumOff val="35000"/>
                  </a:schemeClr>
                </a:solidFill>
                <a:effectLst/>
                <a:latin typeface="+mn-lt"/>
                <a:ea typeface="+mn-ea"/>
                <a:cs typeface="+mn-cs"/>
              </a:rPr>
              <a:t>everesto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volore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molorrore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quia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doluptate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lautent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occatur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Equatia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epediaspicia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nonsequi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volori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optatem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poribus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apis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a:t>
            </a:r>
            <a:r>
              <a:rPr lang="en-US" sz="1000" kern="1200" dirty="0">
                <a:solidFill>
                  <a:schemeClr val="tx1">
                    <a:lumMod val="65000"/>
                    <a:lumOff val="35000"/>
                  </a:schemeClr>
                </a:solidFill>
                <a:effectLst/>
                <a:latin typeface="+mn-lt"/>
                <a:ea typeface="+mn-ea"/>
                <a:cs typeface="+mn-cs"/>
              </a:rPr>
              <a:t> min pore, </a:t>
            </a:r>
            <a:r>
              <a:rPr lang="en-US" sz="1000" kern="1200" dirty="0" err="1">
                <a:solidFill>
                  <a:schemeClr val="tx1">
                    <a:lumMod val="65000"/>
                    <a:lumOff val="35000"/>
                  </a:schemeClr>
                </a:solidFill>
                <a:effectLst/>
                <a:latin typeface="+mn-lt"/>
                <a:ea typeface="+mn-ea"/>
                <a:cs typeface="+mn-cs"/>
              </a:rPr>
              <a:t>conserro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prae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dollese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ntempos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sundempore</a:t>
            </a:r>
            <a:r>
              <a:rPr lang="en-US" sz="1000" kern="1200" dirty="0">
                <a:solidFill>
                  <a:schemeClr val="tx1">
                    <a:lumMod val="65000"/>
                    <a:lumOff val="35000"/>
                  </a:schemeClr>
                </a:solidFill>
                <a:effectLst/>
                <a:latin typeface="+mn-lt"/>
                <a:ea typeface="+mn-ea"/>
                <a:cs typeface="+mn-cs"/>
              </a:rPr>
              <a:t> nus.</a:t>
            </a:r>
          </a:p>
          <a:p>
            <a:pPr>
              <a:lnSpc>
                <a:spcPct val="150000"/>
              </a:lnSpc>
            </a:pPr>
            <a:endParaRPr lang="en-US" sz="1000" kern="1200" dirty="0">
              <a:solidFill>
                <a:schemeClr val="tx1">
                  <a:lumMod val="65000"/>
                  <a:lumOff val="35000"/>
                </a:schemeClr>
              </a:solidFill>
              <a:effectLst/>
              <a:latin typeface="+mn-lt"/>
              <a:ea typeface="+mn-ea"/>
              <a:cs typeface="+mn-cs"/>
            </a:endParaRPr>
          </a:p>
          <a:p>
            <a:pPr>
              <a:lnSpc>
                <a:spcPct val="150000"/>
              </a:lnSpc>
            </a:pPr>
            <a:r>
              <a:rPr lang="en-US" sz="1000" kern="1200" dirty="0" err="1">
                <a:solidFill>
                  <a:schemeClr val="tx1">
                    <a:lumMod val="65000"/>
                    <a:lumOff val="35000"/>
                  </a:schemeClr>
                </a:solidFill>
                <a:effectLst/>
                <a:latin typeface="+mn-lt"/>
                <a:ea typeface="+mn-ea"/>
                <a:cs typeface="+mn-cs"/>
              </a:rPr>
              <a:t>Rion</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rehento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ruptas</a:t>
            </a:r>
            <a:r>
              <a:rPr lang="en-US" sz="1000" kern="1200" dirty="0">
                <a:solidFill>
                  <a:schemeClr val="tx1">
                    <a:lumMod val="65000"/>
                    <a:lumOff val="35000"/>
                  </a:schemeClr>
                </a:solidFill>
                <a:effectLst/>
                <a:latin typeface="+mn-lt"/>
                <a:ea typeface="+mn-ea"/>
                <a:cs typeface="+mn-cs"/>
              </a:rPr>
              <a:t> el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eruptatibusa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dolores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tiundipid</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estiuntem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esequas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voluptae</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voluptiunt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facea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idendis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doluptas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aditas</a:t>
            </a:r>
            <a:r>
              <a:rPr lang="en-US" sz="1000" kern="1200" dirty="0">
                <a:solidFill>
                  <a:schemeClr val="tx1">
                    <a:lumMod val="65000"/>
                    <a:lumOff val="35000"/>
                  </a:schemeClr>
                </a:solidFill>
                <a:effectLst/>
                <a:latin typeface="+mn-lt"/>
                <a:ea typeface="+mn-ea"/>
                <a:cs typeface="+mn-cs"/>
              </a:rPr>
              <a:t> et et </a:t>
            </a:r>
            <a:r>
              <a:rPr lang="en-US" sz="1000" kern="1200" dirty="0" err="1">
                <a:solidFill>
                  <a:schemeClr val="tx1">
                    <a:lumMod val="65000"/>
                    <a:lumOff val="35000"/>
                  </a:schemeClr>
                </a:solidFill>
                <a:effectLst/>
                <a:latin typeface="+mn-lt"/>
                <a:ea typeface="+mn-ea"/>
                <a:cs typeface="+mn-cs"/>
              </a:rPr>
              <a:t>ra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nam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simusdandel</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imillab</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orrumquis</a:t>
            </a:r>
            <a:r>
              <a:rPr lang="en-US" sz="1000" kern="1200" dirty="0">
                <a:solidFill>
                  <a:schemeClr val="tx1">
                    <a:lumMod val="65000"/>
                    <a:lumOff val="35000"/>
                  </a:schemeClr>
                </a:solidFill>
                <a:effectLst/>
                <a:latin typeface="+mn-lt"/>
                <a:ea typeface="+mn-ea"/>
                <a:cs typeface="+mn-cs"/>
              </a:rPr>
              <a:t> que </a:t>
            </a:r>
            <a:r>
              <a:rPr lang="en-US" sz="1000" kern="1200" dirty="0" err="1">
                <a:solidFill>
                  <a:schemeClr val="tx1">
                    <a:lumMod val="65000"/>
                    <a:lumOff val="35000"/>
                  </a:schemeClr>
                </a:solidFill>
                <a:effectLst/>
                <a:latin typeface="+mn-lt"/>
                <a:ea typeface="+mn-ea"/>
                <a:cs typeface="+mn-cs"/>
              </a:rPr>
              <a:t>porrum</a:t>
            </a:r>
            <a:r>
              <a:rPr lang="en-US" sz="1000" kern="1200" dirty="0">
                <a:solidFill>
                  <a:schemeClr val="tx1">
                    <a:lumMod val="65000"/>
                    <a:lumOff val="35000"/>
                  </a:schemeClr>
                </a:solidFill>
                <a:effectLst/>
                <a:latin typeface="+mn-lt"/>
                <a:ea typeface="+mn-ea"/>
                <a:cs typeface="+mn-cs"/>
              </a:rPr>
              <a:t> quam </a:t>
            </a:r>
            <a:r>
              <a:rPr lang="en-US" sz="1000" kern="1200" dirty="0" err="1">
                <a:solidFill>
                  <a:schemeClr val="tx1">
                    <a:lumMod val="65000"/>
                    <a:lumOff val="35000"/>
                  </a:schemeClr>
                </a:solidFill>
                <a:effectLst/>
                <a:latin typeface="+mn-lt"/>
                <a:ea typeface="+mn-ea"/>
                <a:cs typeface="+mn-cs"/>
              </a:rPr>
              <a:t>aut</a:t>
            </a:r>
            <a:r>
              <a:rPr lang="en-US" sz="1000" kern="1200" dirty="0">
                <a:solidFill>
                  <a:schemeClr val="tx1">
                    <a:lumMod val="65000"/>
                    <a:lumOff val="35000"/>
                  </a:schemeClr>
                </a:solidFill>
                <a:effectLst/>
                <a:latin typeface="+mn-lt"/>
                <a:ea typeface="+mn-ea"/>
                <a:cs typeface="+mn-cs"/>
              </a:rPr>
              <a:t> et quod </a:t>
            </a:r>
            <a:r>
              <a:rPr lang="en-US" sz="1000" kern="1200" dirty="0" err="1">
                <a:solidFill>
                  <a:schemeClr val="tx1">
                    <a:lumMod val="65000"/>
                    <a:lumOff val="35000"/>
                  </a:schemeClr>
                </a:solidFill>
                <a:effectLst/>
                <a:latin typeface="+mn-lt"/>
                <a:ea typeface="+mn-ea"/>
                <a:cs typeface="+mn-cs"/>
              </a:rPr>
              <a:t>enim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fugias</a:t>
            </a:r>
            <a:r>
              <a:rPr lang="en-US" sz="1000" kern="1200" dirty="0">
                <a:solidFill>
                  <a:schemeClr val="tx1">
                    <a:lumMod val="65000"/>
                    <a:lumOff val="35000"/>
                  </a:schemeClr>
                </a:solidFill>
                <a:effectLst/>
                <a:latin typeface="+mn-lt"/>
                <a:ea typeface="+mn-ea"/>
                <a:cs typeface="+mn-cs"/>
              </a:rPr>
              <a:t> quae </a:t>
            </a:r>
            <a:r>
              <a:rPr lang="en-US" sz="1000" kern="1200" dirty="0" err="1">
                <a:solidFill>
                  <a:schemeClr val="tx1">
                    <a:lumMod val="65000"/>
                    <a:lumOff val="35000"/>
                  </a:schemeClr>
                </a:solidFill>
                <a:effectLst/>
                <a:latin typeface="+mn-lt"/>
                <a:ea typeface="+mn-ea"/>
                <a:cs typeface="+mn-cs"/>
              </a:rPr>
              <a:t>magnatur</a:t>
            </a:r>
            <a:r>
              <a:rPr lang="en-US" sz="1000" kern="1200" dirty="0">
                <a:solidFill>
                  <a:schemeClr val="tx1">
                    <a:lumMod val="65000"/>
                    <a:lumOff val="35000"/>
                  </a:schemeClr>
                </a:solidFill>
                <a:effectLst/>
                <a:latin typeface="+mn-lt"/>
                <a:ea typeface="+mn-ea"/>
                <a:cs typeface="+mn-cs"/>
              </a:rPr>
              <a:t> mi, </a:t>
            </a:r>
            <a:r>
              <a:rPr lang="en-US" sz="1000" kern="1200" dirty="0" err="1">
                <a:solidFill>
                  <a:schemeClr val="tx1">
                    <a:lumMod val="65000"/>
                    <a:lumOff val="35000"/>
                  </a:schemeClr>
                </a:solidFill>
                <a:effectLst/>
                <a:latin typeface="+mn-lt"/>
                <a:ea typeface="+mn-ea"/>
                <a:cs typeface="+mn-cs"/>
              </a:rPr>
              <a:t>volorit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lantior</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iatusci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cuptaturepro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maximint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verum</a:t>
            </a:r>
            <a:r>
              <a:rPr lang="en-US" sz="1000" kern="1200" dirty="0">
                <a:solidFill>
                  <a:schemeClr val="tx1">
                    <a:lumMod val="65000"/>
                    <a:lumOff val="35000"/>
                  </a:schemeClr>
                </a:solidFill>
                <a:effectLst/>
                <a:latin typeface="+mn-lt"/>
                <a:ea typeface="+mn-ea"/>
                <a:cs typeface="+mn-cs"/>
              </a:rPr>
              <a:t> hit maiorum que </a:t>
            </a:r>
            <a:r>
              <a:rPr lang="en-US" sz="1000" kern="1200" dirty="0" err="1">
                <a:solidFill>
                  <a:schemeClr val="tx1">
                    <a:lumMod val="65000"/>
                    <a:lumOff val="35000"/>
                  </a:schemeClr>
                </a:solidFill>
                <a:effectLst/>
                <a:latin typeface="+mn-lt"/>
                <a:ea typeface="+mn-ea"/>
                <a:cs typeface="+mn-cs"/>
              </a:rPr>
              <a:t>nobis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maiostiasi</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ommoloria</a:t>
            </a:r>
            <a:r>
              <a:rPr lang="en-US" sz="1000" kern="1200" dirty="0">
                <a:solidFill>
                  <a:schemeClr val="tx1">
                    <a:lumMod val="65000"/>
                    <a:lumOff val="35000"/>
                  </a:schemeClr>
                </a:solidFill>
                <a:effectLst/>
                <a:latin typeface="+mn-lt"/>
                <a:ea typeface="+mn-ea"/>
                <a:cs typeface="+mn-cs"/>
              </a:rPr>
              <a:t> con re </a:t>
            </a:r>
            <a:r>
              <a:rPr lang="en-US" sz="1000" kern="1200" dirty="0" err="1">
                <a:solidFill>
                  <a:schemeClr val="tx1">
                    <a:lumMod val="65000"/>
                    <a:lumOff val="35000"/>
                  </a:schemeClr>
                </a:solidFill>
                <a:effectLst/>
                <a:latin typeface="+mn-lt"/>
                <a:ea typeface="+mn-ea"/>
                <a:cs typeface="+mn-cs"/>
              </a:rPr>
              <a:t>niendit</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corro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enihitium</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intio</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denis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sedipsum</a:t>
            </a:r>
            <a:r>
              <a:rPr lang="en-US" sz="1000" kern="1200" dirty="0">
                <a:solidFill>
                  <a:schemeClr val="tx1">
                    <a:lumMod val="65000"/>
                    <a:lumOff val="35000"/>
                  </a:schemeClr>
                </a:solidFill>
                <a:effectLst/>
                <a:latin typeface="+mn-lt"/>
                <a:ea typeface="+mn-ea"/>
                <a:cs typeface="+mn-cs"/>
              </a:rPr>
              <a:t> qui </a:t>
            </a:r>
            <a:r>
              <a:rPr lang="en-US" sz="1000" kern="1200" dirty="0" err="1">
                <a:solidFill>
                  <a:schemeClr val="tx1">
                    <a:lumMod val="65000"/>
                    <a:lumOff val="35000"/>
                  </a:schemeClr>
                </a:solidFill>
                <a:effectLst/>
                <a:latin typeface="+mn-lt"/>
                <a:ea typeface="+mn-ea"/>
                <a:cs typeface="+mn-cs"/>
              </a:rPr>
              <a:t>omnis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elis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eos</a:t>
            </a:r>
            <a:r>
              <a:rPr lang="en-US" sz="1000" kern="1200" dirty="0">
                <a:solidFill>
                  <a:schemeClr val="tx1">
                    <a:lumMod val="65000"/>
                    <a:lumOff val="35000"/>
                  </a:schemeClr>
                </a:solidFill>
                <a:effectLst/>
                <a:latin typeface="+mn-lt"/>
                <a:ea typeface="+mn-ea"/>
                <a:cs typeface="+mn-cs"/>
              </a:rPr>
              <a:t> res </a:t>
            </a:r>
            <a:r>
              <a:rPr lang="en-US" sz="1000" kern="1200" dirty="0" err="1">
                <a:solidFill>
                  <a:schemeClr val="tx1">
                    <a:lumMod val="65000"/>
                    <a:lumOff val="35000"/>
                  </a:schemeClr>
                </a:solidFill>
                <a:effectLst/>
                <a:latin typeface="+mn-lt"/>
                <a:ea typeface="+mn-ea"/>
                <a:cs typeface="+mn-cs"/>
              </a:rPr>
              <a:t>dolupta</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tescidestis</a:t>
            </a:r>
            <a:r>
              <a:rPr lang="en-US" sz="1000" kern="1200" dirty="0">
                <a:solidFill>
                  <a:schemeClr val="tx1">
                    <a:lumMod val="65000"/>
                    <a:lumOff val="35000"/>
                  </a:schemeClr>
                </a:solidFill>
                <a:effectLst/>
                <a:latin typeface="+mn-lt"/>
                <a:ea typeface="+mn-ea"/>
                <a:cs typeface="+mn-cs"/>
              </a:rPr>
              <a:t> </a:t>
            </a:r>
            <a:r>
              <a:rPr lang="en-US" sz="1000" kern="1200" dirty="0" err="1">
                <a:solidFill>
                  <a:schemeClr val="tx1">
                    <a:lumMod val="65000"/>
                    <a:lumOff val="35000"/>
                  </a:schemeClr>
                </a:solidFill>
                <a:effectLst/>
                <a:latin typeface="+mn-lt"/>
                <a:ea typeface="+mn-ea"/>
                <a:cs typeface="+mn-cs"/>
              </a:rPr>
              <a:t>exerio</a:t>
            </a:r>
            <a:r>
              <a:rPr lang="en-US" sz="1000" kern="1200" dirty="0">
                <a:solidFill>
                  <a:schemeClr val="tx1">
                    <a:lumMod val="65000"/>
                    <a:lumOff val="35000"/>
                  </a:schemeClr>
                </a:solidFill>
                <a:effectLst/>
                <a:latin typeface="+mn-lt"/>
                <a:ea typeface="+mn-ea"/>
                <a:cs typeface="+mn-cs"/>
              </a:rPr>
              <a:t>.</a:t>
            </a:r>
          </a:p>
        </p:txBody>
      </p:sp>
      <p:sp>
        <p:nvSpPr>
          <p:cNvPr id="5" name="TextBox 4"/>
          <p:cNvSpPr txBox="1"/>
          <p:nvPr userDrawn="1"/>
        </p:nvSpPr>
        <p:spPr>
          <a:xfrm>
            <a:off x="5597789" y="1787730"/>
            <a:ext cx="4636695" cy="1815882"/>
          </a:xfrm>
          <a:prstGeom prst="rect">
            <a:avLst/>
          </a:prstGeom>
          <a:noFill/>
        </p:spPr>
        <p:txBody>
          <a:bodyPr wrap="square" rtlCol="0">
            <a:spAutoFit/>
          </a:bodyPr>
          <a:lstStyle/>
          <a:p>
            <a:pPr marL="400050" indent="-400050">
              <a:lnSpc>
                <a:spcPct val="200000"/>
              </a:lnSpc>
              <a:buFont typeface="Arial" charset="0"/>
              <a:buChar cha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a:p>
            <a:pPr marL="400050" marR="0" indent="-400050" algn="l" defTabSz="914400" rtl="0" eaLnBrk="1" fontAlgn="auto" latinLnBrk="0" hangingPunct="1">
              <a:lnSpc>
                <a:spcPct val="200000"/>
              </a:lnSpc>
              <a:spcBef>
                <a:spcPts val="0"/>
              </a:spcBef>
              <a:spcAft>
                <a:spcPts val="0"/>
              </a:spcAft>
              <a:buClrTx/>
              <a:buSzTx/>
              <a:buFont typeface="Arial" charset="0"/>
              <a:buChar char="•"/>
              <a:tabLst/>
              <a:defRPr/>
            </a:pPr>
            <a:r>
              <a:rPr lang="en-US" sz="1400" kern="1200" dirty="0" err="1">
                <a:solidFill>
                  <a:schemeClr val="tx1">
                    <a:lumMod val="65000"/>
                    <a:lumOff val="35000"/>
                  </a:schemeClr>
                </a:solidFill>
                <a:effectLst/>
                <a:latin typeface="+mn-lt"/>
                <a:ea typeface="+mn-ea"/>
                <a:cs typeface="+mn-cs"/>
              </a:rPr>
              <a:t>Giaecus</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elibus</a:t>
            </a:r>
            <a:r>
              <a:rPr lang="en-US" sz="1400" kern="1200" dirty="0">
                <a:solidFill>
                  <a:schemeClr val="tx1">
                    <a:lumMod val="65000"/>
                    <a:lumOff val="35000"/>
                  </a:schemeClr>
                </a:solidFill>
                <a:effectLst/>
                <a:latin typeface="+mn-lt"/>
                <a:ea typeface="+mn-ea"/>
                <a:cs typeface="+mn-cs"/>
              </a:rPr>
              <a:t> re con </a:t>
            </a:r>
            <a:r>
              <a:rPr lang="en-US" sz="1400" kern="1200" dirty="0" err="1">
                <a:solidFill>
                  <a:schemeClr val="tx1">
                    <a:lumMod val="65000"/>
                    <a:lumOff val="35000"/>
                  </a:schemeClr>
                </a:solidFill>
                <a:effectLst/>
                <a:latin typeface="+mn-lt"/>
                <a:ea typeface="+mn-ea"/>
                <a:cs typeface="+mn-cs"/>
              </a:rPr>
              <a:t>everesto</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quia</a:t>
            </a:r>
            <a:r>
              <a:rPr lang="en-US" sz="1400" kern="1200" dirty="0">
                <a:solidFill>
                  <a:schemeClr val="tx1">
                    <a:lumMod val="65000"/>
                    <a:lumOff val="35000"/>
                  </a:schemeClr>
                </a:solidFill>
                <a:effectLst/>
                <a:latin typeface="+mn-lt"/>
                <a:ea typeface="+mn-ea"/>
                <a:cs typeface="+mn-cs"/>
              </a:rPr>
              <a:t> </a:t>
            </a:r>
            <a:r>
              <a:rPr lang="en-US" sz="1400" kern="1200" dirty="0" err="1">
                <a:solidFill>
                  <a:schemeClr val="tx1">
                    <a:lumMod val="65000"/>
                    <a:lumOff val="35000"/>
                  </a:schemeClr>
                </a:solidFill>
                <a:effectLst/>
                <a:latin typeface="+mn-lt"/>
                <a:ea typeface="+mn-ea"/>
                <a:cs typeface="+mn-cs"/>
              </a:rPr>
              <a:t>dolo</a:t>
            </a:r>
            <a:endParaRPr lang="en-US" sz="1400" kern="1200" dirty="0">
              <a:solidFill>
                <a:schemeClr val="tx1">
                  <a:lumMod val="65000"/>
                  <a:lumOff val="35000"/>
                </a:schemeClr>
              </a:solidFill>
              <a:effectLst/>
              <a:latin typeface="+mn-lt"/>
              <a:ea typeface="+mn-ea"/>
              <a:cs typeface="+mn-cs"/>
            </a:endParaRPr>
          </a:p>
        </p:txBody>
      </p:sp>
      <p:sp>
        <p:nvSpPr>
          <p:cNvPr id="6" name="TextBox 5"/>
          <p:cNvSpPr txBox="1"/>
          <p:nvPr userDrawn="1"/>
        </p:nvSpPr>
        <p:spPr>
          <a:xfrm>
            <a:off x="551172" y="599739"/>
            <a:ext cx="2877432" cy="400110"/>
          </a:xfrm>
          <a:prstGeom prst="rect">
            <a:avLst/>
          </a:prstGeom>
          <a:noFill/>
        </p:spPr>
        <p:txBody>
          <a:bodyPr wrap="square" rtlCol="0" anchor="t" anchorCtr="0">
            <a:spAutoFit/>
          </a:bodyPr>
          <a:lstStyle/>
          <a:p>
            <a:pPr algn="l"/>
            <a:r>
              <a:rPr lang="en-US" sz="2000" spc="300" baseline="0" dirty="0">
                <a:solidFill>
                  <a:srgbClr val="00B0F0"/>
                </a:solidFill>
                <a:latin typeface="Verdana" charset="0"/>
                <a:ea typeface="Verdana" charset="0"/>
                <a:cs typeface="Verdana" charset="0"/>
              </a:rPr>
              <a:t>Page title here</a:t>
            </a:r>
          </a:p>
        </p:txBody>
      </p:sp>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7" name="Rectangle 26"/>
          <p:cNvSpPr/>
          <p:nvPr userDrawn="1"/>
        </p:nvSpPr>
        <p:spPr>
          <a:xfrm>
            <a:off x="0" y="1"/>
            <a:ext cx="12192000" cy="685799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pic>
        <p:nvPicPr>
          <p:cNvPr id="6" name="Picture 5"/>
          <p:cNvPicPr>
            <a:picLocks noChangeAspect="1"/>
          </p:cNvPicPr>
          <p:nvPr userDrawn="1"/>
        </p:nvPicPr>
        <p:blipFill>
          <a:blip r:embed="rId2">
            <a:alphaModFix amt="7000"/>
            <a:extLst>
              <a:ext uri="{28A0092B-C50C-407E-A947-70E740481C1C}">
                <a14:useLocalDpi xmlns:a14="http://schemas.microsoft.com/office/drawing/2010/main" val="0"/>
              </a:ext>
            </a:extLst>
          </a:blip>
          <a:stretch>
            <a:fillRect/>
          </a:stretch>
        </p:blipFill>
        <p:spPr>
          <a:xfrm>
            <a:off x="7836813" y="-1672436"/>
            <a:ext cx="5645896" cy="5645894"/>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76799" y="2374392"/>
            <a:ext cx="2438400" cy="705810"/>
          </a:xfrm>
          <a:prstGeom prst="rect">
            <a:avLst/>
          </a:prstGeom>
        </p:spPr>
      </p:pic>
      <p:pic>
        <p:nvPicPr>
          <p:cNvPr id="4098"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084636" y="3429000"/>
            <a:ext cx="4022725" cy="8429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b="45640"/>
          <a:stretch/>
        </p:blipFill>
        <p:spPr>
          <a:xfrm>
            <a:off x="229136" y="209549"/>
            <a:ext cx="11753314" cy="4250983"/>
          </a:xfrm>
          <a:prstGeom prst="rect">
            <a:avLst/>
          </a:prstGeom>
        </p:spPr>
      </p:pic>
    </p:spTree>
    <p:extLst>
      <p:ext uri="{BB962C8B-B14F-4D97-AF65-F5344CB8AC3E}">
        <p14:creationId xmlns:p14="http://schemas.microsoft.com/office/powerpoint/2010/main" val="1297724646"/>
      </p:ext>
    </p:extLst>
  </p:cSld>
  <p:clrMapOvr>
    <a:masterClrMapping/>
  </p:clrMapOvr>
  <p:transition spd="slow">
    <p:push/>
  </p:transition>
  <p:extLst>
    <p:ext uri="{DCECCB84-F9BA-43D5-87BE-67443E8EF086}">
      <p15:sldGuideLst xmlns:p15="http://schemas.microsoft.com/office/powerpoint/2012/main" xmlns="">
        <p15:guide id="1" orient="horz" pos="4065" userDrawn="1">
          <p15:clr>
            <a:srgbClr val="FBAE40"/>
          </p15:clr>
        </p15:guide>
        <p15:guide id="3" pos="7423" userDrawn="1">
          <p15:clr>
            <a:srgbClr val="FBAE40"/>
          </p15:clr>
        </p15:guide>
        <p15:guide id="4" pos="257" userDrawn="1">
          <p15:clr>
            <a:srgbClr val="FBAE40"/>
          </p15:clr>
        </p15:guide>
        <p15:guide id="5" orient="horz" pos="255" userDrawn="1">
          <p15:clr>
            <a:srgbClr val="FBAE40"/>
          </p15:clr>
        </p15:guide>
        <p15:guide id="6"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163" t="14576" r="-163" b="30555"/>
          <a:stretch/>
        </p:blipFill>
        <p:spPr>
          <a:xfrm>
            <a:off x="238254" y="228599"/>
            <a:ext cx="11687045" cy="4267201"/>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background">
    <p:spTree>
      <p:nvGrpSpPr>
        <p:cNvPr id="1" name=""/>
        <p:cNvGrpSpPr/>
        <p:nvPr/>
      </p:nvGrpSpPr>
      <p:grpSpPr>
        <a:xfrm>
          <a:off x="0" y="0"/>
          <a:ext cx="0" cy="0"/>
          <a:chOff x="0" y="0"/>
          <a:chExt cx="0" cy="0"/>
        </a:xfrm>
      </p:grpSpPr>
      <p:sp>
        <p:nvSpPr>
          <p:cNvPr id="27" name="Rectangle 26"/>
          <p:cNvSpPr/>
          <p:nvPr userDrawn="1"/>
        </p:nvSpPr>
        <p:spPr>
          <a:xfrm>
            <a:off x="245762" y="3259208"/>
            <a:ext cx="11675533" cy="33519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6003" y="1093889"/>
            <a:ext cx="3015050" cy="872724"/>
          </a:xfrm>
          <a:prstGeom prst="rect">
            <a:avLst/>
          </a:prstGeom>
        </p:spPr>
      </p:pic>
      <p:pic>
        <p:nvPicPr>
          <p:cNvPr id="2" name="Picture 1"/>
          <p:cNvPicPr>
            <a:picLocks noChangeAspect="1"/>
          </p:cNvPicPr>
          <p:nvPr userDrawn="1"/>
        </p:nvPicPr>
        <p:blipFill>
          <a:blip r:embed="rId3">
            <a:alphaModFix amt="12000"/>
            <a:extLst>
              <a:ext uri="{28A0092B-C50C-407E-A947-70E740481C1C}">
                <a14:useLocalDpi xmlns:a14="http://schemas.microsoft.com/office/drawing/2010/main" val="0"/>
              </a:ext>
            </a:extLst>
          </a:blip>
          <a:stretch>
            <a:fillRect/>
          </a:stretch>
        </p:blipFill>
        <p:spPr>
          <a:xfrm>
            <a:off x="-1743152" y="216123"/>
            <a:ext cx="6972292" cy="6972290"/>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option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pic>
        <p:nvPicPr>
          <p:cNvPr id="6" name="Picture 2" descr="http://www2.wlv.ac.uk/webteam/files/wlv_logo_colour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77323" y="43332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ground option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5927469"/>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ground option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0208" y="309563"/>
            <a:ext cx="1816229" cy="525719"/>
          </a:xfrm>
          <a:prstGeom prst="rect">
            <a:avLst/>
          </a:prstGeom>
        </p:spPr>
      </p:pic>
      <p:pic>
        <p:nvPicPr>
          <p:cNvPr id="3074" name="Picture 2" descr="http://www2.wlv.ac.uk/webteam/files/wlv_logo_white_transparent.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6575" y="6155706"/>
            <a:ext cx="2987675" cy="62609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option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Presentation title here  |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15384" y="6035191"/>
            <a:ext cx="1816229" cy="525719"/>
          </a:xfrm>
          <a:prstGeom prst="rect">
            <a:avLst/>
          </a:prstGeom>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age text">
    <p:bg>
      <p:bgPr>
        <a:solidFill>
          <a:schemeClr val="bg1"/>
        </a:solidFill>
        <a:effectLst/>
      </p:bgPr>
    </p:bg>
    <p:spTree>
      <p:nvGrpSpPr>
        <p:cNvPr id="1" name=""/>
        <p:cNvGrpSpPr/>
        <p:nvPr/>
      </p:nvGrpSpPr>
      <p:grpSpPr>
        <a:xfrm>
          <a:off x="0" y="0"/>
          <a:ext cx="0" cy="0"/>
          <a:chOff x="0" y="0"/>
          <a:chExt cx="0" cy="0"/>
        </a:xfrm>
      </p:grpSpPr>
      <p:sp>
        <p:nvSpPr>
          <p:cNvPr id="10" name="TextBox 9"/>
          <p:cNvSpPr txBox="1"/>
          <p:nvPr userDrawn="1"/>
        </p:nvSpPr>
        <p:spPr>
          <a:xfrm>
            <a:off x="317374" y="4748216"/>
            <a:ext cx="5818250" cy="707886"/>
          </a:xfrm>
          <a:prstGeom prst="rect">
            <a:avLst/>
          </a:prstGeom>
          <a:noFill/>
        </p:spPr>
        <p:txBody>
          <a:bodyPr wrap="square" rtlCol="0">
            <a:spAutoFit/>
          </a:bodyPr>
          <a:lstStyle/>
          <a:p>
            <a:pPr algn="l"/>
            <a:r>
              <a:rPr lang="en-US" sz="2000" i="0" spc="600" baseline="0" dirty="0">
                <a:solidFill>
                  <a:srgbClr val="00B0F0"/>
                </a:solidFill>
                <a:latin typeface="+mj-lt"/>
                <a:ea typeface="Verdana" charset="0"/>
                <a:cs typeface="Verdana" charset="0"/>
              </a:rPr>
              <a:t>THIS IS THE TITLE OF </a:t>
            </a:r>
          </a:p>
          <a:p>
            <a:pPr algn="l"/>
            <a:r>
              <a:rPr lang="en-US" sz="2000" i="0" spc="600" baseline="0" dirty="0">
                <a:solidFill>
                  <a:srgbClr val="00B0F0"/>
                </a:solidFill>
                <a:latin typeface="+mj-lt"/>
                <a:ea typeface="Verdana" charset="0"/>
                <a:cs typeface="Verdana" charset="0"/>
              </a:rPr>
              <a:t>THE DOCUMENT</a:t>
            </a:r>
          </a:p>
        </p:txBody>
      </p:sp>
      <p:sp>
        <p:nvSpPr>
          <p:cNvPr id="25" name="TextBox 24"/>
          <p:cNvSpPr txBox="1"/>
          <p:nvPr userDrawn="1"/>
        </p:nvSpPr>
        <p:spPr>
          <a:xfrm>
            <a:off x="325612" y="5771744"/>
            <a:ext cx="9447922" cy="276999"/>
          </a:xfrm>
          <a:prstGeom prst="rect">
            <a:avLst/>
          </a:prstGeom>
          <a:noFill/>
        </p:spPr>
        <p:txBody>
          <a:bodyPr wrap="square" rtlCol="0">
            <a:spAutoFit/>
          </a:bodyPr>
          <a:lstStyle/>
          <a:p>
            <a:pPr algn="l"/>
            <a:r>
              <a:rPr lang="en-US" sz="1200" spc="300" baseline="0" dirty="0">
                <a:solidFill>
                  <a:srgbClr val="0070C0"/>
                </a:solidFill>
                <a:latin typeface="+mn-lt"/>
                <a:ea typeface="Verdana" charset="0"/>
                <a:cs typeface="Verdana" charset="0"/>
              </a:rPr>
              <a:t>This is the subtitle text</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6314" y="5500286"/>
            <a:ext cx="2203691" cy="637872"/>
          </a:xfrm>
          <a:prstGeom prst="rect">
            <a:avLst/>
          </a:prstGeom>
        </p:spPr>
      </p:pic>
      <p:sp>
        <p:nvSpPr>
          <p:cNvPr id="13" name="TextBox 12"/>
          <p:cNvSpPr txBox="1"/>
          <p:nvPr userDrawn="1"/>
        </p:nvSpPr>
        <p:spPr>
          <a:xfrm>
            <a:off x="330229" y="6453188"/>
            <a:ext cx="6438276" cy="215444"/>
          </a:xfrm>
          <a:prstGeom prst="rect">
            <a:avLst/>
          </a:prstGeom>
          <a:noFill/>
        </p:spPr>
        <p:txBody>
          <a:bodyPr wrap="square" rtlCol="0">
            <a:spAutoFit/>
          </a:bodyPr>
          <a:lstStyle/>
          <a:p>
            <a:pPr algn="l"/>
            <a:r>
              <a:rPr lang="en-US" sz="800" spc="200" baseline="0" dirty="0">
                <a:solidFill>
                  <a:srgbClr val="1E2C52"/>
                </a:solidFill>
                <a:latin typeface="Verdana" charset="0"/>
                <a:ea typeface="Verdana" charset="0"/>
                <a:cs typeface="Verdana" charset="0"/>
              </a:rPr>
              <a:t>September 2017</a:t>
            </a:r>
          </a:p>
        </p:txBody>
      </p:sp>
      <p:cxnSp>
        <p:nvCxnSpPr>
          <p:cNvPr id="14" name="Straight Connector 13"/>
          <p:cNvCxnSpPr/>
          <p:nvPr userDrawn="1"/>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1026" name="Picture 2" descr="http://www2.wlv.ac.uk/webteam/files/wlv_logo_colour_transparen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19678" y="4681471"/>
            <a:ext cx="2654290" cy="534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p:transition>
  <p:extLst>
    <p:ext uri="{DCECCB84-F9BA-43D5-87BE-67443E8EF086}">
      <p15:sldGuideLst xmlns:p15="http://schemas.microsoft.com/office/powerpoint/2012/main" xmlns="">
        <p15:guide id="1" orient="horz" pos="4065">
          <p15:clr>
            <a:srgbClr val="FBAE40"/>
          </p15:clr>
        </p15:guide>
        <p15:guide id="3" pos="7423">
          <p15:clr>
            <a:srgbClr val="FBAE40"/>
          </p15:clr>
        </p15:guide>
        <p15:guide id="4" pos="257">
          <p15:clr>
            <a:srgbClr val="FBAE40"/>
          </p15:clr>
        </p15:guide>
        <p15:guide id="5" orient="horz" pos="255">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2895729"/>
      </p:ext>
    </p:extLst>
  </p:cSld>
  <p:clrMap bg1="lt1" tx1="dk1" bg2="lt2" tx2="dk2" accent1="accent1" accent2="accent2" accent3="accent3" accent4="accent4" accent5="accent5" accent6="accent6" hlink="hlink" folHlink="folHlink"/>
  <p:sldLayoutIdLst>
    <p:sldLayoutId id="2147483683" r:id="rId1"/>
    <p:sldLayoutId id="2147483649" r:id="rId2"/>
    <p:sldLayoutId id="2147483675" r:id="rId3"/>
    <p:sldLayoutId id="2147483661" r:id="rId4"/>
    <p:sldLayoutId id="2147483664" r:id="rId5"/>
    <p:sldLayoutId id="2147483671" r:id="rId6"/>
    <p:sldLayoutId id="2147483679" r:id="rId7"/>
    <p:sldLayoutId id="2147483682" r:id="rId8"/>
    <p:sldLayoutId id="2147483684" r:id="rId9"/>
    <p:sldLayoutId id="2147483676" r:id="rId10"/>
    <p:sldLayoutId id="2147483665" r:id="rId11"/>
    <p:sldLayoutId id="2147483680" r:id="rId12"/>
    <p:sldLayoutId id="2147483681" r:id="rId13"/>
    <p:sldLayoutId id="2147483662" r:id="rId14"/>
  </p:sldLayoutIdLst>
  <p:transition spd="slow">
    <p:push/>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video" Target="https://www.youtube.com/embed/tDQpNMjc_iQ" TargetMode="External"/><Relationship Id="rId5" Type="http://schemas.openxmlformats.org/officeDocument/2006/relationships/hyperlink" Target="https://www.youtube.com/watch?v=tDQpNMjc_iQ" TargetMode="Externa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6314" y="5347886"/>
            <a:ext cx="2203691" cy="637872"/>
          </a:xfrm>
          <a:prstGeom prst="rect">
            <a:avLst/>
          </a:prstGeom>
        </p:spPr>
      </p:pic>
      <p:cxnSp>
        <p:nvCxnSpPr>
          <p:cNvPr id="6" name="Straight Connector 5"/>
          <p:cNvCxnSpPr/>
          <p:nvPr/>
        </p:nvCxnSpPr>
        <p:spPr>
          <a:xfrm>
            <a:off x="407988" y="6346097"/>
            <a:ext cx="11376025" cy="0"/>
          </a:xfrm>
          <a:prstGeom prst="line">
            <a:avLst/>
          </a:prstGeom>
          <a:ln>
            <a:solidFill>
              <a:srgbClr val="1E2C52"/>
            </a:solidFill>
          </a:ln>
        </p:spPr>
        <p:style>
          <a:lnRef idx="1">
            <a:schemeClr val="accent1"/>
          </a:lnRef>
          <a:fillRef idx="0">
            <a:schemeClr val="accent1"/>
          </a:fillRef>
          <a:effectRef idx="0">
            <a:schemeClr val="accent1"/>
          </a:effectRef>
          <a:fontRef idx="minor">
            <a:schemeClr val="tx1"/>
          </a:fontRef>
        </p:style>
      </p:cxnSp>
      <p:pic>
        <p:nvPicPr>
          <p:cNvPr id="7" name="Picture 2" descr="http://www2.wlv.ac.uk/webteam/files/wlv_logo_colour_transparen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9678" y="4624321"/>
            <a:ext cx="2654290" cy="53498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30229" y="4754881"/>
            <a:ext cx="4551053" cy="1230878"/>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YEAR 11 SESSION 3:</a:t>
            </a:r>
          </a:p>
          <a:p>
            <a:r>
              <a:rPr lang="en-GB" sz="3600" b="1" dirty="0"/>
              <a:t>EMPLOYABILITY</a:t>
            </a:r>
          </a:p>
        </p:txBody>
      </p:sp>
    </p:spTree>
    <p:extLst>
      <p:ext uri="{BB962C8B-B14F-4D97-AF65-F5344CB8AC3E}">
        <p14:creationId xmlns:p14="http://schemas.microsoft.com/office/powerpoint/2010/main" val="2046526794"/>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a:xfrm>
            <a:off x="501680" y="1981519"/>
            <a:ext cx="11098500" cy="964987"/>
          </a:xfrm>
          <a:prstGeom prst="wedgeRoundRectCallout">
            <a:avLst>
              <a:gd name="adj1" fmla="val -43465"/>
              <a:gd name="adj2" fmla="val 19780"/>
              <a:gd name="adj3" fmla="val 16667"/>
            </a:avLst>
          </a:prstGeom>
          <a:solidFill>
            <a:srgbClr val="0B944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smtClean="0">
                <a:solidFill>
                  <a:schemeClr val="bg1"/>
                </a:solidFill>
              </a:rPr>
              <a:t>INDEPENDENT </a:t>
            </a:r>
            <a:r>
              <a:rPr lang="en-GB" sz="4000" b="1" dirty="0">
                <a:solidFill>
                  <a:schemeClr val="bg1"/>
                </a:solidFill>
              </a:rPr>
              <a:t>ACTIVITY:</a:t>
            </a:r>
          </a:p>
        </p:txBody>
      </p:sp>
      <p:sp>
        <p:nvSpPr>
          <p:cNvPr id="2" name="Rectangle 1"/>
          <p:cNvSpPr/>
          <p:nvPr/>
        </p:nvSpPr>
        <p:spPr>
          <a:xfrm>
            <a:off x="1136030" y="3464876"/>
            <a:ext cx="9829800" cy="830997"/>
          </a:xfrm>
          <a:prstGeom prst="rect">
            <a:avLst/>
          </a:prstGeom>
        </p:spPr>
        <p:txBody>
          <a:bodyPr wrap="square">
            <a:spAutoFit/>
          </a:bodyPr>
          <a:lstStyle/>
          <a:p>
            <a:pPr algn="ctr"/>
            <a:r>
              <a:rPr lang="en-GB" sz="2400" dirty="0"/>
              <a:t>Explore available job opportunities and prepare for roles in the future. This can be done via Indeed, LinkedIn or other relevant sites</a:t>
            </a:r>
            <a:r>
              <a:rPr lang="en-GB" sz="2400" dirty="0" smtClean="0"/>
              <a:t>.</a:t>
            </a:r>
            <a:endParaRPr lang="en-GB" sz="2400" dirty="0"/>
          </a:p>
        </p:txBody>
      </p:sp>
      <p:sp>
        <p:nvSpPr>
          <p:cNvPr id="5" name="Rectangle 4"/>
          <p:cNvSpPr/>
          <p:nvPr/>
        </p:nvSpPr>
        <p:spPr>
          <a:xfrm>
            <a:off x="501679" y="622184"/>
            <a:ext cx="4527521"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FOR NEXT SESSION:</a:t>
            </a:r>
          </a:p>
        </p:txBody>
      </p:sp>
    </p:spTree>
    <p:extLst>
      <p:ext uri="{BB962C8B-B14F-4D97-AF65-F5344CB8AC3E}">
        <p14:creationId xmlns:p14="http://schemas.microsoft.com/office/powerpoint/2010/main" val="4007131346"/>
      </p:ext>
    </p:extLst>
  </p:cSld>
  <p:clrMapOvr>
    <a:masterClrMapping/>
  </p:clrMapOvr>
  <p:transition spd="slow">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90470" y="5488839"/>
            <a:ext cx="2245718" cy="1132821"/>
            <a:chOff x="4940529" y="4696636"/>
            <a:chExt cx="2245718" cy="1132821"/>
          </a:xfrm>
        </p:grpSpPr>
        <p:grpSp>
          <p:nvGrpSpPr>
            <p:cNvPr id="4" name="Group 3"/>
            <p:cNvGrpSpPr/>
            <p:nvPr/>
          </p:nvGrpSpPr>
          <p:grpSpPr>
            <a:xfrm>
              <a:off x="4940529" y="4696636"/>
              <a:ext cx="2245718" cy="609601"/>
              <a:chOff x="4471605" y="5277852"/>
              <a:chExt cx="2844653" cy="747811"/>
            </a:xfrm>
          </p:grpSpPr>
          <p:pic>
            <p:nvPicPr>
              <p:cNvPr id="1028" name="Picture 4" descr="Transparent Background White Instagram Logo, Cliparts &amp; Cartoons - Jing.fm"/>
              <p:cNvPicPr>
                <a:picLocks noChangeAspect="1" noChangeArrowheads="1"/>
              </p:cNvPicPr>
              <p:nvPr/>
            </p:nvPicPr>
            <p:blipFill rotWithShape="1">
              <a:blip r:embed="rId2" cstate="print">
                <a:clrChange>
                  <a:clrFrom>
                    <a:srgbClr val="EEEEEE"/>
                  </a:clrFrom>
                  <a:clrTo>
                    <a:srgbClr val="EEEEEE">
                      <a:alpha val="0"/>
                    </a:srgbClr>
                  </a:clrTo>
                </a:clrChange>
                <a:extLst>
                  <a:ext uri="{28A0092B-C50C-407E-A947-70E740481C1C}">
                    <a14:useLocalDpi xmlns:a14="http://schemas.microsoft.com/office/drawing/2010/main" val="0"/>
                  </a:ext>
                </a:extLst>
              </a:blip>
              <a:srcRect l="15213" t="5134" r="13381" b="3972"/>
              <a:stretch/>
            </p:blipFill>
            <p:spPr bwMode="auto">
              <a:xfrm>
                <a:off x="4471605" y="5277853"/>
                <a:ext cx="729057" cy="7478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witter Icon White Transparent #176653 - Free Icons Library"/>
              <p:cNvPicPr>
                <a:picLocks noChangeAspect="1" noChangeArrowheads="1"/>
              </p:cNvPicPr>
              <p:nvPr/>
            </p:nvPicPr>
            <p:blipFill rotWithShape="1">
              <a:blip r:embed="rId3">
                <a:extLst>
                  <a:ext uri="{28A0092B-C50C-407E-A947-70E740481C1C}">
                    <a14:useLocalDpi xmlns:a14="http://schemas.microsoft.com/office/drawing/2010/main" val="0"/>
                  </a:ext>
                </a:extLst>
              </a:blip>
              <a:srcRect l="30710" t="34142" r="31357" b="33489"/>
              <a:stretch/>
            </p:blipFill>
            <p:spPr bwMode="auto">
              <a:xfrm>
                <a:off x="5438428" y="5277852"/>
                <a:ext cx="876342" cy="74781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hite Square Facebook Logos PNG Transparent Background, Free Download #774  - FreeIcon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42" t="17460" r="16412" b="16890"/>
              <a:stretch/>
            </p:blipFill>
            <p:spPr bwMode="auto">
              <a:xfrm>
                <a:off x="6552536" y="5277852"/>
                <a:ext cx="763722" cy="74781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962561" y="5306237"/>
              <a:ext cx="2223686" cy="523220"/>
            </a:xfrm>
            <a:prstGeom prst="rect">
              <a:avLst/>
            </a:prstGeom>
            <a:noFill/>
          </p:spPr>
          <p:txBody>
            <a:bodyPr wrap="none" rtlCol="0">
              <a:spAutoFit/>
            </a:bodyPr>
            <a:lstStyle/>
            <a:p>
              <a:r>
                <a:rPr lang="en-GB" sz="2800" b="1" dirty="0" smtClean="0">
                  <a:solidFill>
                    <a:schemeClr val="bg1"/>
                  </a:solidFill>
                  <a:latin typeface="Roboto" panose="02000000000000000000" pitchFamily="2" charset="0"/>
                  <a:ea typeface="Roboto" panose="02000000000000000000" pitchFamily="2" charset="0"/>
                  <a:cs typeface="Roboto" panose="02000000000000000000" pitchFamily="2" charset="0"/>
                </a:rPr>
                <a:t>@aspiretohe</a:t>
              </a:r>
              <a:endParaRPr lang="en-GB" sz="28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Tree>
    <p:extLst>
      <p:ext uri="{BB962C8B-B14F-4D97-AF65-F5344CB8AC3E}">
        <p14:creationId xmlns:p14="http://schemas.microsoft.com/office/powerpoint/2010/main" val="2285705241"/>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38200" y="1740848"/>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1:</a:t>
              </a:r>
              <a:r>
                <a:rPr lang="en-US" sz="2400" b="1" dirty="0">
                  <a:solidFill>
                    <a:schemeClr val="bg1"/>
                  </a:solidFill>
                </a:rPr>
                <a:t> </a:t>
              </a:r>
              <a:r>
                <a:rPr lang="en-US" sz="2400">
                  <a:solidFill>
                    <a:schemeClr val="bg1"/>
                  </a:solidFill>
                </a:rPr>
                <a:t>Understand how you might apply for your FE options.</a:t>
              </a:r>
              <a:endParaRPr lang="en-US" sz="2400" b="1" kern="1200" dirty="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a:solidFill>
                    <a:schemeClr val="bg1"/>
                  </a:solidFill>
                </a:rPr>
                <a:t>OBJECTIVE 2:</a:t>
              </a:r>
              <a:r>
                <a:rPr lang="en-US" sz="2400" b="1">
                  <a:solidFill>
                    <a:schemeClr val="bg1"/>
                  </a:solidFill>
                </a:rPr>
                <a:t> </a:t>
              </a:r>
              <a:r>
                <a:rPr lang="en-US" sz="2400">
                  <a:solidFill>
                    <a:schemeClr val="bg1"/>
                  </a:solidFill>
                </a:rPr>
                <a:t>Be aware of what makes an effective application.</a:t>
              </a:r>
              <a:endParaRPr lang="en-US" sz="2400" kern="1200" dirty="0">
                <a:solidFill>
                  <a:schemeClr val="bg1"/>
                </a:solidFill>
              </a:endParaRPr>
            </a:p>
          </p:txBody>
        </p:sp>
      </p:grpSp>
      <p:sp>
        <p:nvSpPr>
          <p:cNvPr id="14" name="Rounded Rectangle 13"/>
          <p:cNvSpPr/>
          <p:nvPr/>
        </p:nvSpPr>
        <p:spPr>
          <a:xfrm>
            <a:off x="838200" y="4647334"/>
            <a:ext cx="10515600" cy="1110701"/>
          </a:xfrm>
          <a:prstGeom prst="roundRect">
            <a:avLst>
              <a:gd name="adj" fmla="val 10000"/>
            </a:avLst>
          </a:prstGeom>
          <a:solidFill>
            <a:schemeClr val="bg1">
              <a:lumMod val="50000"/>
            </a:schemeClr>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a:t>
              </a:r>
              <a:r>
                <a:rPr lang="en-US" sz="2400" b="1" dirty="0">
                  <a:solidFill>
                    <a:schemeClr val="bg1"/>
                  </a:solidFill>
                </a:rPr>
                <a:t> </a:t>
              </a:r>
              <a:r>
                <a:rPr lang="en-US" sz="2400">
                  <a:solidFill>
                    <a:schemeClr val="bg1"/>
                  </a:solidFill>
                </a:rPr>
                <a:t>Comprehend the differences between skills, qualities and qualifications.</a:t>
              </a:r>
              <a:endParaRPr lang="en-US" sz="2000" kern="1200" dirty="0">
                <a:solidFill>
                  <a:schemeClr val="bg1"/>
                </a:solidFill>
              </a:endParaRPr>
            </a:p>
          </p:txBody>
        </p:sp>
      </p:grpSp>
      <p:sp>
        <p:nvSpPr>
          <p:cNvPr id="19" name="Rectangle 18"/>
          <p:cNvSpPr/>
          <p:nvPr/>
        </p:nvSpPr>
        <p:spPr>
          <a:xfrm>
            <a:off x="501680" y="622184"/>
            <a:ext cx="3317286"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LAST SESSION</a:t>
            </a:r>
          </a:p>
        </p:txBody>
      </p:sp>
    </p:spTree>
    <p:extLst>
      <p:ext uri="{BB962C8B-B14F-4D97-AF65-F5344CB8AC3E}">
        <p14:creationId xmlns:p14="http://schemas.microsoft.com/office/powerpoint/2010/main" val="2412255333"/>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2349097"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CHECK-IN</a:t>
            </a:r>
          </a:p>
        </p:txBody>
      </p:sp>
      <p:sp>
        <p:nvSpPr>
          <p:cNvPr id="5" name="Rounded Rectangular Callout 4"/>
          <p:cNvSpPr/>
          <p:nvPr/>
        </p:nvSpPr>
        <p:spPr>
          <a:xfrm>
            <a:off x="501680" y="1981519"/>
            <a:ext cx="11098500" cy="964987"/>
          </a:xfrm>
          <a:prstGeom prst="wedgeRoundRectCallout">
            <a:avLst>
              <a:gd name="adj1" fmla="val -43465"/>
              <a:gd name="adj2" fmla="val 19780"/>
              <a:gd name="adj3" fmla="val 16667"/>
            </a:avLst>
          </a:prstGeom>
          <a:solidFill>
            <a:srgbClr val="ED217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chemeClr val="bg1"/>
                </a:solidFill>
              </a:rPr>
              <a:t>WHAT DID YOU FIND?</a:t>
            </a:r>
          </a:p>
        </p:txBody>
      </p:sp>
      <p:sp>
        <p:nvSpPr>
          <p:cNvPr id="3" name="TextBox 2"/>
          <p:cNvSpPr txBox="1"/>
          <p:nvPr/>
        </p:nvSpPr>
        <p:spPr>
          <a:xfrm>
            <a:off x="880283" y="3334870"/>
            <a:ext cx="10341293" cy="1938992"/>
          </a:xfrm>
          <a:prstGeom prst="rect">
            <a:avLst/>
          </a:prstGeom>
          <a:noFill/>
        </p:spPr>
        <p:txBody>
          <a:bodyPr wrap="none" rtlCol="0">
            <a:spAutoFit/>
          </a:bodyPr>
          <a:lstStyle/>
          <a:p>
            <a:pPr algn="ctr"/>
            <a:r>
              <a:rPr lang="en-GB" sz="2400" dirty="0"/>
              <a:t>In our last session we looked at colleges, sixth forms and apprenticeships.</a:t>
            </a:r>
          </a:p>
          <a:p>
            <a:pPr algn="ctr"/>
            <a:endParaRPr lang="en-GB" sz="2400" dirty="0"/>
          </a:p>
          <a:p>
            <a:pPr algn="ctr"/>
            <a:r>
              <a:rPr lang="en-GB" sz="2400" dirty="0"/>
              <a:t>What course did you find interesting from your local FE institution?</a:t>
            </a:r>
          </a:p>
          <a:p>
            <a:pPr algn="ctr"/>
            <a:endParaRPr lang="en-GB" sz="2400" dirty="0"/>
          </a:p>
          <a:p>
            <a:pPr algn="ctr"/>
            <a:r>
              <a:rPr lang="en-GB" sz="2400" dirty="0"/>
              <a:t>Did you request a prospectus?</a:t>
            </a:r>
          </a:p>
        </p:txBody>
      </p:sp>
    </p:spTree>
    <p:extLst>
      <p:ext uri="{BB962C8B-B14F-4D97-AF65-F5344CB8AC3E}">
        <p14:creationId xmlns:p14="http://schemas.microsoft.com/office/powerpoint/2010/main" val="1138071592"/>
      </p:ext>
    </p:extLst>
  </p:cSld>
  <p:clrMapOvr>
    <a:masterClrMapping/>
  </p:clrMapOvr>
  <p:transition spd="slow">
    <p:pu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506092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SESSION OBJECTIVES</a:t>
            </a:r>
          </a:p>
        </p:txBody>
      </p:sp>
      <p:sp>
        <p:nvSpPr>
          <p:cNvPr id="3" name="Rounded Rectangle 2"/>
          <p:cNvSpPr/>
          <p:nvPr/>
        </p:nvSpPr>
        <p:spPr>
          <a:xfrm>
            <a:off x="838200" y="1740848"/>
            <a:ext cx="10515600" cy="1110701"/>
          </a:xfrm>
          <a:prstGeom prst="roundRect">
            <a:avLst>
              <a:gd name="adj" fmla="val 10000"/>
            </a:avLst>
          </a:prstGeom>
          <a:solidFill>
            <a:srgbClr val="00B0F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5" name="Rectangle 4" descr="Blog"/>
          <p:cNvSpPr/>
          <p:nvPr/>
        </p:nvSpPr>
        <p:spPr>
          <a:xfrm>
            <a:off x="1055271" y="1914876"/>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6" name="Group 5"/>
          <p:cNvGrpSpPr/>
          <p:nvPr/>
        </p:nvGrpSpPr>
        <p:grpSpPr>
          <a:xfrm>
            <a:off x="2079171" y="1740848"/>
            <a:ext cx="9165772" cy="1110701"/>
            <a:chOff x="1282860" y="601630"/>
            <a:chExt cx="9232739" cy="1110701"/>
          </a:xfrm>
        </p:grpSpPr>
        <p:sp>
          <p:nvSpPr>
            <p:cNvPr id="7" name="Rectangle 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8" name="Rectangle 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1: </a:t>
              </a:r>
              <a:r>
                <a:rPr lang="en-US" sz="2400" kern="1200" dirty="0">
                  <a:solidFill>
                    <a:schemeClr val="bg1"/>
                  </a:solidFill>
                </a:rPr>
                <a:t>Understand how yo</a:t>
              </a:r>
              <a:r>
                <a:rPr lang="en-US" sz="2400" dirty="0">
                  <a:solidFill>
                    <a:schemeClr val="bg1"/>
                  </a:solidFill>
                </a:rPr>
                <a:t>u would prepare for an interview.</a:t>
              </a:r>
              <a:endParaRPr lang="en-US" sz="2400" b="1" kern="1200" dirty="0">
                <a:solidFill>
                  <a:schemeClr val="bg1"/>
                </a:solidFill>
              </a:endParaRPr>
            </a:p>
          </p:txBody>
        </p:sp>
      </p:grpSp>
      <p:sp>
        <p:nvSpPr>
          <p:cNvPr id="9" name="Rounded Rectangle 8"/>
          <p:cNvSpPr/>
          <p:nvPr/>
        </p:nvSpPr>
        <p:spPr>
          <a:xfrm>
            <a:off x="838200" y="3177761"/>
            <a:ext cx="10515600" cy="1110701"/>
          </a:xfrm>
          <a:prstGeom prst="roundRect">
            <a:avLst>
              <a:gd name="adj" fmla="val 10000"/>
            </a:avLst>
          </a:prstGeom>
          <a:solidFill>
            <a:srgbClr val="0070C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0" name="Rectangle 9" descr="Blog"/>
          <p:cNvSpPr/>
          <p:nvPr/>
        </p:nvSpPr>
        <p:spPr>
          <a:xfrm>
            <a:off x="1055271" y="3351789"/>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1" name="Group 10"/>
          <p:cNvGrpSpPr/>
          <p:nvPr/>
        </p:nvGrpSpPr>
        <p:grpSpPr>
          <a:xfrm>
            <a:off x="2079171" y="3177761"/>
            <a:ext cx="9165772" cy="1110701"/>
            <a:chOff x="1282860" y="601630"/>
            <a:chExt cx="9232739" cy="1110701"/>
          </a:xfrm>
        </p:grpSpPr>
        <p:sp>
          <p:nvSpPr>
            <p:cNvPr id="12" name="Rectangle 11"/>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3" name="Rectangle 12"/>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lvl="0" algn="l" defTabSz="1244600">
                <a:lnSpc>
                  <a:spcPct val="90000"/>
                </a:lnSpc>
                <a:spcBef>
                  <a:spcPct val="0"/>
                </a:spcBef>
                <a:spcAft>
                  <a:spcPct val="35000"/>
                </a:spcAft>
              </a:pPr>
              <a:r>
                <a:rPr lang="en-US" sz="2400" b="1" kern="1200" dirty="0">
                  <a:solidFill>
                    <a:schemeClr val="bg1"/>
                  </a:solidFill>
                </a:rPr>
                <a:t>OBJECTIVE 2: </a:t>
              </a:r>
              <a:r>
                <a:rPr lang="en-US" sz="2400" kern="1200" dirty="0">
                  <a:solidFill>
                    <a:schemeClr val="bg1"/>
                  </a:solidFill>
                </a:rPr>
                <a:t>Be aware of your interview strengths and weaknesses.</a:t>
              </a:r>
            </a:p>
          </p:txBody>
        </p:sp>
      </p:grpSp>
      <p:sp>
        <p:nvSpPr>
          <p:cNvPr id="14" name="Rounded Rectangle 13"/>
          <p:cNvSpPr/>
          <p:nvPr/>
        </p:nvSpPr>
        <p:spPr>
          <a:xfrm>
            <a:off x="838200" y="4647334"/>
            <a:ext cx="10515600" cy="1110701"/>
          </a:xfrm>
          <a:prstGeom prst="roundRect">
            <a:avLst>
              <a:gd name="adj" fmla="val 10000"/>
            </a:avLst>
          </a:prstGeom>
          <a:solidFill>
            <a:srgbClr val="002060"/>
          </a:solidFill>
          <a:effectLst>
            <a:outerShdw blurRad="50800" dist="38100" dir="2700000" algn="tl" rotWithShape="0">
              <a:prstClr val="black">
                <a:alpha val="40000"/>
              </a:prstClr>
            </a:outerShdw>
          </a:effectLst>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sp>
      <p:sp>
        <p:nvSpPr>
          <p:cNvPr id="15" name="Rectangle 14" descr="Blog"/>
          <p:cNvSpPr/>
          <p:nvPr/>
        </p:nvSpPr>
        <p:spPr>
          <a:xfrm>
            <a:off x="1055271" y="4821362"/>
            <a:ext cx="762643" cy="762643"/>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grpSp>
        <p:nvGrpSpPr>
          <p:cNvPr id="16" name="Group 15"/>
          <p:cNvGrpSpPr/>
          <p:nvPr/>
        </p:nvGrpSpPr>
        <p:grpSpPr>
          <a:xfrm>
            <a:off x="2079171" y="4647334"/>
            <a:ext cx="9165772" cy="1110701"/>
            <a:chOff x="1282860" y="601630"/>
            <a:chExt cx="9232739" cy="1110701"/>
          </a:xfrm>
        </p:grpSpPr>
        <p:sp>
          <p:nvSpPr>
            <p:cNvPr id="17" name="Rectangle 16"/>
            <p:cNvSpPr/>
            <p:nvPr/>
          </p:nvSpPr>
          <p:spPr>
            <a:xfrm>
              <a:off x="1282860" y="601630"/>
              <a:ext cx="9232739" cy="11107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sp>
        <p:sp>
          <p:nvSpPr>
            <p:cNvPr id="18" name="Rectangle 17"/>
            <p:cNvSpPr/>
            <p:nvPr/>
          </p:nvSpPr>
          <p:spPr>
            <a:xfrm>
              <a:off x="1282860" y="601630"/>
              <a:ext cx="9232739" cy="1110701"/>
            </a:xfrm>
            <a:prstGeom prst="rect">
              <a:avLst/>
            </a:prstGeom>
          </p:spPr>
          <p:style>
            <a:lnRef idx="0">
              <a:scrgbClr r="0" g="0" b="0"/>
            </a:lnRef>
            <a:fillRef idx="0">
              <a:scrgbClr r="0" g="0" b="0"/>
            </a:fillRef>
            <a:effectRef idx="0">
              <a:scrgbClr r="0" g="0" b="0"/>
            </a:effectRef>
            <a:fontRef idx="minor">
              <a:schemeClr val="bg1">
                <a:hueOff val="0"/>
                <a:satOff val="0"/>
                <a:lumOff val="0"/>
                <a:alphaOff val="0"/>
              </a:schemeClr>
            </a:fontRef>
          </p:style>
          <p:txBody>
            <a:bodyPr spcFirstLastPara="0" vert="horz" wrap="square" lIns="117549" tIns="117549" rIns="117549" bIns="117549" numCol="1" spcCol="1270" anchor="ctr" anchorCtr="0">
              <a:noAutofit/>
            </a:bodyPr>
            <a:lstStyle/>
            <a:p>
              <a:pPr defTabSz="1244600">
                <a:lnSpc>
                  <a:spcPct val="90000"/>
                </a:lnSpc>
                <a:spcBef>
                  <a:spcPct val="0"/>
                </a:spcBef>
                <a:spcAft>
                  <a:spcPct val="35000"/>
                </a:spcAft>
              </a:pPr>
              <a:r>
                <a:rPr lang="en-US" sz="2400" b="1" kern="1200" dirty="0">
                  <a:solidFill>
                    <a:schemeClr val="bg1"/>
                  </a:solidFill>
                </a:rPr>
                <a:t>OBJECTIVE 3: </a:t>
              </a:r>
              <a:r>
                <a:rPr lang="en-US" sz="2400" kern="1200" dirty="0">
                  <a:solidFill>
                    <a:schemeClr val="bg1"/>
                  </a:solidFill>
                </a:rPr>
                <a:t>Comprehend</a:t>
              </a:r>
              <a:r>
                <a:rPr lang="en-US" sz="2400" dirty="0">
                  <a:solidFill>
                    <a:schemeClr val="bg1"/>
                  </a:solidFill>
                </a:rPr>
                <a:t> the difference between a job </a:t>
              </a:r>
              <a:r>
                <a:rPr lang="en-US" sz="2400">
                  <a:solidFill>
                    <a:schemeClr val="bg1"/>
                  </a:solidFill>
                </a:rPr>
                <a:t>description and a person specification.</a:t>
              </a:r>
              <a:endParaRPr lang="en-US" sz="2000" kern="1200" dirty="0">
                <a:solidFill>
                  <a:schemeClr val="bg1"/>
                </a:solidFill>
              </a:endParaRPr>
            </a:p>
          </p:txBody>
        </p:sp>
      </p:grpSp>
    </p:spTree>
    <p:extLst>
      <p:ext uri="{BB962C8B-B14F-4D97-AF65-F5344CB8AC3E}">
        <p14:creationId xmlns:p14="http://schemas.microsoft.com/office/powerpoint/2010/main" val="1205035523"/>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1679" y="622184"/>
            <a:ext cx="3868615"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INTERVIEW PREP</a:t>
            </a:r>
          </a:p>
        </p:txBody>
      </p:sp>
      <p:sp>
        <p:nvSpPr>
          <p:cNvPr id="2" name="Rounded Rectangle 1"/>
          <p:cNvSpPr/>
          <p:nvPr/>
        </p:nvSpPr>
        <p:spPr>
          <a:xfrm>
            <a:off x="6270468" y="2245660"/>
            <a:ext cx="4329953" cy="263562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Activity:</a:t>
            </a:r>
          </a:p>
          <a:p>
            <a:pPr algn="ctr"/>
            <a:r>
              <a:rPr lang="en-GB" sz="2400" dirty="0"/>
              <a:t>Highlight any information you think you would need to know for an interview!</a:t>
            </a:r>
          </a:p>
        </p:txBody>
      </p:sp>
      <p:sp>
        <p:nvSpPr>
          <p:cNvPr id="6" name="TextBox 5"/>
          <p:cNvSpPr txBox="1"/>
          <p:nvPr/>
        </p:nvSpPr>
        <p:spPr>
          <a:xfrm>
            <a:off x="501679" y="1680882"/>
            <a:ext cx="5132639" cy="4832092"/>
          </a:xfrm>
          <a:prstGeom prst="rect">
            <a:avLst/>
          </a:prstGeom>
          <a:noFill/>
        </p:spPr>
        <p:txBody>
          <a:bodyPr wrap="square" rtlCol="0">
            <a:spAutoFit/>
          </a:bodyPr>
          <a:lstStyle/>
          <a:p>
            <a:pPr algn="ctr"/>
            <a:r>
              <a:rPr lang="en-GB" sz="2800" dirty="0"/>
              <a:t>Look at this job description from </a:t>
            </a:r>
            <a:r>
              <a:rPr lang="en-GB" sz="2800" i="1" dirty="0"/>
              <a:t>Greggs </a:t>
            </a:r>
            <a:r>
              <a:rPr lang="en-GB" sz="2800" dirty="0"/>
              <a:t>in Wolverhampton. </a:t>
            </a:r>
          </a:p>
          <a:p>
            <a:pPr algn="ctr"/>
            <a:endParaRPr lang="en-GB" sz="2800" dirty="0"/>
          </a:p>
          <a:p>
            <a:pPr algn="ctr"/>
            <a:r>
              <a:rPr lang="en-GB" sz="2800" dirty="0"/>
              <a:t>This job is available for you to apply for now!</a:t>
            </a:r>
          </a:p>
          <a:p>
            <a:pPr algn="ctr"/>
            <a:endParaRPr lang="en-GB" sz="2800" dirty="0"/>
          </a:p>
          <a:p>
            <a:pPr algn="ctr"/>
            <a:r>
              <a:rPr lang="en-GB" sz="2800" dirty="0"/>
              <a:t>Most vacancies will follow a similar format so look out for this when applying in the future.</a:t>
            </a:r>
          </a:p>
        </p:txBody>
      </p:sp>
    </p:spTree>
    <p:extLst>
      <p:ext uri="{BB962C8B-B14F-4D97-AF65-F5344CB8AC3E}">
        <p14:creationId xmlns:p14="http://schemas.microsoft.com/office/powerpoint/2010/main" val="2653866070"/>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844" y="460329"/>
            <a:ext cx="3868615"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INTERVIEW PREP</a:t>
            </a:r>
          </a:p>
        </p:txBody>
      </p:sp>
      <p:sp>
        <p:nvSpPr>
          <p:cNvPr id="2" name="TextBox 1"/>
          <p:cNvSpPr txBox="1"/>
          <p:nvPr/>
        </p:nvSpPr>
        <p:spPr>
          <a:xfrm>
            <a:off x="2378851" y="1308296"/>
            <a:ext cx="7481521" cy="461665"/>
          </a:xfrm>
          <a:prstGeom prst="rect">
            <a:avLst/>
          </a:prstGeom>
          <a:noFill/>
        </p:spPr>
        <p:txBody>
          <a:bodyPr wrap="square" rtlCol="0">
            <a:spAutoFit/>
          </a:bodyPr>
          <a:lstStyle/>
          <a:p>
            <a:pPr algn="ctr"/>
            <a:r>
              <a:rPr lang="en-GB" sz="2400" b="1" dirty="0"/>
              <a:t>Which one would you struggle to answer and why?</a:t>
            </a:r>
          </a:p>
        </p:txBody>
      </p:sp>
      <p:sp>
        <p:nvSpPr>
          <p:cNvPr id="29" name="Rounded Rectangle 28"/>
          <p:cNvSpPr/>
          <p:nvPr/>
        </p:nvSpPr>
        <p:spPr>
          <a:xfrm>
            <a:off x="254534" y="2052111"/>
            <a:ext cx="3602238" cy="98506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1" name="Rounded Rectangle 30"/>
          <p:cNvSpPr/>
          <p:nvPr/>
        </p:nvSpPr>
        <p:spPr>
          <a:xfrm>
            <a:off x="4320481" y="2044220"/>
            <a:ext cx="3602238" cy="9850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2" name="Rounded Rectangle 31"/>
          <p:cNvSpPr/>
          <p:nvPr/>
        </p:nvSpPr>
        <p:spPr>
          <a:xfrm>
            <a:off x="8386428" y="2048312"/>
            <a:ext cx="3602238" cy="9850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3" name="Rounded Rectangle 32"/>
          <p:cNvSpPr/>
          <p:nvPr/>
        </p:nvSpPr>
        <p:spPr>
          <a:xfrm>
            <a:off x="254534" y="3253029"/>
            <a:ext cx="3602238" cy="9850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4" name="Rounded Rectangle 33"/>
          <p:cNvSpPr/>
          <p:nvPr/>
        </p:nvSpPr>
        <p:spPr>
          <a:xfrm>
            <a:off x="4320481" y="3245138"/>
            <a:ext cx="3602238" cy="98506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5" name="Rounded Rectangle 34"/>
          <p:cNvSpPr/>
          <p:nvPr/>
        </p:nvSpPr>
        <p:spPr>
          <a:xfrm>
            <a:off x="8386428" y="3249230"/>
            <a:ext cx="3602238" cy="9850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6" name="Rounded Rectangle 35"/>
          <p:cNvSpPr/>
          <p:nvPr/>
        </p:nvSpPr>
        <p:spPr>
          <a:xfrm>
            <a:off x="254534" y="4516544"/>
            <a:ext cx="3602238" cy="9850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7" name="Rounded Rectangle 36"/>
          <p:cNvSpPr/>
          <p:nvPr/>
        </p:nvSpPr>
        <p:spPr>
          <a:xfrm>
            <a:off x="4320481" y="4508653"/>
            <a:ext cx="3602238" cy="98506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8" name="Rounded Rectangle 37"/>
          <p:cNvSpPr/>
          <p:nvPr/>
        </p:nvSpPr>
        <p:spPr>
          <a:xfrm>
            <a:off x="8386428" y="4512745"/>
            <a:ext cx="3602238" cy="985060"/>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39" name="Rounded Rectangle 38"/>
          <p:cNvSpPr/>
          <p:nvPr/>
        </p:nvSpPr>
        <p:spPr>
          <a:xfrm>
            <a:off x="4320481" y="5714253"/>
            <a:ext cx="3602238" cy="985060"/>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bg1"/>
              </a:solidFill>
            </a:endParaRPr>
          </a:p>
        </p:txBody>
      </p:sp>
      <p:sp>
        <p:nvSpPr>
          <p:cNvPr id="13" name="TextBox 12"/>
          <p:cNvSpPr txBox="1"/>
          <p:nvPr/>
        </p:nvSpPr>
        <p:spPr>
          <a:xfrm>
            <a:off x="4195483" y="5861255"/>
            <a:ext cx="3848260" cy="707886"/>
          </a:xfrm>
          <a:prstGeom prst="rect">
            <a:avLst/>
          </a:prstGeom>
          <a:noFill/>
        </p:spPr>
        <p:txBody>
          <a:bodyPr wrap="square" rtlCol="0">
            <a:spAutoFit/>
          </a:bodyPr>
          <a:lstStyle/>
          <a:p>
            <a:pPr algn="ctr"/>
            <a:r>
              <a:rPr lang="en-GB" sz="2000" dirty="0">
                <a:solidFill>
                  <a:schemeClr val="bg1"/>
                </a:solidFill>
              </a:rPr>
              <a:t>10. Have you ever had difficulty with a supervisor or teacher?</a:t>
            </a:r>
          </a:p>
        </p:txBody>
      </p:sp>
      <p:sp>
        <p:nvSpPr>
          <p:cNvPr id="8" name="TextBox 7"/>
          <p:cNvSpPr txBox="1"/>
          <p:nvPr/>
        </p:nvSpPr>
        <p:spPr>
          <a:xfrm>
            <a:off x="4215744" y="3380218"/>
            <a:ext cx="3811711" cy="707886"/>
          </a:xfrm>
          <a:prstGeom prst="rect">
            <a:avLst/>
          </a:prstGeom>
          <a:noFill/>
        </p:spPr>
        <p:txBody>
          <a:bodyPr wrap="square" rtlCol="0">
            <a:spAutoFit/>
          </a:bodyPr>
          <a:lstStyle/>
          <a:p>
            <a:pPr algn="ctr"/>
            <a:r>
              <a:rPr lang="en-GB" sz="2000" dirty="0">
                <a:solidFill>
                  <a:schemeClr val="bg1"/>
                </a:solidFill>
              </a:rPr>
              <a:t>5. What do you think it takes to be successful in this position?</a:t>
            </a:r>
          </a:p>
        </p:txBody>
      </p:sp>
      <p:sp>
        <p:nvSpPr>
          <p:cNvPr id="12" name="TextBox 11"/>
          <p:cNvSpPr txBox="1"/>
          <p:nvPr/>
        </p:nvSpPr>
        <p:spPr>
          <a:xfrm>
            <a:off x="8259705" y="4647240"/>
            <a:ext cx="3855684" cy="707886"/>
          </a:xfrm>
          <a:prstGeom prst="rect">
            <a:avLst/>
          </a:prstGeom>
          <a:noFill/>
        </p:spPr>
        <p:txBody>
          <a:bodyPr wrap="square" rtlCol="0">
            <a:spAutoFit/>
          </a:bodyPr>
          <a:lstStyle/>
          <a:p>
            <a:pPr algn="ctr"/>
            <a:r>
              <a:rPr lang="en-GB" sz="2000" dirty="0">
                <a:solidFill>
                  <a:schemeClr val="bg1"/>
                </a:solidFill>
              </a:rPr>
              <a:t>9. Tell me about a major problem you recently handled.</a:t>
            </a:r>
          </a:p>
        </p:txBody>
      </p:sp>
      <p:sp>
        <p:nvSpPr>
          <p:cNvPr id="7" name="TextBox 6"/>
          <p:cNvSpPr txBox="1"/>
          <p:nvPr/>
        </p:nvSpPr>
        <p:spPr>
          <a:xfrm>
            <a:off x="402511" y="3534106"/>
            <a:ext cx="3306285" cy="400110"/>
          </a:xfrm>
          <a:prstGeom prst="rect">
            <a:avLst/>
          </a:prstGeom>
          <a:noFill/>
        </p:spPr>
        <p:txBody>
          <a:bodyPr wrap="square" rtlCol="0">
            <a:spAutoFit/>
          </a:bodyPr>
          <a:lstStyle/>
          <a:p>
            <a:pPr algn="ctr"/>
            <a:r>
              <a:rPr lang="en-GB" sz="2000" dirty="0">
                <a:solidFill>
                  <a:schemeClr val="bg1"/>
                </a:solidFill>
              </a:rPr>
              <a:t>4. Why should we hire you?</a:t>
            </a:r>
          </a:p>
        </p:txBody>
      </p:sp>
      <p:sp>
        <p:nvSpPr>
          <p:cNvPr id="10" name="TextBox 9"/>
          <p:cNvSpPr txBox="1"/>
          <p:nvPr/>
        </p:nvSpPr>
        <p:spPr>
          <a:xfrm>
            <a:off x="268774" y="4647240"/>
            <a:ext cx="3587998" cy="707886"/>
          </a:xfrm>
          <a:prstGeom prst="rect">
            <a:avLst/>
          </a:prstGeom>
          <a:noFill/>
        </p:spPr>
        <p:txBody>
          <a:bodyPr wrap="square" rtlCol="0">
            <a:spAutoFit/>
          </a:bodyPr>
          <a:lstStyle/>
          <a:p>
            <a:pPr algn="ctr"/>
            <a:r>
              <a:rPr lang="en-GB" sz="2000" dirty="0">
                <a:solidFill>
                  <a:schemeClr val="bg1"/>
                </a:solidFill>
              </a:rPr>
              <a:t>7. What has been your most rewarding accomplishment?</a:t>
            </a:r>
          </a:p>
        </p:txBody>
      </p:sp>
      <p:sp>
        <p:nvSpPr>
          <p:cNvPr id="6" name="TextBox 5"/>
          <p:cNvSpPr txBox="1"/>
          <p:nvPr/>
        </p:nvSpPr>
        <p:spPr>
          <a:xfrm>
            <a:off x="8530617" y="2035475"/>
            <a:ext cx="3313859" cy="1015663"/>
          </a:xfrm>
          <a:prstGeom prst="rect">
            <a:avLst/>
          </a:prstGeom>
          <a:noFill/>
        </p:spPr>
        <p:txBody>
          <a:bodyPr wrap="square" rtlCol="0">
            <a:spAutoFit/>
          </a:bodyPr>
          <a:lstStyle/>
          <a:p>
            <a:pPr algn="ctr"/>
            <a:r>
              <a:rPr lang="en-GB" sz="2000" dirty="0">
                <a:solidFill>
                  <a:schemeClr val="bg1"/>
                </a:solidFill>
              </a:rPr>
              <a:t>3. How has school prepared you for working at our company?</a:t>
            </a:r>
          </a:p>
        </p:txBody>
      </p:sp>
      <p:sp>
        <p:nvSpPr>
          <p:cNvPr id="9" name="TextBox 8"/>
          <p:cNvSpPr txBox="1"/>
          <p:nvPr/>
        </p:nvSpPr>
        <p:spPr>
          <a:xfrm>
            <a:off x="8386427" y="3265462"/>
            <a:ext cx="3602238" cy="1015663"/>
          </a:xfrm>
          <a:prstGeom prst="rect">
            <a:avLst/>
          </a:prstGeom>
          <a:noFill/>
        </p:spPr>
        <p:txBody>
          <a:bodyPr wrap="square" rtlCol="0">
            <a:spAutoFit/>
          </a:bodyPr>
          <a:lstStyle/>
          <a:p>
            <a:pPr algn="ctr"/>
            <a:r>
              <a:rPr lang="en-GB" sz="2000" dirty="0">
                <a:solidFill>
                  <a:schemeClr val="bg1"/>
                </a:solidFill>
              </a:rPr>
              <a:t>6. How would you describe your ability to work as a team member?</a:t>
            </a:r>
          </a:p>
        </p:txBody>
      </p:sp>
      <p:sp>
        <p:nvSpPr>
          <p:cNvPr id="11" name="TextBox 10"/>
          <p:cNvSpPr txBox="1"/>
          <p:nvPr/>
        </p:nvSpPr>
        <p:spPr>
          <a:xfrm>
            <a:off x="4268112" y="4655131"/>
            <a:ext cx="3706975" cy="707886"/>
          </a:xfrm>
          <a:prstGeom prst="rect">
            <a:avLst/>
          </a:prstGeom>
          <a:noFill/>
        </p:spPr>
        <p:txBody>
          <a:bodyPr wrap="square" rtlCol="0">
            <a:spAutoFit/>
          </a:bodyPr>
          <a:lstStyle/>
          <a:p>
            <a:pPr algn="ctr"/>
            <a:r>
              <a:rPr lang="en-GB" sz="2000" dirty="0">
                <a:solidFill>
                  <a:schemeClr val="bg1"/>
                </a:solidFill>
              </a:rPr>
              <a:t>8. What are your salary expectations?</a:t>
            </a:r>
          </a:p>
        </p:txBody>
      </p:sp>
      <p:sp>
        <p:nvSpPr>
          <p:cNvPr id="5" name="TextBox 4"/>
          <p:cNvSpPr txBox="1"/>
          <p:nvPr/>
        </p:nvSpPr>
        <p:spPr>
          <a:xfrm>
            <a:off x="4094451" y="2204347"/>
            <a:ext cx="4050323" cy="707886"/>
          </a:xfrm>
          <a:prstGeom prst="rect">
            <a:avLst/>
          </a:prstGeom>
          <a:noFill/>
        </p:spPr>
        <p:txBody>
          <a:bodyPr wrap="square" rtlCol="0">
            <a:spAutoFit/>
          </a:bodyPr>
          <a:lstStyle/>
          <a:p>
            <a:pPr algn="ctr"/>
            <a:r>
              <a:rPr lang="en-GB" sz="2000" dirty="0">
                <a:solidFill>
                  <a:schemeClr val="bg1"/>
                </a:solidFill>
              </a:rPr>
              <a:t>2. Why are you interested in working for our company?</a:t>
            </a:r>
          </a:p>
        </p:txBody>
      </p:sp>
      <p:sp>
        <p:nvSpPr>
          <p:cNvPr id="3" name="TextBox 2"/>
          <p:cNvSpPr txBox="1"/>
          <p:nvPr/>
        </p:nvSpPr>
        <p:spPr>
          <a:xfrm>
            <a:off x="362707" y="2189362"/>
            <a:ext cx="3320369" cy="707886"/>
          </a:xfrm>
          <a:prstGeom prst="rect">
            <a:avLst/>
          </a:prstGeom>
          <a:noFill/>
        </p:spPr>
        <p:txBody>
          <a:bodyPr wrap="square" rtlCol="0">
            <a:spAutoFit/>
          </a:bodyPr>
          <a:lstStyle/>
          <a:p>
            <a:pPr algn="ctr"/>
            <a:r>
              <a:rPr lang="en-GB" sz="2000" dirty="0">
                <a:solidFill>
                  <a:schemeClr val="bg1"/>
                </a:solidFill>
              </a:rPr>
              <a:t>1. Why are you looking for a job?</a:t>
            </a:r>
          </a:p>
        </p:txBody>
      </p:sp>
    </p:spTree>
    <p:extLst>
      <p:ext uri="{BB962C8B-B14F-4D97-AF65-F5344CB8AC3E}">
        <p14:creationId xmlns:p14="http://schemas.microsoft.com/office/powerpoint/2010/main" val="2527247695"/>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DQpNMjc_iQ"/>
          <p:cNvPicPr>
            <a:picLocks noRot="1" noChangeAspect="1"/>
          </p:cNvPicPr>
          <p:nvPr>
            <a:videoFile r:link="rId1"/>
          </p:nvPr>
        </p:nvPicPr>
        <p:blipFill>
          <a:blip r:embed="rId4"/>
          <a:stretch>
            <a:fillRect/>
          </a:stretch>
        </p:blipFill>
        <p:spPr>
          <a:xfrm>
            <a:off x="1858535" y="1151363"/>
            <a:ext cx="7825679" cy="4401944"/>
          </a:xfrm>
          <a:prstGeom prst="rect">
            <a:avLst/>
          </a:prstGeom>
        </p:spPr>
      </p:pic>
      <p:sp>
        <p:nvSpPr>
          <p:cNvPr id="4" name="Rectangle 3"/>
          <p:cNvSpPr/>
          <p:nvPr/>
        </p:nvSpPr>
        <p:spPr>
          <a:xfrm>
            <a:off x="205844" y="259607"/>
            <a:ext cx="3868615" cy="68510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t>INTERVIEW PREP</a:t>
            </a:r>
          </a:p>
        </p:txBody>
      </p:sp>
      <p:sp>
        <p:nvSpPr>
          <p:cNvPr id="3" name="Rectangle 2"/>
          <p:cNvSpPr/>
          <p:nvPr/>
        </p:nvSpPr>
        <p:spPr>
          <a:xfrm>
            <a:off x="1858534" y="5822281"/>
            <a:ext cx="7825679" cy="369332"/>
          </a:xfrm>
          <a:prstGeom prst="rect">
            <a:avLst/>
          </a:prstGeom>
        </p:spPr>
        <p:txBody>
          <a:bodyPr wrap="square">
            <a:spAutoFit/>
          </a:bodyPr>
          <a:lstStyle/>
          <a:p>
            <a:r>
              <a:rPr lang="en-GB" dirty="0" smtClean="0"/>
              <a:t>Link: </a:t>
            </a:r>
            <a:r>
              <a:rPr lang="en-GB" dirty="0" smtClean="0">
                <a:hlinkClick r:id="rId5"/>
              </a:rPr>
              <a:t>https</a:t>
            </a:r>
            <a:r>
              <a:rPr lang="en-GB" dirty="0">
                <a:hlinkClick r:id="rId5"/>
              </a:rPr>
              <a:t>://</a:t>
            </a:r>
            <a:r>
              <a:rPr lang="en-GB" dirty="0" smtClean="0">
                <a:hlinkClick r:id="rId5"/>
              </a:rPr>
              <a:t>www.youtube.com/watch?v=tDQpNMjc_iQ</a:t>
            </a:r>
            <a:r>
              <a:rPr lang="en-GB" dirty="0" smtClean="0"/>
              <a:t> </a:t>
            </a:r>
            <a:endParaRPr lang="en-GB" dirty="0"/>
          </a:p>
        </p:txBody>
      </p:sp>
    </p:spTree>
    <p:extLst>
      <p:ext uri="{BB962C8B-B14F-4D97-AF65-F5344CB8AC3E}">
        <p14:creationId xmlns:p14="http://schemas.microsoft.com/office/powerpoint/2010/main" val="2862532551"/>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43318" y="558090"/>
            <a:ext cx="4022811" cy="685106"/>
          </a:xfrm>
          <a:prstGeom prst="rect">
            <a:avLst/>
          </a:prstGeom>
          <a:solidFill>
            <a:srgbClr val="3A87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MOCK INTERVIEW</a:t>
            </a:r>
          </a:p>
        </p:txBody>
      </p:sp>
      <p:sp>
        <p:nvSpPr>
          <p:cNvPr id="2" name="TextBox 1"/>
          <p:cNvSpPr txBox="1"/>
          <p:nvPr/>
        </p:nvSpPr>
        <p:spPr>
          <a:xfrm>
            <a:off x="643318" y="1573306"/>
            <a:ext cx="10919012" cy="1938992"/>
          </a:xfrm>
          <a:prstGeom prst="rect">
            <a:avLst/>
          </a:prstGeom>
          <a:noFill/>
        </p:spPr>
        <p:txBody>
          <a:bodyPr wrap="square" rtlCol="0">
            <a:spAutoFit/>
          </a:bodyPr>
          <a:lstStyle/>
          <a:p>
            <a:pPr algn="ctr"/>
            <a:r>
              <a:rPr lang="en-GB" sz="2000" b="1" dirty="0"/>
              <a:t>Get into pairs or small groups for mock interviews!</a:t>
            </a:r>
          </a:p>
          <a:p>
            <a:pPr algn="ctr"/>
            <a:endParaRPr lang="en-GB" sz="2000" dirty="0"/>
          </a:p>
          <a:p>
            <a:pPr algn="ctr"/>
            <a:r>
              <a:rPr lang="en-GB" sz="2000" dirty="0"/>
              <a:t>Use the questions from the previous slide to test each other. Remember what you highlighted from the job description and try to be prepared!</a:t>
            </a:r>
          </a:p>
          <a:p>
            <a:pPr algn="ctr"/>
            <a:endParaRPr lang="en-GB" sz="2000" dirty="0"/>
          </a:p>
          <a:p>
            <a:pPr algn="ctr"/>
            <a:r>
              <a:rPr lang="en-GB" sz="2000" dirty="0"/>
              <a:t>Here are some top tips for an interview:</a:t>
            </a:r>
          </a:p>
        </p:txBody>
      </p:sp>
      <p:sp>
        <p:nvSpPr>
          <p:cNvPr id="3" name="Oval 2"/>
          <p:cNvSpPr/>
          <p:nvPr/>
        </p:nvSpPr>
        <p:spPr>
          <a:xfrm>
            <a:off x="1624954" y="3645184"/>
            <a:ext cx="2433918" cy="23935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Make eye-contact.</a:t>
            </a:r>
          </a:p>
          <a:p>
            <a:pPr algn="ctr"/>
            <a:endParaRPr lang="en-GB" sz="1900" dirty="0"/>
          </a:p>
          <a:p>
            <a:pPr algn="ctr"/>
            <a:r>
              <a:rPr lang="en-GB" sz="1900" dirty="0"/>
              <a:t>It’s awkward but important!</a:t>
            </a:r>
          </a:p>
        </p:txBody>
      </p:sp>
      <p:sp>
        <p:nvSpPr>
          <p:cNvPr id="7" name="Oval 6"/>
          <p:cNvSpPr/>
          <p:nvPr/>
        </p:nvSpPr>
        <p:spPr>
          <a:xfrm>
            <a:off x="4856730" y="3645184"/>
            <a:ext cx="2433918" cy="239357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Breathe!</a:t>
            </a:r>
          </a:p>
          <a:p>
            <a:pPr algn="ctr"/>
            <a:endParaRPr lang="en-GB" sz="1900" dirty="0"/>
          </a:p>
          <a:p>
            <a:pPr algn="ctr"/>
            <a:r>
              <a:rPr lang="en-GB" sz="1900" dirty="0"/>
              <a:t>Nerves are normal and expected.</a:t>
            </a:r>
          </a:p>
        </p:txBody>
      </p:sp>
      <p:sp>
        <p:nvSpPr>
          <p:cNvPr id="9" name="Oval 8"/>
          <p:cNvSpPr/>
          <p:nvPr/>
        </p:nvSpPr>
        <p:spPr>
          <a:xfrm>
            <a:off x="8088507" y="3645184"/>
            <a:ext cx="2433918" cy="239357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900" b="1" dirty="0"/>
              <a:t>Pause.</a:t>
            </a:r>
          </a:p>
          <a:p>
            <a:pPr algn="ctr"/>
            <a:endParaRPr lang="en-GB" sz="1900" dirty="0"/>
          </a:p>
          <a:p>
            <a:pPr algn="ctr"/>
            <a:r>
              <a:rPr lang="en-GB" sz="1900" dirty="0"/>
              <a:t>‘</a:t>
            </a:r>
            <a:r>
              <a:rPr lang="en-GB" sz="1900" dirty="0" err="1"/>
              <a:t>Erm</a:t>
            </a:r>
            <a:r>
              <a:rPr lang="en-GB" sz="1900" dirty="0"/>
              <a:t>’ try to avoid ‘like’ filler words.</a:t>
            </a:r>
          </a:p>
        </p:txBody>
      </p:sp>
    </p:spTree>
    <p:extLst>
      <p:ext uri="{BB962C8B-B14F-4D97-AF65-F5344CB8AC3E}">
        <p14:creationId xmlns:p14="http://schemas.microsoft.com/office/powerpoint/2010/main" val="3308628329"/>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Rectangle 86"/>
          <p:cNvSpPr/>
          <p:nvPr/>
        </p:nvSpPr>
        <p:spPr>
          <a:xfrm>
            <a:off x="501680" y="622184"/>
            <a:ext cx="3774486" cy="685106"/>
          </a:xfrm>
          <a:prstGeom prst="rect">
            <a:avLst/>
          </a:prstGeom>
          <a:solidFill>
            <a:srgbClr val="16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bg1"/>
                </a:solidFill>
              </a:rPr>
              <a:t>FULL-TIME JOBS</a:t>
            </a:r>
          </a:p>
        </p:txBody>
      </p:sp>
      <p:sp>
        <p:nvSpPr>
          <p:cNvPr id="89" name="TextBox 88"/>
          <p:cNvSpPr txBox="1"/>
          <p:nvPr/>
        </p:nvSpPr>
        <p:spPr>
          <a:xfrm>
            <a:off x="501680" y="1554480"/>
            <a:ext cx="10909001" cy="1200329"/>
          </a:xfrm>
          <a:prstGeom prst="rect">
            <a:avLst/>
          </a:prstGeom>
          <a:noFill/>
        </p:spPr>
        <p:txBody>
          <a:bodyPr wrap="square" rtlCol="0">
            <a:spAutoFit/>
          </a:bodyPr>
          <a:lstStyle/>
          <a:p>
            <a:pPr algn="ctr"/>
            <a:r>
              <a:rPr lang="en-GB" b="1" dirty="0"/>
              <a:t>Once you apply for a full-time job, you will become familiar with a ‘person specification’. </a:t>
            </a:r>
          </a:p>
          <a:p>
            <a:pPr algn="ctr"/>
            <a:endParaRPr lang="en-GB" dirty="0"/>
          </a:p>
          <a:p>
            <a:pPr algn="ctr"/>
            <a:r>
              <a:rPr lang="en-GB" dirty="0"/>
              <a:t>This details any essential or desirable qualities that the employer is looking for. You must have an example to accompany each statement you make to demonstrate proof of your skills.</a:t>
            </a:r>
          </a:p>
        </p:txBody>
      </p:sp>
      <p:pic>
        <p:nvPicPr>
          <p:cNvPr id="96" name="Picture 9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831" y="2928244"/>
            <a:ext cx="11068697" cy="1109576"/>
          </a:xfrm>
          <a:prstGeom prst="rect">
            <a:avLst/>
          </a:prstGeom>
        </p:spPr>
      </p:pic>
      <p:sp>
        <p:nvSpPr>
          <p:cNvPr id="97" name="Rounded Rectangle 96"/>
          <p:cNvSpPr/>
          <p:nvPr/>
        </p:nvSpPr>
        <p:spPr>
          <a:xfrm>
            <a:off x="421831" y="4596938"/>
            <a:ext cx="6876744" cy="1870364"/>
          </a:xfrm>
          <a:prstGeom prst="roundRect">
            <a:avLst/>
          </a:prstGeom>
          <a:solidFill>
            <a:srgbClr val="ED21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TASK:</a:t>
            </a:r>
          </a:p>
          <a:p>
            <a:pPr algn="ctr"/>
            <a:r>
              <a:rPr lang="en-GB" dirty="0"/>
              <a:t>Using the worksheet provided, fill in your own examples for each criteria and then have a go at creating your own! </a:t>
            </a:r>
          </a:p>
          <a:p>
            <a:pPr algn="ctr"/>
            <a:r>
              <a:rPr lang="en-GB" dirty="0"/>
              <a:t>This is for an NHS Receptionist role.</a:t>
            </a:r>
          </a:p>
        </p:txBody>
      </p:sp>
    </p:spTree>
    <p:extLst>
      <p:ext uri="{BB962C8B-B14F-4D97-AF65-F5344CB8AC3E}">
        <p14:creationId xmlns:p14="http://schemas.microsoft.com/office/powerpoint/2010/main" val="1487055015"/>
      </p:ext>
    </p:extLst>
  </p:cSld>
  <p:clrMapOvr>
    <a:masterClrMapping/>
  </p:clrMapOvr>
  <p:transition spd="slow">
    <p:push/>
  </p:transition>
  <p:timing>
    <p:tnLst>
      <p:par>
        <p:cTn id="1" dur="indefinite" restart="never" nodeType="tmRoot"/>
      </p:par>
    </p:tnLst>
  </p:timing>
</p:sld>
</file>

<file path=ppt/theme/theme1.xml><?xml version="1.0" encoding="utf-8"?>
<a:theme xmlns:a="http://schemas.openxmlformats.org/drawingml/2006/main" name="Office Theme">
  <a:themeElements>
    <a:clrScheme name="Thorns Group Colou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2331</TotalTime>
  <Words>699</Words>
  <Application>Microsoft Office PowerPoint</Application>
  <PresentationFormat>Custom</PresentationFormat>
  <Paragraphs>90</Paragraphs>
  <Slides>11</Slides>
  <Notes>10</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Torrance</dc:creator>
  <cp:lastModifiedBy>Stephen Heslegrave</cp:lastModifiedBy>
  <cp:revision>143</cp:revision>
  <dcterms:created xsi:type="dcterms:W3CDTF">2017-03-14T08:31:32Z</dcterms:created>
  <dcterms:modified xsi:type="dcterms:W3CDTF">2021-10-11T12:45:57Z</dcterms:modified>
</cp:coreProperties>
</file>