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handoutMasterIdLst>
    <p:handoutMasterId r:id="rId20"/>
  </p:handoutMasterIdLst>
  <p:sldIdLst>
    <p:sldId id="273" r:id="rId2"/>
    <p:sldId id="301" r:id="rId3"/>
    <p:sldId id="290" r:id="rId4"/>
    <p:sldId id="276" r:id="rId5"/>
    <p:sldId id="297" r:id="rId6"/>
    <p:sldId id="304" r:id="rId7"/>
    <p:sldId id="305" r:id="rId8"/>
    <p:sldId id="306" r:id="rId9"/>
    <p:sldId id="298" r:id="rId10"/>
    <p:sldId id="307" r:id="rId11"/>
    <p:sldId id="299" r:id="rId12"/>
    <p:sldId id="308" r:id="rId13"/>
    <p:sldId id="296" r:id="rId14"/>
    <p:sldId id="300" r:id="rId15"/>
    <p:sldId id="302" r:id="rId16"/>
    <p:sldId id="288" r:id="rId17"/>
    <p:sldId id="303"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C3BF"/>
    <a:srgbClr val="1AF4F4"/>
    <a:srgbClr val="ED217C"/>
    <a:srgbClr val="3A87C4"/>
    <a:srgbClr val="162D56"/>
    <a:srgbClr val="1D7CC7"/>
    <a:srgbClr val="1E2C52"/>
    <a:srgbClr val="009193"/>
    <a:srgbClr val="A91D3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BA8FFEC-C503-287D-70D2-01BEA5455687}" v="3" dt="2020-10-27T14:49:06.089"/>
    <p1510:client id="{8C905C90-DDF5-A997-06C5-EAAD784C251E}" v="40" dt="2020-11-03T11:32:03.943"/>
    <p1510:client id="{9659136D-900F-548D-C15B-453690143166}" v="1" dt="2020-10-27T14:57:57.768"/>
    <p1510:client id="{9A297879-44E3-0AC1-2952-544E17099CF9}" v="46" dt="2020-09-30T14:16:52.37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170" autoAdjust="0"/>
    <p:restoredTop sz="80144" autoAdjust="0"/>
  </p:normalViewPr>
  <p:slideViewPr>
    <p:cSldViewPr snapToGrid="0" snapToObjects="1">
      <p:cViewPr varScale="1">
        <p:scale>
          <a:sx n="70" d="100"/>
          <a:sy n="70" d="100"/>
        </p:scale>
        <p:origin x="-1022" y="-86"/>
      </p:cViewPr>
      <p:guideLst>
        <p:guide orient="horz" pos="2160"/>
        <p:guide pos="3840"/>
      </p:guideLst>
    </p:cSldViewPr>
  </p:slideViewPr>
  <p:notesTextViewPr>
    <p:cViewPr>
      <p:scale>
        <a:sx n="1" d="1"/>
        <a:sy n="1" d="1"/>
      </p:scale>
      <p:origin x="0" y="0"/>
    </p:cViewPr>
  </p:notesTextViewPr>
  <p:notesViewPr>
    <p:cSldViewPr snapToGrid="0" snapToObjects="1">
      <p:cViewPr varScale="1">
        <p:scale>
          <a:sx n="56" d="100"/>
          <a:sy n="56" d="100"/>
        </p:scale>
        <p:origin x="2856"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3C184A3-5229-1E4D-9B13-00844BF0555E}" type="datetimeFigureOut">
              <a:rPr lang="en-US" smtClean="0"/>
              <a:t>10/11/2021</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38161D5-11C8-8D46-A559-45939B83D677}" type="slidenum">
              <a:rPr lang="en-US" smtClean="0"/>
              <a:t>‹#›</a:t>
            </a:fld>
            <a:endParaRPr lang="en-US"/>
          </a:p>
        </p:txBody>
      </p:sp>
    </p:spTree>
    <p:extLst>
      <p:ext uri="{BB962C8B-B14F-4D97-AF65-F5344CB8AC3E}">
        <p14:creationId xmlns:p14="http://schemas.microsoft.com/office/powerpoint/2010/main" val="3334562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034686-57C3-D54F-B396-5ACAB96AFB98}" type="datetimeFigureOut">
              <a:rPr lang="en-US" smtClean="0"/>
              <a:t>10/11/2021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2CBC23-9250-7349-A59D-41C845E0C87D}" type="slidenum">
              <a:rPr lang="en-US" smtClean="0"/>
              <a:t>‹#›</a:t>
            </a:fld>
            <a:endParaRPr lang="en-US"/>
          </a:p>
        </p:txBody>
      </p:sp>
    </p:spTree>
    <p:extLst>
      <p:ext uri="{BB962C8B-B14F-4D97-AF65-F5344CB8AC3E}">
        <p14:creationId xmlns:p14="http://schemas.microsoft.com/office/powerpoint/2010/main" val="15710579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12CBC23-9250-7349-A59D-41C845E0C87D}" type="slidenum">
              <a:rPr lang="en-US" smtClean="0"/>
              <a:t>1</a:t>
            </a:fld>
            <a:endParaRPr lang="en-US"/>
          </a:p>
        </p:txBody>
      </p:sp>
    </p:spTree>
    <p:extLst>
      <p:ext uri="{BB962C8B-B14F-4D97-AF65-F5344CB8AC3E}">
        <p14:creationId xmlns:p14="http://schemas.microsoft.com/office/powerpoint/2010/main" val="42272092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i="0" kern="1200" dirty="0" smtClean="0">
                <a:solidFill>
                  <a:schemeClr val="tx1"/>
                </a:solidFill>
                <a:effectLst/>
                <a:latin typeface="+mn-lt"/>
                <a:ea typeface="+mn-ea"/>
                <a:cs typeface="+mn-cs"/>
              </a:rPr>
              <a:t>Students to identify what is wrong with this email.</a:t>
            </a:r>
            <a:endParaRPr lang="en-GB"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12CBC23-9250-7349-A59D-41C845E0C87D}" type="slidenum">
              <a:rPr lang="en-US" smtClean="0"/>
              <a:t>10</a:t>
            </a:fld>
            <a:endParaRPr lang="en-US"/>
          </a:p>
        </p:txBody>
      </p:sp>
    </p:spTree>
    <p:extLst>
      <p:ext uri="{BB962C8B-B14F-4D97-AF65-F5344CB8AC3E}">
        <p14:creationId xmlns:p14="http://schemas.microsoft.com/office/powerpoint/2010/main" val="8597844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Resource Booklet Page 51: 4.2 Example email</a:t>
            </a:r>
            <a:endParaRPr lang="en-GB" sz="1200" kern="1200" dirty="0">
              <a:solidFill>
                <a:schemeClr val="tx1"/>
              </a:solidFill>
              <a:effectLst/>
              <a:latin typeface="+mn-lt"/>
              <a:ea typeface="+mn-ea"/>
              <a:cs typeface="+mn-cs"/>
            </a:endParaRP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Use example email in Resource Booklet </a:t>
            </a:r>
            <a:r>
              <a:rPr lang="en-GB" sz="1200" b="0" i="0" kern="1200" baseline="0" dirty="0">
                <a:solidFill>
                  <a:schemeClr val="tx1"/>
                </a:solidFill>
                <a:effectLst/>
                <a:latin typeface="+mn-lt"/>
                <a:ea typeface="+mn-ea"/>
                <a:cs typeface="+mn-cs"/>
              </a:rPr>
              <a:t>and discuss with students.</a:t>
            </a:r>
            <a:endParaRPr lang="en-GB"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12CBC23-9250-7349-A59D-41C845E0C87D}" type="slidenum">
              <a:rPr lang="en-US" smtClean="0"/>
              <a:t>11</a:t>
            </a:fld>
            <a:endParaRPr lang="en-US"/>
          </a:p>
        </p:txBody>
      </p:sp>
    </p:spTree>
    <p:extLst>
      <p:ext uri="{BB962C8B-B14F-4D97-AF65-F5344CB8AC3E}">
        <p14:creationId xmlns:p14="http://schemas.microsoft.com/office/powerpoint/2010/main" val="11053313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i="0" kern="1200" baseline="0" dirty="0">
                <a:solidFill>
                  <a:schemeClr val="tx1"/>
                </a:solidFill>
                <a:effectLst/>
                <a:latin typeface="+mn-lt"/>
                <a:ea typeface="+mn-ea"/>
                <a:cs typeface="+mn-cs"/>
              </a:rPr>
              <a:t>4.2</a:t>
            </a:r>
          </a:p>
          <a:p>
            <a:r>
              <a:rPr lang="en-GB" sz="1200" b="0" i="0" kern="1200" baseline="0" dirty="0">
                <a:solidFill>
                  <a:schemeClr val="tx1"/>
                </a:solidFill>
                <a:effectLst/>
                <a:latin typeface="+mn-lt"/>
                <a:ea typeface="+mn-ea"/>
                <a:cs typeface="+mn-cs"/>
              </a:rPr>
              <a:t>This could be delivered as a role-play activity.</a:t>
            </a:r>
          </a:p>
          <a:p>
            <a:r>
              <a:rPr lang="en-GB" sz="1200" b="0" i="0" kern="1200" baseline="0" dirty="0">
                <a:solidFill>
                  <a:schemeClr val="tx1"/>
                </a:solidFill>
                <a:effectLst/>
                <a:latin typeface="+mn-lt"/>
                <a:ea typeface="+mn-ea"/>
                <a:cs typeface="+mn-cs"/>
              </a:rPr>
              <a:t>You could include Teams/Zoom interviews here.</a:t>
            </a:r>
            <a:endParaRPr lang="en-GB"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12CBC23-9250-7349-A59D-41C845E0C87D}" type="slidenum">
              <a:rPr lang="en-US" smtClean="0"/>
              <a:t>12</a:t>
            </a:fld>
            <a:endParaRPr lang="en-US"/>
          </a:p>
        </p:txBody>
      </p:sp>
    </p:spTree>
    <p:extLst>
      <p:ext uri="{BB962C8B-B14F-4D97-AF65-F5344CB8AC3E}">
        <p14:creationId xmlns:p14="http://schemas.microsoft.com/office/powerpoint/2010/main" val="28492645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Resource Booklet Pages 52-54: 4.3 Exampl</a:t>
            </a:r>
            <a:r>
              <a:rPr lang="en-GB" sz="1200" b="1" kern="1200" baseline="0" dirty="0">
                <a:solidFill>
                  <a:schemeClr val="tx1"/>
                </a:solidFill>
                <a:effectLst/>
                <a:latin typeface="+mn-lt"/>
                <a:ea typeface="+mn-ea"/>
                <a:cs typeface="+mn-cs"/>
              </a:rPr>
              <a:t>e cover letter and example CV</a:t>
            </a:r>
            <a:endParaRPr lang="en-GB" sz="1200" kern="1200" dirty="0">
              <a:solidFill>
                <a:schemeClr val="tx1"/>
              </a:solidFill>
              <a:effectLst/>
              <a:latin typeface="+mn-lt"/>
              <a:ea typeface="+mn-ea"/>
              <a:cs typeface="+mn-cs"/>
            </a:endParaRPr>
          </a:p>
          <a:p>
            <a:r>
              <a:rPr lang="en-GB" b="1" dirty="0"/>
              <a:t>4.3</a:t>
            </a:r>
          </a:p>
          <a:p>
            <a:r>
              <a:rPr lang="en-GB" dirty="0"/>
              <a:t>Use cover</a:t>
            </a:r>
            <a:r>
              <a:rPr lang="en-GB" baseline="0" dirty="0"/>
              <a:t> letter example in Resource Booklet </a:t>
            </a:r>
            <a:r>
              <a:rPr lang="en-GB" b="0" i="0" baseline="0" dirty="0"/>
              <a:t>to discuss with students.</a:t>
            </a:r>
            <a:endParaRPr lang="en-GB" dirty="0"/>
          </a:p>
        </p:txBody>
      </p:sp>
      <p:sp>
        <p:nvSpPr>
          <p:cNvPr id="4" name="Slide Number Placeholder 3"/>
          <p:cNvSpPr>
            <a:spLocks noGrp="1"/>
          </p:cNvSpPr>
          <p:nvPr>
            <p:ph type="sldNum" sz="quarter" idx="10"/>
          </p:nvPr>
        </p:nvSpPr>
        <p:spPr/>
        <p:txBody>
          <a:bodyPr/>
          <a:lstStyle/>
          <a:p>
            <a:fld id="{812CBC23-9250-7349-A59D-41C845E0C87D}" type="slidenum">
              <a:rPr lang="en-US" smtClean="0"/>
              <a:t>13</a:t>
            </a:fld>
            <a:endParaRPr lang="en-US"/>
          </a:p>
        </p:txBody>
      </p:sp>
    </p:spTree>
    <p:extLst>
      <p:ext uri="{BB962C8B-B14F-4D97-AF65-F5344CB8AC3E}">
        <p14:creationId xmlns:p14="http://schemas.microsoft.com/office/powerpoint/2010/main" val="39328964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Resource Booklet Pages 55-56: 4.3</a:t>
            </a:r>
            <a:r>
              <a:rPr lang="en-GB" sz="1200" b="1" kern="1200" baseline="0" dirty="0">
                <a:solidFill>
                  <a:schemeClr val="tx1"/>
                </a:solidFill>
                <a:effectLst/>
                <a:latin typeface="+mn-lt"/>
                <a:ea typeface="+mn-ea"/>
                <a:cs typeface="+mn-cs"/>
              </a:rPr>
              <a:t> CV Template</a:t>
            </a:r>
            <a:endParaRPr lang="en-GB" sz="1200" b="1"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Use the CV example in Resource Booklet</a:t>
            </a:r>
            <a:r>
              <a:rPr lang="en-GB" sz="1200" b="0" i="0" kern="1200" baseline="0" dirty="0">
                <a:solidFill>
                  <a:schemeClr val="tx1"/>
                </a:solidFill>
                <a:effectLst/>
                <a:latin typeface="+mn-lt"/>
                <a:ea typeface="+mn-ea"/>
                <a:cs typeface="+mn-cs"/>
              </a:rPr>
              <a:t> </a:t>
            </a:r>
            <a:r>
              <a:rPr lang="en-GB" sz="1200" b="0" i="0" kern="1200" dirty="0">
                <a:solidFill>
                  <a:schemeClr val="tx1"/>
                </a:solidFill>
                <a:effectLst/>
                <a:latin typeface="+mn-lt"/>
                <a:ea typeface="+mn-ea"/>
                <a:cs typeface="+mn-cs"/>
              </a:rPr>
              <a:t>to break down each section, discussing </a:t>
            </a:r>
            <a:r>
              <a:rPr lang="en-GB" sz="1200" b="1" i="0" kern="1200" dirty="0">
                <a:solidFill>
                  <a:schemeClr val="tx1"/>
                </a:solidFill>
                <a:effectLst/>
                <a:latin typeface="+mn-lt"/>
                <a:ea typeface="+mn-ea"/>
                <a:cs typeface="+mn-cs"/>
              </a:rPr>
              <a:t>why</a:t>
            </a:r>
            <a:r>
              <a:rPr lang="en-GB" sz="1200" b="0" i="0" kern="1200" dirty="0">
                <a:solidFill>
                  <a:schemeClr val="tx1"/>
                </a:solidFill>
                <a:effectLst/>
                <a:latin typeface="+mn-lt"/>
                <a:ea typeface="+mn-ea"/>
                <a:cs typeface="+mn-cs"/>
              </a:rPr>
              <a:t> students need to discuss those sections and </a:t>
            </a:r>
            <a:r>
              <a:rPr lang="en-GB" sz="1200" b="1" i="0" kern="1200" dirty="0">
                <a:solidFill>
                  <a:schemeClr val="tx1"/>
                </a:solidFill>
                <a:effectLst/>
                <a:latin typeface="+mn-lt"/>
                <a:ea typeface="+mn-ea"/>
                <a:cs typeface="+mn-cs"/>
              </a:rPr>
              <a:t>what </a:t>
            </a:r>
            <a:r>
              <a:rPr lang="en-GB" sz="1200" b="0" i="0" kern="1200" dirty="0">
                <a:solidFill>
                  <a:schemeClr val="tx1"/>
                </a:solidFill>
                <a:effectLst/>
                <a:latin typeface="+mn-lt"/>
                <a:ea typeface="+mn-ea"/>
                <a:cs typeface="+mn-cs"/>
              </a:rPr>
              <a:t>the employer/professional</a:t>
            </a:r>
            <a:r>
              <a:rPr lang="en-GB" sz="1200" b="0" i="0" kern="1200" baseline="0" dirty="0">
                <a:solidFill>
                  <a:schemeClr val="tx1"/>
                </a:solidFill>
                <a:effectLst/>
                <a:latin typeface="+mn-lt"/>
                <a:ea typeface="+mn-ea"/>
                <a:cs typeface="+mn-cs"/>
              </a:rPr>
              <a:t> will be looking for. </a:t>
            </a:r>
          </a:p>
          <a:p>
            <a:endParaRPr lang="en-GB" sz="1200" b="0" i="0" kern="1200" baseline="0" dirty="0">
              <a:solidFill>
                <a:schemeClr val="tx1"/>
              </a:solidFill>
              <a:effectLst/>
              <a:latin typeface="+mn-lt"/>
              <a:ea typeface="+mn-ea"/>
              <a:cs typeface="+mn-cs"/>
            </a:endParaRPr>
          </a:p>
          <a:p>
            <a:r>
              <a:rPr lang="en-GB" sz="1200" b="0" i="0" kern="1200" baseline="0" dirty="0">
                <a:solidFill>
                  <a:schemeClr val="tx1"/>
                </a:solidFill>
                <a:effectLst/>
                <a:latin typeface="+mn-lt"/>
                <a:ea typeface="+mn-ea"/>
                <a:cs typeface="+mn-cs"/>
              </a:rPr>
              <a:t>Use the CV template to get students to start their CV – actually begin filling it in if you have time!</a:t>
            </a:r>
            <a:endParaRPr lang="en-GB" dirty="0"/>
          </a:p>
          <a:p>
            <a:endParaRPr lang="en-GB" dirty="0"/>
          </a:p>
        </p:txBody>
      </p:sp>
      <p:sp>
        <p:nvSpPr>
          <p:cNvPr id="4" name="Slide Number Placeholder 3"/>
          <p:cNvSpPr>
            <a:spLocks noGrp="1"/>
          </p:cNvSpPr>
          <p:nvPr>
            <p:ph type="sldNum" sz="quarter" idx="10"/>
          </p:nvPr>
        </p:nvSpPr>
        <p:spPr/>
        <p:txBody>
          <a:bodyPr/>
          <a:lstStyle/>
          <a:p>
            <a:fld id="{812CBC23-9250-7349-A59D-41C845E0C87D}" type="slidenum">
              <a:rPr lang="en-US" smtClean="0"/>
              <a:t>14</a:t>
            </a:fld>
            <a:endParaRPr lang="en-US"/>
          </a:p>
        </p:txBody>
      </p:sp>
    </p:spTree>
    <p:extLst>
      <p:ext uri="{BB962C8B-B14F-4D97-AF65-F5344CB8AC3E}">
        <p14:creationId xmlns:p14="http://schemas.microsoft.com/office/powerpoint/2010/main" val="16823484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smtClean="0"/>
              <a:t>Tips for work experience</a:t>
            </a:r>
          </a:p>
          <a:p>
            <a:r>
              <a:rPr lang="en-GB" b="1" dirty="0" smtClean="0"/>
              <a:t>Virtual</a:t>
            </a:r>
            <a:r>
              <a:rPr lang="en-GB" b="1" baseline="0" dirty="0" smtClean="0"/>
              <a:t> </a:t>
            </a:r>
            <a:r>
              <a:rPr lang="en-GB" b="1" baseline="0" dirty="0"/>
              <a:t>Work Experience: </a:t>
            </a:r>
            <a:r>
              <a:rPr lang="en-GB" dirty="0"/>
              <a:t>https://www.prospects.ac.uk/jobs-and-work-experience/work-experience-and-internships/virtual-work-experience</a:t>
            </a:r>
          </a:p>
          <a:p>
            <a:r>
              <a:rPr lang="en-GB" b="1" dirty="0"/>
              <a:t>Free Alternatives: </a:t>
            </a:r>
            <a:r>
              <a:rPr lang="en-GB" b="0" dirty="0" err="1"/>
              <a:t>UniBuddy</a:t>
            </a:r>
            <a:r>
              <a:rPr lang="en-GB" b="0" baseline="0" dirty="0"/>
              <a:t> is a great platform that many universities use. You can also do research via companies’ websites. </a:t>
            </a:r>
            <a:r>
              <a:rPr lang="en-GB" b="0" dirty="0"/>
              <a:t>https://www.themedicportal.com/blog/covid-19-the-best-work-experience-alternatives/</a:t>
            </a:r>
          </a:p>
          <a:p>
            <a:r>
              <a:rPr lang="en-GB" b="1" dirty="0"/>
              <a:t>Paid</a:t>
            </a:r>
            <a:r>
              <a:rPr lang="en-GB" b="1" baseline="0" dirty="0"/>
              <a:t> Alternatives: </a:t>
            </a:r>
            <a:r>
              <a:rPr lang="en-GB" b="0" baseline="0" dirty="0"/>
              <a:t>investin.org</a:t>
            </a:r>
            <a:endParaRPr lang="en-GB" b="1" dirty="0"/>
          </a:p>
        </p:txBody>
      </p:sp>
      <p:sp>
        <p:nvSpPr>
          <p:cNvPr id="4" name="Slide Number Placeholder 3"/>
          <p:cNvSpPr>
            <a:spLocks noGrp="1"/>
          </p:cNvSpPr>
          <p:nvPr>
            <p:ph type="sldNum" sz="quarter" idx="10"/>
          </p:nvPr>
        </p:nvSpPr>
        <p:spPr/>
        <p:txBody>
          <a:bodyPr/>
          <a:lstStyle/>
          <a:p>
            <a:fld id="{812CBC23-9250-7349-A59D-41C845E0C87D}" type="slidenum">
              <a:rPr lang="en-US" smtClean="0"/>
              <a:t>15</a:t>
            </a:fld>
            <a:endParaRPr lang="en-US"/>
          </a:p>
        </p:txBody>
      </p:sp>
    </p:spTree>
    <p:extLst>
      <p:ext uri="{BB962C8B-B14F-4D97-AF65-F5344CB8AC3E}">
        <p14:creationId xmlns:p14="http://schemas.microsoft.com/office/powerpoint/2010/main" val="3793058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12CBC23-9250-7349-A59D-41C845E0C87D}" type="slidenum">
              <a:rPr lang="en-US" smtClean="0"/>
              <a:t>16</a:t>
            </a:fld>
            <a:endParaRPr lang="en-US"/>
          </a:p>
        </p:txBody>
      </p:sp>
    </p:spTree>
    <p:extLst>
      <p:ext uri="{BB962C8B-B14F-4D97-AF65-F5344CB8AC3E}">
        <p14:creationId xmlns:p14="http://schemas.microsoft.com/office/powerpoint/2010/main" val="26749686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12CBC23-9250-7349-A59D-41C845E0C87D}" type="slidenum">
              <a:rPr lang="en-US" smtClean="0"/>
              <a:t>2</a:t>
            </a:fld>
            <a:endParaRPr lang="en-US"/>
          </a:p>
        </p:txBody>
      </p:sp>
    </p:spTree>
    <p:extLst>
      <p:ext uri="{BB962C8B-B14F-4D97-AF65-F5344CB8AC3E}">
        <p14:creationId xmlns:p14="http://schemas.microsoft.com/office/powerpoint/2010/main" val="5076826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812CBC23-9250-7349-A59D-41C845E0C87D}" type="slidenum">
              <a:rPr lang="en-US" smtClean="0"/>
              <a:t>3</a:t>
            </a:fld>
            <a:endParaRPr lang="en-US"/>
          </a:p>
        </p:txBody>
      </p:sp>
    </p:spTree>
    <p:extLst>
      <p:ext uri="{BB962C8B-B14F-4D97-AF65-F5344CB8AC3E}">
        <p14:creationId xmlns:p14="http://schemas.microsoft.com/office/powerpoint/2010/main" val="1378578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12CBC23-9250-7349-A59D-41C845E0C87D}" type="slidenum">
              <a:rPr lang="en-US" smtClean="0"/>
              <a:t>4</a:t>
            </a:fld>
            <a:endParaRPr lang="en-US"/>
          </a:p>
        </p:txBody>
      </p:sp>
    </p:spTree>
    <p:extLst>
      <p:ext uri="{BB962C8B-B14F-4D97-AF65-F5344CB8AC3E}">
        <p14:creationId xmlns:p14="http://schemas.microsoft.com/office/powerpoint/2010/main" val="5076826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i="0" kern="1200" dirty="0">
                <a:solidFill>
                  <a:schemeClr val="tx1"/>
                </a:solidFill>
                <a:effectLst/>
                <a:latin typeface="+mn-lt"/>
                <a:ea typeface="+mn-ea"/>
                <a:cs typeface="+mn-cs"/>
              </a:rPr>
              <a:t>4.1</a:t>
            </a:r>
          </a:p>
          <a:p>
            <a:r>
              <a:rPr lang="en-GB" sz="1200" b="0" i="0" kern="1200" dirty="0">
                <a:solidFill>
                  <a:schemeClr val="tx1"/>
                </a:solidFill>
                <a:effectLst/>
                <a:latin typeface="+mn-lt"/>
                <a:ea typeface="+mn-ea"/>
                <a:cs typeface="+mn-cs"/>
              </a:rPr>
              <a:t>Discuss the various</a:t>
            </a:r>
            <a:r>
              <a:rPr lang="en-GB" sz="1200" b="0" i="0" kern="1200" baseline="0" dirty="0">
                <a:solidFill>
                  <a:schemeClr val="tx1"/>
                </a:solidFill>
                <a:effectLst/>
                <a:latin typeface="+mn-lt"/>
                <a:ea typeface="+mn-ea"/>
                <a:cs typeface="+mn-cs"/>
              </a:rPr>
              <a:t> options available to them. You could research local opportunities for their students. Emphasise that it’s important for them to stand out and this will follow them throughout their professional life. This summer is the perfect chance for them to gain new experiences!</a:t>
            </a:r>
            <a:endParaRPr lang="en-GB"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12CBC23-9250-7349-A59D-41C845E0C87D}" type="slidenum">
              <a:rPr lang="en-US" smtClean="0"/>
              <a:t>5</a:t>
            </a:fld>
            <a:endParaRPr lang="en-US"/>
          </a:p>
        </p:txBody>
      </p:sp>
    </p:spTree>
    <p:extLst>
      <p:ext uri="{BB962C8B-B14F-4D97-AF65-F5344CB8AC3E}">
        <p14:creationId xmlns:p14="http://schemas.microsoft.com/office/powerpoint/2010/main" val="4517078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Green student</a:t>
            </a:r>
            <a:r>
              <a:rPr lang="en-GB" baseline="0" dirty="0"/>
              <a:t> – read through speech bubble &amp; ask students why is was beneficial for the student to take part in these extra activities and learning.</a:t>
            </a:r>
          </a:p>
          <a:p>
            <a:pPr marL="171450" indent="-171450">
              <a:buFont typeface="Arial" panose="020B0604020202020204" pitchFamily="34" charset="0"/>
              <a:buChar char="•"/>
            </a:pPr>
            <a:endParaRPr lang="en-GB" baseline="0" dirty="0"/>
          </a:p>
          <a:p>
            <a:pPr marL="171450" indent="-171450">
              <a:buFont typeface="Arial" panose="020B0604020202020204" pitchFamily="34" charset="0"/>
              <a:buChar char="•"/>
            </a:pPr>
            <a:r>
              <a:rPr lang="en-GB" baseline="0" dirty="0"/>
              <a:t>[Click once for Green student skills tab.]</a:t>
            </a:r>
          </a:p>
          <a:p>
            <a:pPr marL="171450" indent="-171450">
              <a:buFont typeface="Arial" panose="020B0604020202020204" pitchFamily="34" charset="0"/>
              <a:buChar char="•"/>
            </a:pPr>
            <a:endParaRPr lang="en-GB"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Talk</a:t>
            </a:r>
            <a:r>
              <a:rPr lang="en-GB" baseline="0" dirty="0"/>
              <a:t> about the benefits of completing mini online courses and doing things for charity; mention that any extracurricular activities will help boost your CV and confidence!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dirty="0"/>
              <a:t>Read through Yellow speech bubble. </a:t>
            </a:r>
          </a:p>
          <a:p>
            <a:pPr marL="171450" indent="-171450">
              <a:buFont typeface="Arial" panose="020B0604020202020204" pitchFamily="34" charset="0"/>
              <a:buChar char="•"/>
            </a:pPr>
            <a:endParaRPr lang="en-GB" baseline="0" dirty="0"/>
          </a:p>
          <a:p>
            <a:pPr marL="171450" indent="-171450">
              <a:buFont typeface="Arial" panose="020B0604020202020204" pitchFamily="34" charset="0"/>
              <a:buChar char="•"/>
            </a:pPr>
            <a:r>
              <a:rPr lang="en-GB" baseline="0" dirty="0"/>
              <a:t>[Click second time for Yellow student skills question.]</a:t>
            </a:r>
          </a:p>
          <a:p>
            <a:pPr marL="171450" indent="-171450">
              <a:buFont typeface="Arial" panose="020B0604020202020204" pitchFamily="34" charset="0"/>
              <a:buChar char="•"/>
            </a:pPr>
            <a:endParaRPr lang="en-GB" baseline="0" dirty="0"/>
          </a:p>
          <a:p>
            <a:pPr marL="171450" indent="-171450">
              <a:buFont typeface="Arial" panose="020B0604020202020204" pitchFamily="34" charset="0"/>
              <a:buChar char="•"/>
            </a:pPr>
            <a:r>
              <a:rPr lang="en-GB" baseline="0" dirty="0"/>
              <a:t>Ask students if the Yellow student learnt anything? Discuss how it is important to be proactive over the summer, even doing small jobs and being kind to others as well as accomplishing personal goals such as finishing a book. </a:t>
            </a:r>
          </a:p>
          <a:p>
            <a:pPr marL="171450" indent="-171450">
              <a:buFont typeface="Arial" panose="020B0604020202020204" pitchFamily="34" charset="0"/>
              <a:buChar char="•"/>
            </a:pPr>
            <a:endParaRPr lang="en-GB" baseline="0" dirty="0"/>
          </a:p>
          <a:p>
            <a:pPr marL="171450" indent="-171450">
              <a:buFont typeface="Arial" panose="020B0604020202020204" pitchFamily="34" charset="0"/>
              <a:buChar char="•"/>
            </a:pPr>
            <a:r>
              <a:rPr lang="en-GB" baseline="0" dirty="0"/>
              <a:t>Mention that it is important that students also take this time to enjoy themselves – they should be proud of what they’ve achieved so far and take the time to do things they enjoy (within reason -  don’t binge watch series all day!). </a:t>
            </a:r>
            <a:endParaRPr lang="en-GB" dirty="0"/>
          </a:p>
        </p:txBody>
      </p:sp>
      <p:sp>
        <p:nvSpPr>
          <p:cNvPr id="4" name="Slide Number Placeholder 3"/>
          <p:cNvSpPr>
            <a:spLocks noGrp="1"/>
          </p:cNvSpPr>
          <p:nvPr>
            <p:ph type="sldNum" sz="quarter" idx="10"/>
          </p:nvPr>
        </p:nvSpPr>
        <p:spPr/>
        <p:txBody>
          <a:bodyPr/>
          <a:lstStyle/>
          <a:p>
            <a:fld id="{812CBC23-9250-7349-A59D-41C845E0C87D}" type="slidenum">
              <a:rPr lang="en-US" smtClean="0"/>
              <a:t>6</a:t>
            </a:fld>
            <a:endParaRPr lang="en-US"/>
          </a:p>
        </p:txBody>
      </p:sp>
    </p:spTree>
    <p:extLst>
      <p:ext uri="{BB962C8B-B14F-4D97-AF65-F5344CB8AC3E}">
        <p14:creationId xmlns:p14="http://schemas.microsoft.com/office/powerpoint/2010/main" val="39571378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dirty="0"/>
              <a:t>Talk through speech bubbles.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dirty="0"/>
              <a:t>Ask students what skills do they think the student learnt and why do they think doing work experience and volunteering is beneficial to their education and future?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dirty="0"/>
              <a:t>[Click once for skills tab for Red student, click again for skills tab for Purple student.]</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By</a:t>
            </a:r>
            <a:r>
              <a:rPr lang="en-GB" baseline="0" dirty="0"/>
              <a:t> doing work experience and volunteering you are developing many valuable skills and also testing out potential career paths to see what kind of jobs you like. </a:t>
            </a:r>
          </a:p>
          <a:p>
            <a:pPr marL="0" indent="0">
              <a:buFont typeface="Arial" panose="020B0604020202020204" pitchFamily="34" charset="0"/>
              <a:buNone/>
            </a:pPr>
            <a:endParaRPr lang="en-GB" baseline="0" dirty="0"/>
          </a:p>
          <a:p>
            <a:pPr marL="0" indent="0">
              <a:buFont typeface="Arial" panose="020B0604020202020204" pitchFamily="34" charset="0"/>
              <a:buNone/>
            </a:pPr>
            <a:endParaRPr lang="en-GB" dirty="0"/>
          </a:p>
        </p:txBody>
      </p:sp>
      <p:sp>
        <p:nvSpPr>
          <p:cNvPr id="4" name="Slide Number Placeholder 3"/>
          <p:cNvSpPr>
            <a:spLocks noGrp="1"/>
          </p:cNvSpPr>
          <p:nvPr>
            <p:ph type="sldNum" sz="quarter" idx="10"/>
          </p:nvPr>
        </p:nvSpPr>
        <p:spPr/>
        <p:txBody>
          <a:bodyPr/>
          <a:lstStyle/>
          <a:p>
            <a:fld id="{812CBC23-9250-7349-A59D-41C845E0C87D}" type="slidenum">
              <a:rPr lang="en-US" smtClean="0"/>
              <a:t>7</a:t>
            </a:fld>
            <a:endParaRPr lang="en-US"/>
          </a:p>
        </p:txBody>
      </p:sp>
    </p:spTree>
    <p:extLst>
      <p:ext uri="{BB962C8B-B14F-4D97-AF65-F5344CB8AC3E}">
        <p14:creationId xmlns:p14="http://schemas.microsoft.com/office/powerpoint/2010/main" val="39888658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Discuss these questions with the group and ask</a:t>
            </a:r>
            <a:r>
              <a:rPr lang="en-GB" baseline="0" dirty="0"/>
              <a:t> them how they would answer. Pointers on the next page.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Good and bad examples in the Resource Booklet </a:t>
            </a:r>
            <a:r>
              <a:rPr lang="en-GB" b="0" i="0" baseline="0" dirty="0"/>
              <a:t>that can be used to demonstrate what students should strive for.</a:t>
            </a:r>
            <a:endParaRPr lang="en-GB" dirty="0"/>
          </a:p>
        </p:txBody>
      </p:sp>
      <p:sp>
        <p:nvSpPr>
          <p:cNvPr id="4" name="Slide Number Placeholder 3"/>
          <p:cNvSpPr>
            <a:spLocks noGrp="1"/>
          </p:cNvSpPr>
          <p:nvPr>
            <p:ph type="sldNum" sz="quarter" idx="10"/>
          </p:nvPr>
        </p:nvSpPr>
        <p:spPr/>
        <p:txBody>
          <a:bodyPr/>
          <a:lstStyle/>
          <a:p>
            <a:fld id="{812CBC23-9250-7349-A59D-41C845E0C87D}" type="slidenum">
              <a:rPr lang="en-US" smtClean="0"/>
              <a:t>8</a:t>
            </a:fld>
            <a:endParaRPr lang="en-US"/>
          </a:p>
        </p:txBody>
      </p:sp>
    </p:spTree>
    <p:extLst>
      <p:ext uri="{BB962C8B-B14F-4D97-AF65-F5344CB8AC3E}">
        <p14:creationId xmlns:p14="http://schemas.microsoft.com/office/powerpoint/2010/main" val="32516176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baseline="0" dirty="0" smtClean="0">
                <a:solidFill>
                  <a:schemeClr val="tx1"/>
                </a:solidFill>
                <a:effectLst/>
                <a:latin typeface="+mn-lt"/>
                <a:ea typeface="+mn-ea"/>
                <a:cs typeface="+mn-cs"/>
              </a:rPr>
              <a:t>Go over how you would conduct yourself on the telephone</a:t>
            </a:r>
            <a:endParaRPr lang="en-GB" sz="1200" b="0" i="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12CBC23-9250-7349-A59D-41C845E0C87D}" type="slidenum">
              <a:rPr lang="en-US" smtClean="0"/>
              <a:t>9</a:t>
            </a:fld>
            <a:endParaRPr lang="en-US"/>
          </a:p>
        </p:txBody>
      </p:sp>
    </p:spTree>
    <p:extLst>
      <p:ext uri="{BB962C8B-B14F-4D97-AF65-F5344CB8AC3E}">
        <p14:creationId xmlns:p14="http://schemas.microsoft.com/office/powerpoint/2010/main" val="10400693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jp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slide">
    <p:bg>
      <p:bgPr>
        <a:solidFill>
          <a:schemeClr val="bg1"/>
        </a:solidFill>
        <a:effectLst/>
      </p:bgPr>
    </p:bg>
    <p:spTree>
      <p:nvGrpSpPr>
        <p:cNvPr id="1" name=""/>
        <p:cNvGrpSpPr/>
        <p:nvPr/>
      </p:nvGrpSpPr>
      <p:grpSpPr>
        <a:xfrm>
          <a:off x="0" y="0"/>
          <a:ext cx="0" cy="0"/>
          <a:chOff x="0" y="0"/>
          <a:chExt cx="0" cy="0"/>
        </a:xfrm>
      </p:grpSpPr>
    </p:spTree>
  </p:cSld>
  <p:clrMapOvr>
    <a:masterClrMapping/>
  </p:clrMapOvr>
  <p:transition spd="slow">
    <p:push/>
  </p:transition>
  <p:extLst>
    <p:ext uri="{DCECCB84-F9BA-43D5-87BE-67443E8EF086}">
      <p15:sldGuideLst xmlns:p15="http://schemas.microsoft.com/office/powerpoint/2012/main" xmlns="">
        <p15:guide id="1" orient="horz" pos="4065">
          <p15:clr>
            <a:srgbClr val="FBAE40"/>
          </p15:clr>
        </p15:guide>
        <p15:guide id="3" pos="7423">
          <p15:clr>
            <a:srgbClr val="FBAE40"/>
          </p15:clr>
        </p15:guide>
        <p15:guide id="4" pos="257">
          <p15:clr>
            <a:srgbClr val="FBAE40"/>
          </p15:clr>
        </p15:guide>
        <p15:guide id="5" orient="horz" pos="255">
          <p15:clr>
            <a:srgbClr val="FBAE40"/>
          </p15:clr>
        </p15:guide>
        <p15:guide id="6"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break text">
    <p:spTree>
      <p:nvGrpSpPr>
        <p:cNvPr id="1" name=""/>
        <p:cNvGrpSpPr/>
        <p:nvPr/>
      </p:nvGrpSpPr>
      <p:grpSpPr>
        <a:xfrm>
          <a:off x="0" y="0"/>
          <a:ext cx="0" cy="0"/>
          <a:chOff x="0" y="0"/>
          <a:chExt cx="0" cy="0"/>
        </a:xfrm>
      </p:grpSpPr>
      <p:sp>
        <p:nvSpPr>
          <p:cNvPr id="10" name="TextBox 9"/>
          <p:cNvSpPr txBox="1"/>
          <p:nvPr userDrawn="1"/>
        </p:nvSpPr>
        <p:spPr>
          <a:xfrm>
            <a:off x="1387029" y="4180537"/>
            <a:ext cx="9447922" cy="461665"/>
          </a:xfrm>
          <a:prstGeom prst="rect">
            <a:avLst/>
          </a:prstGeom>
          <a:noFill/>
        </p:spPr>
        <p:txBody>
          <a:bodyPr wrap="square" rtlCol="0">
            <a:spAutoFit/>
          </a:bodyPr>
          <a:lstStyle/>
          <a:p>
            <a:pPr algn="ctr"/>
            <a:r>
              <a:rPr lang="en-US" sz="2400" spc="1000" dirty="0">
                <a:solidFill>
                  <a:schemeClr val="tx2"/>
                </a:solidFill>
                <a:latin typeface="Verdana" charset="0"/>
                <a:ea typeface="Verdana" charset="0"/>
                <a:cs typeface="Verdana" charset="0"/>
              </a:rPr>
              <a:t>SECTION BREAK TITLE</a:t>
            </a:r>
          </a:p>
        </p:txBody>
      </p:sp>
    </p:spTree>
  </p:cSld>
  <p:clrMapOvr>
    <a:masterClrMapping/>
  </p:clrMapOvr>
  <p:transition spd="slow">
    <p:push/>
  </p:transition>
  <p:extLst>
    <p:ext uri="{DCECCB84-F9BA-43D5-87BE-67443E8EF086}">
      <p15:sldGuideLst xmlns:p15="http://schemas.microsoft.com/office/powerpoint/2012/main" xmlns="">
        <p15:guide id="1" orient="horz" pos="4065">
          <p15:clr>
            <a:srgbClr val="FBAE40"/>
          </p15:clr>
        </p15:guide>
        <p15:guide id="3" pos="7423">
          <p15:clr>
            <a:srgbClr val="FBAE40"/>
          </p15:clr>
        </p15:guide>
        <p15:guide id="4" pos="257">
          <p15:clr>
            <a:srgbClr val="FBAE40"/>
          </p15:clr>
        </p15:guide>
        <p15:guide id="5" orient="horz" pos="255">
          <p15:clr>
            <a:srgbClr val="FBAE40"/>
          </p15:clr>
        </p15:guide>
        <p15:guide id="6"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option 1">
    <p:bg>
      <p:bgPr>
        <a:solidFill>
          <a:schemeClr val="bg1"/>
        </a:solidFill>
        <a:effectLst/>
      </p:bgPr>
    </p:bg>
    <p:spTree>
      <p:nvGrpSpPr>
        <p:cNvPr id="1" name=""/>
        <p:cNvGrpSpPr/>
        <p:nvPr/>
      </p:nvGrpSpPr>
      <p:grpSpPr>
        <a:xfrm>
          <a:off x="0" y="0"/>
          <a:ext cx="0" cy="0"/>
          <a:chOff x="0" y="0"/>
          <a:chExt cx="0" cy="0"/>
        </a:xfrm>
      </p:grpSpPr>
      <p:sp>
        <p:nvSpPr>
          <p:cNvPr id="8" name="TextBox 7"/>
          <p:cNvSpPr txBox="1"/>
          <p:nvPr userDrawn="1"/>
        </p:nvSpPr>
        <p:spPr>
          <a:xfrm>
            <a:off x="1432305" y="1547170"/>
            <a:ext cx="3466587" cy="3760004"/>
          </a:xfrm>
          <a:prstGeom prst="rect">
            <a:avLst/>
          </a:prstGeom>
          <a:noFill/>
        </p:spPr>
        <p:txBody>
          <a:bodyPr wrap="square" rtlCol="0">
            <a:spAutoFit/>
          </a:bodyPr>
          <a:lstStyle/>
          <a:p>
            <a:pPr>
              <a:lnSpc>
                <a:spcPct val="150000"/>
              </a:lnSpc>
            </a:pPr>
            <a:r>
              <a:rPr lang="en-US" sz="1000" kern="1200" dirty="0" err="1">
                <a:solidFill>
                  <a:schemeClr val="tx1">
                    <a:lumMod val="65000"/>
                    <a:lumOff val="35000"/>
                  </a:schemeClr>
                </a:solidFill>
                <a:effectLst/>
                <a:latin typeface="+mn-lt"/>
                <a:ea typeface="+mn-ea"/>
                <a:cs typeface="+mn-cs"/>
              </a:rPr>
              <a:t>Vit</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vendicatet</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latius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Giaecus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elibus</a:t>
            </a:r>
            <a:r>
              <a:rPr lang="en-US" sz="1000" kern="1200" dirty="0">
                <a:solidFill>
                  <a:schemeClr val="tx1">
                    <a:lumMod val="65000"/>
                    <a:lumOff val="35000"/>
                  </a:schemeClr>
                </a:solidFill>
                <a:effectLst/>
                <a:latin typeface="+mn-lt"/>
                <a:ea typeface="+mn-ea"/>
                <a:cs typeface="+mn-cs"/>
              </a:rPr>
              <a:t> re con </a:t>
            </a:r>
            <a:r>
              <a:rPr lang="en-US" sz="1000" kern="1200" dirty="0" err="1">
                <a:solidFill>
                  <a:schemeClr val="tx1">
                    <a:lumMod val="65000"/>
                    <a:lumOff val="35000"/>
                  </a:schemeClr>
                </a:solidFill>
                <a:effectLst/>
                <a:latin typeface="+mn-lt"/>
                <a:ea typeface="+mn-ea"/>
                <a:cs typeface="+mn-cs"/>
              </a:rPr>
              <a:t>everesto</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quia</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dolo</a:t>
            </a:r>
            <a:r>
              <a:rPr lang="en-US" sz="1000" kern="1200" dirty="0">
                <a:solidFill>
                  <a:schemeClr val="tx1">
                    <a:lumMod val="65000"/>
                    <a:lumOff val="35000"/>
                  </a:schemeClr>
                </a:solidFill>
                <a:effectLst/>
                <a:latin typeface="+mn-lt"/>
                <a:ea typeface="+mn-ea"/>
                <a:cs typeface="+mn-cs"/>
              </a:rPr>
              <a:t> quam </a:t>
            </a:r>
            <a:r>
              <a:rPr lang="en-US" sz="1000" kern="1200" dirty="0" err="1">
                <a:solidFill>
                  <a:schemeClr val="tx1">
                    <a:lumMod val="65000"/>
                    <a:lumOff val="35000"/>
                  </a:schemeClr>
                </a:solidFill>
                <a:effectLst/>
                <a:latin typeface="+mn-lt"/>
                <a:ea typeface="+mn-ea"/>
                <a:cs typeface="+mn-cs"/>
              </a:rPr>
              <a:t>volore</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molorrore</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ea</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quia</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autem</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doluptate</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lautent</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occatur</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Equatia</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epediaspicia</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nonsequi</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aut</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volori</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sunt</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voluptas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aut</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optatem</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poribus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apis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ra</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si</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ommolo</a:t>
            </a:r>
            <a:r>
              <a:rPr lang="en-US" sz="1000" kern="1200" dirty="0">
                <a:solidFill>
                  <a:schemeClr val="tx1">
                    <a:lumMod val="65000"/>
                    <a:lumOff val="35000"/>
                  </a:schemeClr>
                </a:solidFill>
                <a:effectLst/>
                <a:latin typeface="+mn-lt"/>
                <a:ea typeface="+mn-ea"/>
                <a:cs typeface="+mn-cs"/>
              </a:rPr>
              <a:t> min pore, </a:t>
            </a:r>
            <a:r>
              <a:rPr lang="en-US" sz="1000" kern="1200" dirty="0" err="1">
                <a:solidFill>
                  <a:schemeClr val="tx1">
                    <a:lumMod val="65000"/>
                    <a:lumOff val="35000"/>
                  </a:schemeClr>
                </a:solidFill>
                <a:effectLst/>
                <a:latin typeface="+mn-lt"/>
                <a:ea typeface="+mn-ea"/>
                <a:cs typeface="+mn-cs"/>
              </a:rPr>
              <a:t>conserro</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modit</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prae</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dollese</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ntempos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sundempore</a:t>
            </a:r>
            <a:r>
              <a:rPr lang="en-US" sz="1000" kern="1200" dirty="0">
                <a:solidFill>
                  <a:schemeClr val="tx1">
                    <a:lumMod val="65000"/>
                    <a:lumOff val="35000"/>
                  </a:schemeClr>
                </a:solidFill>
                <a:effectLst/>
                <a:latin typeface="+mn-lt"/>
                <a:ea typeface="+mn-ea"/>
                <a:cs typeface="+mn-cs"/>
              </a:rPr>
              <a:t> nus.</a:t>
            </a:r>
          </a:p>
          <a:p>
            <a:pPr>
              <a:lnSpc>
                <a:spcPct val="150000"/>
              </a:lnSpc>
            </a:pPr>
            <a:endParaRPr lang="en-US" sz="1000" kern="1200" dirty="0">
              <a:solidFill>
                <a:schemeClr val="tx1">
                  <a:lumMod val="65000"/>
                  <a:lumOff val="35000"/>
                </a:schemeClr>
              </a:solidFill>
              <a:effectLst/>
              <a:latin typeface="+mn-lt"/>
              <a:ea typeface="+mn-ea"/>
              <a:cs typeface="+mn-cs"/>
            </a:endParaRPr>
          </a:p>
          <a:p>
            <a:pPr>
              <a:lnSpc>
                <a:spcPct val="150000"/>
              </a:lnSpc>
            </a:pPr>
            <a:r>
              <a:rPr lang="en-US" sz="1000" kern="1200" dirty="0" err="1">
                <a:solidFill>
                  <a:schemeClr val="tx1">
                    <a:lumMod val="65000"/>
                    <a:lumOff val="35000"/>
                  </a:schemeClr>
                </a:solidFill>
                <a:effectLst/>
                <a:latin typeface="+mn-lt"/>
                <a:ea typeface="+mn-ea"/>
                <a:cs typeface="+mn-cs"/>
              </a:rPr>
              <a:t>Rion</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rehento</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ruptas</a:t>
            </a:r>
            <a:r>
              <a:rPr lang="en-US" sz="1000" kern="1200" dirty="0">
                <a:solidFill>
                  <a:schemeClr val="tx1">
                    <a:lumMod val="65000"/>
                    <a:lumOff val="35000"/>
                  </a:schemeClr>
                </a:solidFill>
                <a:effectLst/>
                <a:latin typeface="+mn-lt"/>
                <a:ea typeface="+mn-ea"/>
                <a:cs typeface="+mn-cs"/>
              </a:rPr>
              <a:t> el </a:t>
            </a:r>
            <a:r>
              <a:rPr lang="en-US" sz="1000" kern="1200" dirty="0" err="1">
                <a:solidFill>
                  <a:schemeClr val="tx1">
                    <a:lumMod val="65000"/>
                    <a:lumOff val="35000"/>
                  </a:schemeClr>
                </a:solidFill>
                <a:effectLst/>
                <a:latin typeface="+mn-lt"/>
                <a:ea typeface="+mn-ea"/>
                <a:cs typeface="+mn-cs"/>
              </a:rPr>
              <a:t>molupta</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eruptatibusa</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dolorum</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dolores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tiundipid</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estiuntem</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esequas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voluptae</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voluptiunt</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facea</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cus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idendis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molupta</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doluptas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doluptas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aditas</a:t>
            </a:r>
            <a:r>
              <a:rPr lang="en-US" sz="1000" kern="1200" dirty="0">
                <a:solidFill>
                  <a:schemeClr val="tx1">
                    <a:lumMod val="65000"/>
                    <a:lumOff val="35000"/>
                  </a:schemeClr>
                </a:solidFill>
                <a:effectLst/>
                <a:latin typeface="+mn-lt"/>
                <a:ea typeface="+mn-ea"/>
                <a:cs typeface="+mn-cs"/>
              </a:rPr>
              <a:t> et et </a:t>
            </a:r>
            <a:r>
              <a:rPr lang="en-US" sz="1000" kern="1200" dirty="0" err="1">
                <a:solidFill>
                  <a:schemeClr val="tx1">
                    <a:lumMod val="65000"/>
                    <a:lumOff val="35000"/>
                  </a:schemeClr>
                </a:solidFill>
                <a:effectLst/>
                <a:latin typeface="+mn-lt"/>
                <a:ea typeface="+mn-ea"/>
                <a:cs typeface="+mn-cs"/>
              </a:rPr>
              <a:t>ra</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nam</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omnis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simusdandel</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imillab</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orrumquis</a:t>
            </a:r>
            <a:r>
              <a:rPr lang="en-US" sz="1000" kern="1200" dirty="0">
                <a:solidFill>
                  <a:schemeClr val="tx1">
                    <a:lumMod val="65000"/>
                    <a:lumOff val="35000"/>
                  </a:schemeClr>
                </a:solidFill>
                <a:effectLst/>
                <a:latin typeface="+mn-lt"/>
                <a:ea typeface="+mn-ea"/>
                <a:cs typeface="+mn-cs"/>
              </a:rPr>
              <a:t> que </a:t>
            </a:r>
            <a:r>
              <a:rPr lang="en-US" sz="1000" kern="1200" dirty="0" err="1">
                <a:solidFill>
                  <a:schemeClr val="tx1">
                    <a:lumMod val="65000"/>
                    <a:lumOff val="35000"/>
                  </a:schemeClr>
                </a:solidFill>
                <a:effectLst/>
                <a:latin typeface="+mn-lt"/>
                <a:ea typeface="+mn-ea"/>
                <a:cs typeface="+mn-cs"/>
              </a:rPr>
              <a:t>porrum</a:t>
            </a:r>
            <a:r>
              <a:rPr lang="en-US" sz="1000" kern="1200" dirty="0">
                <a:solidFill>
                  <a:schemeClr val="tx1">
                    <a:lumMod val="65000"/>
                    <a:lumOff val="35000"/>
                  </a:schemeClr>
                </a:solidFill>
                <a:effectLst/>
                <a:latin typeface="+mn-lt"/>
                <a:ea typeface="+mn-ea"/>
                <a:cs typeface="+mn-cs"/>
              </a:rPr>
              <a:t> quam </a:t>
            </a:r>
            <a:r>
              <a:rPr lang="en-US" sz="1000" kern="1200" dirty="0" err="1">
                <a:solidFill>
                  <a:schemeClr val="tx1">
                    <a:lumMod val="65000"/>
                    <a:lumOff val="35000"/>
                  </a:schemeClr>
                </a:solidFill>
                <a:effectLst/>
                <a:latin typeface="+mn-lt"/>
                <a:ea typeface="+mn-ea"/>
                <a:cs typeface="+mn-cs"/>
              </a:rPr>
              <a:t>aut</a:t>
            </a:r>
            <a:r>
              <a:rPr lang="en-US" sz="1000" kern="1200" dirty="0">
                <a:solidFill>
                  <a:schemeClr val="tx1">
                    <a:lumMod val="65000"/>
                    <a:lumOff val="35000"/>
                  </a:schemeClr>
                </a:solidFill>
                <a:effectLst/>
                <a:latin typeface="+mn-lt"/>
                <a:ea typeface="+mn-ea"/>
                <a:cs typeface="+mn-cs"/>
              </a:rPr>
              <a:t> et quod </a:t>
            </a:r>
            <a:r>
              <a:rPr lang="en-US" sz="1000" kern="1200" dirty="0" err="1">
                <a:solidFill>
                  <a:schemeClr val="tx1">
                    <a:lumMod val="65000"/>
                    <a:lumOff val="35000"/>
                  </a:schemeClr>
                </a:solidFill>
                <a:effectLst/>
                <a:latin typeface="+mn-lt"/>
                <a:ea typeface="+mn-ea"/>
                <a:cs typeface="+mn-cs"/>
              </a:rPr>
              <a:t>enim</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verum</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fugias</a:t>
            </a:r>
            <a:r>
              <a:rPr lang="en-US" sz="1000" kern="1200" dirty="0">
                <a:solidFill>
                  <a:schemeClr val="tx1">
                    <a:lumMod val="65000"/>
                    <a:lumOff val="35000"/>
                  </a:schemeClr>
                </a:solidFill>
                <a:effectLst/>
                <a:latin typeface="+mn-lt"/>
                <a:ea typeface="+mn-ea"/>
                <a:cs typeface="+mn-cs"/>
              </a:rPr>
              <a:t> quae </a:t>
            </a:r>
            <a:r>
              <a:rPr lang="en-US" sz="1000" kern="1200" dirty="0" err="1">
                <a:solidFill>
                  <a:schemeClr val="tx1">
                    <a:lumMod val="65000"/>
                    <a:lumOff val="35000"/>
                  </a:schemeClr>
                </a:solidFill>
                <a:effectLst/>
                <a:latin typeface="+mn-lt"/>
                <a:ea typeface="+mn-ea"/>
                <a:cs typeface="+mn-cs"/>
              </a:rPr>
              <a:t>magnatur</a:t>
            </a:r>
            <a:r>
              <a:rPr lang="en-US" sz="1000" kern="1200" dirty="0">
                <a:solidFill>
                  <a:schemeClr val="tx1">
                    <a:lumMod val="65000"/>
                    <a:lumOff val="35000"/>
                  </a:schemeClr>
                </a:solidFill>
                <a:effectLst/>
                <a:latin typeface="+mn-lt"/>
                <a:ea typeface="+mn-ea"/>
                <a:cs typeface="+mn-cs"/>
              </a:rPr>
              <a:t> mi, </a:t>
            </a:r>
            <a:r>
              <a:rPr lang="en-US" sz="1000" kern="1200" dirty="0" err="1">
                <a:solidFill>
                  <a:schemeClr val="tx1">
                    <a:lumMod val="65000"/>
                    <a:lumOff val="35000"/>
                  </a:schemeClr>
                </a:solidFill>
                <a:effectLst/>
                <a:latin typeface="+mn-lt"/>
                <a:ea typeface="+mn-ea"/>
                <a:cs typeface="+mn-cs"/>
              </a:rPr>
              <a:t>volorit</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lantior</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iatusci</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cuptaturepro</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maximint</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ea</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verum</a:t>
            </a:r>
            <a:r>
              <a:rPr lang="en-US" sz="1000" kern="1200" dirty="0">
                <a:solidFill>
                  <a:schemeClr val="tx1">
                    <a:lumMod val="65000"/>
                    <a:lumOff val="35000"/>
                  </a:schemeClr>
                </a:solidFill>
                <a:effectLst/>
                <a:latin typeface="+mn-lt"/>
                <a:ea typeface="+mn-ea"/>
                <a:cs typeface="+mn-cs"/>
              </a:rPr>
              <a:t> hit maiorum que </a:t>
            </a:r>
            <a:r>
              <a:rPr lang="en-US" sz="1000" kern="1200" dirty="0" err="1">
                <a:solidFill>
                  <a:schemeClr val="tx1">
                    <a:lumMod val="65000"/>
                    <a:lumOff val="35000"/>
                  </a:schemeClr>
                </a:solidFill>
                <a:effectLst/>
                <a:latin typeface="+mn-lt"/>
                <a:ea typeface="+mn-ea"/>
                <a:cs typeface="+mn-cs"/>
              </a:rPr>
              <a:t>nobis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maiostiasi</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ommoloria</a:t>
            </a:r>
            <a:r>
              <a:rPr lang="en-US" sz="1000" kern="1200" dirty="0">
                <a:solidFill>
                  <a:schemeClr val="tx1">
                    <a:lumMod val="65000"/>
                    <a:lumOff val="35000"/>
                  </a:schemeClr>
                </a:solidFill>
                <a:effectLst/>
                <a:latin typeface="+mn-lt"/>
                <a:ea typeface="+mn-ea"/>
                <a:cs typeface="+mn-cs"/>
              </a:rPr>
              <a:t> con re </a:t>
            </a:r>
            <a:r>
              <a:rPr lang="en-US" sz="1000" kern="1200" dirty="0" err="1">
                <a:solidFill>
                  <a:schemeClr val="tx1">
                    <a:lumMod val="65000"/>
                    <a:lumOff val="35000"/>
                  </a:schemeClr>
                </a:solidFill>
                <a:effectLst/>
                <a:latin typeface="+mn-lt"/>
                <a:ea typeface="+mn-ea"/>
                <a:cs typeface="+mn-cs"/>
              </a:rPr>
              <a:t>niendit</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corro</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enihitium</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intio</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denis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sedipsum</a:t>
            </a:r>
            <a:r>
              <a:rPr lang="en-US" sz="1000" kern="1200" dirty="0">
                <a:solidFill>
                  <a:schemeClr val="tx1">
                    <a:lumMod val="65000"/>
                    <a:lumOff val="35000"/>
                  </a:schemeClr>
                </a:solidFill>
                <a:effectLst/>
                <a:latin typeface="+mn-lt"/>
                <a:ea typeface="+mn-ea"/>
                <a:cs typeface="+mn-cs"/>
              </a:rPr>
              <a:t> qui </a:t>
            </a:r>
            <a:r>
              <a:rPr lang="en-US" sz="1000" kern="1200" dirty="0" err="1">
                <a:solidFill>
                  <a:schemeClr val="tx1">
                    <a:lumMod val="65000"/>
                    <a:lumOff val="35000"/>
                  </a:schemeClr>
                </a:solidFill>
                <a:effectLst/>
                <a:latin typeface="+mn-lt"/>
                <a:ea typeface="+mn-ea"/>
                <a:cs typeface="+mn-cs"/>
              </a:rPr>
              <a:t>omnis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elis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eos</a:t>
            </a:r>
            <a:r>
              <a:rPr lang="en-US" sz="1000" kern="1200" dirty="0">
                <a:solidFill>
                  <a:schemeClr val="tx1">
                    <a:lumMod val="65000"/>
                    <a:lumOff val="35000"/>
                  </a:schemeClr>
                </a:solidFill>
                <a:effectLst/>
                <a:latin typeface="+mn-lt"/>
                <a:ea typeface="+mn-ea"/>
                <a:cs typeface="+mn-cs"/>
              </a:rPr>
              <a:t> res </a:t>
            </a:r>
            <a:r>
              <a:rPr lang="en-US" sz="1000" kern="1200" dirty="0" err="1">
                <a:solidFill>
                  <a:schemeClr val="tx1">
                    <a:lumMod val="65000"/>
                    <a:lumOff val="35000"/>
                  </a:schemeClr>
                </a:solidFill>
                <a:effectLst/>
                <a:latin typeface="+mn-lt"/>
                <a:ea typeface="+mn-ea"/>
                <a:cs typeface="+mn-cs"/>
              </a:rPr>
              <a:t>dolupta</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tescidestis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exerio</a:t>
            </a:r>
            <a:r>
              <a:rPr lang="en-US" sz="1000" kern="1200" dirty="0">
                <a:solidFill>
                  <a:schemeClr val="tx1">
                    <a:lumMod val="65000"/>
                    <a:lumOff val="35000"/>
                  </a:schemeClr>
                </a:solidFill>
                <a:effectLst/>
                <a:latin typeface="+mn-lt"/>
                <a:ea typeface="+mn-ea"/>
                <a:cs typeface="+mn-cs"/>
              </a:rPr>
              <a:t>.</a:t>
            </a:r>
          </a:p>
        </p:txBody>
      </p:sp>
      <p:sp>
        <p:nvSpPr>
          <p:cNvPr id="9" name="TextBox 8"/>
          <p:cNvSpPr txBox="1"/>
          <p:nvPr userDrawn="1"/>
        </p:nvSpPr>
        <p:spPr>
          <a:xfrm>
            <a:off x="551172" y="599739"/>
            <a:ext cx="2877432" cy="400110"/>
          </a:xfrm>
          <a:prstGeom prst="rect">
            <a:avLst/>
          </a:prstGeom>
          <a:noFill/>
        </p:spPr>
        <p:txBody>
          <a:bodyPr wrap="square" rtlCol="0" anchor="t" anchorCtr="0">
            <a:spAutoFit/>
          </a:bodyPr>
          <a:lstStyle/>
          <a:p>
            <a:pPr algn="l"/>
            <a:r>
              <a:rPr lang="en-US" sz="2000" spc="300" baseline="0" dirty="0">
                <a:solidFill>
                  <a:srgbClr val="00B0F0"/>
                </a:solidFill>
                <a:latin typeface="+mj-lt"/>
                <a:ea typeface="Verdana" charset="0"/>
                <a:cs typeface="Verdana" charset="0"/>
              </a:rPr>
              <a:t>Page title here</a:t>
            </a:r>
          </a:p>
        </p:txBody>
      </p:sp>
    </p:spTree>
  </p:cSld>
  <p:clrMapOvr>
    <a:masterClrMapping/>
  </p:clrMapOvr>
  <p:transition spd="slow">
    <p:push/>
  </p:transition>
  <p:extLst>
    <p:ext uri="{DCECCB84-F9BA-43D5-87BE-67443E8EF086}">
      <p15:sldGuideLst xmlns:p15="http://schemas.microsoft.com/office/powerpoint/2012/main" xmlns="">
        <p15:guide id="1" orient="horz" pos="4065">
          <p15:clr>
            <a:srgbClr val="FBAE40"/>
          </p15:clr>
        </p15:guide>
        <p15:guide id="3" pos="7423">
          <p15:clr>
            <a:srgbClr val="FBAE40"/>
          </p15:clr>
        </p15:guide>
        <p15:guide id="4" pos="257">
          <p15:clr>
            <a:srgbClr val="FBAE40"/>
          </p15:clr>
        </p15:guide>
        <p15:guide id="5" orient="horz" pos="255">
          <p15:clr>
            <a:srgbClr val="FBAE40"/>
          </p15:clr>
        </p15:guide>
        <p15:guide id="6"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option 2">
    <p:bg>
      <p:bgPr>
        <a:solidFill>
          <a:schemeClr val="bg1"/>
        </a:solidFill>
        <a:effectLst/>
      </p:bgPr>
    </p:bg>
    <p:spTree>
      <p:nvGrpSpPr>
        <p:cNvPr id="1" name=""/>
        <p:cNvGrpSpPr/>
        <p:nvPr/>
      </p:nvGrpSpPr>
      <p:grpSpPr>
        <a:xfrm>
          <a:off x="0" y="0"/>
          <a:ext cx="0" cy="0"/>
          <a:chOff x="0" y="0"/>
          <a:chExt cx="0" cy="0"/>
        </a:xfrm>
      </p:grpSpPr>
      <p:sp>
        <p:nvSpPr>
          <p:cNvPr id="4" name="TextBox 3"/>
          <p:cNvSpPr txBox="1"/>
          <p:nvPr userDrawn="1"/>
        </p:nvSpPr>
        <p:spPr>
          <a:xfrm>
            <a:off x="1447535" y="1906713"/>
            <a:ext cx="4636695" cy="3323987"/>
          </a:xfrm>
          <a:prstGeom prst="rect">
            <a:avLst/>
          </a:prstGeom>
          <a:noFill/>
        </p:spPr>
        <p:txBody>
          <a:bodyPr wrap="square" rtlCol="0">
            <a:spAutoFit/>
          </a:bodyPr>
          <a:lstStyle/>
          <a:p>
            <a:pPr marL="400050" indent="-400050">
              <a:lnSpc>
                <a:spcPct val="200000"/>
              </a:lnSpc>
              <a:buFont typeface="Arial" charset="0"/>
              <a:buChar char="•"/>
            </a:pPr>
            <a:r>
              <a:rPr lang="en-US" sz="1400" kern="1200" dirty="0" err="1">
                <a:solidFill>
                  <a:schemeClr val="tx1">
                    <a:lumMod val="65000"/>
                    <a:lumOff val="35000"/>
                  </a:schemeClr>
                </a:solidFill>
                <a:effectLst/>
                <a:latin typeface="+mn-lt"/>
                <a:ea typeface="+mn-ea"/>
                <a:cs typeface="+mn-cs"/>
              </a:rPr>
              <a:t>Giaecus</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elibus</a:t>
            </a:r>
            <a:r>
              <a:rPr lang="en-US" sz="1400" kern="1200" dirty="0">
                <a:solidFill>
                  <a:schemeClr val="tx1">
                    <a:lumMod val="65000"/>
                    <a:lumOff val="35000"/>
                  </a:schemeClr>
                </a:solidFill>
                <a:effectLst/>
                <a:latin typeface="+mn-lt"/>
                <a:ea typeface="+mn-ea"/>
                <a:cs typeface="+mn-cs"/>
              </a:rPr>
              <a:t> re con </a:t>
            </a:r>
            <a:r>
              <a:rPr lang="en-US" sz="1400" kern="1200" dirty="0" err="1">
                <a:solidFill>
                  <a:schemeClr val="tx1">
                    <a:lumMod val="65000"/>
                    <a:lumOff val="35000"/>
                  </a:schemeClr>
                </a:solidFill>
                <a:effectLst/>
                <a:latin typeface="+mn-lt"/>
                <a:ea typeface="+mn-ea"/>
                <a:cs typeface="+mn-cs"/>
              </a:rPr>
              <a:t>everesto</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quia</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dolo</a:t>
            </a:r>
            <a:endParaRPr lang="en-US" sz="1400" kern="1200" dirty="0">
              <a:solidFill>
                <a:schemeClr val="tx1">
                  <a:lumMod val="65000"/>
                  <a:lumOff val="35000"/>
                </a:schemeClr>
              </a:solidFill>
              <a:effectLst/>
              <a:latin typeface="+mn-lt"/>
              <a:ea typeface="+mn-ea"/>
              <a:cs typeface="+mn-cs"/>
            </a:endParaRPr>
          </a:p>
          <a:p>
            <a:pPr marL="400050" marR="0" indent="-400050" algn="l" defTabSz="914400" rtl="0" eaLnBrk="1" fontAlgn="auto" latinLnBrk="0" hangingPunct="1">
              <a:lnSpc>
                <a:spcPct val="200000"/>
              </a:lnSpc>
              <a:spcBef>
                <a:spcPts val="0"/>
              </a:spcBef>
              <a:spcAft>
                <a:spcPts val="0"/>
              </a:spcAft>
              <a:buClrTx/>
              <a:buSzTx/>
              <a:buFont typeface="Arial" charset="0"/>
              <a:buChar char="•"/>
              <a:tabLst/>
              <a:defRPr/>
            </a:pPr>
            <a:r>
              <a:rPr lang="en-US" sz="1400" kern="1200" dirty="0" err="1">
                <a:solidFill>
                  <a:schemeClr val="tx1">
                    <a:lumMod val="65000"/>
                    <a:lumOff val="35000"/>
                  </a:schemeClr>
                </a:solidFill>
                <a:effectLst/>
                <a:latin typeface="+mn-lt"/>
                <a:ea typeface="+mn-ea"/>
                <a:cs typeface="+mn-cs"/>
              </a:rPr>
              <a:t>Giaecus</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elibus</a:t>
            </a:r>
            <a:r>
              <a:rPr lang="en-US" sz="1400" kern="1200" dirty="0">
                <a:solidFill>
                  <a:schemeClr val="tx1">
                    <a:lumMod val="65000"/>
                    <a:lumOff val="35000"/>
                  </a:schemeClr>
                </a:solidFill>
                <a:effectLst/>
                <a:latin typeface="+mn-lt"/>
                <a:ea typeface="+mn-ea"/>
                <a:cs typeface="+mn-cs"/>
              </a:rPr>
              <a:t> re con </a:t>
            </a:r>
            <a:r>
              <a:rPr lang="en-US" sz="1400" kern="1200" dirty="0" err="1">
                <a:solidFill>
                  <a:schemeClr val="tx1">
                    <a:lumMod val="65000"/>
                    <a:lumOff val="35000"/>
                  </a:schemeClr>
                </a:solidFill>
                <a:effectLst/>
                <a:latin typeface="+mn-lt"/>
                <a:ea typeface="+mn-ea"/>
                <a:cs typeface="+mn-cs"/>
              </a:rPr>
              <a:t>everesto</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quia</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dolo</a:t>
            </a:r>
            <a:endParaRPr lang="en-US" sz="1400" kern="1200" dirty="0">
              <a:solidFill>
                <a:schemeClr val="tx1">
                  <a:lumMod val="65000"/>
                  <a:lumOff val="35000"/>
                </a:schemeClr>
              </a:solidFill>
              <a:effectLst/>
              <a:latin typeface="+mn-lt"/>
              <a:ea typeface="+mn-ea"/>
              <a:cs typeface="+mn-cs"/>
            </a:endParaRPr>
          </a:p>
          <a:p>
            <a:pPr marL="400050" marR="0" indent="-400050" algn="l" defTabSz="914400" rtl="0" eaLnBrk="1" fontAlgn="auto" latinLnBrk="0" hangingPunct="1">
              <a:lnSpc>
                <a:spcPct val="200000"/>
              </a:lnSpc>
              <a:spcBef>
                <a:spcPts val="0"/>
              </a:spcBef>
              <a:spcAft>
                <a:spcPts val="0"/>
              </a:spcAft>
              <a:buClrTx/>
              <a:buSzTx/>
              <a:buFont typeface="Arial" charset="0"/>
              <a:buChar char="•"/>
              <a:tabLst/>
              <a:defRPr/>
            </a:pPr>
            <a:r>
              <a:rPr lang="en-US" sz="1400" kern="1200" dirty="0" err="1">
                <a:solidFill>
                  <a:schemeClr val="tx1">
                    <a:lumMod val="65000"/>
                    <a:lumOff val="35000"/>
                  </a:schemeClr>
                </a:solidFill>
                <a:effectLst/>
                <a:latin typeface="+mn-lt"/>
                <a:ea typeface="+mn-ea"/>
                <a:cs typeface="+mn-cs"/>
              </a:rPr>
              <a:t>Giaecus</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elibus</a:t>
            </a:r>
            <a:r>
              <a:rPr lang="en-US" sz="1400" kern="1200" dirty="0">
                <a:solidFill>
                  <a:schemeClr val="tx1">
                    <a:lumMod val="65000"/>
                    <a:lumOff val="35000"/>
                  </a:schemeClr>
                </a:solidFill>
                <a:effectLst/>
                <a:latin typeface="+mn-lt"/>
                <a:ea typeface="+mn-ea"/>
                <a:cs typeface="+mn-cs"/>
              </a:rPr>
              <a:t> re con </a:t>
            </a:r>
            <a:r>
              <a:rPr lang="en-US" sz="1400" kern="1200" dirty="0" err="1">
                <a:solidFill>
                  <a:schemeClr val="tx1">
                    <a:lumMod val="65000"/>
                    <a:lumOff val="35000"/>
                  </a:schemeClr>
                </a:solidFill>
                <a:effectLst/>
                <a:latin typeface="+mn-lt"/>
                <a:ea typeface="+mn-ea"/>
                <a:cs typeface="+mn-cs"/>
              </a:rPr>
              <a:t>everesto</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quia</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dolo</a:t>
            </a:r>
            <a:endParaRPr lang="en-US" sz="1400" kern="1200" dirty="0">
              <a:solidFill>
                <a:schemeClr val="tx1">
                  <a:lumMod val="65000"/>
                  <a:lumOff val="35000"/>
                </a:schemeClr>
              </a:solidFill>
              <a:effectLst/>
              <a:latin typeface="+mn-lt"/>
              <a:ea typeface="+mn-ea"/>
              <a:cs typeface="+mn-cs"/>
            </a:endParaRPr>
          </a:p>
          <a:p>
            <a:pPr marL="400050" marR="0" indent="-400050" algn="l" defTabSz="914400" rtl="0" eaLnBrk="1" fontAlgn="auto" latinLnBrk="0" hangingPunct="1">
              <a:lnSpc>
                <a:spcPct val="200000"/>
              </a:lnSpc>
              <a:spcBef>
                <a:spcPts val="0"/>
              </a:spcBef>
              <a:spcAft>
                <a:spcPts val="0"/>
              </a:spcAft>
              <a:buClrTx/>
              <a:buSzTx/>
              <a:buFont typeface="Arial" charset="0"/>
              <a:buChar char="•"/>
              <a:tabLst/>
              <a:defRPr/>
            </a:pPr>
            <a:r>
              <a:rPr lang="en-US" sz="1400" kern="1200" dirty="0" err="1">
                <a:solidFill>
                  <a:schemeClr val="tx1">
                    <a:lumMod val="65000"/>
                    <a:lumOff val="35000"/>
                  </a:schemeClr>
                </a:solidFill>
                <a:effectLst/>
                <a:latin typeface="+mn-lt"/>
                <a:ea typeface="+mn-ea"/>
                <a:cs typeface="+mn-cs"/>
              </a:rPr>
              <a:t>Giaecus</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elibus</a:t>
            </a:r>
            <a:r>
              <a:rPr lang="en-US" sz="1400" kern="1200" dirty="0">
                <a:solidFill>
                  <a:schemeClr val="tx1">
                    <a:lumMod val="65000"/>
                    <a:lumOff val="35000"/>
                  </a:schemeClr>
                </a:solidFill>
                <a:effectLst/>
                <a:latin typeface="+mn-lt"/>
                <a:ea typeface="+mn-ea"/>
                <a:cs typeface="+mn-cs"/>
              </a:rPr>
              <a:t> re con </a:t>
            </a:r>
            <a:r>
              <a:rPr lang="en-US" sz="1400" kern="1200" dirty="0" err="1">
                <a:solidFill>
                  <a:schemeClr val="tx1">
                    <a:lumMod val="65000"/>
                    <a:lumOff val="35000"/>
                  </a:schemeClr>
                </a:solidFill>
                <a:effectLst/>
                <a:latin typeface="+mn-lt"/>
                <a:ea typeface="+mn-ea"/>
                <a:cs typeface="+mn-cs"/>
              </a:rPr>
              <a:t>everesto</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quia</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dolo</a:t>
            </a:r>
            <a:endParaRPr lang="en-US" sz="1400" kern="1200" dirty="0">
              <a:solidFill>
                <a:schemeClr val="tx1">
                  <a:lumMod val="65000"/>
                  <a:lumOff val="35000"/>
                </a:schemeClr>
              </a:solidFill>
              <a:effectLst/>
              <a:latin typeface="+mn-lt"/>
              <a:ea typeface="+mn-ea"/>
              <a:cs typeface="+mn-cs"/>
            </a:endParaRPr>
          </a:p>
          <a:p>
            <a:pPr marL="400050" marR="0" indent="-400050" algn="l" defTabSz="914400" rtl="0" eaLnBrk="1" fontAlgn="auto" latinLnBrk="0" hangingPunct="1">
              <a:lnSpc>
                <a:spcPct val="200000"/>
              </a:lnSpc>
              <a:spcBef>
                <a:spcPts val="0"/>
              </a:spcBef>
              <a:spcAft>
                <a:spcPts val="0"/>
              </a:spcAft>
              <a:buClrTx/>
              <a:buSzTx/>
              <a:buFont typeface="Arial" charset="0"/>
              <a:buChar char="•"/>
              <a:tabLst/>
              <a:defRPr/>
            </a:pPr>
            <a:r>
              <a:rPr lang="en-US" sz="1400" kern="1200" dirty="0" err="1">
                <a:solidFill>
                  <a:schemeClr val="tx1">
                    <a:lumMod val="65000"/>
                    <a:lumOff val="35000"/>
                  </a:schemeClr>
                </a:solidFill>
                <a:effectLst/>
                <a:latin typeface="+mn-lt"/>
                <a:ea typeface="+mn-ea"/>
                <a:cs typeface="+mn-cs"/>
              </a:rPr>
              <a:t>Giaecus</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elibus</a:t>
            </a:r>
            <a:r>
              <a:rPr lang="en-US" sz="1400" kern="1200" dirty="0">
                <a:solidFill>
                  <a:schemeClr val="tx1">
                    <a:lumMod val="65000"/>
                    <a:lumOff val="35000"/>
                  </a:schemeClr>
                </a:solidFill>
                <a:effectLst/>
                <a:latin typeface="+mn-lt"/>
                <a:ea typeface="+mn-ea"/>
                <a:cs typeface="+mn-cs"/>
              </a:rPr>
              <a:t> re con </a:t>
            </a:r>
            <a:r>
              <a:rPr lang="en-US" sz="1400" kern="1200" dirty="0" err="1">
                <a:solidFill>
                  <a:schemeClr val="tx1">
                    <a:lumMod val="65000"/>
                    <a:lumOff val="35000"/>
                  </a:schemeClr>
                </a:solidFill>
                <a:effectLst/>
                <a:latin typeface="+mn-lt"/>
                <a:ea typeface="+mn-ea"/>
                <a:cs typeface="+mn-cs"/>
              </a:rPr>
              <a:t>everesto</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quia</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dolo</a:t>
            </a:r>
            <a:endParaRPr lang="en-US" sz="1400" kern="1200" dirty="0">
              <a:solidFill>
                <a:schemeClr val="tx1">
                  <a:lumMod val="65000"/>
                  <a:lumOff val="35000"/>
                </a:schemeClr>
              </a:solidFill>
              <a:effectLst/>
              <a:latin typeface="+mn-lt"/>
              <a:ea typeface="+mn-ea"/>
              <a:cs typeface="+mn-cs"/>
            </a:endParaRPr>
          </a:p>
          <a:p>
            <a:pPr marL="400050" marR="0" indent="-400050" algn="l" defTabSz="914400" rtl="0" eaLnBrk="1" fontAlgn="auto" latinLnBrk="0" hangingPunct="1">
              <a:lnSpc>
                <a:spcPct val="200000"/>
              </a:lnSpc>
              <a:spcBef>
                <a:spcPts val="0"/>
              </a:spcBef>
              <a:spcAft>
                <a:spcPts val="0"/>
              </a:spcAft>
              <a:buClrTx/>
              <a:buSzTx/>
              <a:buFont typeface="Arial" charset="0"/>
              <a:buChar char="•"/>
              <a:tabLst/>
              <a:defRPr/>
            </a:pPr>
            <a:r>
              <a:rPr lang="en-US" sz="1400" kern="1200" dirty="0" err="1">
                <a:solidFill>
                  <a:schemeClr val="tx1">
                    <a:lumMod val="65000"/>
                    <a:lumOff val="35000"/>
                  </a:schemeClr>
                </a:solidFill>
                <a:effectLst/>
                <a:latin typeface="+mn-lt"/>
                <a:ea typeface="+mn-ea"/>
                <a:cs typeface="+mn-cs"/>
              </a:rPr>
              <a:t>Giaecus</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elibus</a:t>
            </a:r>
            <a:r>
              <a:rPr lang="en-US" sz="1400" kern="1200" dirty="0">
                <a:solidFill>
                  <a:schemeClr val="tx1">
                    <a:lumMod val="65000"/>
                    <a:lumOff val="35000"/>
                  </a:schemeClr>
                </a:solidFill>
                <a:effectLst/>
                <a:latin typeface="+mn-lt"/>
                <a:ea typeface="+mn-ea"/>
                <a:cs typeface="+mn-cs"/>
              </a:rPr>
              <a:t> re con </a:t>
            </a:r>
            <a:r>
              <a:rPr lang="en-US" sz="1400" kern="1200" dirty="0" err="1">
                <a:solidFill>
                  <a:schemeClr val="tx1">
                    <a:lumMod val="65000"/>
                    <a:lumOff val="35000"/>
                  </a:schemeClr>
                </a:solidFill>
                <a:effectLst/>
                <a:latin typeface="+mn-lt"/>
                <a:ea typeface="+mn-ea"/>
                <a:cs typeface="+mn-cs"/>
              </a:rPr>
              <a:t>everesto</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quia</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dolo</a:t>
            </a:r>
            <a:endParaRPr lang="en-US" sz="1400" kern="1200" dirty="0">
              <a:solidFill>
                <a:schemeClr val="tx1">
                  <a:lumMod val="65000"/>
                  <a:lumOff val="35000"/>
                </a:schemeClr>
              </a:solidFill>
              <a:effectLst/>
              <a:latin typeface="+mn-lt"/>
              <a:ea typeface="+mn-ea"/>
              <a:cs typeface="+mn-cs"/>
            </a:endParaRPr>
          </a:p>
          <a:p>
            <a:pPr marL="400050" marR="0" indent="-400050" algn="l" defTabSz="914400" rtl="0" eaLnBrk="1" fontAlgn="auto" latinLnBrk="0" hangingPunct="1">
              <a:lnSpc>
                <a:spcPct val="200000"/>
              </a:lnSpc>
              <a:spcBef>
                <a:spcPts val="0"/>
              </a:spcBef>
              <a:spcAft>
                <a:spcPts val="0"/>
              </a:spcAft>
              <a:buClrTx/>
              <a:buSzTx/>
              <a:buFont typeface="Arial" charset="0"/>
              <a:buChar char="•"/>
              <a:tabLst/>
              <a:defRPr/>
            </a:pPr>
            <a:r>
              <a:rPr lang="en-US" sz="1400" kern="1200" dirty="0" err="1">
                <a:solidFill>
                  <a:schemeClr val="tx1">
                    <a:lumMod val="65000"/>
                    <a:lumOff val="35000"/>
                  </a:schemeClr>
                </a:solidFill>
                <a:effectLst/>
                <a:latin typeface="+mn-lt"/>
                <a:ea typeface="+mn-ea"/>
                <a:cs typeface="+mn-cs"/>
              </a:rPr>
              <a:t>Giaecus</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elibus</a:t>
            </a:r>
            <a:r>
              <a:rPr lang="en-US" sz="1400" kern="1200" dirty="0">
                <a:solidFill>
                  <a:schemeClr val="tx1">
                    <a:lumMod val="65000"/>
                    <a:lumOff val="35000"/>
                  </a:schemeClr>
                </a:solidFill>
                <a:effectLst/>
                <a:latin typeface="+mn-lt"/>
                <a:ea typeface="+mn-ea"/>
                <a:cs typeface="+mn-cs"/>
              </a:rPr>
              <a:t> re con </a:t>
            </a:r>
            <a:r>
              <a:rPr lang="en-US" sz="1400" kern="1200" dirty="0" err="1">
                <a:solidFill>
                  <a:schemeClr val="tx1">
                    <a:lumMod val="65000"/>
                    <a:lumOff val="35000"/>
                  </a:schemeClr>
                </a:solidFill>
                <a:effectLst/>
                <a:latin typeface="+mn-lt"/>
                <a:ea typeface="+mn-ea"/>
                <a:cs typeface="+mn-cs"/>
              </a:rPr>
              <a:t>everesto</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quia</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dolo</a:t>
            </a:r>
            <a:endParaRPr lang="en-US" sz="1400" kern="1200" dirty="0">
              <a:solidFill>
                <a:schemeClr val="tx1">
                  <a:lumMod val="65000"/>
                  <a:lumOff val="35000"/>
                </a:schemeClr>
              </a:solidFill>
              <a:effectLst/>
              <a:latin typeface="+mn-lt"/>
              <a:ea typeface="+mn-ea"/>
              <a:cs typeface="+mn-cs"/>
            </a:endParaRPr>
          </a:p>
          <a:p>
            <a:pPr marL="400050" marR="0" indent="-400050" algn="l" defTabSz="914400" rtl="0" eaLnBrk="1" fontAlgn="auto" latinLnBrk="0" hangingPunct="1">
              <a:lnSpc>
                <a:spcPct val="100000"/>
              </a:lnSpc>
              <a:spcBef>
                <a:spcPts val="0"/>
              </a:spcBef>
              <a:spcAft>
                <a:spcPts val="0"/>
              </a:spcAft>
              <a:buClrTx/>
              <a:buSzTx/>
              <a:buFont typeface="+mj-lt"/>
              <a:buAutoNum type="arabicPeriod"/>
              <a:tabLst/>
              <a:defRPr/>
            </a:pPr>
            <a:endParaRPr lang="en-US" sz="1400" kern="1200" dirty="0">
              <a:solidFill>
                <a:schemeClr val="tx1">
                  <a:lumMod val="65000"/>
                  <a:lumOff val="35000"/>
                </a:schemeClr>
              </a:solidFill>
              <a:effectLst/>
              <a:latin typeface="+mn-lt"/>
              <a:ea typeface="+mn-ea"/>
              <a:cs typeface="+mn-cs"/>
            </a:endParaRPr>
          </a:p>
        </p:txBody>
      </p:sp>
      <p:sp>
        <p:nvSpPr>
          <p:cNvPr id="5" name="TextBox 4"/>
          <p:cNvSpPr txBox="1"/>
          <p:nvPr userDrawn="1"/>
        </p:nvSpPr>
        <p:spPr>
          <a:xfrm>
            <a:off x="551172" y="599739"/>
            <a:ext cx="2877432" cy="400110"/>
          </a:xfrm>
          <a:prstGeom prst="rect">
            <a:avLst/>
          </a:prstGeom>
          <a:noFill/>
        </p:spPr>
        <p:txBody>
          <a:bodyPr wrap="square" rtlCol="0" anchor="t" anchorCtr="0">
            <a:spAutoFit/>
          </a:bodyPr>
          <a:lstStyle/>
          <a:p>
            <a:pPr algn="l"/>
            <a:r>
              <a:rPr lang="en-US" sz="2000" spc="300" baseline="0" dirty="0">
                <a:solidFill>
                  <a:srgbClr val="00B0F0"/>
                </a:solidFill>
                <a:latin typeface="Verdana" charset="0"/>
                <a:ea typeface="Verdana" charset="0"/>
                <a:cs typeface="Verdana" charset="0"/>
              </a:rPr>
              <a:t>Page title here</a:t>
            </a:r>
          </a:p>
        </p:txBody>
      </p:sp>
    </p:spTree>
  </p:cSld>
  <p:clrMapOvr>
    <a:masterClrMapping/>
  </p:clrMapOvr>
  <p:transition spd="slow">
    <p:push/>
  </p:transition>
  <p:extLst>
    <p:ext uri="{DCECCB84-F9BA-43D5-87BE-67443E8EF086}">
      <p15:sldGuideLst xmlns:p15="http://schemas.microsoft.com/office/powerpoint/2012/main" xmlns="">
        <p15:guide id="1" orient="horz" pos="4065">
          <p15:clr>
            <a:srgbClr val="FBAE40"/>
          </p15:clr>
        </p15:guide>
        <p15:guide id="3" pos="7423">
          <p15:clr>
            <a:srgbClr val="FBAE40"/>
          </p15:clr>
        </p15:guide>
        <p15:guide id="4" pos="257">
          <p15:clr>
            <a:srgbClr val="FBAE40"/>
          </p15:clr>
        </p15:guide>
        <p15:guide id="5" orient="horz" pos="255">
          <p15:clr>
            <a:srgbClr val="FBAE40"/>
          </p15:clr>
        </p15:guide>
        <p15:guide id="6"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option 3">
    <p:bg>
      <p:bgPr>
        <a:solidFill>
          <a:schemeClr val="bg1"/>
        </a:solidFill>
        <a:effectLst/>
      </p:bgPr>
    </p:bg>
    <p:spTree>
      <p:nvGrpSpPr>
        <p:cNvPr id="1" name=""/>
        <p:cNvGrpSpPr/>
        <p:nvPr/>
      </p:nvGrpSpPr>
      <p:grpSpPr>
        <a:xfrm>
          <a:off x="0" y="0"/>
          <a:ext cx="0" cy="0"/>
          <a:chOff x="0" y="0"/>
          <a:chExt cx="0" cy="0"/>
        </a:xfrm>
      </p:grpSpPr>
      <p:sp>
        <p:nvSpPr>
          <p:cNvPr id="4" name="TextBox 3"/>
          <p:cNvSpPr txBox="1"/>
          <p:nvPr userDrawn="1"/>
        </p:nvSpPr>
        <p:spPr>
          <a:xfrm>
            <a:off x="1387334" y="1957133"/>
            <a:ext cx="3466587" cy="3300134"/>
          </a:xfrm>
          <a:prstGeom prst="rect">
            <a:avLst/>
          </a:prstGeom>
          <a:noFill/>
        </p:spPr>
        <p:txBody>
          <a:bodyPr wrap="square" rtlCol="0">
            <a:spAutoFit/>
          </a:bodyPr>
          <a:lstStyle/>
          <a:p>
            <a:pPr>
              <a:lnSpc>
                <a:spcPct val="150000"/>
              </a:lnSpc>
            </a:pPr>
            <a:r>
              <a:rPr lang="en-US" sz="1000" kern="1200" dirty="0" err="1">
                <a:solidFill>
                  <a:schemeClr val="tx1">
                    <a:lumMod val="65000"/>
                    <a:lumOff val="35000"/>
                  </a:schemeClr>
                </a:solidFill>
                <a:effectLst/>
                <a:latin typeface="+mn-lt"/>
                <a:ea typeface="+mn-ea"/>
                <a:cs typeface="+mn-cs"/>
              </a:rPr>
              <a:t>Vit</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vendicatet</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latius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Giaecus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elibus</a:t>
            </a:r>
            <a:r>
              <a:rPr lang="en-US" sz="1000" kern="1200" dirty="0">
                <a:solidFill>
                  <a:schemeClr val="tx1">
                    <a:lumMod val="65000"/>
                    <a:lumOff val="35000"/>
                  </a:schemeClr>
                </a:solidFill>
                <a:effectLst/>
                <a:latin typeface="+mn-lt"/>
                <a:ea typeface="+mn-ea"/>
                <a:cs typeface="+mn-cs"/>
              </a:rPr>
              <a:t> re con </a:t>
            </a:r>
            <a:r>
              <a:rPr lang="en-US" sz="1000" kern="1200" dirty="0" err="1">
                <a:solidFill>
                  <a:schemeClr val="tx1">
                    <a:lumMod val="65000"/>
                    <a:lumOff val="35000"/>
                  </a:schemeClr>
                </a:solidFill>
                <a:effectLst/>
                <a:latin typeface="+mn-lt"/>
                <a:ea typeface="+mn-ea"/>
                <a:cs typeface="+mn-cs"/>
              </a:rPr>
              <a:t>everesto</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quia</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dolo</a:t>
            </a:r>
            <a:r>
              <a:rPr lang="en-US" sz="1000" kern="1200" dirty="0">
                <a:solidFill>
                  <a:schemeClr val="tx1">
                    <a:lumMod val="65000"/>
                    <a:lumOff val="35000"/>
                  </a:schemeClr>
                </a:solidFill>
                <a:effectLst/>
                <a:latin typeface="+mn-lt"/>
                <a:ea typeface="+mn-ea"/>
                <a:cs typeface="+mn-cs"/>
              </a:rPr>
              <a:t> quam </a:t>
            </a:r>
            <a:r>
              <a:rPr lang="en-US" sz="1000" kern="1200" dirty="0" err="1">
                <a:solidFill>
                  <a:schemeClr val="tx1">
                    <a:lumMod val="65000"/>
                    <a:lumOff val="35000"/>
                  </a:schemeClr>
                </a:solidFill>
                <a:effectLst/>
                <a:latin typeface="+mn-lt"/>
                <a:ea typeface="+mn-ea"/>
                <a:cs typeface="+mn-cs"/>
              </a:rPr>
              <a:t>volore</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molorrore</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ea</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quia</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autem</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doluptate</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lautent</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occatur</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Equatia</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epediaspicia</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nonsequi</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aut</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volori</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sunt</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voluptas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aut</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optatem</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poribus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apis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ra</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si</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ommolo</a:t>
            </a:r>
            <a:r>
              <a:rPr lang="en-US" sz="1000" kern="1200" dirty="0">
                <a:solidFill>
                  <a:schemeClr val="tx1">
                    <a:lumMod val="65000"/>
                    <a:lumOff val="35000"/>
                  </a:schemeClr>
                </a:solidFill>
                <a:effectLst/>
                <a:latin typeface="+mn-lt"/>
                <a:ea typeface="+mn-ea"/>
                <a:cs typeface="+mn-cs"/>
              </a:rPr>
              <a:t> min pore, </a:t>
            </a:r>
            <a:r>
              <a:rPr lang="en-US" sz="1000" kern="1200" dirty="0" err="1">
                <a:solidFill>
                  <a:schemeClr val="tx1">
                    <a:lumMod val="65000"/>
                    <a:lumOff val="35000"/>
                  </a:schemeClr>
                </a:solidFill>
                <a:effectLst/>
                <a:latin typeface="+mn-lt"/>
                <a:ea typeface="+mn-ea"/>
                <a:cs typeface="+mn-cs"/>
              </a:rPr>
              <a:t>conserro</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modit</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prae</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dollese</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ntempos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sundempore</a:t>
            </a:r>
            <a:r>
              <a:rPr lang="en-US" sz="1000" kern="1200" dirty="0">
                <a:solidFill>
                  <a:schemeClr val="tx1">
                    <a:lumMod val="65000"/>
                    <a:lumOff val="35000"/>
                  </a:schemeClr>
                </a:solidFill>
                <a:effectLst/>
                <a:latin typeface="+mn-lt"/>
                <a:ea typeface="+mn-ea"/>
                <a:cs typeface="+mn-cs"/>
              </a:rPr>
              <a:t> nus.</a:t>
            </a:r>
          </a:p>
          <a:p>
            <a:pPr>
              <a:lnSpc>
                <a:spcPct val="150000"/>
              </a:lnSpc>
            </a:pPr>
            <a:endParaRPr lang="en-US" sz="1000" kern="1200" dirty="0">
              <a:solidFill>
                <a:schemeClr val="tx1">
                  <a:lumMod val="65000"/>
                  <a:lumOff val="35000"/>
                </a:schemeClr>
              </a:solidFill>
              <a:effectLst/>
              <a:latin typeface="+mn-lt"/>
              <a:ea typeface="+mn-ea"/>
              <a:cs typeface="+mn-cs"/>
            </a:endParaRPr>
          </a:p>
          <a:p>
            <a:pPr>
              <a:lnSpc>
                <a:spcPct val="150000"/>
              </a:lnSpc>
            </a:pPr>
            <a:r>
              <a:rPr lang="en-US" sz="1000" kern="1200" dirty="0" err="1">
                <a:solidFill>
                  <a:schemeClr val="tx1">
                    <a:lumMod val="65000"/>
                    <a:lumOff val="35000"/>
                  </a:schemeClr>
                </a:solidFill>
                <a:effectLst/>
                <a:latin typeface="+mn-lt"/>
                <a:ea typeface="+mn-ea"/>
                <a:cs typeface="+mn-cs"/>
              </a:rPr>
              <a:t>Rion</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rehento</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ruptas</a:t>
            </a:r>
            <a:r>
              <a:rPr lang="en-US" sz="1000" kern="1200" dirty="0">
                <a:solidFill>
                  <a:schemeClr val="tx1">
                    <a:lumMod val="65000"/>
                    <a:lumOff val="35000"/>
                  </a:schemeClr>
                </a:solidFill>
                <a:effectLst/>
                <a:latin typeface="+mn-lt"/>
                <a:ea typeface="+mn-ea"/>
                <a:cs typeface="+mn-cs"/>
              </a:rPr>
              <a:t> el </a:t>
            </a:r>
            <a:r>
              <a:rPr lang="en-US" sz="1000" kern="1200" dirty="0" err="1">
                <a:solidFill>
                  <a:schemeClr val="tx1">
                    <a:lumMod val="65000"/>
                    <a:lumOff val="35000"/>
                  </a:schemeClr>
                </a:solidFill>
                <a:effectLst/>
                <a:latin typeface="+mn-lt"/>
                <a:ea typeface="+mn-ea"/>
                <a:cs typeface="+mn-cs"/>
              </a:rPr>
              <a:t>molupta</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eruptatibusa</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dolorum</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dolores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tiundipid</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estiuntem</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esequas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voluptae</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voluptiunt</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facea</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cus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idendis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molupta</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doluptas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doluptas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aditas</a:t>
            </a:r>
            <a:r>
              <a:rPr lang="en-US" sz="1000" kern="1200" dirty="0">
                <a:solidFill>
                  <a:schemeClr val="tx1">
                    <a:lumMod val="65000"/>
                    <a:lumOff val="35000"/>
                  </a:schemeClr>
                </a:solidFill>
                <a:effectLst/>
                <a:latin typeface="+mn-lt"/>
                <a:ea typeface="+mn-ea"/>
                <a:cs typeface="+mn-cs"/>
              </a:rPr>
              <a:t> et et </a:t>
            </a:r>
            <a:r>
              <a:rPr lang="en-US" sz="1000" kern="1200" dirty="0" err="1">
                <a:solidFill>
                  <a:schemeClr val="tx1">
                    <a:lumMod val="65000"/>
                    <a:lumOff val="35000"/>
                  </a:schemeClr>
                </a:solidFill>
                <a:effectLst/>
                <a:latin typeface="+mn-lt"/>
                <a:ea typeface="+mn-ea"/>
                <a:cs typeface="+mn-cs"/>
              </a:rPr>
              <a:t>ra</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nam</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omnis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simusdandel</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imillab</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orrumquis</a:t>
            </a:r>
            <a:r>
              <a:rPr lang="en-US" sz="1000" kern="1200" dirty="0">
                <a:solidFill>
                  <a:schemeClr val="tx1">
                    <a:lumMod val="65000"/>
                    <a:lumOff val="35000"/>
                  </a:schemeClr>
                </a:solidFill>
                <a:effectLst/>
                <a:latin typeface="+mn-lt"/>
                <a:ea typeface="+mn-ea"/>
                <a:cs typeface="+mn-cs"/>
              </a:rPr>
              <a:t> que </a:t>
            </a:r>
            <a:r>
              <a:rPr lang="en-US" sz="1000" kern="1200" dirty="0" err="1">
                <a:solidFill>
                  <a:schemeClr val="tx1">
                    <a:lumMod val="65000"/>
                    <a:lumOff val="35000"/>
                  </a:schemeClr>
                </a:solidFill>
                <a:effectLst/>
                <a:latin typeface="+mn-lt"/>
                <a:ea typeface="+mn-ea"/>
                <a:cs typeface="+mn-cs"/>
              </a:rPr>
              <a:t>porrum</a:t>
            </a:r>
            <a:r>
              <a:rPr lang="en-US" sz="1000" kern="1200" dirty="0">
                <a:solidFill>
                  <a:schemeClr val="tx1">
                    <a:lumMod val="65000"/>
                    <a:lumOff val="35000"/>
                  </a:schemeClr>
                </a:solidFill>
                <a:effectLst/>
                <a:latin typeface="+mn-lt"/>
                <a:ea typeface="+mn-ea"/>
                <a:cs typeface="+mn-cs"/>
              </a:rPr>
              <a:t> quam </a:t>
            </a:r>
            <a:r>
              <a:rPr lang="en-US" sz="1000" kern="1200" dirty="0" err="1">
                <a:solidFill>
                  <a:schemeClr val="tx1">
                    <a:lumMod val="65000"/>
                    <a:lumOff val="35000"/>
                  </a:schemeClr>
                </a:solidFill>
                <a:effectLst/>
                <a:latin typeface="+mn-lt"/>
                <a:ea typeface="+mn-ea"/>
                <a:cs typeface="+mn-cs"/>
              </a:rPr>
              <a:t>aut</a:t>
            </a:r>
            <a:r>
              <a:rPr lang="en-US" sz="1000" kern="1200" dirty="0">
                <a:solidFill>
                  <a:schemeClr val="tx1">
                    <a:lumMod val="65000"/>
                    <a:lumOff val="35000"/>
                  </a:schemeClr>
                </a:solidFill>
                <a:effectLst/>
                <a:latin typeface="+mn-lt"/>
                <a:ea typeface="+mn-ea"/>
                <a:cs typeface="+mn-cs"/>
              </a:rPr>
              <a:t> et quod </a:t>
            </a:r>
            <a:r>
              <a:rPr lang="en-US" sz="1000" kern="1200" dirty="0" err="1">
                <a:solidFill>
                  <a:schemeClr val="tx1">
                    <a:lumMod val="65000"/>
                    <a:lumOff val="35000"/>
                  </a:schemeClr>
                </a:solidFill>
                <a:effectLst/>
                <a:latin typeface="+mn-lt"/>
                <a:ea typeface="+mn-ea"/>
                <a:cs typeface="+mn-cs"/>
              </a:rPr>
              <a:t>enim</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verum</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fugias</a:t>
            </a:r>
            <a:r>
              <a:rPr lang="en-US" sz="1000" kern="1200" dirty="0">
                <a:solidFill>
                  <a:schemeClr val="tx1">
                    <a:lumMod val="65000"/>
                    <a:lumOff val="35000"/>
                  </a:schemeClr>
                </a:solidFill>
                <a:effectLst/>
                <a:latin typeface="+mn-lt"/>
                <a:ea typeface="+mn-ea"/>
                <a:cs typeface="+mn-cs"/>
              </a:rPr>
              <a:t> quae </a:t>
            </a:r>
            <a:r>
              <a:rPr lang="en-US" sz="1000" kern="1200" dirty="0" err="1">
                <a:solidFill>
                  <a:schemeClr val="tx1">
                    <a:lumMod val="65000"/>
                    <a:lumOff val="35000"/>
                  </a:schemeClr>
                </a:solidFill>
                <a:effectLst/>
                <a:latin typeface="+mn-lt"/>
                <a:ea typeface="+mn-ea"/>
                <a:cs typeface="+mn-cs"/>
              </a:rPr>
              <a:t>magnatur</a:t>
            </a:r>
            <a:r>
              <a:rPr lang="en-US" sz="1000" kern="1200" dirty="0">
                <a:solidFill>
                  <a:schemeClr val="tx1">
                    <a:lumMod val="65000"/>
                    <a:lumOff val="35000"/>
                  </a:schemeClr>
                </a:solidFill>
                <a:effectLst/>
                <a:latin typeface="+mn-lt"/>
                <a:ea typeface="+mn-ea"/>
                <a:cs typeface="+mn-cs"/>
              </a:rPr>
              <a:t> mi, </a:t>
            </a:r>
            <a:r>
              <a:rPr lang="en-US" sz="1000" kern="1200" dirty="0" err="1">
                <a:solidFill>
                  <a:schemeClr val="tx1">
                    <a:lumMod val="65000"/>
                    <a:lumOff val="35000"/>
                  </a:schemeClr>
                </a:solidFill>
                <a:effectLst/>
                <a:latin typeface="+mn-lt"/>
                <a:ea typeface="+mn-ea"/>
                <a:cs typeface="+mn-cs"/>
              </a:rPr>
              <a:t>volorit</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lantior</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iatusci</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cuptaturepro</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maximint</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ea</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verum</a:t>
            </a:r>
            <a:r>
              <a:rPr lang="en-US" sz="1000" kern="1200" dirty="0">
                <a:solidFill>
                  <a:schemeClr val="tx1">
                    <a:lumMod val="65000"/>
                    <a:lumOff val="35000"/>
                  </a:schemeClr>
                </a:solidFill>
                <a:effectLst/>
                <a:latin typeface="+mn-lt"/>
                <a:ea typeface="+mn-ea"/>
                <a:cs typeface="+mn-cs"/>
              </a:rPr>
              <a:t> hit maiorum que </a:t>
            </a:r>
            <a:r>
              <a:rPr lang="en-US" sz="1000" kern="1200" dirty="0" err="1">
                <a:solidFill>
                  <a:schemeClr val="tx1">
                    <a:lumMod val="65000"/>
                    <a:lumOff val="35000"/>
                  </a:schemeClr>
                </a:solidFill>
                <a:effectLst/>
                <a:latin typeface="+mn-lt"/>
                <a:ea typeface="+mn-ea"/>
                <a:cs typeface="+mn-cs"/>
              </a:rPr>
              <a:t>nobis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maiostiasi</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ommoloria</a:t>
            </a:r>
            <a:r>
              <a:rPr lang="en-US" sz="1000" kern="1200" dirty="0">
                <a:solidFill>
                  <a:schemeClr val="tx1">
                    <a:lumMod val="65000"/>
                    <a:lumOff val="35000"/>
                  </a:schemeClr>
                </a:solidFill>
                <a:effectLst/>
                <a:latin typeface="+mn-lt"/>
                <a:ea typeface="+mn-ea"/>
                <a:cs typeface="+mn-cs"/>
              </a:rPr>
              <a:t> con re </a:t>
            </a:r>
            <a:r>
              <a:rPr lang="en-US" sz="1000" kern="1200" dirty="0" err="1">
                <a:solidFill>
                  <a:schemeClr val="tx1">
                    <a:lumMod val="65000"/>
                    <a:lumOff val="35000"/>
                  </a:schemeClr>
                </a:solidFill>
                <a:effectLst/>
                <a:latin typeface="+mn-lt"/>
                <a:ea typeface="+mn-ea"/>
                <a:cs typeface="+mn-cs"/>
              </a:rPr>
              <a:t>niendit</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corro</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enihitium</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intio</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denis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sedipsum</a:t>
            </a:r>
            <a:r>
              <a:rPr lang="en-US" sz="1000" kern="1200" dirty="0">
                <a:solidFill>
                  <a:schemeClr val="tx1">
                    <a:lumMod val="65000"/>
                    <a:lumOff val="35000"/>
                  </a:schemeClr>
                </a:solidFill>
                <a:effectLst/>
                <a:latin typeface="+mn-lt"/>
                <a:ea typeface="+mn-ea"/>
                <a:cs typeface="+mn-cs"/>
              </a:rPr>
              <a:t> qui </a:t>
            </a:r>
            <a:r>
              <a:rPr lang="en-US" sz="1000" kern="1200" dirty="0" err="1">
                <a:solidFill>
                  <a:schemeClr val="tx1">
                    <a:lumMod val="65000"/>
                    <a:lumOff val="35000"/>
                  </a:schemeClr>
                </a:solidFill>
                <a:effectLst/>
                <a:latin typeface="+mn-lt"/>
                <a:ea typeface="+mn-ea"/>
                <a:cs typeface="+mn-cs"/>
              </a:rPr>
              <a:t>omnis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elis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eos</a:t>
            </a:r>
            <a:r>
              <a:rPr lang="en-US" sz="1000" kern="1200" dirty="0">
                <a:solidFill>
                  <a:schemeClr val="tx1">
                    <a:lumMod val="65000"/>
                    <a:lumOff val="35000"/>
                  </a:schemeClr>
                </a:solidFill>
                <a:effectLst/>
                <a:latin typeface="+mn-lt"/>
                <a:ea typeface="+mn-ea"/>
                <a:cs typeface="+mn-cs"/>
              </a:rPr>
              <a:t> res </a:t>
            </a:r>
            <a:r>
              <a:rPr lang="en-US" sz="1000" kern="1200" dirty="0" err="1">
                <a:solidFill>
                  <a:schemeClr val="tx1">
                    <a:lumMod val="65000"/>
                    <a:lumOff val="35000"/>
                  </a:schemeClr>
                </a:solidFill>
                <a:effectLst/>
                <a:latin typeface="+mn-lt"/>
                <a:ea typeface="+mn-ea"/>
                <a:cs typeface="+mn-cs"/>
              </a:rPr>
              <a:t>dolupta</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tescidestis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exerio</a:t>
            </a:r>
            <a:r>
              <a:rPr lang="en-US" sz="1000" kern="1200" dirty="0">
                <a:solidFill>
                  <a:schemeClr val="tx1">
                    <a:lumMod val="65000"/>
                    <a:lumOff val="35000"/>
                  </a:schemeClr>
                </a:solidFill>
                <a:effectLst/>
                <a:latin typeface="+mn-lt"/>
                <a:ea typeface="+mn-ea"/>
                <a:cs typeface="+mn-cs"/>
              </a:rPr>
              <a:t>.</a:t>
            </a:r>
          </a:p>
        </p:txBody>
      </p:sp>
      <p:sp>
        <p:nvSpPr>
          <p:cNvPr id="5" name="TextBox 4"/>
          <p:cNvSpPr txBox="1"/>
          <p:nvPr userDrawn="1"/>
        </p:nvSpPr>
        <p:spPr>
          <a:xfrm>
            <a:off x="5597789" y="1787730"/>
            <a:ext cx="4636695" cy="1815882"/>
          </a:xfrm>
          <a:prstGeom prst="rect">
            <a:avLst/>
          </a:prstGeom>
          <a:noFill/>
        </p:spPr>
        <p:txBody>
          <a:bodyPr wrap="square" rtlCol="0">
            <a:spAutoFit/>
          </a:bodyPr>
          <a:lstStyle/>
          <a:p>
            <a:pPr marL="400050" indent="-400050">
              <a:lnSpc>
                <a:spcPct val="200000"/>
              </a:lnSpc>
              <a:buFont typeface="Arial" charset="0"/>
              <a:buChar char="•"/>
            </a:pPr>
            <a:r>
              <a:rPr lang="en-US" sz="1400" kern="1200" dirty="0" err="1">
                <a:solidFill>
                  <a:schemeClr val="tx1">
                    <a:lumMod val="65000"/>
                    <a:lumOff val="35000"/>
                  </a:schemeClr>
                </a:solidFill>
                <a:effectLst/>
                <a:latin typeface="+mn-lt"/>
                <a:ea typeface="+mn-ea"/>
                <a:cs typeface="+mn-cs"/>
              </a:rPr>
              <a:t>Giaecus</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elibus</a:t>
            </a:r>
            <a:r>
              <a:rPr lang="en-US" sz="1400" kern="1200" dirty="0">
                <a:solidFill>
                  <a:schemeClr val="tx1">
                    <a:lumMod val="65000"/>
                    <a:lumOff val="35000"/>
                  </a:schemeClr>
                </a:solidFill>
                <a:effectLst/>
                <a:latin typeface="+mn-lt"/>
                <a:ea typeface="+mn-ea"/>
                <a:cs typeface="+mn-cs"/>
              </a:rPr>
              <a:t> re con </a:t>
            </a:r>
            <a:r>
              <a:rPr lang="en-US" sz="1400" kern="1200" dirty="0" err="1">
                <a:solidFill>
                  <a:schemeClr val="tx1">
                    <a:lumMod val="65000"/>
                    <a:lumOff val="35000"/>
                  </a:schemeClr>
                </a:solidFill>
                <a:effectLst/>
                <a:latin typeface="+mn-lt"/>
                <a:ea typeface="+mn-ea"/>
                <a:cs typeface="+mn-cs"/>
              </a:rPr>
              <a:t>everesto</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quia</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dolo</a:t>
            </a:r>
            <a:endParaRPr lang="en-US" sz="1400" kern="1200" dirty="0">
              <a:solidFill>
                <a:schemeClr val="tx1">
                  <a:lumMod val="65000"/>
                  <a:lumOff val="35000"/>
                </a:schemeClr>
              </a:solidFill>
              <a:effectLst/>
              <a:latin typeface="+mn-lt"/>
              <a:ea typeface="+mn-ea"/>
              <a:cs typeface="+mn-cs"/>
            </a:endParaRPr>
          </a:p>
          <a:p>
            <a:pPr marL="400050" marR="0" indent="-400050" algn="l" defTabSz="914400" rtl="0" eaLnBrk="1" fontAlgn="auto" latinLnBrk="0" hangingPunct="1">
              <a:lnSpc>
                <a:spcPct val="200000"/>
              </a:lnSpc>
              <a:spcBef>
                <a:spcPts val="0"/>
              </a:spcBef>
              <a:spcAft>
                <a:spcPts val="0"/>
              </a:spcAft>
              <a:buClrTx/>
              <a:buSzTx/>
              <a:buFont typeface="Arial" charset="0"/>
              <a:buChar char="•"/>
              <a:tabLst/>
              <a:defRPr/>
            </a:pPr>
            <a:r>
              <a:rPr lang="en-US" sz="1400" kern="1200" dirty="0" err="1">
                <a:solidFill>
                  <a:schemeClr val="tx1">
                    <a:lumMod val="65000"/>
                    <a:lumOff val="35000"/>
                  </a:schemeClr>
                </a:solidFill>
                <a:effectLst/>
                <a:latin typeface="+mn-lt"/>
                <a:ea typeface="+mn-ea"/>
                <a:cs typeface="+mn-cs"/>
              </a:rPr>
              <a:t>Giaecus</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elibus</a:t>
            </a:r>
            <a:r>
              <a:rPr lang="en-US" sz="1400" kern="1200" dirty="0">
                <a:solidFill>
                  <a:schemeClr val="tx1">
                    <a:lumMod val="65000"/>
                    <a:lumOff val="35000"/>
                  </a:schemeClr>
                </a:solidFill>
                <a:effectLst/>
                <a:latin typeface="+mn-lt"/>
                <a:ea typeface="+mn-ea"/>
                <a:cs typeface="+mn-cs"/>
              </a:rPr>
              <a:t> re con </a:t>
            </a:r>
            <a:r>
              <a:rPr lang="en-US" sz="1400" kern="1200" dirty="0" err="1">
                <a:solidFill>
                  <a:schemeClr val="tx1">
                    <a:lumMod val="65000"/>
                    <a:lumOff val="35000"/>
                  </a:schemeClr>
                </a:solidFill>
                <a:effectLst/>
                <a:latin typeface="+mn-lt"/>
                <a:ea typeface="+mn-ea"/>
                <a:cs typeface="+mn-cs"/>
              </a:rPr>
              <a:t>everesto</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quia</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dolo</a:t>
            </a:r>
            <a:endParaRPr lang="en-US" sz="1400" kern="1200" dirty="0">
              <a:solidFill>
                <a:schemeClr val="tx1">
                  <a:lumMod val="65000"/>
                  <a:lumOff val="35000"/>
                </a:schemeClr>
              </a:solidFill>
              <a:effectLst/>
              <a:latin typeface="+mn-lt"/>
              <a:ea typeface="+mn-ea"/>
              <a:cs typeface="+mn-cs"/>
            </a:endParaRPr>
          </a:p>
          <a:p>
            <a:pPr marL="400050" marR="0" indent="-400050" algn="l" defTabSz="914400" rtl="0" eaLnBrk="1" fontAlgn="auto" latinLnBrk="0" hangingPunct="1">
              <a:lnSpc>
                <a:spcPct val="200000"/>
              </a:lnSpc>
              <a:spcBef>
                <a:spcPts val="0"/>
              </a:spcBef>
              <a:spcAft>
                <a:spcPts val="0"/>
              </a:spcAft>
              <a:buClrTx/>
              <a:buSzTx/>
              <a:buFont typeface="Arial" charset="0"/>
              <a:buChar char="•"/>
              <a:tabLst/>
              <a:defRPr/>
            </a:pPr>
            <a:r>
              <a:rPr lang="en-US" sz="1400" kern="1200" dirty="0" err="1">
                <a:solidFill>
                  <a:schemeClr val="tx1">
                    <a:lumMod val="65000"/>
                    <a:lumOff val="35000"/>
                  </a:schemeClr>
                </a:solidFill>
                <a:effectLst/>
                <a:latin typeface="+mn-lt"/>
                <a:ea typeface="+mn-ea"/>
                <a:cs typeface="+mn-cs"/>
              </a:rPr>
              <a:t>Giaecus</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elibus</a:t>
            </a:r>
            <a:r>
              <a:rPr lang="en-US" sz="1400" kern="1200" dirty="0">
                <a:solidFill>
                  <a:schemeClr val="tx1">
                    <a:lumMod val="65000"/>
                    <a:lumOff val="35000"/>
                  </a:schemeClr>
                </a:solidFill>
                <a:effectLst/>
                <a:latin typeface="+mn-lt"/>
                <a:ea typeface="+mn-ea"/>
                <a:cs typeface="+mn-cs"/>
              </a:rPr>
              <a:t> re con </a:t>
            </a:r>
            <a:r>
              <a:rPr lang="en-US" sz="1400" kern="1200" dirty="0" err="1">
                <a:solidFill>
                  <a:schemeClr val="tx1">
                    <a:lumMod val="65000"/>
                    <a:lumOff val="35000"/>
                  </a:schemeClr>
                </a:solidFill>
                <a:effectLst/>
                <a:latin typeface="+mn-lt"/>
                <a:ea typeface="+mn-ea"/>
                <a:cs typeface="+mn-cs"/>
              </a:rPr>
              <a:t>everesto</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quia</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dolo</a:t>
            </a:r>
            <a:endParaRPr lang="en-US" sz="1400" kern="1200" dirty="0">
              <a:solidFill>
                <a:schemeClr val="tx1">
                  <a:lumMod val="65000"/>
                  <a:lumOff val="35000"/>
                </a:schemeClr>
              </a:solidFill>
              <a:effectLst/>
              <a:latin typeface="+mn-lt"/>
              <a:ea typeface="+mn-ea"/>
              <a:cs typeface="+mn-cs"/>
            </a:endParaRPr>
          </a:p>
          <a:p>
            <a:pPr marL="400050" marR="0" indent="-400050" algn="l" defTabSz="914400" rtl="0" eaLnBrk="1" fontAlgn="auto" latinLnBrk="0" hangingPunct="1">
              <a:lnSpc>
                <a:spcPct val="200000"/>
              </a:lnSpc>
              <a:spcBef>
                <a:spcPts val="0"/>
              </a:spcBef>
              <a:spcAft>
                <a:spcPts val="0"/>
              </a:spcAft>
              <a:buClrTx/>
              <a:buSzTx/>
              <a:buFont typeface="Arial" charset="0"/>
              <a:buChar char="•"/>
              <a:tabLst/>
              <a:defRPr/>
            </a:pPr>
            <a:r>
              <a:rPr lang="en-US" sz="1400" kern="1200" dirty="0" err="1">
                <a:solidFill>
                  <a:schemeClr val="tx1">
                    <a:lumMod val="65000"/>
                    <a:lumOff val="35000"/>
                  </a:schemeClr>
                </a:solidFill>
                <a:effectLst/>
                <a:latin typeface="+mn-lt"/>
                <a:ea typeface="+mn-ea"/>
                <a:cs typeface="+mn-cs"/>
              </a:rPr>
              <a:t>Giaecus</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elibus</a:t>
            </a:r>
            <a:r>
              <a:rPr lang="en-US" sz="1400" kern="1200" dirty="0">
                <a:solidFill>
                  <a:schemeClr val="tx1">
                    <a:lumMod val="65000"/>
                    <a:lumOff val="35000"/>
                  </a:schemeClr>
                </a:solidFill>
                <a:effectLst/>
                <a:latin typeface="+mn-lt"/>
                <a:ea typeface="+mn-ea"/>
                <a:cs typeface="+mn-cs"/>
              </a:rPr>
              <a:t> re con </a:t>
            </a:r>
            <a:r>
              <a:rPr lang="en-US" sz="1400" kern="1200" dirty="0" err="1">
                <a:solidFill>
                  <a:schemeClr val="tx1">
                    <a:lumMod val="65000"/>
                    <a:lumOff val="35000"/>
                  </a:schemeClr>
                </a:solidFill>
                <a:effectLst/>
                <a:latin typeface="+mn-lt"/>
                <a:ea typeface="+mn-ea"/>
                <a:cs typeface="+mn-cs"/>
              </a:rPr>
              <a:t>everesto</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quia</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dolo</a:t>
            </a:r>
            <a:endParaRPr lang="en-US" sz="1400" kern="1200" dirty="0">
              <a:solidFill>
                <a:schemeClr val="tx1">
                  <a:lumMod val="65000"/>
                  <a:lumOff val="35000"/>
                </a:schemeClr>
              </a:solidFill>
              <a:effectLst/>
              <a:latin typeface="+mn-lt"/>
              <a:ea typeface="+mn-ea"/>
              <a:cs typeface="+mn-cs"/>
            </a:endParaRPr>
          </a:p>
        </p:txBody>
      </p:sp>
      <p:sp>
        <p:nvSpPr>
          <p:cNvPr id="6" name="TextBox 5"/>
          <p:cNvSpPr txBox="1"/>
          <p:nvPr userDrawn="1"/>
        </p:nvSpPr>
        <p:spPr>
          <a:xfrm>
            <a:off x="551172" y="599739"/>
            <a:ext cx="2877432" cy="400110"/>
          </a:xfrm>
          <a:prstGeom prst="rect">
            <a:avLst/>
          </a:prstGeom>
          <a:noFill/>
        </p:spPr>
        <p:txBody>
          <a:bodyPr wrap="square" rtlCol="0" anchor="t" anchorCtr="0">
            <a:spAutoFit/>
          </a:bodyPr>
          <a:lstStyle/>
          <a:p>
            <a:pPr algn="l"/>
            <a:r>
              <a:rPr lang="en-US" sz="2000" spc="300" baseline="0" dirty="0">
                <a:solidFill>
                  <a:srgbClr val="00B0F0"/>
                </a:solidFill>
                <a:latin typeface="Verdana" charset="0"/>
                <a:ea typeface="Verdana" charset="0"/>
                <a:cs typeface="Verdana" charset="0"/>
              </a:rPr>
              <a:t>Page title here</a:t>
            </a:r>
          </a:p>
        </p:txBody>
      </p:sp>
    </p:spTree>
  </p:cSld>
  <p:clrMapOvr>
    <a:masterClrMapping/>
  </p:clrMapOvr>
  <p:transition spd="slow">
    <p:push/>
  </p:transition>
  <p:extLst>
    <p:ext uri="{DCECCB84-F9BA-43D5-87BE-67443E8EF086}">
      <p15:sldGuideLst xmlns:p15="http://schemas.microsoft.com/office/powerpoint/2012/main" xmlns="">
        <p15:guide id="1" orient="horz" pos="4065">
          <p15:clr>
            <a:srgbClr val="FBAE40"/>
          </p15:clr>
        </p15:guide>
        <p15:guide id="3" pos="7423">
          <p15:clr>
            <a:srgbClr val="FBAE40"/>
          </p15:clr>
        </p15:guide>
        <p15:guide id="4" pos="257">
          <p15:clr>
            <a:srgbClr val="FBAE40"/>
          </p15:clr>
        </p15:guide>
        <p15:guide id="5" orient="horz" pos="255">
          <p15:clr>
            <a:srgbClr val="FBAE40"/>
          </p15:clr>
        </p15:guide>
        <p15:guide id="6"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ast slide">
    <p:spTree>
      <p:nvGrpSpPr>
        <p:cNvPr id="1" name=""/>
        <p:cNvGrpSpPr/>
        <p:nvPr/>
      </p:nvGrpSpPr>
      <p:grpSpPr>
        <a:xfrm>
          <a:off x="0" y="0"/>
          <a:ext cx="0" cy="0"/>
          <a:chOff x="0" y="0"/>
          <a:chExt cx="0" cy="0"/>
        </a:xfrm>
      </p:grpSpPr>
      <p:sp>
        <p:nvSpPr>
          <p:cNvPr id="27" name="Rectangle 26"/>
          <p:cNvSpPr/>
          <p:nvPr userDrawn="1"/>
        </p:nvSpPr>
        <p:spPr>
          <a:xfrm>
            <a:off x="0" y="1"/>
            <a:ext cx="12192000" cy="685799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0C0"/>
              </a:solidFill>
            </a:endParaRPr>
          </a:p>
        </p:txBody>
      </p:sp>
      <p:pic>
        <p:nvPicPr>
          <p:cNvPr id="6" name="Picture 5"/>
          <p:cNvPicPr>
            <a:picLocks noChangeAspect="1"/>
          </p:cNvPicPr>
          <p:nvPr userDrawn="1"/>
        </p:nvPicPr>
        <p:blipFill>
          <a:blip r:embed="rId2">
            <a:alphaModFix amt="7000"/>
            <a:extLst>
              <a:ext uri="{28A0092B-C50C-407E-A947-70E740481C1C}">
                <a14:useLocalDpi xmlns:a14="http://schemas.microsoft.com/office/drawing/2010/main" val="0"/>
              </a:ext>
            </a:extLst>
          </a:blip>
          <a:stretch>
            <a:fillRect/>
          </a:stretch>
        </p:blipFill>
        <p:spPr>
          <a:xfrm>
            <a:off x="7836813" y="-1672436"/>
            <a:ext cx="5645896" cy="5645894"/>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76799" y="2374392"/>
            <a:ext cx="2438400" cy="705810"/>
          </a:xfrm>
          <a:prstGeom prst="rect">
            <a:avLst/>
          </a:prstGeom>
        </p:spPr>
      </p:pic>
      <p:pic>
        <p:nvPicPr>
          <p:cNvPr id="4098" name="Picture 2" descr="http://www2.wlv.ac.uk/webteam/files/wlv_logo_white_transparent.pn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084636" y="3429000"/>
            <a:ext cx="4022725" cy="84299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push/>
  </p:transition>
  <p:extLst>
    <p:ext uri="{DCECCB84-F9BA-43D5-87BE-67443E8EF086}">
      <p15:sldGuideLst xmlns:p15="http://schemas.microsoft.com/office/powerpoint/2012/main" xmlns="">
        <p15:guide id="1" orient="horz" pos="4065">
          <p15:clr>
            <a:srgbClr val="FBAE40"/>
          </p15:clr>
        </p15:guide>
        <p15:guide id="3" pos="7423">
          <p15:clr>
            <a:srgbClr val="FBAE40"/>
          </p15:clr>
        </p15:guide>
        <p15:guide id="4" pos="257">
          <p15:clr>
            <a:srgbClr val="FBAE40"/>
          </p15:clr>
        </p15:guide>
        <p15:guide id="5" orient="horz" pos="255">
          <p15:clr>
            <a:srgbClr val="FBAE40"/>
          </p15:clr>
        </p15:guide>
        <p15:guide id="6"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pag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3">
            <a:extLst>
              <a:ext uri="{28A0092B-C50C-407E-A947-70E740481C1C}">
                <a14:useLocalDpi xmlns:a14="http://schemas.microsoft.com/office/drawing/2010/main" val="0"/>
              </a:ext>
            </a:extLst>
          </a:blip>
          <a:srcRect b="45640"/>
          <a:stretch/>
        </p:blipFill>
        <p:spPr>
          <a:xfrm>
            <a:off x="229136" y="209549"/>
            <a:ext cx="11753314" cy="4250983"/>
          </a:xfrm>
          <a:prstGeom prst="rect">
            <a:avLst/>
          </a:prstGeom>
        </p:spPr>
      </p:pic>
    </p:spTree>
    <p:extLst>
      <p:ext uri="{BB962C8B-B14F-4D97-AF65-F5344CB8AC3E}">
        <p14:creationId xmlns:p14="http://schemas.microsoft.com/office/powerpoint/2010/main" val="1297724646"/>
      </p:ext>
    </p:extLst>
  </p:cSld>
  <p:clrMapOvr>
    <a:masterClrMapping/>
  </p:clrMapOvr>
  <p:transition spd="slow">
    <p:push/>
  </p:transition>
  <p:extLst>
    <p:ext uri="{DCECCB84-F9BA-43D5-87BE-67443E8EF086}">
      <p15:sldGuideLst xmlns:p15="http://schemas.microsoft.com/office/powerpoint/2012/main" xmlns="">
        <p15:guide id="1" orient="horz" pos="4065" userDrawn="1">
          <p15:clr>
            <a:srgbClr val="FBAE40"/>
          </p15:clr>
        </p15:guide>
        <p15:guide id="3" pos="7423" userDrawn="1">
          <p15:clr>
            <a:srgbClr val="FBAE40"/>
          </p15:clr>
        </p15:guide>
        <p15:guide id="4" pos="257" userDrawn="1">
          <p15:clr>
            <a:srgbClr val="FBAE40"/>
          </p15:clr>
        </p15:guide>
        <p15:guide id="5" orient="horz" pos="255" userDrawn="1">
          <p15:clr>
            <a:srgbClr val="FBAE40"/>
          </p15:clr>
        </p15:guide>
        <p15:guide id="6"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pag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3">
            <a:extLst>
              <a:ext uri="{28A0092B-C50C-407E-A947-70E740481C1C}">
                <a14:useLocalDpi xmlns:a14="http://schemas.microsoft.com/office/drawing/2010/main" val="0"/>
              </a:ext>
            </a:extLst>
          </a:blip>
          <a:srcRect l="163" t="14576" r="-163" b="30555"/>
          <a:stretch/>
        </p:blipFill>
        <p:spPr>
          <a:xfrm>
            <a:off x="238254" y="228599"/>
            <a:ext cx="11687045" cy="4267201"/>
          </a:xfrm>
          <a:prstGeom prst="rect">
            <a:avLst/>
          </a:prstGeom>
        </p:spPr>
      </p:pic>
    </p:spTree>
  </p:cSld>
  <p:clrMapOvr>
    <a:masterClrMapping/>
  </p:clrMapOvr>
  <p:transition spd="slow">
    <p:push/>
  </p:transition>
  <p:extLst>
    <p:ext uri="{DCECCB84-F9BA-43D5-87BE-67443E8EF086}">
      <p15:sldGuideLst xmlns:p15="http://schemas.microsoft.com/office/powerpoint/2012/main" xmlns="">
        <p15:guide id="1" orient="horz" pos="4065">
          <p15:clr>
            <a:srgbClr val="FBAE40"/>
          </p15:clr>
        </p15:guide>
        <p15:guide id="3" pos="7423">
          <p15:clr>
            <a:srgbClr val="FBAE40"/>
          </p15:clr>
        </p15:guide>
        <p15:guide id="4" pos="257">
          <p15:clr>
            <a:srgbClr val="FBAE40"/>
          </p15:clr>
        </p15:guide>
        <p15:guide id="5" orient="horz" pos="255">
          <p15:clr>
            <a:srgbClr val="FBAE40"/>
          </p15:clr>
        </p15:guide>
        <p15:guide id="6"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break background">
    <p:spTree>
      <p:nvGrpSpPr>
        <p:cNvPr id="1" name=""/>
        <p:cNvGrpSpPr/>
        <p:nvPr/>
      </p:nvGrpSpPr>
      <p:grpSpPr>
        <a:xfrm>
          <a:off x="0" y="0"/>
          <a:ext cx="0" cy="0"/>
          <a:chOff x="0" y="0"/>
          <a:chExt cx="0" cy="0"/>
        </a:xfrm>
      </p:grpSpPr>
      <p:sp>
        <p:nvSpPr>
          <p:cNvPr id="27" name="Rectangle 26"/>
          <p:cNvSpPr/>
          <p:nvPr userDrawn="1"/>
        </p:nvSpPr>
        <p:spPr>
          <a:xfrm>
            <a:off x="245762" y="3259208"/>
            <a:ext cx="11675533" cy="335190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6003" y="1093889"/>
            <a:ext cx="3015050" cy="872724"/>
          </a:xfrm>
          <a:prstGeom prst="rect">
            <a:avLst/>
          </a:prstGeom>
        </p:spPr>
      </p:pic>
      <p:pic>
        <p:nvPicPr>
          <p:cNvPr id="2" name="Picture 1"/>
          <p:cNvPicPr>
            <a:picLocks noChangeAspect="1"/>
          </p:cNvPicPr>
          <p:nvPr userDrawn="1"/>
        </p:nvPicPr>
        <p:blipFill>
          <a:blip r:embed="rId3">
            <a:alphaModFix amt="12000"/>
            <a:extLst>
              <a:ext uri="{28A0092B-C50C-407E-A947-70E740481C1C}">
                <a14:useLocalDpi xmlns:a14="http://schemas.microsoft.com/office/drawing/2010/main" val="0"/>
              </a:ext>
            </a:extLst>
          </a:blip>
          <a:stretch>
            <a:fillRect/>
          </a:stretch>
        </p:blipFill>
        <p:spPr>
          <a:xfrm>
            <a:off x="-1743152" y="216123"/>
            <a:ext cx="6972292" cy="6972290"/>
          </a:xfrm>
          <a:prstGeom prst="rect">
            <a:avLst/>
          </a:prstGeom>
        </p:spPr>
      </p:pic>
    </p:spTree>
  </p:cSld>
  <p:clrMapOvr>
    <a:masterClrMapping/>
  </p:clrMapOvr>
  <p:transition spd="slow">
    <p:push/>
  </p:transition>
  <p:extLst>
    <p:ext uri="{DCECCB84-F9BA-43D5-87BE-67443E8EF086}">
      <p15:sldGuideLst xmlns:p15="http://schemas.microsoft.com/office/powerpoint/2012/main" xmlns="">
        <p15:guide id="1" orient="horz" pos="4065">
          <p15:clr>
            <a:srgbClr val="FBAE40"/>
          </p15:clr>
        </p15:guide>
        <p15:guide id="3" pos="7423">
          <p15:clr>
            <a:srgbClr val="FBAE40"/>
          </p15:clr>
        </p15:guide>
        <p15:guide id="4" pos="257">
          <p15:clr>
            <a:srgbClr val="FBAE40"/>
          </p15:clr>
        </p15:guide>
        <p15:guide id="5" orient="horz" pos="255">
          <p15:clr>
            <a:srgbClr val="FBAE40"/>
          </p15:clr>
        </p15:guide>
        <p15:guide id="6"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ackground option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15384" y="5927469"/>
            <a:ext cx="1816229" cy="525719"/>
          </a:xfrm>
          <a:prstGeom prst="rect">
            <a:avLst/>
          </a:prstGeom>
        </p:spPr>
      </p:pic>
      <p:pic>
        <p:nvPicPr>
          <p:cNvPr id="6" name="Picture 2" descr="http://www2.wlv.ac.uk/webteam/files/wlv_logo_colour_transparent.pn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977323" y="433321"/>
            <a:ext cx="2654290" cy="5349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push/>
  </p:transition>
  <p:extLst>
    <p:ext uri="{DCECCB84-F9BA-43D5-87BE-67443E8EF086}">
      <p15:sldGuideLst xmlns:p15="http://schemas.microsoft.com/office/powerpoint/2012/main" xmlns="">
        <p15:guide id="1" orient="horz" pos="4065">
          <p15:clr>
            <a:srgbClr val="FBAE40"/>
          </p15:clr>
        </p15:guide>
        <p15:guide id="3" pos="7423">
          <p15:clr>
            <a:srgbClr val="FBAE40"/>
          </p15:clr>
        </p15:guide>
        <p15:guide id="4" pos="257">
          <p15:clr>
            <a:srgbClr val="FBAE40"/>
          </p15:clr>
        </p15:guide>
        <p15:guide id="5" orient="horz" pos="255">
          <p15:clr>
            <a:srgbClr val="FBAE40"/>
          </p15:clr>
        </p15:guide>
        <p15:guide id="6"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ackground option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userDrawn="1"/>
        </p:nvSpPr>
        <p:spPr>
          <a:xfrm>
            <a:off x="330229" y="6453188"/>
            <a:ext cx="6438276" cy="215444"/>
          </a:xfrm>
          <a:prstGeom prst="rect">
            <a:avLst/>
          </a:prstGeom>
          <a:noFill/>
        </p:spPr>
        <p:txBody>
          <a:bodyPr wrap="square" rtlCol="0">
            <a:spAutoFit/>
          </a:bodyPr>
          <a:lstStyle/>
          <a:p>
            <a:pPr algn="l"/>
            <a:r>
              <a:rPr lang="en-US" sz="800" spc="200" baseline="0" dirty="0">
                <a:solidFill>
                  <a:srgbClr val="1E2C52"/>
                </a:solidFill>
                <a:latin typeface="Verdana" charset="0"/>
                <a:ea typeface="Verdana" charset="0"/>
                <a:cs typeface="Verdana" charset="0"/>
              </a:rPr>
              <a:t>Presentation title here  |  Date</a:t>
            </a: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15384" y="5927469"/>
            <a:ext cx="1816229" cy="525719"/>
          </a:xfrm>
          <a:prstGeom prst="rect">
            <a:avLst/>
          </a:prstGeom>
        </p:spPr>
      </p:pic>
    </p:spTree>
  </p:cSld>
  <p:clrMapOvr>
    <a:masterClrMapping/>
  </p:clrMapOvr>
  <p:transition spd="slow">
    <p:push/>
  </p:transition>
  <p:extLst>
    <p:ext uri="{DCECCB84-F9BA-43D5-87BE-67443E8EF086}">
      <p15:sldGuideLst xmlns:p15="http://schemas.microsoft.com/office/powerpoint/2012/main" xmlns="">
        <p15:guide id="1" orient="horz" pos="4065">
          <p15:clr>
            <a:srgbClr val="FBAE40"/>
          </p15:clr>
        </p15:guide>
        <p15:guide id="3" pos="7423">
          <p15:clr>
            <a:srgbClr val="FBAE40"/>
          </p15:clr>
        </p15:guide>
        <p15:guide id="4" pos="257">
          <p15:clr>
            <a:srgbClr val="FBAE40"/>
          </p15:clr>
        </p15:guide>
        <p15:guide id="5" orient="horz" pos="255">
          <p15:clr>
            <a:srgbClr val="FBAE40"/>
          </p15:clr>
        </p15:guide>
        <p15:guide id="6"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ackground option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550208" y="309563"/>
            <a:ext cx="1816229" cy="525719"/>
          </a:xfrm>
          <a:prstGeom prst="rect">
            <a:avLst/>
          </a:prstGeom>
        </p:spPr>
      </p:pic>
      <p:pic>
        <p:nvPicPr>
          <p:cNvPr id="3074" name="Picture 2" descr="http://www2.wlv.ac.uk/webteam/files/wlv_logo_white_transparent.pn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536575" y="6155706"/>
            <a:ext cx="2987675" cy="62609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push/>
  </p:transition>
  <p:extLst>
    <p:ext uri="{DCECCB84-F9BA-43D5-87BE-67443E8EF086}">
      <p15:sldGuideLst xmlns:p15="http://schemas.microsoft.com/office/powerpoint/2012/main" xmlns="">
        <p15:guide id="1" orient="horz" pos="4065">
          <p15:clr>
            <a:srgbClr val="FBAE40"/>
          </p15:clr>
        </p15:guide>
        <p15:guide id="3" pos="7423">
          <p15:clr>
            <a:srgbClr val="FBAE40"/>
          </p15:clr>
        </p15:guide>
        <p15:guide id="4" pos="257">
          <p15:clr>
            <a:srgbClr val="FBAE40"/>
          </p15:clr>
        </p15:guide>
        <p15:guide id="5" orient="horz" pos="255">
          <p15:clr>
            <a:srgbClr val="FBAE40"/>
          </p15:clr>
        </p15:guide>
        <p15:guide id="6"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ackground option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userDrawn="1"/>
        </p:nvSpPr>
        <p:spPr>
          <a:xfrm>
            <a:off x="330229" y="6453188"/>
            <a:ext cx="6438276" cy="215444"/>
          </a:xfrm>
          <a:prstGeom prst="rect">
            <a:avLst/>
          </a:prstGeom>
          <a:noFill/>
        </p:spPr>
        <p:txBody>
          <a:bodyPr wrap="square" rtlCol="0">
            <a:spAutoFit/>
          </a:bodyPr>
          <a:lstStyle/>
          <a:p>
            <a:pPr algn="l"/>
            <a:r>
              <a:rPr lang="en-US" sz="800" spc="200" baseline="0" dirty="0">
                <a:solidFill>
                  <a:srgbClr val="1E2C52"/>
                </a:solidFill>
                <a:latin typeface="Verdana" charset="0"/>
                <a:ea typeface="Verdana" charset="0"/>
                <a:cs typeface="Verdana" charset="0"/>
              </a:rPr>
              <a:t>Presentation title here  |  Date</a:t>
            </a: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15384" y="6035191"/>
            <a:ext cx="1816229" cy="525719"/>
          </a:xfrm>
          <a:prstGeom prst="rect">
            <a:avLst/>
          </a:prstGeom>
        </p:spPr>
      </p:pic>
    </p:spTree>
  </p:cSld>
  <p:clrMapOvr>
    <a:masterClrMapping/>
  </p:clrMapOvr>
  <p:transition spd="slow">
    <p:push/>
  </p:transition>
  <p:extLst>
    <p:ext uri="{DCECCB84-F9BA-43D5-87BE-67443E8EF086}">
      <p15:sldGuideLst xmlns:p15="http://schemas.microsoft.com/office/powerpoint/2012/main" xmlns="">
        <p15:guide id="1" orient="horz" pos="4065">
          <p15:clr>
            <a:srgbClr val="FBAE40"/>
          </p15:clr>
        </p15:guide>
        <p15:guide id="3" pos="7423">
          <p15:clr>
            <a:srgbClr val="FBAE40"/>
          </p15:clr>
        </p15:guide>
        <p15:guide id="4" pos="257">
          <p15:clr>
            <a:srgbClr val="FBAE40"/>
          </p15:clr>
        </p15:guide>
        <p15:guide id="5" orient="horz" pos="255">
          <p15:clr>
            <a:srgbClr val="FBAE40"/>
          </p15:clr>
        </p15:guide>
        <p15:guide id="6"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page text">
    <p:bg>
      <p:bgPr>
        <a:solidFill>
          <a:schemeClr val="bg1"/>
        </a:solidFill>
        <a:effectLst/>
      </p:bgPr>
    </p:bg>
    <p:spTree>
      <p:nvGrpSpPr>
        <p:cNvPr id="1" name=""/>
        <p:cNvGrpSpPr/>
        <p:nvPr/>
      </p:nvGrpSpPr>
      <p:grpSpPr>
        <a:xfrm>
          <a:off x="0" y="0"/>
          <a:ext cx="0" cy="0"/>
          <a:chOff x="0" y="0"/>
          <a:chExt cx="0" cy="0"/>
        </a:xfrm>
      </p:grpSpPr>
      <p:sp>
        <p:nvSpPr>
          <p:cNvPr id="10" name="TextBox 9"/>
          <p:cNvSpPr txBox="1"/>
          <p:nvPr userDrawn="1"/>
        </p:nvSpPr>
        <p:spPr>
          <a:xfrm>
            <a:off x="317374" y="4748216"/>
            <a:ext cx="5818250" cy="707886"/>
          </a:xfrm>
          <a:prstGeom prst="rect">
            <a:avLst/>
          </a:prstGeom>
          <a:noFill/>
        </p:spPr>
        <p:txBody>
          <a:bodyPr wrap="square" rtlCol="0">
            <a:spAutoFit/>
          </a:bodyPr>
          <a:lstStyle/>
          <a:p>
            <a:pPr algn="l"/>
            <a:r>
              <a:rPr lang="en-US" sz="2000" i="0" spc="600" baseline="0" dirty="0">
                <a:solidFill>
                  <a:srgbClr val="00B0F0"/>
                </a:solidFill>
                <a:latin typeface="+mj-lt"/>
                <a:ea typeface="Verdana" charset="0"/>
                <a:cs typeface="Verdana" charset="0"/>
              </a:rPr>
              <a:t>THIS IS THE TITLE OF </a:t>
            </a:r>
          </a:p>
          <a:p>
            <a:pPr algn="l"/>
            <a:r>
              <a:rPr lang="en-US" sz="2000" i="0" spc="600" baseline="0" dirty="0">
                <a:solidFill>
                  <a:srgbClr val="00B0F0"/>
                </a:solidFill>
                <a:latin typeface="+mj-lt"/>
                <a:ea typeface="Verdana" charset="0"/>
                <a:cs typeface="Verdana" charset="0"/>
              </a:rPr>
              <a:t>THE DOCUMENT</a:t>
            </a:r>
          </a:p>
        </p:txBody>
      </p:sp>
      <p:sp>
        <p:nvSpPr>
          <p:cNvPr id="25" name="TextBox 24"/>
          <p:cNvSpPr txBox="1"/>
          <p:nvPr userDrawn="1"/>
        </p:nvSpPr>
        <p:spPr>
          <a:xfrm>
            <a:off x="325612" y="5771744"/>
            <a:ext cx="9447922" cy="276999"/>
          </a:xfrm>
          <a:prstGeom prst="rect">
            <a:avLst/>
          </a:prstGeom>
          <a:noFill/>
        </p:spPr>
        <p:txBody>
          <a:bodyPr wrap="square" rtlCol="0">
            <a:spAutoFit/>
          </a:bodyPr>
          <a:lstStyle/>
          <a:p>
            <a:pPr algn="l"/>
            <a:r>
              <a:rPr lang="en-US" sz="1200" spc="300" baseline="0" dirty="0">
                <a:solidFill>
                  <a:srgbClr val="0070C0"/>
                </a:solidFill>
                <a:latin typeface="+mn-lt"/>
                <a:ea typeface="Verdana" charset="0"/>
                <a:cs typeface="Verdana" charset="0"/>
              </a:rPr>
              <a:t>This is the subtitle text</a:t>
            </a: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16314" y="5500286"/>
            <a:ext cx="2203691" cy="637872"/>
          </a:xfrm>
          <a:prstGeom prst="rect">
            <a:avLst/>
          </a:prstGeom>
        </p:spPr>
      </p:pic>
      <p:sp>
        <p:nvSpPr>
          <p:cNvPr id="13" name="TextBox 12"/>
          <p:cNvSpPr txBox="1"/>
          <p:nvPr userDrawn="1"/>
        </p:nvSpPr>
        <p:spPr>
          <a:xfrm>
            <a:off x="330229" y="6453188"/>
            <a:ext cx="6438276" cy="215444"/>
          </a:xfrm>
          <a:prstGeom prst="rect">
            <a:avLst/>
          </a:prstGeom>
          <a:noFill/>
        </p:spPr>
        <p:txBody>
          <a:bodyPr wrap="square" rtlCol="0">
            <a:spAutoFit/>
          </a:bodyPr>
          <a:lstStyle/>
          <a:p>
            <a:pPr algn="l"/>
            <a:r>
              <a:rPr lang="en-US" sz="800" spc="200" baseline="0" dirty="0">
                <a:solidFill>
                  <a:srgbClr val="1E2C52"/>
                </a:solidFill>
                <a:latin typeface="Verdana" charset="0"/>
                <a:ea typeface="Verdana" charset="0"/>
                <a:cs typeface="Verdana" charset="0"/>
              </a:rPr>
              <a:t>September 2017</a:t>
            </a:r>
          </a:p>
        </p:txBody>
      </p:sp>
      <p:cxnSp>
        <p:nvCxnSpPr>
          <p:cNvPr id="14" name="Straight Connector 13"/>
          <p:cNvCxnSpPr/>
          <p:nvPr userDrawn="1"/>
        </p:nvCxnSpPr>
        <p:spPr>
          <a:xfrm>
            <a:off x="407988" y="6346097"/>
            <a:ext cx="11376025" cy="0"/>
          </a:xfrm>
          <a:prstGeom prst="line">
            <a:avLst/>
          </a:prstGeom>
          <a:ln>
            <a:solidFill>
              <a:srgbClr val="1E2C52"/>
            </a:solidFill>
          </a:ln>
        </p:spPr>
        <p:style>
          <a:lnRef idx="1">
            <a:schemeClr val="accent1"/>
          </a:lnRef>
          <a:fillRef idx="0">
            <a:schemeClr val="accent1"/>
          </a:fillRef>
          <a:effectRef idx="0">
            <a:schemeClr val="accent1"/>
          </a:effectRef>
          <a:fontRef idx="minor">
            <a:schemeClr val="tx1"/>
          </a:fontRef>
        </p:style>
      </p:cxnSp>
      <p:pic>
        <p:nvPicPr>
          <p:cNvPr id="1026" name="Picture 2" descr="http://www2.wlv.ac.uk/webteam/files/wlv_logo_colour_transparent.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019678" y="4681471"/>
            <a:ext cx="2654290" cy="5349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push/>
  </p:transition>
  <p:extLst>
    <p:ext uri="{DCECCB84-F9BA-43D5-87BE-67443E8EF086}">
      <p15:sldGuideLst xmlns:p15="http://schemas.microsoft.com/office/powerpoint/2012/main" xmlns="">
        <p15:guide id="1" orient="horz" pos="4065">
          <p15:clr>
            <a:srgbClr val="FBAE40"/>
          </p15:clr>
        </p15:guide>
        <p15:guide id="3" pos="7423">
          <p15:clr>
            <a:srgbClr val="FBAE40"/>
          </p15:clr>
        </p15:guide>
        <p15:guide id="4" pos="257">
          <p15:clr>
            <a:srgbClr val="FBAE40"/>
          </p15:clr>
        </p15:guide>
        <p15:guide id="5" orient="horz" pos="255">
          <p15:clr>
            <a:srgbClr val="FBAE40"/>
          </p15:clr>
        </p15:guide>
        <p15:guide id="6"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72895729"/>
      </p:ext>
    </p:extLst>
  </p:cSld>
  <p:clrMap bg1="lt1" tx1="dk1" bg2="lt2" tx2="dk2" accent1="accent1" accent2="accent2" accent3="accent3" accent4="accent4" accent5="accent5" accent6="accent6" hlink="hlink" folHlink="folHlink"/>
  <p:sldLayoutIdLst>
    <p:sldLayoutId id="2147483683" r:id="rId1"/>
    <p:sldLayoutId id="2147483649" r:id="rId2"/>
    <p:sldLayoutId id="2147483675" r:id="rId3"/>
    <p:sldLayoutId id="2147483661" r:id="rId4"/>
    <p:sldLayoutId id="2147483664" r:id="rId5"/>
    <p:sldLayoutId id="2147483671" r:id="rId6"/>
    <p:sldLayoutId id="2147483679" r:id="rId7"/>
    <p:sldLayoutId id="2147483682" r:id="rId8"/>
    <p:sldLayoutId id="2147483684" r:id="rId9"/>
    <p:sldLayoutId id="2147483676" r:id="rId10"/>
    <p:sldLayoutId id="2147483665" r:id="rId11"/>
    <p:sldLayoutId id="2147483680" r:id="rId12"/>
    <p:sldLayoutId id="2147483681" r:id="rId13"/>
    <p:sldLayoutId id="2147483662" r:id="rId14"/>
  </p:sldLayoutIdLst>
  <p:transition spd="slow">
    <p:push/>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4.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15.sv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15.sv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microsoft.com/office/2007/relationships/hdphoto" Target="../media/hdphoto1.wdp"/><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16314" y="5347886"/>
            <a:ext cx="2203691" cy="637872"/>
          </a:xfrm>
          <a:prstGeom prst="rect">
            <a:avLst/>
          </a:prstGeom>
        </p:spPr>
      </p:pic>
      <p:cxnSp>
        <p:nvCxnSpPr>
          <p:cNvPr id="6" name="Straight Connector 5"/>
          <p:cNvCxnSpPr/>
          <p:nvPr/>
        </p:nvCxnSpPr>
        <p:spPr>
          <a:xfrm>
            <a:off x="407988" y="6346097"/>
            <a:ext cx="11376025" cy="0"/>
          </a:xfrm>
          <a:prstGeom prst="line">
            <a:avLst/>
          </a:prstGeom>
          <a:ln>
            <a:solidFill>
              <a:srgbClr val="1E2C52"/>
            </a:solidFill>
          </a:ln>
        </p:spPr>
        <p:style>
          <a:lnRef idx="1">
            <a:schemeClr val="accent1"/>
          </a:lnRef>
          <a:fillRef idx="0">
            <a:schemeClr val="accent1"/>
          </a:fillRef>
          <a:effectRef idx="0">
            <a:schemeClr val="accent1"/>
          </a:effectRef>
          <a:fontRef idx="minor">
            <a:schemeClr val="tx1"/>
          </a:fontRef>
        </p:style>
      </p:cxnSp>
      <p:pic>
        <p:nvPicPr>
          <p:cNvPr id="7" name="Picture 2" descr="http://www2.wlv.ac.uk/webteam/files/wlv_logo_colour_transparent.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19678" y="4624321"/>
            <a:ext cx="2654290" cy="534988"/>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330229" y="4754881"/>
            <a:ext cx="4551053" cy="1230878"/>
          </a:xfrm>
          <a:prstGeom prst="rect">
            <a:avLst/>
          </a:prstGeom>
          <a:solidFill>
            <a:srgbClr val="3A87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dirty="0"/>
              <a:t>YEAR 11 SESSION 4:</a:t>
            </a:r>
          </a:p>
          <a:p>
            <a:r>
              <a:rPr lang="en-GB" sz="3600" b="1" dirty="0"/>
              <a:t>PROFESSIONALISM</a:t>
            </a:r>
          </a:p>
        </p:txBody>
      </p:sp>
    </p:spTree>
    <p:extLst>
      <p:ext uri="{BB962C8B-B14F-4D97-AF65-F5344CB8AC3E}">
        <p14:creationId xmlns:p14="http://schemas.microsoft.com/office/powerpoint/2010/main" val="2046526794"/>
      </p:ext>
    </p:extLst>
  </p:cSld>
  <p:clrMapOvr>
    <a:masterClrMapping/>
  </p:clrMapOvr>
  <p:transition spd="slow">
    <p:push/>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43318" y="558090"/>
            <a:ext cx="5998782" cy="685106"/>
          </a:xfrm>
          <a:prstGeom prst="rect">
            <a:avLst/>
          </a:prstGeom>
          <a:solidFill>
            <a:srgbClr val="3A87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dirty="0">
                <a:solidFill>
                  <a:schemeClr val="bg1"/>
                </a:solidFill>
              </a:rPr>
              <a:t>PROFESSIONAL ETIQUETTE</a:t>
            </a:r>
          </a:p>
        </p:txBody>
      </p:sp>
      <p:sp>
        <p:nvSpPr>
          <p:cNvPr id="2" name="TextBox 1"/>
          <p:cNvSpPr txBox="1"/>
          <p:nvPr/>
        </p:nvSpPr>
        <p:spPr>
          <a:xfrm>
            <a:off x="643318" y="1212999"/>
            <a:ext cx="10919012" cy="502702"/>
          </a:xfrm>
          <a:prstGeom prst="rect">
            <a:avLst/>
          </a:prstGeom>
          <a:noFill/>
        </p:spPr>
        <p:txBody>
          <a:bodyPr wrap="square" rtlCol="0">
            <a:spAutoFit/>
          </a:bodyPr>
          <a:lstStyle/>
          <a:p>
            <a:pPr algn="ctr">
              <a:lnSpc>
                <a:spcPct val="150000"/>
              </a:lnSpc>
            </a:pPr>
            <a:r>
              <a:rPr lang="en-GB" sz="2000" b="1" dirty="0" smtClean="0"/>
              <a:t>What is wrong with this email? </a:t>
            </a:r>
            <a:endParaRPr lang="en-GB" sz="2000" dirty="0"/>
          </a:p>
        </p:txBody>
      </p:sp>
      <p:pic>
        <p:nvPicPr>
          <p:cNvPr id="5" name="Picture 4"/>
          <p:cNvPicPr>
            <a:picLocks noChangeAspect="1"/>
          </p:cNvPicPr>
          <p:nvPr/>
        </p:nvPicPr>
        <p:blipFill>
          <a:blip r:embed="rId3"/>
          <a:stretch>
            <a:fillRect/>
          </a:stretch>
        </p:blipFill>
        <p:spPr>
          <a:xfrm>
            <a:off x="160021" y="1715701"/>
            <a:ext cx="11772900" cy="4754823"/>
          </a:xfrm>
          <a:prstGeom prst="rect">
            <a:avLst/>
          </a:prstGeom>
        </p:spPr>
      </p:pic>
    </p:spTree>
    <p:extLst>
      <p:ext uri="{BB962C8B-B14F-4D97-AF65-F5344CB8AC3E}">
        <p14:creationId xmlns:p14="http://schemas.microsoft.com/office/powerpoint/2010/main" val="791368956"/>
      </p:ext>
    </p:extLst>
  </p:cSld>
  <p:clrMapOvr>
    <a:masterClrMapping/>
  </p:clrMapOvr>
  <p:transition spd="slow">
    <p:push/>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43318" y="558090"/>
            <a:ext cx="5998782" cy="685106"/>
          </a:xfrm>
          <a:prstGeom prst="rect">
            <a:avLst/>
          </a:prstGeom>
          <a:solidFill>
            <a:srgbClr val="3A87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dirty="0">
                <a:solidFill>
                  <a:schemeClr val="bg1"/>
                </a:solidFill>
              </a:rPr>
              <a:t>PROFESSIONAL ETIQUETTE</a:t>
            </a:r>
          </a:p>
        </p:txBody>
      </p:sp>
      <p:sp>
        <p:nvSpPr>
          <p:cNvPr id="2" name="TextBox 1"/>
          <p:cNvSpPr txBox="1"/>
          <p:nvPr/>
        </p:nvSpPr>
        <p:spPr>
          <a:xfrm>
            <a:off x="643318" y="1212999"/>
            <a:ext cx="10919012" cy="964367"/>
          </a:xfrm>
          <a:prstGeom prst="rect">
            <a:avLst/>
          </a:prstGeom>
          <a:noFill/>
        </p:spPr>
        <p:txBody>
          <a:bodyPr wrap="square" rtlCol="0">
            <a:spAutoFit/>
          </a:bodyPr>
          <a:lstStyle/>
          <a:p>
            <a:pPr algn="ctr">
              <a:lnSpc>
                <a:spcPct val="150000"/>
              </a:lnSpc>
            </a:pPr>
            <a:r>
              <a:rPr lang="en-GB" sz="2000" b="1" dirty="0"/>
              <a:t>Emails are just as important!</a:t>
            </a:r>
          </a:p>
          <a:p>
            <a:pPr algn="ctr">
              <a:lnSpc>
                <a:spcPct val="150000"/>
              </a:lnSpc>
            </a:pPr>
            <a:r>
              <a:rPr lang="en-GB" sz="2000" dirty="0"/>
              <a:t>Here are some key things to remember when writing an email:</a:t>
            </a:r>
          </a:p>
        </p:txBody>
      </p:sp>
      <p:sp>
        <p:nvSpPr>
          <p:cNvPr id="4" name="Rounded Rectangle 3"/>
          <p:cNvSpPr/>
          <p:nvPr/>
        </p:nvSpPr>
        <p:spPr>
          <a:xfrm>
            <a:off x="643319" y="2409093"/>
            <a:ext cx="10919011" cy="3297115"/>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r>
              <a:rPr lang="en-GB" sz="2000" b="1" u="sng" dirty="0"/>
              <a:t>EMAILS:</a:t>
            </a:r>
          </a:p>
          <a:p>
            <a:pPr algn="ctr">
              <a:spcBef>
                <a:spcPts val="600"/>
              </a:spcBef>
            </a:pPr>
            <a:r>
              <a:rPr lang="en-GB" sz="2000" dirty="0"/>
              <a:t>It’s important to think about </a:t>
            </a:r>
            <a:r>
              <a:rPr lang="en-GB" sz="2000" b="1" dirty="0"/>
              <a:t>who </a:t>
            </a:r>
            <a:r>
              <a:rPr lang="en-GB" sz="2000" dirty="0"/>
              <a:t>you’re emailing:</a:t>
            </a:r>
          </a:p>
          <a:p>
            <a:pPr marL="285750" indent="-285750" algn="ctr">
              <a:lnSpc>
                <a:spcPct val="150000"/>
              </a:lnSpc>
              <a:spcBef>
                <a:spcPts val="600"/>
              </a:spcBef>
              <a:buFont typeface="Arial" panose="020B0604020202020204" pitchFamily="34" charset="0"/>
              <a:buChar char="•"/>
            </a:pPr>
            <a:r>
              <a:rPr lang="en-GB" i="1" dirty="0"/>
              <a:t>Always use their name if you know it, otherwise address them as ‘Sir/Madam’</a:t>
            </a:r>
          </a:p>
          <a:p>
            <a:pPr marL="285750" indent="-285750" algn="ctr">
              <a:lnSpc>
                <a:spcPct val="150000"/>
              </a:lnSpc>
              <a:spcBef>
                <a:spcPts val="600"/>
              </a:spcBef>
              <a:buFont typeface="Arial" panose="020B0604020202020204" pitchFamily="34" charset="0"/>
              <a:buChar char="•"/>
            </a:pPr>
            <a:r>
              <a:rPr lang="en-GB" i="1" dirty="0"/>
              <a:t>Use spell check before sending an important email</a:t>
            </a:r>
          </a:p>
          <a:p>
            <a:pPr marL="285750" indent="-285750" algn="ctr">
              <a:lnSpc>
                <a:spcPct val="150000"/>
              </a:lnSpc>
              <a:spcBef>
                <a:spcPts val="600"/>
              </a:spcBef>
              <a:buFont typeface="Arial" panose="020B0604020202020204" pitchFamily="34" charset="0"/>
              <a:buChar char="•"/>
            </a:pPr>
            <a:r>
              <a:rPr lang="en-GB" i="1" dirty="0"/>
              <a:t>Sign your email with ‘Kind regards’, ‘Best wishes’ or ‘Many thanks’</a:t>
            </a:r>
          </a:p>
          <a:p>
            <a:pPr marL="285750" indent="-285750" algn="ctr">
              <a:lnSpc>
                <a:spcPct val="150000"/>
              </a:lnSpc>
              <a:spcBef>
                <a:spcPts val="600"/>
              </a:spcBef>
              <a:buFont typeface="Arial" panose="020B0604020202020204" pitchFamily="34" charset="0"/>
              <a:buChar char="•"/>
            </a:pPr>
            <a:r>
              <a:rPr lang="en-GB" i="1" dirty="0"/>
              <a:t>Use spaces to emphasise different points, just like an essay. Hit the enter key!</a:t>
            </a:r>
          </a:p>
          <a:p>
            <a:pPr marL="285750" indent="-285750" algn="ctr">
              <a:lnSpc>
                <a:spcPct val="150000"/>
              </a:lnSpc>
              <a:spcBef>
                <a:spcPts val="600"/>
              </a:spcBef>
              <a:buFont typeface="Arial" panose="020B0604020202020204" pitchFamily="34" charset="0"/>
              <a:buChar char="•"/>
            </a:pPr>
            <a:r>
              <a:rPr lang="en-GB" i="1" dirty="0"/>
              <a:t>Choose a relevant subject so that you can find it easily.</a:t>
            </a:r>
          </a:p>
        </p:txBody>
      </p:sp>
    </p:spTree>
    <p:extLst>
      <p:ext uri="{BB962C8B-B14F-4D97-AF65-F5344CB8AC3E}">
        <p14:creationId xmlns:p14="http://schemas.microsoft.com/office/powerpoint/2010/main" val="1234553960"/>
      </p:ext>
    </p:extLst>
  </p:cSld>
  <p:clrMapOvr>
    <a:masterClrMapping/>
  </p:clrMapOvr>
  <p:transition spd="slow">
    <p:push/>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43318" y="558090"/>
            <a:ext cx="5998782" cy="685106"/>
          </a:xfrm>
          <a:prstGeom prst="rect">
            <a:avLst/>
          </a:prstGeom>
          <a:solidFill>
            <a:srgbClr val="3A87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dirty="0">
                <a:solidFill>
                  <a:schemeClr val="bg1"/>
                </a:solidFill>
              </a:rPr>
              <a:t>PROFESSIONAL ETIQUETTE</a:t>
            </a:r>
          </a:p>
        </p:txBody>
      </p:sp>
      <p:sp>
        <p:nvSpPr>
          <p:cNvPr id="2" name="TextBox 1"/>
          <p:cNvSpPr txBox="1"/>
          <p:nvPr/>
        </p:nvSpPr>
        <p:spPr>
          <a:xfrm>
            <a:off x="643318" y="1371083"/>
            <a:ext cx="10919012" cy="1323439"/>
          </a:xfrm>
          <a:prstGeom prst="rect">
            <a:avLst/>
          </a:prstGeom>
          <a:noFill/>
        </p:spPr>
        <p:txBody>
          <a:bodyPr wrap="square" rtlCol="0">
            <a:spAutoFit/>
          </a:bodyPr>
          <a:lstStyle/>
          <a:p>
            <a:pPr algn="ctr"/>
            <a:r>
              <a:rPr lang="en-GB" sz="2000" b="1" dirty="0" smtClean="0"/>
              <a:t>In the last session you had a go at practising some interview questions.</a:t>
            </a:r>
          </a:p>
          <a:p>
            <a:pPr algn="ctr"/>
            <a:endParaRPr lang="en-GB" sz="2000" b="1" dirty="0" smtClean="0"/>
          </a:p>
          <a:p>
            <a:pPr algn="ctr"/>
            <a:r>
              <a:rPr lang="en-GB" sz="2000" b="1" dirty="0" smtClean="0"/>
              <a:t>Choose a question and working in pairs, write an answer to one of the questions below.</a:t>
            </a:r>
          </a:p>
          <a:p>
            <a:pPr algn="ctr"/>
            <a:r>
              <a:rPr lang="en-GB" sz="2000" b="1" dirty="0" smtClean="0"/>
              <a:t>Make sure you use professional language and try and answer the question fully.</a:t>
            </a:r>
          </a:p>
        </p:txBody>
      </p:sp>
      <p:sp>
        <p:nvSpPr>
          <p:cNvPr id="3" name="Rounded Rectangle 2"/>
          <p:cNvSpPr/>
          <p:nvPr/>
        </p:nvSpPr>
        <p:spPr>
          <a:xfrm>
            <a:off x="884366" y="2822409"/>
            <a:ext cx="10436915" cy="2950139"/>
          </a:xfrm>
          <a:prstGeom prst="roundRect">
            <a:avLst/>
          </a:prstGeom>
          <a:solidFill>
            <a:srgbClr val="09C3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GB" sz="2000" b="1" u="sng" dirty="0" smtClean="0"/>
              <a:t>INTERVIEW QUESTIONS</a:t>
            </a:r>
          </a:p>
          <a:p>
            <a:pPr algn="ctr">
              <a:lnSpc>
                <a:spcPct val="150000"/>
              </a:lnSpc>
            </a:pPr>
            <a:endParaRPr lang="en-GB" sz="2000" b="1" u="sng" dirty="0" smtClean="0"/>
          </a:p>
          <a:p>
            <a:pPr marL="457200" indent="-457200" algn="ctr">
              <a:lnSpc>
                <a:spcPct val="150000"/>
              </a:lnSpc>
              <a:buFont typeface="+mj-lt"/>
              <a:buAutoNum type="arabicPeriod"/>
            </a:pPr>
            <a:r>
              <a:rPr lang="en-GB" sz="2000" dirty="0" smtClean="0"/>
              <a:t>What activities do you do outside of school?</a:t>
            </a:r>
          </a:p>
          <a:p>
            <a:pPr marL="457200" indent="-457200" algn="ctr">
              <a:lnSpc>
                <a:spcPct val="150000"/>
              </a:lnSpc>
              <a:buFont typeface="+mj-lt"/>
              <a:buAutoNum type="arabicPeriod"/>
            </a:pPr>
            <a:r>
              <a:rPr lang="en-GB" sz="2000" dirty="0" smtClean="0"/>
              <a:t>Can you explain a time when you have worked as part of a team?</a:t>
            </a:r>
          </a:p>
          <a:p>
            <a:pPr marL="457200" indent="-457200" algn="ctr">
              <a:lnSpc>
                <a:spcPct val="150000"/>
              </a:lnSpc>
              <a:buFont typeface="+mj-lt"/>
              <a:buAutoNum type="arabicPeriod"/>
            </a:pPr>
            <a:r>
              <a:rPr lang="en-GB" sz="2000" dirty="0" smtClean="0"/>
              <a:t>What would you class as your best skill and why?</a:t>
            </a:r>
          </a:p>
          <a:p>
            <a:pPr marL="457200" indent="-457200" algn="ctr">
              <a:lnSpc>
                <a:spcPct val="150000"/>
              </a:lnSpc>
              <a:buFont typeface="+mj-lt"/>
              <a:buAutoNum type="arabicPeriod"/>
            </a:pPr>
            <a:endParaRPr lang="en-GB" sz="2000" b="1" u="sng" dirty="0" smtClean="0"/>
          </a:p>
          <a:p>
            <a:pPr marL="457200" indent="-457200" algn="ctr">
              <a:lnSpc>
                <a:spcPct val="150000"/>
              </a:lnSpc>
              <a:buFont typeface="+mj-lt"/>
              <a:buAutoNum type="arabicPeriod"/>
            </a:pPr>
            <a:endParaRPr lang="en-GB" sz="2000" b="1" u="sng" dirty="0" smtClean="0"/>
          </a:p>
        </p:txBody>
      </p:sp>
    </p:spTree>
    <p:extLst>
      <p:ext uri="{BB962C8B-B14F-4D97-AF65-F5344CB8AC3E}">
        <p14:creationId xmlns:p14="http://schemas.microsoft.com/office/powerpoint/2010/main" val="80528657"/>
      </p:ext>
    </p:extLst>
  </p:cSld>
  <p:clrMapOvr>
    <a:masterClrMapping/>
  </p:clrMapOvr>
  <p:transition spd="slow">
    <p:push/>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Rectangle 86"/>
          <p:cNvSpPr/>
          <p:nvPr/>
        </p:nvSpPr>
        <p:spPr>
          <a:xfrm>
            <a:off x="501679" y="622184"/>
            <a:ext cx="5063851" cy="685106"/>
          </a:xfrm>
          <a:prstGeom prst="rect">
            <a:avLst/>
          </a:prstGeom>
          <a:solidFill>
            <a:srgbClr val="162D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dirty="0">
                <a:solidFill>
                  <a:schemeClr val="bg1"/>
                </a:solidFill>
              </a:rPr>
              <a:t>CVs &amp; COVER LETTERS</a:t>
            </a:r>
          </a:p>
        </p:txBody>
      </p:sp>
      <p:sp>
        <p:nvSpPr>
          <p:cNvPr id="2" name="TextBox 1"/>
          <p:cNvSpPr txBox="1"/>
          <p:nvPr/>
        </p:nvSpPr>
        <p:spPr>
          <a:xfrm>
            <a:off x="501679" y="1301190"/>
            <a:ext cx="11186738" cy="2246769"/>
          </a:xfrm>
          <a:prstGeom prst="rect">
            <a:avLst/>
          </a:prstGeom>
          <a:noFill/>
        </p:spPr>
        <p:txBody>
          <a:bodyPr wrap="square" rtlCol="0">
            <a:spAutoFit/>
          </a:bodyPr>
          <a:lstStyle/>
          <a:p>
            <a:pPr algn="ctr">
              <a:lnSpc>
                <a:spcPct val="150000"/>
              </a:lnSpc>
            </a:pPr>
            <a:r>
              <a:rPr lang="en-GB" sz="2400" dirty="0"/>
              <a:t>Not all job applications require a cover letter, but it’s important to know how to write one should you need it!</a:t>
            </a:r>
          </a:p>
          <a:p>
            <a:pPr algn="ctr">
              <a:lnSpc>
                <a:spcPct val="150000"/>
              </a:lnSpc>
            </a:pPr>
            <a:r>
              <a:rPr lang="en-GB" sz="2400" dirty="0"/>
              <a:t>These may be used for job applications or opportunities such as working abroad or work experience.</a:t>
            </a:r>
          </a:p>
        </p:txBody>
      </p:sp>
      <p:sp>
        <p:nvSpPr>
          <p:cNvPr id="3" name="Oval 2"/>
          <p:cNvSpPr/>
          <p:nvPr/>
        </p:nvSpPr>
        <p:spPr>
          <a:xfrm>
            <a:off x="607696" y="3547959"/>
            <a:ext cx="2440304" cy="2190232"/>
          </a:xfrm>
          <a:prstGeom prst="ellipse">
            <a:avLst/>
          </a:prstGeom>
          <a:solidFill>
            <a:srgbClr val="ED21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Discuss the role or opportunity you’re applying for.</a:t>
            </a:r>
          </a:p>
        </p:txBody>
      </p:sp>
      <p:sp>
        <p:nvSpPr>
          <p:cNvPr id="10" name="Oval 9"/>
          <p:cNvSpPr/>
          <p:nvPr/>
        </p:nvSpPr>
        <p:spPr>
          <a:xfrm>
            <a:off x="6201065" y="3547959"/>
            <a:ext cx="2440304" cy="2190232"/>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What relevant experience do you have for this?</a:t>
            </a:r>
          </a:p>
        </p:txBody>
      </p:sp>
      <p:sp>
        <p:nvSpPr>
          <p:cNvPr id="11" name="Oval 10"/>
          <p:cNvSpPr/>
          <p:nvPr/>
        </p:nvSpPr>
        <p:spPr>
          <a:xfrm>
            <a:off x="3404381" y="3547959"/>
            <a:ext cx="2440304" cy="219023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t>Why </a:t>
            </a:r>
            <a:r>
              <a:rPr lang="en-GB" sz="2000" dirty="0"/>
              <a:t>are you applying for this role?</a:t>
            </a:r>
            <a:endParaRPr lang="en-GB" sz="2000" b="1" dirty="0"/>
          </a:p>
        </p:txBody>
      </p:sp>
      <p:sp>
        <p:nvSpPr>
          <p:cNvPr id="12" name="Oval 11"/>
          <p:cNvSpPr/>
          <p:nvPr/>
        </p:nvSpPr>
        <p:spPr>
          <a:xfrm>
            <a:off x="8997750" y="3547959"/>
            <a:ext cx="2440304" cy="219023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t>Why </a:t>
            </a:r>
            <a:r>
              <a:rPr lang="en-GB" sz="2000" dirty="0"/>
              <a:t>should they choose you?</a:t>
            </a:r>
            <a:endParaRPr lang="en-GB" sz="2000" b="1" dirty="0"/>
          </a:p>
        </p:txBody>
      </p:sp>
    </p:spTree>
    <p:extLst>
      <p:ext uri="{BB962C8B-B14F-4D97-AF65-F5344CB8AC3E}">
        <p14:creationId xmlns:p14="http://schemas.microsoft.com/office/powerpoint/2010/main" val="1487055015"/>
      </p:ext>
    </p:extLst>
  </p:cSld>
  <p:clrMapOvr>
    <a:masterClrMapping/>
  </p:clrMapOvr>
  <p:transition spd="slow">
    <p:push/>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Rectangle 86"/>
          <p:cNvSpPr/>
          <p:nvPr/>
        </p:nvSpPr>
        <p:spPr>
          <a:xfrm>
            <a:off x="501679" y="622184"/>
            <a:ext cx="5063851" cy="685106"/>
          </a:xfrm>
          <a:prstGeom prst="rect">
            <a:avLst/>
          </a:prstGeom>
          <a:solidFill>
            <a:srgbClr val="162D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dirty="0">
                <a:solidFill>
                  <a:schemeClr val="bg1"/>
                </a:solidFill>
              </a:rPr>
              <a:t>CVs &amp; COVER LETTERS</a:t>
            </a:r>
          </a:p>
        </p:txBody>
      </p:sp>
      <p:sp>
        <p:nvSpPr>
          <p:cNvPr id="2" name="TextBox 1"/>
          <p:cNvSpPr txBox="1"/>
          <p:nvPr/>
        </p:nvSpPr>
        <p:spPr>
          <a:xfrm>
            <a:off x="609600" y="1537252"/>
            <a:ext cx="11065565" cy="707886"/>
          </a:xfrm>
          <a:prstGeom prst="rect">
            <a:avLst/>
          </a:prstGeom>
          <a:noFill/>
        </p:spPr>
        <p:txBody>
          <a:bodyPr wrap="square" rtlCol="0">
            <a:spAutoFit/>
          </a:bodyPr>
          <a:lstStyle/>
          <a:p>
            <a:pPr algn="ctr"/>
            <a:r>
              <a:rPr lang="en-GB" sz="2000" b="1" dirty="0"/>
              <a:t>Your CV is the first thing the professional will see about you. It’s vital that you have some personal touches and portray yourself well.</a:t>
            </a:r>
          </a:p>
        </p:txBody>
      </p:sp>
      <p:sp>
        <p:nvSpPr>
          <p:cNvPr id="4" name="Rounded Rectangle 3"/>
          <p:cNvSpPr/>
          <p:nvPr/>
        </p:nvSpPr>
        <p:spPr>
          <a:xfrm>
            <a:off x="134713" y="2355832"/>
            <a:ext cx="3724432" cy="2130612"/>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t>Profile:</a:t>
            </a:r>
          </a:p>
          <a:p>
            <a:pPr algn="ctr"/>
            <a:r>
              <a:rPr lang="en-GB" sz="2000" dirty="0"/>
              <a:t>A short section on </a:t>
            </a:r>
            <a:r>
              <a:rPr lang="en-GB" sz="2000" b="1" dirty="0"/>
              <a:t>you</a:t>
            </a:r>
            <a:r>
              <a:rPr lang="en-GB" sz="2000" dirty="0"/>
              <a:t>. Highlight your best qualities and try to sell yourself! The professional wants to know about </a:t>
            </a:r>
            <a:r>
              <a:rPr lang="en-GB" sz="2000" b="1" dirty="0"/>
              <a:t>you</a:t>
            </a:r>
            <a:r>
              <a:rPr lang="en-GB" sz="2000" dirty="0"/>
              <a:t>.</a:t>
            </a:r>
          </a:p>
        </p:txBody>
      </p:sp>
      <p:sp>
        <p:nvSpPr>
          <p:cNvPr id="6" name="Rounded Rectangle 5"/>
          <p:cNvSpPr/>
          <p:nvPr/>
        </p:nvSpPr>
        <p:spPr>
          <a:xfrm>
            <a:off x="8346107" y="2355832"/>
            <a:ext cx="3724432" cy="2130612"/>
          </a:xfrm>
          <a:prstGeom prst="round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t>Work experience:</a:t>
            </a:r>
          </a:p>
          <a:p>
            <a:pPr algn="ctr"/>
            <a:r>
              <a:rPr lang="en-GB" sz="2000" dirty="0"/>
              <a:t>Try to use this section to relate to the job/opportunity you’re applying to. Skills are valuable no matter how you got them!</a:t>
            </a:r>
          </a:p>
        </p:txBody>
      </p:sp>
      <p:sp>
        <p:nvSpPr>
          <p:cNvPr id="7" name="Rounded Rectangle 6"/>
          <p:cNvSpPr/>
          <p:nvPr/>
        </p:nvSpPr>
        <p:spPr>
          <a:xfrm>
            <a:off x="1996929" y="4558942"/>
            <a:ext cx="3724432" cy="2130612"/>
          </a:xfrm>
          <a:prstGeom prst="roundRect">
            <a:avLst/>
          </a:prstGeom>
          <a:solidFill>
            <a:srgbClr val="3A87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300" b="1" dirty="0"/>
              <a:t>Achievements/Interests:</a:t>
            </a:r>
          </a:p>
          <a:p>
            <a:pPr algn="ctr"/>
            <a:r>
              <a:rPr lang="en-GB" sz="2000" dirty="0"/>
              <a:t>This section gives you the opportunity to discuss your successes. It’s your time to shine!</a:t>
            </a:r>
          </a:p>
        </p:txBody>
      </p:sp>
      <p:sp>
        <p:nvSpPr>
          <p:cNvPr id="8" name="Rounded Rectangle 7"/>
          <p:cNvSpPr/>
          <p:nvPr/>
        </p:nvSpPr>
        <p:spPr>
          <a:xfrm>
            <a:off x="5965669" y="4554723"/>
            <a:ext cx="3827688" cy="2134832"/>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300" b="1" dirty="0"/>
              <a:t>References:</a:t>
            </a:r>
          </a:p>
          <a:p>
            <a:pPr algn="ctr"/>
            <a:r>
              <a:rPr lang="en-GB" sz="2000" dirty="0"/>
              <a:t>You should have 2 references: a character reference and a factual reference. One for you as a person, and someone to list facts/figures, e.g. attendance.</a:t>
            </a:r>
          </a:p>
        </p:txBody>
      </p:sp>
      <p:sp>
        <p:nvSpPr>
          <p:cNvPr id="9" name="Rounded Rectangle 8"/>
          <p:cNvSpPr/>
          <p:nvPr/>
        </p:nvSpPr>
        <p:spPr>
          <a:xfrm>
            <a:off x="4280166" y="2355832"/>
            <a:ext cx="3724432" cy="2130612"/>
          </a:xfrm>
          <a:prstGeom prst="roundRect">
            <a:avLst/>
          </a:prstGeom>
          <a:solidFill>
            <a:srgbClr val="ED21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t>Education:</a:t>
            </a:r>
          </a:p>
          <a:p>
            <a:pPr algn="ctr"/>
            <a:r>
              <a:rPr lang="en-GB" sz="2000" dirty="0"/>
              <a:t>List your achieved or predicted grades here, prioritising the most relevant subjects first. </a:t>
            </a:r>
          </a:p>
        </p:txBody>
      </p:sp>
    </p:spTree>
    <p:extLst>
      <p:ext uri="{BB962C8B-B14F-4D97-AF65-F5344CB8AC3E}">
        <p14:creationId xmlns:p14="http://schemas.microsoft.com/office/powerpoint/2010/main" val="2451995561"/>
      </p:ext>
    </p:extLst>
  </p:cSld>
  <p:clrMapOvr>
    <a:masterClrMapping/>
  </p:clrMapOvr>
  <p:transition spd="slow">
    <p:push/>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1680" y="622184"/>
            <a:ext cx="4452706" cy="685106"/>
          </a:xfrm>
          <a:prstGeom prst="rect">
            <a:avLst/>
          </a:prstGeom>
          <a:solidFill>
            <a:srgbClr val="162D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dirty="0">
                <a:solidFill>
                  <a:schemeClr val="bg1"/>
                </a:solidFill>
              </a:rPr>
              <a:t>WORK EXPERIENCE</a:t>
            </a:r>
          </a:p>
        </p:txBody>
      </p:sp>
      <p:sp>
        <p:nvSpPr>
          <p:cNvPr id="3" name="TextBox 2"/>
          <p:cNvSpPr txBox="1"/>
          <p:nvPr/>
        </p:nvSpPr>
        <p:spPr>
          <a:xfrm>
            <a:off x="1724607" y="1578281"/>
            <a:ext cx="8762335" cy="461665"/>
          </a:xfrm>
          <a:prstGeom prst="rect">
            <a:avLst/>
          </a:prstGeom>
          <a:noFill/>
        </p:spPr>
        <p:txBody>
          <a:bodyPr wrap="none" rtlCol="0">
            <a:spAutoFit/>
          </a:bodyPr>
          <a:lstStyle/>
          <a:p>
            <a:r>
              <a:rPr lang="en-GB" sz="2400" dirty="0">
                <a:solidFill>
                  <a:srgbClr val="FF0000"/>
                </a:solidFill>
              </a:rPr>
              <a:t>What can you do about work experience in the current climate?</a:t>
            </a:r>
          </a:p>
        </p:txBody>
      </p:sp>
      <p:sp>
        <p:nvSpPr>
          <p:cNvPr id="4" name="Rounded Rectangle 3"/>
          <p:cNvSpPr/>
          <p:nvPr/>
        </p:nvSpPr>
        <p:spPr>
          <a:xfrm>
            <a:off x="235674" y="2310938"/>
            <a:ext cx="3754436" cy="3291840"/>
          </a:xfrm>
          <a:prstGeom prst="roundRect">
            <a:avLst/>
          </a:prstGeom>
          <a:solidFill>
            <a:srgbClr val="ED21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Virtual Work Experience</a:t>
            </a:r>
          </a:p>
          <a:p>
            <a:pPr algn="ctr"/>
            <a:r>
              <a:rPr lang="en-GB" dirty="0"/>
              <a:t>Many companies are currently offering a work experience programme that can be completed virtually. You’ll have to research into your preferred area to see what they offer but it is still a great opportunity! </a:t>
            </a:r>
          </a:p>
        </p:txBody>
      </p:sp>
      <p:sp>
        <p:nvSpPr>
          <p:cNvPr id="5" name="Rounded Rectangle 4"/>
          <p:cNvSpPr/>
          <p:nvPr/>
        </p:nvSpPr>
        <p:spPr>
          <a:xfrm>
            <a:off x="4228557" y="2310938"/>
            <a:ext cx="3754436" cy="329184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Free Alternatives</a:t>
            </a:r>
          </a:p>
          <a:p>
            <a:pPr algn="ctr"/>
            <a:r>
              <a:rPr lang="en-GB" dirty="0"/>
              <a:t>While this won’t have the same advantages as in-person work experience, gaining knowledge is always a benefit! You should attempt to speak to students who are living the experience first-hand or get in touch with professionals via websites.</a:t>
            </a:r>
          </a:p>
        </p:txBody>
      </p:sp>
      <p:sp>
        <p:nvSpPr>
          <p:cNvPr id="6" name="Rounded Rectangle 5"/>
          <p:cNvSpPr/>
          <p:nvPr/>
        </p:nvSpPr>
        <p:spPr>
          <a:xfrm>
            <a:off x="8235288" y="2310938"/>
            <a:ext cx="3754436" cy="3291840"/>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Paid Alternatives</a:t>
            </a:r>
          </a:p>
          <a:p>
            <a:pPr algn="ctr"/>
            <a:r>
              <a:rPr lang="en-GB" dirty="0" err="1"/>
              <a:t>InvestIN</a:t>
            </a:r>
            <a:r>
              <a:rPr lang="en-GB" dirty="0"/>
              <a:t>: They offer a wide variety of programmes in different subjects that include a virtual experience. The cost is currently £95 per day or £165 for the two-day programme. You may be able to get your school to fund some of this!</a:t>
            </a:r>
          </a:p>
        </p:txBody>
      </p:sp>
    </p:spTree>
    <p:extLst>
      <p:ext uri="{BB962C8B-B14F-4D97-AF65-F5344CB8AC3E}">
        <p14:creationId xmlns:p14="http://schemas.microsoft.com/office/powerpoint/2010/main" val="214868255"/>
      </p:ext>
    </p:extLst>
  </p:cSld>
  <p:clrMapOvr>
    <a:masterClrMapping/>
  </p:clrMapOvr>
  <p:transition spd="slow">
    <p:push/>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ular Callout 5"/>
          <p:cNvSpPr/>
          <p:nvPr/>
        </p:nvSpPr>
        <p:spPr>
          <a:xfrm>
            <a:off x="501680" y="1981519"/>
            <a:ext cx="11098500" cy="964987"/>
          </a:xfrm>
          <a:prstGeom prst="wedgeRoundRectCallout">
            <a:avLst>
              <a:gd name="adj1" fmla="val -43465"/>
              <a:gd name="adj2" fmla="val 19780"/>
              <a:gd name="adj3" fmla="val 16667"/>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b="1" dirty="0">
                <a:solidFill>
                  <a:schemeClr val="bg1"/>
                </a:solidFill>
              </a:rPr>
              <a:t>INDEPENDENT ACTIVITY:</a:t>
            </a:r>
          </a:p>
        </p:txBody>
      </p:sp>
      <p:sp>
        <p:nvSpPr>
          <p:cNvPr id="2" name="Rectangle 1"/>
          <p:cNvSpPr/>
          <p:nvPr/>
        </p:nvSpPr>
        <p:spPr>
          <a:xfrm>
            <a:off x="1136030" y="3464876"/>
            <a:ext cx="9829800" cy="830997"/>
          </a:xfrm>
          <a:prstGeom prst="rect">
            <a:avLst/>
          </a:prstGeom>
        </p:spPr>
        <p:txBody>
          <a:bodyPr wrap="square" lIns="91440" tIns="45720" rIns="91440" bIns="45720" anchor="t">
            <a:spAutoFit/>
          </a:bodyPr>
          <a:lstStyle/>
          <a:p>
            <a:pPr algn="ctr"/>
            <a:r>
              <a:rPr lang="en-GB" sz="2400" dirty="0"/>
              <a:t>Complete first draft of your CV using the template provided.</a:t>
            </a:r>
          </a:p>
          <a:p>
            <a:pPr algn="ctr"/>
            <a:endParaRPr lang="en-GB" sz="2400" dirty="0"/>
          </a:p>
        </p:txBody>
      </p:sp>
      <p:sp>
        <p:nvSpPr>
          <p:cNvPr id="5" name="Rectangle 4"/>
          <p:cNvSpPr/>
          <p:nvPr/>
        </p:nvSpPr>
        <p:spPr>
          <a:xfrm>
            <a:off x="501679" y="622184"/>
            <a:ext cx="4527521" cy="685106"/>
          </a:xfrm>
          <a:prstGeom prst="rect">
            <a:avLst/>
          </a:prstGeom>
          <a:solidFill>
            <a:srgbClr val="162D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dirty="0">
                <a:solidFill>
                  <a:schemeClr val="bg1"/>
                </a:solidFill>
              </a:rPr>
              <a:t>FOR NEXT SESSION:</a:t>
            </a:r>
          </a:p>
        </p:txBody>
      </p:sp>
    </p:spTree>
    <p:extLst>
      <p:ext uri="{BB962C8B-B14F-4D97-AF65-F5344CB8AC3E}">
        <p14:creationId xmlns:p14="http://schemas.microsoft.com/office/powerpoint/2010/main" val="4007131346"/>
      </p:ext>
    </p:extLst>
  </p:cSld>
  <p:clrMapOvr>
    <a:masterClrMapping/>
  </p:clrMapOvr>
  <p:transition spd="slow">
    <p:push/>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290470" y="5488839"/>
            <a:ext cx="2245718" cy="1132821"/>
            <a:chOff x="4940529" y="4696636"/>
            <a:chExt cx="2245718" cy="1132821"/>
          </a:xfrm>
        </p:grpSpPr>
        <p:grpSp>
          <p:nvGrpSpPr>
            <p:cNvPr id="4" name="Group 3"/>
            <p:cNvGrpSpPr/>
            <p:nvPr/>
          </p:nvGrpSpPr>
          <p:grpSpPr>
            <a:xfrm>
              <a:off x="4940529" y="4696636"/>
              <a:ext cx="2245718" cy="609601"/>
              <a:chOff x="4471605" y="5277852"/>
              <a:chExt cx="2844653" cy="747811"/>
            </a:xfrm>
          </p:grpSpPr>
          <p:pic>
            <p:nvPicPr>
              <p:cNvPr id="1028" name="Picture 4" descr="Transparent Background White Instagram Logo, Cliparts &amp; Cartoons - Jing.fm"/>
              <p:cNvPicPr>
                <a:picLocks noChangeAspect="1" noChangeArrowheads="1"/>
              </p:cNvPicPr>
              <p:nvPr/>
            </p:nvPicPr>
            <p:blipFill rotWithShape="1">
              <a:blip r:embed="rId2" cstate="print">
                <a:clrChange>
                  <a:clrFrom>
                    <a:srgbClr val="EEEEEE"/>
                  </a:clrFrom>
                  <a:clrTo>
                    <a:srgbClr val="EEEEEE">
                      <a:alpha val="0"/>
                    </a:srgbClr>
                  </a:clrTo>
                </a:clrChange>
                <a:extLst>
                  <a:ext uri="{28A0092B-C50C-407E-A947-70E740481C1C}">
                    <a14:useLocalDpi xmlns:a14="http://schemas.microsoft.com/office/drawing/2010/main" val="0"/>
                  </a:ext>
                </a:extLst>
              </a:blip>
              <a:srcRect l="15213" t="5134" r="13381" b="3972"/>
              <a:stretch/>
            </p:blipFill>
            <p:spPr bwMode="auto">
              <a:xfrm>
                <a:off x="4471605" y="5277853"/>
                <a:ext cx="729057" cy="74781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Twitter Icon White Transparent #176653 - Free Icons Library"/>
              <p:cNvPicPr>
                <a:picLocks noChangeAspect="1" noChangeArrowheads="1"/>
              </p:cNvPicPr>
              <p:nvPr/>
            </p:nvPicPr>
            <p:blipFill rotWithShape="1">
              <a:blip r:embed="rId3">
                <a:extLst>
                  <a:ext uri="{28A0092B-C50C-407E-A947-70E740481C1C}">
                    <a14:useLocalDpi xmlns:a14="http://schemas.microsoft.com/office/drawing/2010/main" val="0"/>
                  </a:ext>
                </a:extLst>
              </a:blip>
              <a:srcRect l="30710" t="34142" r="31357" b="33489"/>
              <a:stretch/>
            </p:blipFill>
            <p:spPr bwMode="auto">
              <a:xfrm>
                <a:off x="5438428" y="5277852"/>
                <a:ext cx="876342" cy="747811"/>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White Square Facebook Logos PNG Transparent Background, Free Download #774  - FreeIcons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6542" t="17460" r="16412" b="16890"/>
              <a:stretch/>
            </p:blipFill>
            <p:spPr bwMode="auto">
              <a:xfrm>
                <a:off x="6552536" y="5277852"/>
                <a:ext cx="763722" cy="747811"/>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TextBox 2"/>
            <p:cNvSpPr txBox="1"/>
            <p:nvPr/>
          </p:nvSpPr>
          <p:spPr>
            <a:xfrm>
              <a:off x="4962561" y="5306237"/>
              <a:ext cx="2223686" cy="523220"/>
            </a:xfrm>
            <a:prstGeom prst="rect">
              <a:avLst/>
            </a:prstGeom>
            <a:noFill/>
          </p:spPr>
          <p:txBody>
            <a:bodyPr wrap="none" rtlCol="0">
              <a:spAutoFit/>
            </a:bodyPr>
            <a:lstStyle/>
            <a:p>
              <a:r>
                <a:rPr lang="en-GB" sz="2800" b="1" dirty="0">
                  <a:solidFill>
                    <a:schemeClr val="bg1"/>
                  </a:solidFill>
                  <a:latin typeface="Roboto" panose="02000000000000000000" pitchFamily="2" charset="0"/>
                  <a:ea typeface="Roboto" panose="02000000000000000000" pitchFamily="2" charset="0"/>
                  <a:cs typeface="Roboto" panose="02000000000000000000" pitchFamily="2" charset="0"/>
                </a:rPr>
                <a:t>@aspiretohe</a:t>
              </a:r>
            </a:p>
          </p:txBody>
        </p:sp>
      </p:grpSp>
    </p:spTree>
    <p:extLst>
      <p:ext uri="{BB962C8B-B14F-4D97-AF65-F5344CB8AC3E}">
        <p14:creationId xmlns:p14="http://schemas.microsoft.com/office/powerpoint/2010/main" val="2288656627"/>
      </p:ext>
    </p:extLst>
  </p:cSld>
  <p:clrMapOvr>
    <a:masterClrMapping/>
  </p:clrMapOvr>
  <p:transition spd="slow">
    <p:push/>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838200" y="1740848"/>
            <a:ext cx="10515600" cy="1110701"/>
          </a:xfrm>
          <a:prstGeom prst="roundRect">
            <a:avLst>
              <a:gd name="adj" fmla="val 10000"/>
            </a:avLst>
          </a:prstGeom>
          <a:solidFill>
            <a:schemeClr val="bg1">
              <a:lumMod val="50000"/>
            </a:schemeClr>
          </a:solidFill>
          <a:effectLst>
            <a:outerShdw blurRad="50800" dist="38100" dir="2700000" algn="tl" rotWithShape="0">
              <a:prstClr val="black">
                <a:alpha val="40000"/>
              </a:prstClr>
            </a:outerShdw>
          </a:effectLst>
        </p:spPr>
        <p:style>
          <a:lnRef idx="0">
            <a:schemeClr val="lt1">
              <a:alpha val="0"/>
              <a:hueOff val="0"/>
              <a:satOff val="0"/>
              <a:lumOff val="0"/>
              <a:alphaOff val="0"/>
            </a:schemeClr>
          </a:lnRef>
          <a:fillRef idx="1">
            <a:scrgbClr r="0" g="0" b="0"/>
          </a:fillRef>
          <a:effectRef idx="0">
            <a:schemeClr val="accent2">
              <a:hueOff val="0"/>
              <a:satOff val="0"/>
              <a:lumOff val="0"/>
              <a:alphaOff val="0"/>
            </a:schemeClr>
          </a:effectRef>
          <a:fontRef idx="minor"/>
        </p:style>
      </p:sp>
      <p:sp>
        <p:nvSpPr>
          <p:cNvPr id="5" name="Rectangle 4" descr="Blog"/>
          <p:cNvSpPr/>
          <p:nvPr/>
        </p:nvSpPr>
        <p:spPr>
          <a:xfrm>
            <a:off x="1055271" y="1914876"/>
            <a:ext cx="762643" cy="762643"/>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grpSp>
        <p:nvGrpSpPr>
          <p:cNvPr id="6" name="Group 5"/>
          <p:cNvGrpSpPr/>
          <p:nvPr/>
        </p:nvGrpSpPr>
        <p:grpSpPr>
          <a:xfrm>
            <a:off x="2079171" y="1740848"/>
            <a:ext cx="9165772" cy="1110701"/>
            <a:chOff x="1282860" y="601630"/>
            <a:chExt cx="9232739" cy="1110701"/>
          </a:xfrm>
        </p:grpSpPr>
        <p:sp>
          <p:nvSpPr>
            <p:cNvPr id="7" name="Rectangle 6"/>
            <p:cNvSpPr/>
            <p:nvPr/>
          </p:nvSpPr>
          <p:spPr>
            <a:xfrm>
              <a:off x="1282860" y="601630"/>
              <a:ext cx="9232739" cy="111070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bg1">
                <a:hueOff val="0"/>
                <a:satOff val="0"/>
                <a:lumOff val="0"/>
                <a:alphaOff val="0"/>
              </a:schemeClr>
            </a:fontRef>
          </p:style>
        </p:sp>
        <p:sp>
          <p:nvSpPr>
            <p:cNvPr id="8" name="Rectangle 7"/>
            <p:cNvSpPr/>
            <p:nvPr/>
          </p:nvSpPr>
          <p:spPr>
            <a:xfrm>
              <a:off x="1282860" y="601630"/>
              <a:ext cx="9232739" cy="1110701"/>
            </a:xfrm>
            <a:prstGeom prst="rect">
              <a:avLst/>
            </a:prstGeom>
          </p:spPr>
          <p:style>
            <a:lnRef idx="0">
              <a:scrgbClr r="0" g="0" b="0"/>
            </a:lnRef>
            <a:fillRef idx="0">
              <a:scrgbClr r="0" g="0" b="0"/>
            </a:fillRef>
            <a:effectRef idx="0">
              <a:scrgbClr r="0" g="0" b="0"/>
            </a:effectRef>
            <a:fontRef idx="minor">
              <a:schemeClr val="bg1">
                <a:hueOff val="0"/>
                <a:satOff val="0"/>
                <a:lumOff val="0"/>
                <a:alphaOff val="0"/>
              </a:schemeClr>
            </a:fontRef>
          </p:style>
          <p:txBody>
            <a:bodyPr spcFirstLastPara="0" vert="horz" wrap="square" lIns="117549" tIns="117549" rIns="117549" bIns="117549" numCol="1" spcCol="1270" anchor="ctr" anchorCtr="0">
              <a:noAutofit/>
            </a:bodyPr>
            <a:lstStyle/>
            <a:p>
              <a:pPr defTabSz="1244600">
                <a:lnSpc>
                  <a:spcPct val="90000"/>
                </a:lnSpc>
                <a:spcBef>
                  <a:spcPct val="0"/>
                </a:spcBef>
                <a:spcAft>
                  <a:spcPct val="35000"/>
                </a:spcAft>
              </a:pPr>
              <a:r>
                <a:rPr lang="en-US" sz="2400" b="1" kern="1200" dirty="0">
                  <a:solidFill>
                    <a:schemeClr val="bg1"/>
                  </a:solidFill>
                </a:rPr>
                <a:t>OBJECTIVE 1:</a:t>
              </a:r>
              <a:r>
                <a:rPr lang="en-US" sz="2400" b="1" dirty="0">
                  <a:solidFill>
                    <a:schemeClr val="bg1"/>
                  </a:solidFill>
                </a:rPr>
                <a:t> </a:t>
              </a:r>
              <a:r>
                <a:rPr lang="en-US" sz="2400">
                  <a:solidFill>
                    <a:schemeClr val="bg1"/>
                  </a:solidFill>
                </a:rPr>
                <a:t>Understand how you would prepare for an interview.</a:t>
              </a:r>
              <a:endParaRPr lang="en-US" sz="2400" kern="1200">
                <a:solidFill>
                  <a:schemeClr val="bg1"/>
                </a:solidFill>
              </a:endParaRPr>
            </a:p>
          </p:txBody>
        </p:sp>
      </p:grpSp>
      <p:sp>
        <p:nvSpPr>
          <p:cNvPr id="9" name="Rounded Rectangle 8"/>
          <p:cNvSpPr/>
          <p:nvPr/>
        </p:nvSpPr>
        <p:spPr>
          <a:xfrm>
            <a:off x="838200" y="3177761"/>
            <a:ext cx="10515600" cy="1110701"/>
          </a:xfrm>
          <a:prstGeom prst="roundRect">
            <a:avLst>
              <a:gd name="adj" fmla="val 10000"/>
            </a:avLst>
          </a:prstGeom>
          <a:solidFill>
            <a:schemeClr val="bg1">
              <a:lumMod val="50000"/>
            </a:schemeClr>
          </a:solidFill>
          <a:effectLst>
            <a:outerShdw blurRad="50800" dist="38100" dir="2700000" algn="tl" rotWithShape="0">
              <a:prstClr val="black">
                <a:alpha val="40000"/>
              </a:prstClr>
            </a:outerShdw>
          </a:effectLst>
        </p:spPr>
        <p:style>
          <a:lnRef idx="0">
            <a:schemeClr val="lt1">
              <a:alpha val="0"/>
              <a:hueOff val="0"/>
              <a:satOff val="0"/>
              <a:lumOff val="0"/>
              <a:alphaOff val="0"/>
            </a:schemeClr>
          </a:lnRef>
          <a:fillRef idx="1">
            <a:scrgbClr r="0" g="0" b="0"/>
          </a:fillRef>
          <a:effectRef idx="0">
            <a:schemeClr val="accent2">
              <a:hueOff val="0"/>
              <a:satOff val="0"/>
              <a:lumOff val="0"/>
              <a:alphaOff val="0"/>
            </a:schemeClr>
          </a:effectRef>
          <a:fontRef idx="minor"/>
        </p:style>
      </p:sp>
      <p:sp>
        <p:nvSpPr>
          <p:cNvPr id="10" name="Rectangle 9" descr="Blog"/>
          <p:cNvSpPr/>
          <p:nvPr/>
        </p:nvSpPr>
        <p:spPr>
          <a:xfrm>
            <a:off x="1055271" y="3351789"/>
            <a:ext cx="762643" cy="762643"/>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grpSp>
        <p:nvGrpSpPr>
          <p:cNvPr id="11" name="Group 10"/>
          <p:cNvGrpSpPr/>
          <p:nvPr/>
        </p:nvGrpSpPr>
        <p:grpSpPr>
          <a:xfrm>
            <a:off x="2079171" y="3177761"/>
            <a:ext cx="9165772" cy="1110701"/>
            <a:chOff x="1282860" y="601630"/>
            <a:chExt cx="9232739" cy="1110701"/>
          </a:xfrm>
        </p:grpSpPr>
        <p:sp>
          <p:nvSpPr>
            <p:cNvPr id="12" name="Rectangle 11"/>
            <p:cNvSpPr/>
            <p:nvPr/>
          </p:nvSpPr>
          <p:spPr>
            <a:xfrm>
              <a:off x="1282860" y="601630"/>
              <a:ext cx="9232739" cy="111070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bg1">
                <a:hueOff val="0"/>
                <a:satOff val="0"/>
                <a:lumOff val="0"/>
                <a:alphaOff val="0"/>
              </a:schemeClr>
            </a:fontRef>
          </p:style>
        </p:sp>
        <p:sp>
          <p:nvSpPr>
            <p:cNvPr id="13" name="Rectangle 12"/>
            <p:cNvSpPr/>
            <p:nvPr/>
          </p:nvSpPr>
          <p:spPr>
            <a:xfrm>
              <a:off x="1282860" y="601630"/>
              <a:ext cx="9232739" cy="1110701"/>
            </a:xfrm>
            <a:prstGeom prst="rect">
              <a:avLst/>
            </a:prstGeom>
          </p:spPr>
          <p:style>
            <a:lnRef idx="0">
              <a:scrgbClr r="0" g="0" b="0"/>
            </a:lnRef>
            <a:fillRef idx="0">
              <a:scrgbClr r="0" g="0" b="0"/>
            </a:fillRef>
            <a:effectRef idx="0">
              <a:scrgbClr r="0" g="0" b="0"/>
            </a:effectRef>
            <a:fontRef idx="minor">
              <a:schemeClr val="bg1">
                <a:hueOff val="0"/>
                <a:satOff val="0"/>
                <a:lumOff val="0"/>
                <a:alphaOff val="0"/>
              </a:schemeClr>
            </a:fontRef>
          </p:style>
          <p:txBody>
            <a:bodyPr spcFirstLastPara="0" vert="horz" wrap="square" lIns="117549" tIns="117549" rIns="117549" bIns="117549" numCol="1" spcCol="1270" anchor="ctr" anchorCtr="0">
              <a:noAutofit/>
            </a:bodyPr>
            <a:lstStyle/>
            <a:p>
              <a:pPr defTabSz="1244600">
                <a:lnSpc>
                  <a:spcPct val="90000"/>
                </a:lnSpc>
                <a:spcBef>
                  <a:spcPct val="0"/>
                </a:spcBef>
                <a:spcAft>
                  <a:spcPct val="35000"/>
                </a:spcAft>
              </a:pPr>
              <a:r>
                <a:rPr lang="en-US" sz="2400" b="1" kern="1200">
                  <a:solidFill>
                    <a:schemeClr val="bg1"/>
                  </a:solidFill>
                </a:rPr>
                <a:t>OBJECTIVE 2:</a:t>
              </a:r>
              <a:r>
                <a:rPr lang="en-US" sz="2400" b="1">
                  <a:solidFill>
                    <a:schemeClr val="bg1"/>
                  </a:solidFill>
                </a:rPr>
                <a:t> </a:t>
              </a:r>
              <a:r>
                <a:rPr lang="en-US" sz="2400">
                  <a:solidFill>
                    <a:schemeClr val="bg1"/>
                  </a:solidFill>
                </a:rPr>
                <a:t>Be aware of your interview strengths and weaknesses.</a:t>
              </a:r>
              <a:endParaRPr lang="en-US" sz="2400" kern="1200" dirty="0">
                <a:solidFill>
                  <a:schemeClr val="bg1"/>
                </a:solidFill>
              </a:endParaRPr>
            </a:p>
          </p:txBody>
        </p:sp>
      </p:grpSp>
      <p:sp>
        <p:nvSpPr>
          <p:cNvPr id="14" name="Rounded Rectangle 13"/>
          <p:cNvSpPr/>
          <p:nvPr/>
        </p:nvSpPr>
        <p:spPr>
          <a:xfrm>
            <a:off x="838200" y="4647334"/>
            <a:ext cx="10515600" cy="1110701"/>
          </a:xfrm>
          <a:prstGeom prst="roundRect">
            <a:avLst>
              <a:gd name="adj" fmla="val 10000"/>
            </a:avLst>
          </a:prstGeom>
          <a:solidFill>
            <a:schemeClr val="bg1">
              <a:lumMod val="50000"/>
            </a:schemeClr>
          </a:solidFill>
          <a:effectLst>
            <a:outerShdw blurRad="50800" dist="38100" dir="2700000" algn="tl" rotWithShape="0">
              <a:prstClr val="black">
                <a:alpha val="40000"/>
              </a:prstClr>
            </a:outerShdw>
          </a:effectLst>
        </p:spPr>
        <p:style>
          <a:lnRef idx="0">
            <a:schemeClr val="lt1">
              <a:alpha val="0"/>
              <a:hueOff val="0"/>
              <a:satOff val="0"/>
              <a:lumOff val="0"/>
              <a:alphaOff val="0"/>
            </a:schemeClr>
          </a:lnRef>
          <a:fillRef idx="1">
            <a:scrgbClr r="0" g="0" b="0"/>
          </a:fillRef>
          <a:effectRef idx="0">
            <a:schemeClr val="accent2">
              <a:hueOff val="0"/>
              <a:satOff val="0"/>
              <a:lumOff val="0"/>
              <a:alphaOff val="0"/>
            </a:schemeClr>
          </a:effectRef>
          <a:fontRef idx="minor"/>
        </p:style>
      </p:sp>
      <p:sp>
        <p:nvSpPr>
          <p:cNvPr id="15" name="Rectangle 14" descr="Blog"/>
          <p:cNvSpPr/>
          <p:nvPr/>
        </p:nvSpPr>
        <p:spPr>
          <a:xfrm>
            <a:off x="1055271" y="4821362"/>
            <a:ext cx="762643" cy="762643"/>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grpSp>
        <p:nvGrpSpPr>
          <p:cNvPr id="16" name="Group 15"/>
          <p:cNvGrpSpPr/>
          <p:nvPr/>
        </p:nvGrpSpPr>
        <p:grpSpPr>
          <a:xfrm>
            <a:off x="2079171" y="4647334"/>
            <a:ext cx="9165772" cy="1110701"/>
            <a:chOff x="1282860" y="601630"/>
            <a:chExt cx="9232739" cy="1110701"/>
          </a:xfrm>
        </p:grpSpPr>
        <p:sp>
          <p:nvSpPr>
            <p:cNvPr id="17" name="Rectangle 16"/>
            <p:cNvSpPr/>
            <p:nvPr/>
          </p:nvSpPr>
          <p:spPr>
            <a:xfrm>
              <a:off x="1282860" y="601630"/>
              <a:ext cx="9232739" cy="111070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bg1">
                <a:hueOff val="0"/>
                <a:satOff val="0"/>
                <a:lumOff val="0"/>
                <a:alphaOff val="0"/>
              </a:schemeClr>
            </a:fontRef>
          </p:style>
        </p:sp>
        <p:sp>
          <p:nvSpPr>
            <p:cNvPr id="18" name="Rectangle 17"/>
            <p:cNvSpPr/>
            <p:nvPr/>
          </p:nvSpPr>
          <p:spPr>
            <a:xfrm>
              <a:off x="1282860" y="601630"/>
              <a:ext cx="9232739" cy="1110701"/>
            </a:xfrm>
            <a:prstGeom prst="rect">
              <a:avLst/>
            </a:prstGeom>
          </p:spPr>
          <p:style>
            <a:lnRef idx="0">
              <a:scrgbClr r="0" g="0" b="0"/>
            </a:lnRef>
            <a:fillRef idx="0">
              <a:scrgbClr r="0" g="0" b="0"/>
            </a:fillRef>
            <a:effectRef idx="0">
              <a:scrgbClr r="0" g="0" b="0"/>
            </a:effectRef>
            <a:fontRef idx="minor">
              <a:schemeClr val="bg1">
                <a:hueOff val="0"/>
                <a:satOff val="0"/>
                <a:lumOff val="0"/>
                <a:alphaOff val="0"/>
              </a:schemeClr>
            </a:fontRef>
          </p:style>
          <p:txBody>
            <a:bodyPr spcFirstLastPara="0" vert="horz" wrap="square" lIns="117549" tIns="117549" rIns="117549" bIns="117549" numCol="1" spcCol="1270" anchor="ctr" anchorCtr="0">
              <a:noAutofit/>
            </a:bodyPr>
            <a:lstStyle/>
            <a:p>
              <a:pPr defTabSz="1244600">
                <a:lnSpc>
                  <a:spcPct val="90000"/>
                </a:lnSpc>
                <a:spcBef>
                  <a:spcPct val="0"/>
                </a:spcBef>
                <a:spcAft>
                  <a:spcPct val="35000"/>
                </a:spcAft>
              </a:pPr>
              <a:r>
                <a:rPr lang="en-US" sz="2400" b="1" kern="1200" dirty="0">
                  <a:solidFill>
                    <a:schemeClr val="bg1"/>
                  </a:solidFill>
                </a:rPr>
                <a:t>OBJECTIVE 3:</a:t>
              </a:r>
              <a:r>
                <a:rPr lang="en-US" sz="2400" b="1" dirty="0">
                  <a:solidFill>
                    <a:schemeClr val="bg1"/>
                  </a:solidFill>
                </a:rPr>
                <a:t> </a:t>
              </a:r>
              <a:r>
                <a:rPr lang="en-US" sz="2400">
                  <a:solidFill>
                    <a:schemeClr val="bg1"/>
                  </a:solidFill>
                </a:rPr>
                <a:t>Comprehend the differences between a job description and a person specification.</a:t>
              </a:r>
              <a:endParaRPr lang="en-US" sz="2400" kern="1200">
                <a:solidFill>
                  <a:schemeClr val="bg1"/>
                </a:solidFill>
              </a:endParaRPr>
            </a:p>
          </p:txBody>
        </p:sp>
      </p:grpSp>
      <p:sp>
        <p:nvSpPr>
          <p:cNvPr id="19" name="Rectangle 18"/>
          <p:cNvSpPr/>
          <p:nvPr/>
        </p:nvSpPr>
        <p:spPr>
          <a:xfrm>
            <a:off x="501680" y="622184"/>
            <a:ext cx="3317286" cy="685106"/>
          </a:xfrm>
          <a:prstGeom prst="rect">
            <a:avLst/>
          </a:prstGeom>
          <a:solidFill>
            <a:srgbClr val="3A87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dirty="0"/>
              <a:t>LAST SESSION</a:t>
            </a:r>
          </a:p>
        </p:txBody>
      </p:sp>
    </p:spTree>
    <p:extLst>
      <p:ext uri="{BB962C8B-B14F-4D97-AF65-F5344CB8AC3E}">
        <p14:creationId xmlns:p14="http://schemas.microsoft.com/office/powerpoint/2010/main" val="3151816802"/>
      </p:ext>
    </p:extLst>
  </p:cSld>
  <p:clrMapOvr>
    <a:masterClrMapping/>
  </p:clrMapOvr>
  <p:transition spd="slow">
    <p:push/>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1679" y="622184"/>
            <a:ext cx="2349097" cy="68510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dirty="0"/>
              <a:t>CHECK-IN</a:t>
            </a:r>
          </a:p>
        </p:txBody>
      </p:sp>
      <p:sp>
        <p:nvSpPr>
          <p:cNvPr id="5" name="Rounded Rectangular Callout 4"/>
          <p:cNvSpPr/>
          <p:nvPr/>
        </p:nvSpPr>
        <p:spPr>
          <a:xfrm>
            <a:off x="501680" y="1981519"/>
            <a:ext cx="11098500" cy="964987"/>
          </a:xfrm>
          <a:prstGeom prst="wedgeRoundRectCallout">
            <a:avLst>
              <a:gd name="adj1" fmla="val -43465"/>
              <a:gd name="adj2" fmla="val 19780"/>
              <a:gd name="adj3" fmla="val 16667"/>
            </a:avLst>
          </a:prstGeom>
          <a:solidFill>
            <a:srgbClr val="ED217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b="1" dirty="0">
                <a:solidFill>
                  <a:schemeClr val="bg1"/>
                </a:solidFill>
              </a:rPr>
              <a:t>WHAT DID YOU FIND?</a:t>
            </a:r>
          </a:p>
        </p:txBody>
      </p:sp>
      <p:sp>
        <p:nvSpPr>
          <p:cNvPr id="3" name="TextBox 2"/>
          <p:cNvSpPr txBox="1"/>
          <p:nvPr/>
        </p:nvSpPr>
        <p:spPr>
          <a:xfrm>
            <a:off x="2478491" y="3334870"/>
            <a:ext cx="7144905" cy="1200329"/>
          </a:xfrm>
          <a:prstGeom prst="rect">
            <a:avLst/>
          </a:prstGeom>
          <a:noFill/>
        </p:spPr>
        <p:txBody>
          <a:bodyPr wrap="none" rtlCol="0">
            <a:spAutoFit/>
          </a:bodyPr>
          <a:lstStyle/>
          <a:p>
            <a:pPr algn="ctr"/>
            <a:r>
              <a:rPr lang="en-GB" sz="2400" dirty="0"/>
              <a:t>What job opportunities did you find? </a:t>
            </a:r>
          </a:p>
          <a:p>
            <a:pPr algn="ctr"/>
            <a:endParaRPr lang="en-GB" sz="2400" dirty="0"/>
          </a:p>
          <a:p>
            <a:pPr algn="ctr"/>
            <a:r>
              <a:rPr lang="en-GB" sz="2400" dirty="0"/>
              <a:t>Are there any interesting roles you’d like to pursue?</a:t>
            </a:r>
          </a:p>
        </p:txBody>
      </p:sp>
    </p:spTree>
    <p:extLst>
      <p:ext uri="{BB962C8B-B14F-4D97-AF65-F5344CB8AC3E}">
        <p14:creationId xmlns:p14="http://schemas.microsoft.com/office/powerpoint/2010/main" val="1138071592"/>
      </p:ext>
    </p:extLst>
  </p:cSld>
  <p:clrMapOvr>
    <a:masterClrMapping/>
  </p:clrMapOvr>
  <p:transition spd="slow">
    <p:push/>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1679" y="622184"/>
            <a:ext cx="5060921" cy="685106"/>
          </a:xfrm>
          <a:prstGeom prst="rect">
            <a:avLst/>
          </a:prstGeom>
          <a:solidFill>
            <a:srgbClr val="3A87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dirty="0"/>
              <a:t>SESSION OBJECTIVES</a:t>
            </a:r>
          </a:p>
        </p:txBody>
      </p:sp>
      <p:sp>
        <p:nvSpPr>
          <p:cNvPr id="3" name="Rounded Rectangle 2"/>
          <p:cNvSpPr/>
          <p:nvPr/>
        </p:nvSpPr>
        <p:spPr>
          <a:xfrm>
            <a:off x="838200" y="1740848"/>
            <a:ext cx="10515600" cy="1110701"/>
          </a:xfrm>
          <a:prstGeom prst="roundRect">
            <a:avLst>
              <a:gd name="adj" fmla="val 10000"/>
            </a:avLst>
          </a:prstGeom>
          <a:solidFill>
            <a:srgbClr val="00B0F0"/>
          </a:solidFill>
          <a:effectLst>
            <a:outerShdw blurRad="50800" dist="38100" dir="2700000" algn="tl" rotWithShape="0">
              <a:prstClr val="black">
                <a:alpha val="40000"/>
              </a:prstClr>
            </a:outerShdw>
          </a:effectLst>
        </p:spPr>
        <p:style>
          <a:lnRef idx="0">
            <a:schemeClr val="lt1">
              <a:alpha val="0"/>
              <a:hueOff val="0"/>
              <a:satOff val="0"/>
              <a:lumOff val="0"/>
              <a:alphaOff val="0"/>
            </a:schemeClr>
          </a:lnRef>
          <a:fillRef idx="1">
            <a:scrgbClr r="0" g="0" b="0"/>
          </a:fillRef>
          <a:effectRef idx="0">
            <a:schemeClr val="accent2">
              <a:hueOff val="0"/>
              <a:satOff val="0"/>
              <a:lumOff val="0"/>
              <a:alphaOff val="0"/>
            </a:schemeClr>
          </a:effectRef>
          <a:fontRef idx="minor"/>
        </p:style>
      </p:sp>
      <p:sp>
        <p:nvSpPr>
          <p:cNvPr id="5" name="Rectangle 4" descr="Blog"/>
          <p:cNvSpPr/>
          <p:nvPr/>
        </p:nvSpPr>
        <p:spPr>
          <a:xfrm>
            <a:off x="1055271" y="1914876"/>
            <a:ext cx="762643" cy="762643"/>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grpSp>
        <p:nvGrpSpPr>
          <p:cNvPr id="6" name="Group 5"/>
          <p:cNvGrpSpPr/>
          <p:nvPr/>
        </p:nvGrpSpPr>
        <p:grpSpPr>
          <a:xfrm>
            <a:off x="2079171" y="1740848"/>
            <a:ext cx="9165772" cy="1110701"/>
            <a:chOff x="1282860" y="601630"/>
            <a:chExt cx="9232739" cy="1110701"/>
          </a:xfrm>
        </p:grpSpPr>
        <p:sp>
          <p:nvSpPr>
            <p:cNvPr id="7" name="Rectangle 6"/>
            <p:cNvSpPr/>
            <p:nvPr/>
          </p:nvSpPr>
          <p:spPr>
            <a:xfrm>
              <a:off x="1282860" y="601630"/>
              <a:ext cx="9232739" cy="111070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bg1">
                <a:hueOff val="0"/>
                <a:satOff val="0"/>
                <a:lumOff val="0"/>
                <a:alphaOff val="0"/>
              </a:schemeClr>
            </a:fontRef>
          </p:style>
        </p:sp>
        <p:sp>
          <p:nvSpPr>
            <p:cNvPr id="8" name="Rectangle 7"/>
            <p:cNvSpPr/>
            <p:nvPr/>
          </p:nvSpPr>
          <p:spPr>
            <a:xfrm>
              <a:off x="1282860" y="601630"/>
              <a:ext cx="9232739" cy="1110701"/>
            </a:xfrm>
            <a:prstGeom prst="rect">
              <a:avLst/>
            </a:prstGeom>
          </p:spPr>
          <p:style>
            <a:lnRef idx="0">
              <a:scrgbClr r="0" g="0" b="0"/>
            </a:lnRef>
            <a:fillRef idx="0">
              <a:scrgbClr r="0" g="0" b="0"/>
            </a:fillRef>
            <a:effectRef idx="0">
              <a:scrgbClr r="0" g="0" b="0"/>
            </a:effectRef>
            <a:fontRef idx="minor">
              <a:schemeClr val="bg1">
                <a:hueOff val="0"/>
                <a:satOff val="0"/>
                <a:lumOff val="0"/>
                <a:alphaOff val="0"/>
              </a:schemeClr>
            </a:fontRef>
          </p:style>
          <p:txBody>
            <a:bodyPr spcFirstLastPara="0" vert="horz" wrap="square" lIns="117549" tIns="117549" rIns="117549" bIns="117549" numCol="1" spcCol="1270" anchor="ctr" anchorCtr="0">
              <a:noAutofit/>
            </a:bodyPr>
            <a:lstStyle/>
            <a:p>
              <a:pPr lvl="0" algn="l" defTabSz="1244600">
                <a:lnSpc>
                  <a:spcPct val="90000"/>
                </a:lnSpc>
                <a:spcBef>
                  <a:spcPct val="0"/>
                </a:spcBef>
                <a:spcAft>
                  <a:spcPct val="35000"/>
                </a:spcAft>
              </a:pPr>
              <a:r>
                <a:rPr lang="en-US" sz="2400" b="1" kern="1200" dirty="0">
                  <a:solidFill>
                    <a:schemeClr val="bg1"/>
                  </a:solidFill>
                </a:rPr>
                <a:t>OBJECTIVE 1: </a:t>
              </a:r>
              <a:r>
                <a:rPr lang="en-US" sz="2400" kern="1200" dirty="0">
                  <a:solidFill>
                    <a:schemeClr val="bg1"/>
                  </a:solidFill>
                </a:rPr>
                <a:t>Understand how to make the most of your summer.</a:t>
              </a:r>
              <a:endParaRPr lang="en-US" sz="2400" b="1" kern="1200" dirty="0">
                <a:solidFill>
                  <a:schemeClr val="bg1"/>
                </a:solidFill>
              </a:endParaRPr>
            </a:p>
          </p:txBody>
        </p:sp>
      </p:grpSp>
      <p:sp>
        <p:nvSpPr>
          <p:cNvPr id="9" name="Rounded Rectangle 8"/>
          <p:cNvSpPr/>
          <p:nvPr/>
        </p:nvSpPr>
        <p:spPr>
          <a:xfrm>
            <a:off x="838200" y="3177761"/>
            <a:ext cx="10515600" cy="1110701"/>
          </a:xfrm>
          <a:prstGeom prst="roundRect">
            <a:avLst>
              <a:gd name="adj" fmla="val 10000"/>
            </a:avLst>
          </a:prstGeom>
          <a:solidFill>
            <a:srgbClr val="0070C0"/>
          </a:solidFill>
          <a:effectLst>
            <a:outerShdw blurRad="50800" dist="38100" dir="2700000" algn="tl" rotWithShape="0">
              <a:prstClr val="black">
                <a:alpha val="40000"/>
              </a:prstClr>
            </a:outerShdw>
          </a:effectLst>
        </p:spPr>
        <p:style>
          <a:lnRef idx="0">
            <a:schemeClr val="lt1">
              <a:alpha val="0"/>
              <a:hueOff val="0"/>
              <a:satOff val="0"/>
              <a:lumOff val="0"/>
              <a:alphaOff val="0"/>
            </a:schemeClr>
          </a:lnRef>
          <a:fillRef idx="1">
            <a:scrgbClr r="0" g="0" b="0"/>
          </a:fillRef>
          <a:effectRef idx="0">
            <a:schemeClr val="accent2">
              <a:hueOff val="0"/>
              <a:satOff val="0"/>
              <a:lumOff val="0"/>
              <a:alphaOff val="0"/>
            </a:schemeClr>
          </a:effectRef>
          <a:fontRef idx="minor"/>
        </p:style>
      </p:sp>
      <p:sp>
        <p:nvSpPr>
          <p:cNvPr id="10" name="Rectangle 9" descr="Blog"/>
          <p:cNvSpPr/>
          <p:nvPr/>
        </p:nvSpPr>
        <p:spPr>
          <a:xfrm>
            <a:off x="1055271" y="3351789"/>
            <a:ext cx="762643" cy="762643"/>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grpSp>
        <p:nvGrpSpPr>
          <p:cNvPr id="11" name="Group 10"/>
          <p:cNvGrpSpPr/>
          <p:nvPr/>
        </p:nvGrpSpPr>
        <p:grpSpPr>
          <a:xfrm>
            <a:off x="2079171" y="3177761"/>
            <a:ext cx="9165772" cy="1110701"/>
            <a:chOff x="1282860" y="601630"/>
            <a:chExt cx="9232739" cy="1110701"/>
          </a:xfrm>
        </p:grpSpPr>
        <p:sp>
          <p:nvSpPr>
            <p:cNvPr id="12" name="Rectangle 11"/>
            <p:cNvSpPr/>
            <p:nvPr/>
          </p:nvSpPr>
          <p:spPr>
            <a:xfrm>
              <a:off x="1282860" y="601630"/>
              <a:ext cx="9232739" cy="111070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bg1">
                <a:hueOff val="0"/>
                <a:satOff val="0"/>
                <a:lumOff val="0"/>
                <a:alphaOff val="0"/>
              </a:schemeClr>
            </a:fontRef>
          </p:style>
        </p:sp>
        <p:sp>
          <p:nvSpPr>
            <p:cNvPr id="13" name="Rectangle 12"/>
            <p:cNvSpPr/>
            <p:nvPr/>
          </p:nvSpPr>
          <p:spPr>
            <a:xfrm>
              <a:off x="1282860" y="601630"/>
              <a:ext cx="9232739" cy="1110701"/>
            </a:xfrm>
            <a:prstGeom prst="rect">
              <a:avLst/>
            </a:prstGeom>
          </p:spPr>
          <p:style>
            <a:lnRef idx="0">
              <a:scrgbClr r="0" g="0" b="0"/>
            </a:lnRef>
            <a:fillRef idx="0">
              <a:scrgbClr r="0" g="0" b="0"/>
            </a:fillRef>
            <a:effectRef idx="0">
              <a:scrgbClr r="0" g="0" b="0"/>
            </a:effectRef>
            <a:fontRef idx="minor">
              <a:schemeClr val="bg1">
                <a:hueOff val="0"/>
                <a:satOff val="0"/>
                <a:lumOff val="0"/>
                <a:alphaOff val="0"/>
              </a:schemeClr>
            </a:fontRef>
          </p:style>
          <p:txBody>
            <a:bodyPr spcFirstLastPara="0" vert="horz" wrap="square" lIns="117549" tIns="117549" rIns="117549" bIns="117549" numCol="1" spcCol="1270" anchor="ctr" anchorCtr="0">
              <a:noAutofit/>
            </a:bodyPr>
            <a:lstStyle/>
            <a:p>
              <a:pPr lvl="0" algn="l" defTabSz="1244600">
                <a:lnSpc>
                  <a:spcPct val="90000"/>
                </a:lnSpc>
                <a:spcBef>
                  <a:spcPct val="0"/>
                </a:spcBef>
                <a:spcAft>
                  <a:spcPct val="35000"/>
                </a:spcAft>
              </a:pPr>
              <a:r>
                <a:rPr lang="en-US" sz="2400" b="1" kern="1200" dirty="0">
                  <a:solidFill>
                    <a:schemeClr val="bg1"/>
                  </a:solidFill>
                </a:rPr>
                <a:t>OBJECTIVE 2: </a:t>
              </a:r>
              <a:r>
                <a:rPr lang="en-US" sz="2400" kern="1200" dirty="0">
                  <a:solidFill>
                    <a:schemeClr val="bg1"/>
                  </a:solidFill>
                </a:rPr>
                <a:t>Be aware of professional etiquette.</a:t>
              </a:r>
            </a:p>
          </p:txBody>
        </p:sp>
      </p:grpSp>
      <p:sp>
        <p:nvSpPr>
          <p:cNvPr id="14" name="Rounded Rectangle 13"/>
          <p:cNvSpPr/>
          <p:nvPr/>
        </p:nvSpPr>
        <p:spPr>
          <a:xfrm>
            <a:off x="838200" y="4647334"/>
            <a:ext cx="10515600" cy="1110701"/>
          </a:xfrm>
          <a:prstGeom prst="roundRect">
            <a:avLst>
              <a:gd name="adj" fmla="val 10000"/>
            </a:avLst>
          </a:prstGeom>
          <a:solidFill>
            <a:srgbClr val="002060"/>
          </a:solidFill>
          <a:effectLst>
            <a:outerShdw blurRad="50800" dist="38100" dir="2700000" algn="tl" rotWithShape="0">
              <a:prstClr val="black">
                <a:alpha val="40000"/>
              </a:prstClr>
            </a:outerShdw>
          </a:effectLst>
        </p:spPr>
        <p:style>
          <a:lnRef idx="0">
            <a:schemeClr val="lt1">
              <a:alpha val="0"/>
              <a:hueOff val="0"/>
              <a:satOff val="0"/>
              <a:lumOff val="0"/>
              <a:alphaOff val="0"/>
            </a:schemeClr>
          </a:lnRef>
          <a:fillRef idx="1">
            <a:scrgbClr r="0" g="0" b="0"/>
          </a:fillRef>
          <a:effectRef idx="0">
            <a:schemeClr val="accent2">
              <a:hueOff val="0"/>
              <a:satOff val="0"/>
              <a:lumOff val="0"/>
              <a:alphaOff val="0"/>
            </a:schemeClr>
          </a:effectRef>
          <a:fontRef idx="minor"/>
        </p:style>
      </p:sp>
      <p:sp>
        <p:nvSpPr>
          <p:cNvPr id="15" name="Rectangle 14" descr="Blog"/>
          <p:cNvSpPr/>
          <p:nvPr/>
        </p:nvSpPr>
        <p:spPr>
          <a:xfrm>
            <a:off x="1055271" y="4821362"/>
            <a:ext cx="762643" cy="762643"/>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grpSp>
        <p:nvGrpSpPr>
          <p:cNvPr id="16" name="Group 15"/>
          <p:cNvGrpSpPr/>
          <p:nvPr/>
        </p:nvGrpSpPr>
        <p:grpSpPr>
          <a:xfrm>
            <a:off x="2079171" y="4647334"/>
            <a:ext cx="9165772" cy="1110701"/>
            <a:chOff x="1282860" y="601630"/>
            <a:chExt cx="9232739" cy="1110701"/>
          </a:xfrm>
        </p:grpSpPr>
        <p:sp>
          <p:nvSpPr>
            <p:cNvPr id="17" name="Rectangle 16"/>
            <p:cNvSpPr/>
            <p:nvPr/>
          </p:nvSpPr>
          <p:spPr>
            <a:xfrm>
              <a:off x="1282860" y="601630"/>
              <a:ext cx="9232739" cy="111070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bg1">
                <a:hueOff val="0"/>
                <a:satOff val="0"/>
                <a:lumOff val="0"/>
                <a:alphaOff val="0"/>
              </a:schemeClr>
            </a:fontRef>
          </p:style>
        </p:sp>
        <p:sp>
          <p:nvSpPr>
            <p:cNvPr id="18" name="Rectangle 17"/>
            <p:cNvSpPr/>
            <p:nvPr/>
          </p:nvSpPr>
          <p:spPr>
            <a:xfrm>
              <a:off x="1282860" y="601630"/>
              <a:ext cx="9232739" cy="1110701"/>
            </a:xfrm>
            <a:prstGeom prst="rect">
              <a:avLst/>
            </a:prstGeom>
          </p:spPr>
          <p:style>
            <a:lnRef idx="0">
              <a:scrgbClr r="0" g="0" b="0"/>
            </a:lnRef>
            <a:fillRef idx="0">
              <a:scrgbClr r="0" g="0" b="0"/>
            </a:fillRef>
            <a:effectRef idx="0">
              <a:scrgbClr r="0" g="0" b="0"/>
            </a:effectRef>
            <a:fontRef idx="minor">
              <a:schemeClr val="bg1">
                <a:hueOff val="0"/>
                <a:satOff val="0"/>
                <a:lumOff val="0"/>
                <a:alphaOff val="0"/>
              </a:schemeClr>
            </a:fontRef>
          </p:style>
          <p:txBody>
            <a:bodyPr spcFirstLastPara="0" vert="horz" wrap="square" lIns="117549" tIns="117549" rIns="117549" bIns="117549" numCol="1" spcCol="1270" anchor="ctr" anchorCtr="0">
              <a:noAutofit/>
            </a:bodyPr>
            <a:lstStyle/>
            <a:p>
              <a:pPr lvl="0" algn="l" defTabSz="1244600">
                <a:lnSpc>
                  <a:spcPct val="90000"/>
                </a:lnSpc>
                <a:spcBef>
                  <a:spcPct val="0"/>
                </a:spcBef>
                <a:spcAft>
                  <a:spcPct val="35000"/>
                </a:spcAft>
              </a:pPr>
              <a:r>
                <a:rPr lang="en-US" sz="2400" b="1" kern="1200" dirty="0">
                  <a:solidFill>
                    <a:schemeClr val="bg1"/>
                  </a:solidFill>
                </a:rPr>
                <a:t>OBJECTIVE 3: </a:t>
              </a:r>
              <a:r>
                <a:rPr lang="en-US" sz="2400" kern="1200" dirty="0">
                  <a:solidFill>
                    <a:schemeClr val="bg1"/>
                  </a:solidFill>
                </a:rPr>
                <a:t>Comprehend what a CV is and how to write one.</a:t>
              </a:r>
              <a:endParaRPr lang="en-US" sz="2000" kern="1200" dirty="0">
                <a:solidFill>
                  <a:schemeClr val="bg1"/>
                </a:solidFill>
              </a:endParaRPr>
            </a:p>
          </p:txBody>
        </p:sp>
      </p:grpSp>
    </p:spTree>
    <p:extLst>
      <p:ext uri="{BB962C8B-B14F-4D97-AF65-F5344CB8AC3E}">
        <p14:creationId xmlns:p14="http://schemas.microsoft.com/office/powerpoint/2010/main" val="1205035523"/>
      </p:ext>
    </p:extLst>
  </p:cSld>
  <p:clrMapOvr>
    <a:masterClrMapping/>
  </p:clrMapOvr>
  <p:transition spd="slow">
    <p:push/>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1679" y="622184"/>
            <a:ext cx="8362921" cy="68510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dirty="0"/>
              <a:t>MAKING THE MOST OF YOUR SUMMER</a:t>
            </a:r>
          </a:p>
        </p:txBody>
      </p:sp>
      <p:sp>
        <p:nvSpPr>
          <p:cNvPr id="2" name="Rounded Rectangle 1"/>
          <p:cNvSpPr/>
          <p:nvPr/>
        </p:nvSpPr>
        <p:spPr>
          <a:xfrm>
            <a:off x="174469" y="3635189"/>
            <a:ext cx="3724432" cy="2130612"/>
          </a:xfrm>
          <a:prstGeom prst="roundRect">
            <a:avLst/>
          </a:prstGeom>
          <a:solidFill>
            <a:srgbClr val="ED21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t>Work experience:</a:t>
            </a:r>
          </a:p>
          <a:p>
            <a:pPr algn="ctr"/>
            <a:r>
              <a:rPr lang="en-GB" sz="2000" dirty="0"/>
              <a:t>This is a perfect time to get some more work experience in the area you’re interested in! You could even try virtual work experience online.</a:t>
            </a:r>
          </a:p>
        </p:txBody>
      </p:sp>
      <p:sp>
        <p:nvSpPr>
          <p:cNvPr id="6" name="TextBox 5"/>
          <p:cNvSpPr txBox="1"/>
          <p:nvPr/>
        </p:nvSpPr>
        <p:spPr>
          <a:xfrm>
            <a:off x="501679" y="1243790"/>
            <a:ext cx="11144221" cy="2246769"/>
          </a:xfrm>
          <a:prstGeom prst="rect">
            <a:avLst/>
          </a:prstGeom>
          <a:noFill/>
        </p:spPr>
        <p:txBody>
          <a:bodyPr wrap="square" rtlCol="0">
            <a:spAutoFit/>
          </a:bodyPr>
          <a:lstStyle/>
          <a:p>
            <a:pPr algn="ctr">
              <a:lnSpc>
                <a:spcPct val="150000"/>
              </a:lnSpc>
            </a:pPr>
            <a:r>
              <a:rPr lang="en-GB" sz="2400" dirty="0"/>
              <a:t>When applying for your post-16 options or a job, it’s vital to remember that you will be </a:t>
            </a:r>
            <a:r>
              <a:rPr lang="en-GB" sz="2400" i="1" dirty="0"/>
              <a:t>competing with other candidates</a:t>
            </a:r>
            <a:r>
              <a:rPr lang="en-GB" sz="2400" dirty="0"/>
              <a:t>.</a:t>
            </a:r>
          </a:p>
          <a:p>
            <a:pPr algn="ctr">
              <a:lnSpc>
                <a:spcPct val="150000"/>
              </a:lnSpc>
            </a:pPr>
            <a:r>
              <a:rPr lang="en-GB" sz="2400" dirty="0">
                <a:solidFill>
                  <a:srgbClr val="FF0000"/>
                </a:solidFill>
              </a:rPr>
              <a:t>What makes you stand out? Why should they choose you?</a:t>
            </a:r>
          </a:p>
          <a:p>
            <a:pPr algn="ctr">
              <a:lnSpc>
                <a:spcPct val="150000"/>
              </a:lnSpc>
            </a:pPr>
            <a:r>
              <a:rPr lang="en-GB" sz="2400" b="1" dirty="0"/>
              <a:t>It’s important to use your Y11 summer wisely!</a:t>
            </a:r>
          </a:p>
        </p:txBody>
      </p:sp>
      <p:sp>
        <p:nvSpPr>
          <p:cNvPr id="5" name="Rounded Rectangle 4"/>
          <p:cNvSpPr/>
          <p:nvPr/>
        </p:nvSpPr>
        <p:spPr>
          <a:xfrm>
            <a:off x="8238969" y="3635189"/>
            <a:ext cx="3724432" cy="2130612"/>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t>Activities:</a:t>
            </a:r>
          </a:p>
          <a:p>
            <a:pPr algn="ctr"/>
            <a:r>
              <a:rPr lang="en-GB" sz="2000" dirty="0"/>
              <a:t>Why not try completing short courses to add to your CV? Universities also offer summer schools for you to get involved with!</a:t>
            </a:r>
          </a:p>
        </p:txBody>
      </p:sp>
      <p:sp>
        <p:nvSpPr>
          <p:cNvPr id="7" name="Rounded Rectangle 6"/>
          <p:cNvSpPr/>
          <p:nvPr/>
        </p:nvSpPr>
        <p:spPr>
          <a:xfrm>
            <a:off x="4206719" y="3635189"/>
            <a:ext cx="3724432" cy="2130612"/>
          </a:xfrm>
          <a:prstGeom prst="round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t>Volunteering:</a:t>
            </a:r>
          </a:p>
          <a:p>
            <a:pPr algn="ctr"/>
            <a:r>
              <a:rPr lang="en-GB" sz="2000" dirty="0"/>
              <a:t>You could work with organisations such as Girl Guiding UK, St John’s Ambulance or at a relevant workplace.</a:t>
            </a:r>
          </a:p>
        </p:txBody>
      </p:sp>
    </p:spTree>
    <p:extLst>
      <p:ext uri="{BB962C8B-B14F-4D97-AF65-F5344CB8AC3E}">
        <p14:creationId xmlns:p14="http://schemas.microsoft.com/office/powerpoint/2010/main" val="2653866070"/>
      </p:ext>
    </p:extLst>
  </p:cSld>
  <p:clrMapOvr>
    <a:masterClrMapping/>
  </p:clrMapOvr>
  <p:transition spd="slow">
    <p:push/>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Users\u25082\OneDrive - University of Wolverhampton\Sam Bitmoji.jpg"/>
          <p:cNvPicPr/>
          <p:nvPr/>
        </p:nvPicPr>
        <p:blipFill rotWithShape="1">
          <a:blip r:embed="rId3">
            <a:extLst>
              <a:ext uri="{28A0092B-C50C-407E-A947-70E740481C1C}">
                <a14:useLocalDpi xmlns:a14="http://schemas.microsoft.com/office/drawing/2010/main" val="0"/>
              </a:ext>
            </a:extLst>
          </a:blip>
          <a:srcRect l="26943" t="12386" r="24244"/>
          <a:stretch/>
        </p:blipFill>
        <p:spPr bwMode="auto">
          <a:xfrm flipH="1">
            <a:off x="6199053" y="974900"/>
            <a:ext cx="1971038" cy="3555455"/>
          </a:xfrm>
          <a:prstGeom prst="rect">
            <a:avLst/>
          </a:prstGeom>
          <a:noFill/>
          <a:ln>
            <a:noFill/>
          </a:ln>
          <a:extLst>
            <a:ext uri="{53640926-AAD7-44D8-BBD7-CCE9431645EC}">
              <a14:shadowObscured xmlns:a14="http://schemas.microsoft.com/office/drawing/2010/main"/>
            </a:ext>
          </a:extLst>
        </p:spPr>
      </p:pic>
      <p:pic>
        <p:nvPicPr>
          <p:cNvPr id="3" name="Picture 2" descr="C:\Users\u25082\OneDrive - University of Wolverhampton\Alisha Bitmoji.jpg"/>
          <p:cNvPicPr/>
          <p:nvPr/>
        </p:nvPicPr>
        <p:blipFill rotWithShape="1">
          <a:blip r:embed="rId4">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val="0"/>
              </a:ext>
            </a:extLst>
          </a:blip>
          <a:srcRect l="7356" t="5549" r="9608"/>
          <a:stretch/>
        </p:blipFill>
        <p:spPr bwMode="auto">
          <a:xfrm flipH="1">
            <a:off x="386080" y="2752628"/>
            <a:ext cx="3007358" cy="3433535"/>
          </a:xfrm>
          <a:prstGeom prst="rect">
            <a:avLst/>
          </a:prstGeom>
          <a:noFill/>
          <a:ln>
            <a:noFill/>
          </a:ln>
        </p:spPr>
      </p:pic>
      <p:sp>
        <p:nvSpPr>
          <p:cNvPr id="4" name="Rounded Rectangle 3"/>
          <p:cNvSpPr/>
          <p:nvPr/>
        </p:nvSpPr>
        <p:spPr>
          <a:xfrm>
            <a:off x="8170091" y="1359257"/>
            <a:ext cx="3686629" cy="2786743"/>
          </a:xfrm>
          <a:prstGeom prst="roundRect">
            <a:avLst/>
          </a:prstGeom>
          <a:solidFill>
            <a:srgbClr val="00B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GB" sz="1600" b="1" dirty="0">
                <a:solidFill>
                  <a:schemeClr val="bg1"/>
                </a:solidFill>
                <a:latin typeface="Roboto" panose="02000000000000000000" pitchFamily="2" charset="0"/>
                <a:ea typeface="Roboto" panose="02000000000000000000" pitchFamily="2" charset="0"/>
                <a:cs typeface="Roboto" panose="02000000000000000000" pitchFamily="2" charset="0"/>
              </a:rPr>
              <a:t>“My summer holiday before I started my apprenticeship was spent training and completing a half marathon for charity. I also spent a lot of time completing online courses on FutureLearn”.</a:t>
            </a:r>
          </a:p>
        </p:txBody>
      </p:sp>
      <p:sp>
        <p:nvSpPr>
          <p:cNvPr id="5" name="Rounded Rectangle 4"/>
          <p:cNvSpPr/>
          <p:nvPr/>
        </p:nvSpPr>
        <p:spPr>
          <a:xfrm>
            <a:off x="2100216" y="1217748"/>
            <a:ext cx="3686629" cy="2786743"/>
          </a:xfrm>
          <a:prstGeom prst="roundRect">
            <a:avLst/>
          </a:prstGeom>
          <a:solidFill>
            <a:srgbClr val="FFFF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GB" sz="1600" b="1" dirty="0">
                <a:solidFill>
                  <a:schemeClr val="tx1"/>
                </a:solidFill>
                <a:latin typeface="Roboto" panose="02000000000000000000" pitchFamily="2" charset="0"/>
                <a:ea typeface="Roboto" panose="02000000000000000000" pitchFamily="2" charset="0"/>
                <a:cs typeface="Roboto" panose="02000000000000000000" pitchFamily="2" charset="0"/>
              </a:rPr>
              <a:t>“I wanted to chill before I started further education so I spent my days binge watching Netflix series and taking long naps. Though, I did cut the grass for my elderly neighbours and finished a book”. </a:t>
            </a:r>
          </a:p>
        </p:txBody>
      </p:sp>
      <p:sp>
        <p:nvSpPr>
          <p:cNvPr id="7" name="Rounded Rectangle 6"/>
          <p:cNvSpPr/>
          <p:nvPr/>
        </p:nvSpPr>
        <p:spPr>
          <a:xfrm>
            <a:off x="6030685" y="4541247"/>
            <a:ext cx="5892800" cy="1286507"/>
          </a:xfrm>
          <a:prstGeom prst="roundRect">
            <a:avLst/>
          </a:prstGeom>
          <a:solidFill>
            <a:srgbClr val="00B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GB" sz="1600" b="1" dirty="0">
                <a:solidFill>
                  <a:schemeClr val="bg1"/>
                </a:solidFill>
                <a:latin typeface="Roboto" panose="02000000000000000000" pitchFamily="2" charset="0"/>
                <a:ea typeface="Roboto" panose="02000000000000000000" pitchFamily="2" charset="0"/>
                <a:cs typeface="Roboto" panose="02000000000000000000" pitchFamily="2" charset="0"/>
              </a:rPr>
              <a:t>“The deadlines I had for the courses I completed taught me time-management and organisation, and my half marathon taught me to be committed and never give up”.</a:t>
            </a:r>
          </a:p>
        </p:txBody>
      </p:sp>
      <p:sp>
        <p:nvSpPr>
          <p:cNvPr id="9" name="Rounded Rectangle 8"/>
          <p:cNvSpPr/>
          <p:nvPr/>
        </p:nvSpPr>
        <p:spPr>
          <a:xfrm>
            <a:off x="3589655" y="4216669"/>
            <a:ext cx="2197190" cy="1935661"/>
          </a:xfrm>
          <a:prstGeom prst="roundRect">
            <a:avLst/>
          </a:prstGeom>
          <a:solidFill>
            <a:srgbClr val="FFFF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GB" sz="1600" b="1" dirty="0">
                <a:solidFill>
                  <a:schemeClr val="tx1"/>
                </a:solidFill>
                <a:latin typeface="Roboto" panose="02000000000000000000" pitchFamily="2" charset="0"/>
                <a:ea typeface="Roboto" panose="02000000000000000000" pitchFamily="2" charset="0"/>
                <a:cs typeface="Roboto" panose="02000000000000000000" pitchFamily="2" charset="0"/>
              </a:rPr>
              <a:t>What skills do you think this student learnt over her summer?</a:t>
            </a:r>
          </a:p>
        </p:txBody>
      </p:sp>
      <p:sp>
        <p:nvSpPr>
          <p:cNvPr id="11" name="Rectangle 10"/>
          <p:cNvSpPr/>
          <p:nvPr/>
        </p:nvSpPr>
        <p:spPr>
          <a:xfrm>
            <a:off x="501680" y="339551"/>
            <a:ext cx="3958560" cy="68510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rgbClr val="FFFFFF"/>
                </a:solidFill>
                <a:effectLst/>
                <a:uLnTx/>
                <a:uFillTx/>
                <a:latin typeface="Roboto"/>
                <a:ea typeface="+mn-ea"/>
                <a:cs typeface="+mn-cs"/>
              </a:rPr>
              <a:t>SUMMER PLANS!</a:t>
            </a:r>
          </a:p>
        </p:txBody>
      </p:sp>
    </p:spTree>
    <p:extLst>
      <p:ext uri="{BB962C8B-B14F-4D97-AF65-F5344CB8AC3E}">
        <p14:creationId xmlns:p14="http://schemas.microsoft.com/office/powerpoint/2010/main" val="564227594"/>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C:\Users\u25082\OneDrive - University of Wolverhampton\Kiran Bitmoji.jpg"/>
          <p:cNvPicPr/>
          <p:nvPr/>
        </p:nvPicPr>
        <p:blipFill rotWithShape="1">
          <a:blip r:embed="rId3">
            <a:extLst>
              <a:ext uri="{28A0092B-C50C-407E-A947-70E740481C1C}">
                <a14:useLocalDpi xmlns:a14="http://schemas.microsoft.com/office/drawing/2010/main" val="0"/>
              </a:ext>
            </a:extLst>
          </a:blip>
          <a:srcRect l="27127" t="14761" r="12079" b="2999"/>
          <a:stretch/>
        </p:blipFill>
        <p:spPr bwMode="auto">
          <a:xfrm flipH="1">
            <a:off x="9644913" y="2724419"/>
            <a:ext cx="2468979" cy="3196045"/>
          </a:xfrm>
          <a:prstGeom prst="rect">
            <a:avLst/>
          </a:prstGeom>
          <a:noFill/>
          <a:ln>
            <a:noFill/>
          </a:ln>
          <a:extLst>
            <a:ext uri="{53640926-AAD7-44D8-BBD7-CCE9431645EC}">
              <a14:shadowObscured xmlns:a14="http://schemas.microsoft.com/office/drawing/2010/main"/>
            </a:ext>
          </a:extLst>
        </p:spPr>
      </p:pic>
      <p:sp>
        <p:nvSpPr>
          <p:cNvPr id="10" name="Rectangle 9"/>
          <p:cNvSpPr/>
          <p:nvPr/>
        </p:nvSpPr>
        <p:spPr>
          <a:xfrm>
            <a:off x="501680" y="339551"/>
            <a:ext cx="3958560" cy="68510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rgbClr val="FFFFFF"/>
                </a:solidFill>
                <a:effectLst/>
                <a:uLnTx/>
                <a:uFillTx/>
                <a:latin typeface="Roboto"/>
                <a:ea typeface="+mn-ea"/>
                <a:cs typeface="+mn-cs"/>
              </a:rPr>
              <a:t>SUMMER PLANS!</a:t>
            </a:r>
          </a:p>
        </p:txBody>
      </p:sp>
      <p:pic>
        <p:nvPicPr>
          <p:cNvPr id="13" name="Picture 12" descr="C:\Users\u25082\OneDrive - University of Wolverhampton\Rikki Golfing Bitmoji.jpg"/>
          <p:cNvPicPr/>
          <p:nvPr/>
        </p:nvPicPr>
        <p:blipFill rotWithShape="1">
          <a:blip r:embed="rId4">
            <a:extLst>
              <a:ext uri="{28A0092B-C50C-407E-A947-70E740481C1C}">
                <a14:useLocalDpi xmlns:a14="http://schemas.microsoft.com/office/drawing/2010/main" val="0"/>
              </a:ext>
            </a:extLst>
          </a:blip>
          <a:srcRect l="8742" r="5304"/>
          <a:stretch/>
        </p:blipFill>
        <p:spPr bwMode="auto">
          <a:xfrm>
            <a:off x="193040" y="2648903"/>
            <a:ext cx="3005910" cy="3679371"/>
          </a:xfrm>
          <a:prstGeom prst="rect">
            <a:avLst/>
          </a:prstGeom>
          <a:noFill/>
          <a:ln>
            <a:noFill/>
          </a:ln>
        </p:spPr>
      </p:pic>
      <p:sp>
        <p:nvSpPr>
          <p:cNvPr id="12" name="Rounded Rectangle 11"/>
          <p:cNvSpPr/>
          <p:nvPr/>
        </p:nvSpPr>
        <p:spPr>
          <a:xfrm>
            <a:off x="2303628" y="1255531"/>
            <a:ext cx="3686629" cy="2786743"/>
          </a:xfrm>
          <a:prstGeom prst="roundRect">
            <a:avLst/>
          </a:prstGeom>
          <a:solidFill>
            <a:srgbClr val="FF00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GB" sz="1600" b="1" dirty="0">
                <a:solidFill>
                  <a:schemeClr val="bg1"/>
                </a:solidFill>
                <a:latin typeface="Roboto" panose="02000000000000000000" pitchFamily="2" charset="0"/>
                <a:ea typeface="Roboto" panose="02000000000000000000" pitchFamily="2" charset="0"/>
                <a:cs typeface="Roboto" panose="02000000000000000000" pitchFamily="2" charset="0"/>
              </a:rPr>
              <a:t>“During the summer I did work experience at my local Primary School teaching PE. This was really valuable as I am going to college to study Sport; I want to be a Sports Therapist”. </a:t>
            </a:r>
          </a:p>
        </p:txBody>
      </p:sp>
      <p:sp>
        <p:nvSpPr>
          <p:cNvPr id="15" name="Rounded Rectangle 14"/>
          <p:cNvSpPr/>
          <p:nvPr/>
        </p:nvSpPr>
        <p:spPr>
          <a:xfrm>
            <a:off x="6531278" y="1024657"/>
            <a:ext cx="3686629" cy="2786743"/>
          </a:xfrm>
          <a:prstGeom prst="roundRect">
            <a:avLst/>
          </a:prstGeom>
          <a:solidFill>
            <a:srgbClr val="7030A0"/>
          </a:solid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GB" sz="1600" b="1" dirty="0">
                <a:solidFill>
                  <a:schemeClr val="bg1"/>
                </a:solidFill>
                <a:latin typeface="Roboto" panose="02000000000000000000" pitchFamily="2" charset="0"/>
                <a:ea typeface="Roboto" panose="02000000000000000000" pitchFamily="2" charset="0"/>
                <a:cs typeface="Roboto" panose="02000000000000000000" pitchFamily="2" charset="0"/>
              </a:rPr>
              <a:t>“I spent my summer volunteering at my local food bank. I’m not sure of exactly what career I want to pursue but I know I want a career where I am helping people. I am going to study English, Social Care and Business at Sixth Form”. </a:t>
            </a:r>
          </a:p>
        </p:txBody>
      </p:sp>
      <p:sp>
        <p:nvSpPr>
          <p:cNvPr id="16" name="Rounded Rectangle 15"/>
          <p:cNvSpPr/>
          <p:nvPr/>
        </p:nvSpPr>
        <p:spPr>
          <a:xfrm>
            <a:off x="3400454" y="4235993"/>
            <a:ext cx="3173548" cy="1505856"/>
          </a:xfrm>
          <a:prstGeom prst="roundRect">
            <a:avLst/>
          </a:prstGeom>
          <a:solidFill>
            <a:srgbClr val="FF00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GB" sz="1600" b="1" dirty="0">
                <a:solidFill>
                  <a:schemeClr val="bg1"/>
                </a:solidFill>
                <a:latin typeface="Roboto" panose="02000000000000000000" pitchFamily="2" charset="0"/>
                <a:ea typeface="Roboto" panose="02000000000000000000" pitchFamily="2" charset="0"/>
                <a:cs typeface="Roboto" panose="02000000000000000000" pitchFamily="2" charset="0"/>
              </a:rPr>
              <a:t>Skills I learned whilst teaching:</a:t>
            </a:r>
          </a:p>
          <a:p>
            <a:pPr marL="285750" indent="-285750">
              <a:lnSpc>
                <a:spcPct val="150000"/>
              </a:lnSpc>
              <a:buFont typeface="Arial" panose="020B0604020202020204" pitchFamily="34" charset="0"/>
              <a:buChar char="•"/>
            </a:pPr>
            <a:r>
              <a:rPr lang="en-GB" sz="1600" b="1" dirty="0">
                <a:solidFill>
                  <a:schemeClr val="bg1"/>
                </a:solidFill>
                <a:latin typeface="Roboto" panose="02000000000000000000" pitchFamily="2" charset="0"/>
                <a:ea typeface="Roboto" panose="02000000000000000000" pitchFamily="2" charset="0"/>
                <a:cs typeface="Roboto" panose="02000000000000000000" pitchFamily="2" charset="0"/>
              </a:rPr>
              <a:t>Communication</a:t>
            </a:r>
          </a:p>
          <a:p>
            <a:pPr marL="285750" indent="-285750">
              <a:lnSpc>
                <a:spcPct val="150000"/>
              </a:lnSpc>
              <a:buFont typeface="Arial" panose="020B0604020202020204" pitchFamily="34" charset="0"/>
              <a:buChar char="•"/>
            </a:pPr>
            <a:r>
              <a:rPr lang="en-GB" sz="1600" b="1" dirty="0">
                <a:solidFill>
                  <a:schemeClr val="bg1"/>
                </a:solidFill>
                <a:latin typeface="Roboto" panose="02000000000000000000" pitchFamily="2" charset="0"/>
                <a:ea typeface="Roboto" panose="02000000000000000000" pitchFamily="2" charset="0"/>
                <a:cs typeface="Roboto" panose="02000000000000000000" pitchFamily="2" charset="0"/>
              </a:rPr>
              <a:t>Time management</a:t>
            </a:r>
          </a:p>
          <a:p>
            <a:pPr marL="285750" indent="-285750">
              <a:lnSpc>
                <a:spcPct val="150000"/>
              </a:lnSpc>
              <a:buFont typeface="Arial" panose="020B0604020202020204" pitchFamily="34" charset="0"/>
              <a:buChar char="•"/>
            </a:pPr>
            <a:r>
              <a:rPr lang="en-GB" sz="1600" b="1" dirty="0">
                <a:solidFill>
                  <a:schemeClr val="bg1"/>
                </a:solidFill>
                <a:latin typeface="Roboto" panose="02000000000000000000" pitchFamily="2" charset="0"/>
                <a:ea typeface="Roboto" panose="02000000000000000000" pitchFamily="2" charset="0"/>
                <a:cs typeface="Roboto" panose="02000000000000000000" pitchFamily="2" charset="0"/>
              </a:rPr>
              <a:t>Leadership skills</a:t>
            </a:r>
          </a:p>
        </p:txBody>
      </p:sp>
      <p:sp>
        <p:nvSpPr>
          <p:cNvPr id="17" name="Rounded Rectangle 16"/>
          <p:cNvSpPr/>
          <p:nvPr/>
        </p:nvSpPr>
        <p:spPr>
          <a:xfrm>
            <a:off x="7095477" y="4235993"/>
            <a:ext cx="2604950" cy="1794736"/>
          </a:xfrm>
          <a:prstGeom prst="roundRect">
            <a:avLst/>
          </a:prstGeom>
          <a:solidFill>
            <a:srgbClr val="7030A0"/>
          </a:solid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GB" sz="1600" b="1" dirty="0">
                <a:solidFill>
                  <a:schemeClr val="bg1"/>
                </a:solidFill>
                <a:latin typeface="Roboto" panose="02000000000000000000" pitchFamily="2" charset="0"/>
                <a:ea typeface="Roboto" panose="02000000000000000000" pitchFamily="2" charset="0"/>
                <a:cs typeface="Roboto" panose="02000000000000000000" pitchFamily="2" charset="0"/>
              </a:rPr>
              <a:t>Skills I learned whilst </a:t>
            </a:r>
          </a:p>
          <a:p>
            <a:pPr>
              <a:lnSpc>
                <a:spcPct val="150000"/>
              </a:lnSpc>
            </a:pPr>
            <a:r>
              <a:rPr lang="en-GB" sz="1600" b="1" dirty="0">
                <a:solidFill>
                  <a:schemeClr val="bg1"/>
                </a:solidFill>
                <a:latin typeface="Roboto" panose="02000000000000000000" pitchFamily="2" charset="0"/>
                <a:ea typeface="Roboto" panose="02000000000000000000" pitchFamily="2" charset="0"/>
                <a:cs typeface="Roboto" panose="02000000000000000000" pitchFamily="2" charset="0"/>
              </a:rPr>
              <a:t>volunteering:</a:t>
            </a:r>
          </a:p>
          <a:p>
            <a:pPr marL="285750" indent="-285750">
              <a:lnSpc>
                <a:spcPct val="150000"/>
              </a:lnSpc>
              <a:buFont typeface="Arial" panose="020B0604020202020204" pitchFamily="34" charset="0"/>
              <a:buChar char="•"/>
            </a:pPr>
            <a:r>
              <a:rPr lang="en-GB" sz="1600" b="1" dirty="0">
                <a:solidFill>
                  <a:schemeClr val="bg1"/>
                </a:solidFill>
                <a:latin typeface="Roboto" panose="02000000000000000000" pitchFamily="2" charset="0"/>
                <a:ea typeface="Roboto" panose="02000000000000000000" pitchFamily="2" charset="0"/>
                <a:cs typeface="Roboto" panose="02000000000000000000" pitchFamily="2" charset="0"/>
              </a:rPr>
              <a:t>Interpersonal skills</a:t>
            </a:r>
          </a:p>
          <a:p>
            <a:pPr marL="285750" indent="-285750">
              <a:lnSpc>
                <a:spcPct val="150000"/>
              </a:lnSpc>
              <a:buFont typeface="Arial" panose="020B0604020202020204" pitchFamily="34" charset="0"/>
              <a:buChar char="•"/>
            </a:pPr>
            <a:r>
              <a:rPr lang="en-GB" sz="1600" b="1" dirty="0">
                <a:solidFill>
                  <a:schemeClr val="bg1"/>
                </a:solidFill>
                <a:latin typeface="Roboto" panose="02000000000000000000" pitchFamily="2" charset="0"/>
                <a:ea typeface="Roboto" panose="02000000000000000000" pitchFamily="2" charset="0"/>
                <a:cs typeface="Roboto" panose="02000000000000000000" pitchFamily="2" charset="0"/>
              </a:rPr>
              <a:t>Organisation</a:t>
            </a:r>
          </a:p>
          <a:p>
            <a:pPr marL="285750" indent="-285750">
              <a:lnSpc>
                <a:spcPct val="150000"/>
              </a:lnSpc>
              <a:buFont typeface="Arial" panose="020B0604020202020204" pitchFamily="34" charset="0"/>
              <a:buChar char="•"/>
            </a:pPr>
            <a:r>
              <a:rPr lang="en-GB" sz="1600" b="1" dirty="0">
                <a:solidFill>
                  <a:schemeClr val="bg1"/>
                </a:solidFill>
                <a:latin typeface="Roboto" panose="02000000000000000000" pitchFamily="2" charset="0"/>
                <a:ea typeface="Roboto" panose="02000000000000000000" pitchFamily="2" charset="0"/>
                <a:cs typeface="Roboto" panose="02000000000000000000" pitchFamily="2" charset="0"/>
              </a:rPr>
              <a:t>Commitment</a:t>
            </a:r>
          </a:p>
        </p:txBody>
      </p:sp>
    </p:spTree>
    <p:extLst>
      <p:ext uri="{BB962C8B-B14F-4D97-AF65-F5344CB8AC3E}">
        <p14:creationId xmlns:p14="http://schemas.microsoft.com/office/powerpoint/2010/main" val="2548453462"/>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1678" y="409620"/>
            <a:ext cx="2917793" cy="68510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dirty="0"/>
              <a:t>CHECKLIST</a:t>
            </a:r>
          </a:p>
        </p:txBody>
      </p:sp>
      <p:sp>
        <p:nvSpPr>
          <p:cNvPr id="2" name="Rounded Rectangle 1"/>
          <p:cNvSpPr/>
          <p:nvPr/>
        </p:nvSpPr>
        <p:spPr>
          <a:xfrm>
            <a:off x="1197003" y="1306139"/>
            <a:ext cx="10390440" cy="1059392"/>
          </a:xfrm>
          <a:prstGeom prst="roundRect">
            <a:avLst/>
          </a:prstGeom>
          <a:solidFill>
            <a:srgbClr val="ED21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dirty="0"/>
              <a:t>Below is a checklist for when you leave school including some of the things you can do to make your time off worth while. Try to rank these in what you think is the most important for you. </a:t>
            </a:r>
          </a:p>
        </p:txBody>
      </p:sp>
      <p:sp>
        <p:nvSpPr>
          <p:cNvPr id="7" name="TextBox 6"/>
          <p:cNvSpPr txBox="1"/>
          <p:nvPr/>
        </p:nvSpPr>
        <p:spPr>
          <a:xfrm>
            <a:off x="-639166" y="2717970"/>
            <a:ext cx="6955233" cy="400110"/>
          </a:xfrm>
          <a:prstGeom prst="rect">
            <a:avLst/>
          </a:prstGeom>
          <a:noFill/>
        </p:spPr>
        <p:txBody>
          <a:bodyPr wrap="square" rtlCol="0">
            <a:spAutoFit/>
          </a:bodyPr>
          <a:lstStyle/>
          <a:p>
            <a:pPr marL="342900" indent="-342900" algn="ctr">
              <a:buFont typeface="Wingdings" panose="05000000000000000000" pitchFamily="2" charset="2"/>
              <a:buChar char="ü"/>
            </a:pPr>
            <a:r>
              <a:rPr lang="en-GB" sz="2000" dirty="0"/>
              <a:t>Attend a college or sixth form open event</a:t>
            </a:r>
          </a:p>
        </p:txBody>
      </p:sp>
      <p:sp>
        <p:nvSpPr>
          <p:cNvPr id="8" name="TextBox 7"/>
          <p:cNvSpPr txBox="1"/>
          <p:nvPr/>
        </p:nvSpPr>
        <p:spPr>
          <a:xfrm>
            <a:off x="-58144" y="3437623"/>
            <a:ext cx="6955233" cy="400110"/>
          </a:xfrm>
          <a:prstGeom prst="rect">
            <a:avLst/>
          </a:prstGeom>
          <a:noFill/>
        </p:spPr>
        <p:txBody>
          <a:bodyPr wrap="square" rtlCol="0">
            <a:spAutoFit/>
          </a:bodyPr>
          <a:lstStyle/>
          <a:p>
            <a:pPr marL="342900" indent="-342900" algn="ctr">
              <a:buFont typeface="Wingdings" panose="05000000000000000000" pitchFamily="2" charset="2"/>
              <a:buChar char="ü"/>
            </a:pPr>
            <a:r>
              <a:rPr lang="en-GB" sz="2000" dirty="0"/>
              <a:t>Research your course modules to get a head start</a:t>
            </a:r>
          </a:p>
        </p:txBody>
      </p:sp>
      <p:sp>
        <p:nvSpPr>
          <p:cNvPr id="9" name="TextBox 8"/>
          <p:cNvSpPr txBox="1"/>
          <p:nvPr/>
        </p:nvSpPr>
        <p:spPr>
          <a:xfrm>
            <a:off x="333286" y="4191950"/>
            <a:ext cx="6955233" cy="400110"/>
          </a:xfrm>
          <a:prstGeom prst="rect">
            <a:avLst/>
          </a:prstGeom>
          <a:noFill/>
        </p:spPr>
        <p:txBody>
          <a:bodyPr wrap="square" rtlCol="0">
            <a:spAutoFit/>
          </a:bodyPr>
          <a:lstStyle/>
          <a:p>
            <a:pPr marL="342900" indent="-342900" algn="ctr">
              <a:buFont typeface="Wingdings" panose="05000000000000000000" pitchFamily="2" charset="2"/>
              <a:buChar char="ü"/>
            </a:pPr>
            <a:r>
              <a:rPr lang="en-GB" sz="2000" dirty="0"/>
              <a:t>Start looking for a placement/work experience opportunities </a:t>
            </a:r>
          </a:p>
        </p:txBody>
      </p:sp>
      <p:sp>
        <p:nvSpPr>
          <p:cNvPr id="10" name="TextBox 9"/>
          <p:cNvSpPr txBox="1"/>
          <p:nvPr/>
        </p:nvSpPr>
        <p:spPr>
          <a:xfrm>
            <a:off x="-430609" y="4901937"/>
            <a:ext cx="6955233" cy="400110"/>
          </a:xfrm>
          <a:prstGeom prst="rect">
            <a:avLst/>
          </a:prstGeom>
          <a:noFill/>
        </p:spPr>
        <p:txBody>
          <a:bodyPr wrap="square" rtlCol="0">
            <a:spAutoFit/>
          </a:bodyPr>
          <a:lstStyle/>
          <a:p>
            <a:pPr marL="342900" indent="-342900" algn="ctr">
              <a:buFont typeface="Wingdings" panose="05000000000000000000" pitchFamily="2" charset="2"/>
              <a:buChar char="ü"/>
            </a:pPr>
            <a:r>
              <a:rPr lang="en-GB" sz="2000" dirty="0"/>
              <a:t>Book a private tour of your college or sixth form</a:t>
            </a:r>
          </a:p>
        </p:txBody>
      </p:sp>
      <p:sp>
        <p:nvSpPr>
          <p:cNvPr id="11" name="TextBox 10"/>
          <p:cNvSpPr txBox="1"/>
          <p:nvPr/>
        </p:nvSpPr>
        <p:spPr>
          <a:xfrm>
            <a:off x="-821135" y="5687174"/>
            <a:ext cx="6955233" cy="400110"/>
          </a:xfrm>
          <a:prstGeom prst="rect">
            <a:avLst/>
          </a:prstGeom>
          <a:noFill/>
        </p:spPr>
        <p:txBody>
          <a:bodyPr wrap="square" rtlCol="0">
            <a:spAutoFit/>
          </a:bodyPr>
          <a:lstStyle/>
          <a:p>
            <a:pPr marL="342900" indent="-342900" algn="ctr">
              <a:buFont typeface="Wingdings" panose="05000000000000000000" pitchFamily="2" charset="2"/>
              <a:buChar char="ü"/>
            </a:pPr>
            <a:r>
              <a:rPr lang="en-GB" sz="2000" dirty="0"/>
              <a:t>Research travel routes (get a bus pass)</a:t>
            </a:r>
          </a:p>
        </p:txBody>
      </p:sp>
      <p:sp>
        <p:nvSpPr>
          <p:cNvPr id="12" name="TextBox 11"/>
          <p:cNvSpPr txBox="1"/>
          <p:nvPr/>
        </p:nvSpPr>
        <p:spPr>
          <a:xfrm>
            <a:off x="4962480" y="2797898"/>
            <a:ext cx="6955233" cy="400110"/>
          </a:xfrm>
          <a:prstGeom prst="rect">
            <a:avLst/>
          </a:prstGeom>
          <a:noFill/>
        </p:spPr>
        <p:txBody>
          <a:bodyPr wrap="square" rtlCol="0">
            <a:spAutoFit/>
          </a:bodyPr>
          <a:lstStyle/>
          <a:p>
            <a:pPr marL="342900" indent="-342900" algn="ctr">
              <a:buFont typeface="Wingdings" panose="05000000000000000000" pitchFamily="2" charset="2"/>
              <a:buChar char="ü"/>
            </a:pPr>
            <a:r>
              <a:rPr lang="en-GB" sz="2000" dirty="0"/>
              <a:t>Research your career options after college/sixth form</a:t>
            </a:r>
          </a:p>
        </p:txBody>
      </p:sp>
      <p:sp>
        <p:nvSpPr>
          <p:cNvPr id="13" name="TextBox 12"/>
          <p:cNvSpPr txBox="1"/>
          <p:nvPr/>
        </p:nvSpPr>
        <p:spPr>
          <a:xfrm>
            <a:off x="5696897" y="4605824"/>
            <a:ext cx="6955233" cy="400110"/>
          </a:xfrm>
          <a:prstGeom prst="rect">
            <a:avLst/>
          </a:prstGeom>
          <a:noFill/>
        </p:spPr>
        <p:txBody>
          <a:bodyPr wrap="square" rtlCol="0">
            <a:spAutoFit/>
          </a:bodyPr>
          <a:lstStyle/>
          <a:p>
            <a:pPr marL="457200" indent="-457200" algn="ctr">
              <a:buFont typeface="Wingdings" panose="05000000000000000000" pitchFamily="2" charset="2"/>
              <a:buChar char="ü"/>
            </a:pPr>
            <a:r>
              <a:rPr lang="en-GB" sz="2000" dirty="0"/>
              <a:t>Buy stationary, books, folders, uniform etc.</a:t>
            </a:r>
          </a:p>
        </p:txBody>
      </p:sp>
      <p:sp>
        <p:nvSpPr>
          <p:cNvPr id="14" name="TextBox 13"/>
          <p:cNvSpPr txBox="1"/>
          <p:nvPr/>
        </p:nvSpPr>
        <p:spPr>
          <a:xfrm>
            <a:off x="5398692" y="3342008"/>
            <a:ext cx="6955233" cy="400110"/>
          </a:xfrm>
          <a:prstGeom prst="rect">
            <a:avLst/>
          </a:prstGeom>
          <a:noFill/>
        </p:spPr>
        <p:txBody>
          <a:bodyPr wrap="square" rtlCol="0">
            <a:spAutoFit/>
          </a:bodyPr>
          <a:lstStyle/>
          <a:p>
            <a:pPr marL="342900" indent="-342900" algn="ctr">
              <a:buFont typeface="Wingdings" panose="05000000000000000000" pitchFamily="2" charset="2"/>
              <a:buChar char="ü"/>
            </a:pPr>
            <a:r>
              <a:rPr lang="en-GB" sz="2000" dirty="0"/>
              <a:t>Familiarise yourself with your timetable</a:t>
            </a:r>
          </a:p>
        </p:txBody>
      </p:sp>
      <p:sp>
        <p:nvSpPr>
          <p:cNvPr id="16" name="Rounded Rectangle 15"/>
          <p:cNvSpPr/>
          <p:nvPr/>
        </p:nvSpPr>
        <p:spPr>
          <a:xfrm>
            <a:off x="5104407" y="6065046"/>
            <a:ext cx="2268933" cy="602453"/>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dirty="0"/>
              <a:t>Any more you can think of?</a:t>
            </a:r>
          </a:p>
        </p:txBody>
      </p:sp>
      <p:sp>
        <p:nvSpPr>
          <p:cNvPr id="18" name="TextBox 17"/>
          <p:cNvSpPr txBox="1"/>
          <p:nvPr/>
        </p:nvSpPr>
        <p:spPr>
          <a:xfrm>
            <a:off x="5944548" y="3953531"/>
            <a:ext cx="6955233" cy="400110"/>
          </a:xfrm>
          <a:prstGeom prst="rect">
            <a:avLst/>
          </a:prstGeom>
          <a:noFill/>
        </p:spPr>
        <p:txBody>
          <a:bodyPr wrap="square" rtlCol="0">
            <a:spAutoFit/>
          </a:bodyPr>
          <a:lstStyle/>
          <a:p>
            <a:pPr marL="457200" indent="-457200" algn="ctr">
              <a:buFont typeface="Wingdings" panose="05000000000000000000" pitchFamily="2" charset="2"/>
              <a:buChar char="ü"/>
            </a:pPr>
            <a:r>
              <a:rPr lang="en-GB" sz="2000" dirty="0"/>
              <a:t>Look for volunteering opportunities</a:t>
            </a:r>
          </a:p>
        </p:txBody>
      </p:sp>
      <p:sp>
        <p:nvSpPr>
          <p:cNvPr id="19" name="TextBox 18"/>
          <p:cNvSpPr txBox="1"/>
          <p:nvPr/>
        </p:nvSpPr>
        <p:spPr>
          <a:xfrm>
            <a:off x="5104407" y="5334735"/>
            <a:ext cx="6955233" cy="400110"/>
          </a:xfrm>
          <a:prstGeom prst="rect">
            <a:avLst/>
          </a:prstGeom>
          <a:noFill/>
        </p:spPr>
        <p:txBody>
          <a:bodyPr wrap="square" rtlCol="0">
            <a:spAutoFit/>
          </a:bodyPr>
          <a:lstStyle/>
          <a:p>
            <a:pPr marL="457200" indent="-457200" algn="ctr">
              <a:buFont typeface="Wingdings" panose="05000000000000000000" pitchFamily="2" charset="2"/>
              <a:buChar char="ü"/>
            </a:pPr>
            <a:r>
              <a:rPr lang="en-GB" sz="2000" dirty="0"/>
              <a:t>Complete some useful online courses</a:t>
            </a:r>
          </a:p>
        </p:txBody>
      </p:sp>
    </p:spTree>
    <p:extLst>
      <p:ext uri="{BB962C8B-B14F-4D97-AF65-F5344CB8AC3E}">
        <p14:creationId xmlns:p14="http://schemas.microsoft.com/office/powerpoint/2010/main" val="3732359838"/>
      </p:ext>
    </p:extLst>
  </p:cSld>
  <p:clrMapOvr>
    <a:masterClrMapping/>
  </p:clrMapOvr>
  <p:transition spd="slow">
    <p:push/>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43318" y="558090"/>
            <a:ext cx="5998782" cy="685106"/>
          </a:xfrm>
          <a:prstGeom prst="rect">
            <a:avLst/>
          </a:prstGeom>
          <a:solidFill>
            <a:srgbClr val="3A87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dirty="0">
                <a:solidFill>
                  <a:schemeClr val="bg1"/>
                </a:solidFill>
              </a:rPr>
              <a:t>PROFESSIONAL ETIQUETTE</a:t>
            </a:r>
          </a:p>
        </p:txBody>
      </p:sp>
      <p:sp>
        <p:nvSpPr>
          <p:cNvPr id="2" name="TextBox 1"/>
          <p:cNvSpPr txBox="1"/>
          <p:nvPr/>
        </p:nvSpPr>
        <p:spPr>
          <a:xfrm>
            <a:off x="643318" y="1371083"/>
            <a:ext cx="10919012" cy="1323439"/>
          </a:xfrm>
          <a:prstGeom prst="rect">
            <a:avLst/>
          </a:prstGeom>
          <a:noFill/>
        </p:spPr>
        <p:txBody>
          <a:bodyPr wrap="square" rtlCol="0">
            <a:spAutoFit/>
          </a:bodyPr>
          <a:lstStyle/>
          <a:p>
            <a:pPr algn="ctr"/>
            <a:r>
              <a:rPr lang="en-GB" sz="2000" b="1" dirty="0"/>
              <a:t>Remember: adults will be reading your applications or conducting your interview.</a:t>
            </a:r>
          </a:p>
          <a:p>
            <a:pPr algn="ctr"/>
            <a:endParaRPr lang="en-GB" sz="2000" b="1" dirty="0"/>
          </a:p>
          <a:p>
            <a:pPr algn="ctr"/>
            <a:r>
              <a:rPr lang="en-GB" sz="2000" dirty="0"/>
              <a:t>It’s important to maintain a professional manner when contacting them to demonstrate your maturity and dedication to this job or opportunity.</a:t>
            </a:r>
          </a:p>
        </p:txBody>
      </p:sp>
      <p:sp>
        <p:nvSpPr>
          <p:cNvPr id="3" name="Rounded Rectangle 2"/>
          <p:cNvSpPr/>
          <p:nvPr/>
        </p:nvSpPr>
        <p:spPr>
          <a:xfrm>
            <a:off x="884366" y="2822409"/>
            <a:ext cx="10436915" cy="2950139"/>
          </a:xfrm>
          <a:prstGeom prst="roundRect">
            <a:avLst/>
          </a:prstGeom>
          <a:solidFill>
            <a:srgbClr val="ED21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GB" sz="2000" b="1" u="sng" dirty="0"/>
              <a:t>PHONE CALLS:</a:t>
            </a:r>
          </a:p>
          <a:p>
            <a:pPr algn="ctr">
              <a:lnSpc>
                <a:spcPct val="150000"/>
              </a:lnSpc>
            </a:pPr>
            <a:r>
              <a:rPr lang="en-GB" sz="2000" dirty="0"/>
              <a:t>Should you be offered a phone interview, or if you follow up with a phone call, remember:</a:t>
            </a:r>
          </a:p>
          <a:p>
            <a:pPr marL="285750" indent="-285750" algn="ctr">
              <a:lnSpc>
                <a:spcPct val="150000"/>
              </a:lnSpc>
              <a:buFont typeface="Arial" panose="020B0604020202020204" pitchFamily="34" charset="0"/>
              <a:buChar char="•"/>
            </a:pPr>
            <a:r>
              <a:rPr lang="en-GB" i="1" dirty="0"/>
              <a:t>Try </a:t>
            </a:r>
            <a:r>
              <a:rPr lang="en-GB" b="1" i="1" dirty="0"/>
              <a:t>not</a:t>
            </a:r>
            <a:r>
              <a:rPr lang="en-GB" i="1" dirty="0"/>
              <a:t> to use colloquial language e.g. ‘mate’, ‘sound’ or ‘tar’</a:t>
            </a:r>
          </a:p>
          <a:p>
            <a:pPr marL="285750" indent="-285750" algn="ctr">
              <a:lnSpc>
                <a:spcPct val="150000"/>
              </a:lnSpc>
              <a:buFont typeface="Arial" panose="020B0604020202020204" pitchFamily="34" charset="0"/>
              <a:buChar char="•"/>
            </a:pPr>
            <a:r>
              <a:rPr lang="en-GB" b="1" i="1" dirty="0"/>
              <a:t>Don’t</a:t>
            </a:r>
            <a:r>
              <a:rPr lang="en-GB" i="1" dirty="0"/>
              <a:t> use filler words such as ‘</a:t>
            </a:r>
            <a:r>
              <a:rPr lang="en-GB" i="1" dirty="0" err="1"/>
              <a:t>erm</a:t>
            </a:r>
            <a:r>
              <a:rPr lang="en-GB" i="1" dirty="0"/>
              <a:t>’, ‘like’ or ‘basically’</a:t>
            </a:r>
          </a:p>
          <a:p>
            <a:pPr marL="285750" indent="-285750" algn="ctr">
              <a:lnSpc>
                <a:spcPct val="150000"/>
              </a:lnSpc>
              <a:buFont typeface="Arial" panose="020B0604020202020204" pitchFamily="34" charset="0"/>
              <a:buChar char="•"/>
            </a:pPr>
            <a:r>
              <a:rPr lang="en-GB" b="1" i="1" dirty="0"/>
              <a:t>No swearing</a:t>
            </a:r>
          </a:p>
          <a:p>
            <a:pPr marL="285750" indent="-285750" algn="ctr">
              <a:lnSpc>
                <a:spcPct val="150000"/>
              </a:lnSpc>
              <a:buFont typeface="Arial" panose="020B0604020202020204" pitchFamily="34" charset="0"/>
              <a:buChar char="•"/>
            </a:pPr>
            <a:r>
              <a:rPr lang="en-GB" i="1" dirty="0"/>
              <a:t>Be polite and thankful</a:t>
            </a:r>
          </a:p>
          <a:p>
            <a:pPr marL="285750" indent="-285750" algn="ctr">
              <a:lnSpc>
                <a:spcPct val="150000"/>
              </a:lnSpc>
              <a:buFont typeface="Arial" panose="020B0604020202020204" pitchFamily="34" charset="0"/>
              <a:buChar char="•"/>
            </a:pPr>
            <a:r>
              <a:rPr lang="en-GB" i="1" dirty="0"/>
              <a:t>Make sure you hang up!</a:t>
            </a:r>
          </a:p>
        </p:txBody>
      </p:sp>
    </p:spTree>
    <p:extLst>
      <p:ext uri="{BB962C8B-B14F-4D97-AF65-F5344CB8AC3E}">
        <p14:creationId xmlns:p14="http://schemas.microsoft.com/office/powerpoint/2010/main" val="3051536852"/>
      </p:ext>
    </p:extLst>
  </p:cSld>
  <p:clrMapOvr>
    <a:masterClrMapping/>
  </p:clrMapOvr>
  <p:transition spd="slow">
    <p:push/>
  </p:transition>
</p:sld>
</file>

<file path=ppt/theme/theme1.xml><?xml version="1.0" encoding="utf-8"?>
<a:theme xmlns:a="http://schemas.openxmlformats.org/drawingml/2006/main" name="Office Theme">
  <a:themeElements>
    <a:clrScheme name="Thorns Group Colours">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Roboto"/>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2674</TotalTime>
  <Words>1820</Words>
  <Application>Microsoft Office PowerPoint</Application>
  <PresentationFormat>Custom</PresentationFormat>
  <Paragraphs>180</Paragraphs>
  <Slides>17</Slides>
  <Notes>16</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Leigh Torrance</dc:creator>
  <cp:lastModifiedBy>Stephen Heslegrave</cp:lastModifiedBy>
  <cp:revision>185</cp:revision>
  <dcterms:created xsi:type="dcterms:W3CDTF">2017-03-14T08:31:32Z</dcterms:created>
  <dcterms:modified xsi:type="dcterms:W3CDTF">2021-10-11T12:47:44Z</dcterms:modified>
</cp:coreProperties>
</file>