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73" r:id="rId2"/>
    <p:sldId id="276" r:id="rId3"/>
    <p:sldId id="290" r:id="rId4"/>
    <p:sldId id="311" r:id="rId5"/>
    <p:sldId id="313" r:id="rId6"/>
    <p:sldId id="317" r:id="rId7"/>
    <p:sldId id="316" r:id="rId8"/>
    <p:sldId id="318" r:id="rId9"/>
    <p:sldId id="319" r:id="rId10"/>
    <p:sldId id="320" r:id="rId11"/>
    <p:sldId id="304" r:id="rId12"/>
    <p:sldId id="31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0B9445"/>
    <a:srgbClr val="ED1C24"/>
    <a:srgbClr val="8DC6A3"/>
    <a:srgbClr val="FFDE16"/>
    <a:srgbClr val="92278F"/>
    <a:srgbClr val="3A87C4"/>
    <a:srgbClr val="F8E4F8"/>
    <a:srgbClr val="E8AAE7"/>
    <a:srgbClr val="FDE7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B00C8-A937-262C-F35E-C0CC86C9EAB5}" v="21" dt="2020-09-29T13:10:56.889"/>
    <p1510:client id="{60737339-FAB1-AAD8-6004-BC3715E64CEC}" v="229" dt="2020-10-27T15:03:13.821"/>
    <p1510:client id="{9CF84868-2E59-7A03-5029-C6F9BA4103AE}" v="101" dt="2020-10-06T09:44:04.480"/>
    <p1510:client id="{E39495CB-0A75-4869-2C9B-970CC760F329}" v="1" dt="2020-11-02T15:35:42.563"/>
    <p1510:client id="{E7C7E34D-32A3-1974-6E8B-EBC8C02828C1}" v="4" dt="2020-10-08T11:51:08.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8" autoAdjust="0"/>
    <p:restoredTop sz="90418" autoAdjust="0"/>
  </p:normalViewPr>
  <p:slideViewPr>
    <p:cSldViewPr snapToGrid="0" snapToObjects="1">
      <p:cViewPr varScale="1">
        <p:scale>
          <a:sx n="60" d="100"/>
          <a:sy n="60" d="100"/>
        </p:scale>
        <p:origin x="880" y="5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E7C7E34D-32A3-1974-6E8B-EBC8C02828C1}"/>
    <pc:docChg chg="modSld">
      <pc:chgData name="Fenwick, Georgia" userId="S::g.fenwick@wlv.ac.uk::7a8d7111-5516-43b0-b8c1-8a359c0d479b" providerId="AD" clId="Web-{E7C7E34D-32A3-1974-6E8B-EBC8C02828C1}" dt="2020-10-08T11:51:08.129" v="2" actId="14100"/>
      <pc:docMkLst>
        <pc:docMk/>
      </pc:docMkLst>
      <pc:sldChg chg="modSp">
        <pc:chgData name="Fenwick, Georgia" userId="S::g.fenwick@wlv.ac.uk::7a8d7111-5516-43b0-b8c1-8a359c0d479b" providerId="AD" clId="Web-{E7C7E34D-32A3-1974-6E8B-EBC8C02828C1}" dt="2020-10-08T11:51:08.129" v="2" actId="14100"/>
        <pc:sldMkLst>
          <pc:docMk/>
          <pc:sldMk cId="2046526794" sldId="273"/>
        </pc:sldMkLst>
        <pc:spChg chg="mod">
          <ac:chgData name="Fenwick, Georgia" userId="S::g.fenwick@wlv.ac.uk::7a8d7111-5516-43b0-b8c1-8a359c0d479b" providerId="AD" clId="Web-{E7C7E34D-32A3-1974-6E8B-EBC8C02828C1}" dt="2020-10-08T11:51:08.129" v="2" actId="14100"/>
          <ac:spMkLst>
            <pc:docMk/>
            <pc:sldMk cId="2046526794" sldId="273"/>
            <ac:spMk id="8" creationId="{00000000-0000-0000-0000-000000000000}"/>
          </ac:spMkLst>
        </pc:spChg>
      </pc:sldChg>
    </pc:docChg>
  </pc:docChgLst>
  <pc:docChgLst>
    <pc:chgData name="Fenwick, Georgia" userId="S::g.fenwick@wlv.ac.uk::7a8d7111-5516-43b0-b8c1-8a359c0d479b" providerId="AD" clId="Web-{E39495CB-0A75-4869-2C9B-970CC760F329}"/>
    <pc:docChg chg="modSld">
      <pc:chgData name="Fenwick, Georgia" userId="S::g.fenwick@wlv.ac.uk::7a8d7111-5516-43b0-b8c1-8a359c0d479b" providerId="AD" clId="Web-{E39495CB-0A75-4869-2C9B-970CC760F329}" dt="2020-11-02T15:35:40.235" v="141"/>
      <pc:docMkLst>
        <pc:docMk/>
      </pc:docMkLst>
      <pc:sldChg chg="modNotes">
        <pc:chgData name="Fenwick, Georgia" userId="S::g.fenwick@wlv.ac.uk::7a8d7111-5516-43b0-b8c1-8a359c0d479b" providerId="AD" clId="Web-{E39495CB-0A75-4869-2C9B-970CC760F329}" dt="2020-11-02T15:35:40.235" v="141"/>
        <pc:sldMkLst>
          <pc:docMk/>
          <pc:sldMk cId="422656344" sldId="313"/>
        </pc:sldMkLst>
      </pc:sldChg>
    </pc:docChg>
  </pc:docChgLst>
  <pc:docChgLst>
    <pc:chgData name="Fenwick, Georgia" userId="S::g.fenwick@wlv.ac.uk::7a8d7111-5516-43b0-b8c1-8a359c0d479b" providerId="AD" clId="Web-{9CF84868-2E59-7A03-5029-C6F9BA4103AE}"/>
    <pc:docChg chg="addSld delSld modSld">
      <pc:chgData name="Fenwick, Georgia" userId="S::g.fenwick@wlv.ac.uk::7a8d7111-5516-43b0-b8c1-8a359c0d479b" providerId="AD" clId="Web-{9CF84868-2E59-7A03-5029-C6F9BA4103AE}" dt="2020-10-06T09:44:04.480" v="94"/>
      <pc:docMkLst>
        <pc:docMk/>
      </pc:docMkLst>
      <pc:sldChg chg="addSp delSp modSp">
        <pc:chgData name="Fenwick, Georgia" userId="S::g.fenwick@wlv.ac.uk::7a8d7111-5516-43b0-b8c1-8a359c0d479b" providerId="AD" clId="Web-{9CF84868-2E59-7A03-5029-C6F9BA4103AE}" dt="2020-10-06T09:44:04.480" v="94"/>
        <pc:sldMkLst>
          <pc:docMk/>
          <pc:sldMk cId="1205035523" sldId="276"/>
        </pc:sldMkLst>
        <pc:spChg chg="add mod">
          <ac:chgData name="Fenwick, Georgia" userId="S::g.fenwick@wlv.ac.uk::7a8d7111-5516-43b0-b8c1-8a359c0d479b" providerId="AD" clId="Web-{9CF84868-2E59-7A03-5029-C6F9BA4103AE}" dt="2020-10-06T09:43:55.511" v="92"/>
          <ac:spMkLst>
            <pc:docMk/>
            <pc:sldMk cId="1205035523" sldId="276"/>
            <ac:spMk id="2" creationId="{15ED2ADD-AD72-4ECA-9E9F-4103A347C220}"/>
          </ac:spMkLst>
        </pc:spChg>
        <pc:spChg chg="del">
          <ac:chgData name="Fenwick, Georgia" userId="S::g.fenwick@wlv.ac.uk::7a8d7111-5516-43b0-b8c1-8a359c0d479b" providerId="AD" clId="Web-{9CF84868-2E59-7A03-5029-C6F9BA4103AE}" dt="2020-10-06T09:41:49.009" v="12"/>
          <ac:spMkLst>
            <pc:docMk/>
            <pc:sldMk cId="1205035523" sldId="276"/>
            <ac:spMk id="3" creationId="{00000000-0000-0000-0000-000000000000}"/>
          </ac:spMkLst>
        </pc:spChg>
        <pc:spChg chg="mod">
          <ac:chgData name="Fenwick, Georgia" userId="S::g.fenwick@wlv.ac.uk::7a8d7111-5516-43b0-b8c1-8a359c0d479b" providerId="AD" clId="Web-{9CF84868-2E59-7A03-5029-C6F9BA4103AE}" dt="2020-10-06T09:41:35.556" v="5" actId="14100"/>
          <ac:spMkLst>
            <pc:docMk/>
            <pc:sldMk cId="1205035523" sldId="276"/>
            <ac:spMk id="4" creationId="{00000000-0000-0000-0000-000000000000}"/>
          </ac:spMkLst>
        </pc:spChg>
        <pc:spChg chg="del">
          <ac:chgData name="Fenwick, Georgia" userId="S::g.fenwick@wlv.ac.uk::7a8d7111-5516-43b0-b8c1-8a359c0d479b" providerId="AD" clId="Web-{9CF84868-2E59-7A03-5029-C6F9BA4103AE}" dt="2020-10-06T09:41:49.009" v="11"/>
          <ac:spMkLst>
            <pc:docMk/>
            <pc:sldMk cId="1205035523" sldId="276"/>
            <ac:spMk id="5" creationId="{00000000-0000-0000-0000-000000000000}"/>
          </ac:spMkLst>
        </pc:spChg>
        <pc:spChg chg="del">
          <ac:chgData name="Fenwick, Georgia" userId="S::g.fenwick@wlv.ac.uk::7a8d7111-5516-43b0-b8c1-8a359c0d479b" providerId="AD" clId="Web-{9CF84868-2E59-7A03-5029-C6F9BA4103AE}" dt="2020-10-06T09:41:48.994" v="9"/>
          <ac:spMkLst>
            <pc:docMk/>
            <pc:sldMk cId="1205035523" sldId="276"/>
            <ac:spMk id="9" creationId="{00000000-0000-0000-0000-000000000000}"/>
          </ac:spMkLst>
        </pc:spChg>
        <pc:spChg chg="del">
          <ac:chgData name="Fenwick, Georgia" userId="S::g.fenwick@wlv.ac.uk::7a8d7111-5516-43b0-b8c1-8a359c0d479b" providerId="AD" clId="Web-{9CF84868-2E59-7A03-5029-C6F9BA4103AE}" dt="2020-10-06T09:41:48.994" v="8"/>
          <ac:spMkLst>
            <pc:docMk/>
            <pc:sldMk cId="1205035523" sldId="276"/>
            <ac:spMk id="10" creationId="{00000000-0000-0000-0000-000000000000}"/>
          </ac:spMkLst>
        </pc:spChg>
        <pc:spChg chg="add mod">
          <ac:chgData name="Fenwick, Georgia" userId="S::g.fenwick@wlv.ac.uk::7a8d7111-5516-43b0-b8c1-8a359c0d479b" providerId="AD" clId="Web-{9CF84868-2E59-7A03-5029-C6F9BA4103AE}" dt="2020-10-06T09:43:40.152" v="90"/>
          <ac:spMkLst>
            <pc:docMk/>
            <pc:sldMk cId="1205035523" sldId="276"/>
            <ac:spMk id="15" creationId="{17692954-42E5-4BD0-89F9-5E43946AAD8B}"/>
          </ac:spMkLst>
        </pc:spChg>
        <pc:spChg chg="del">
          <ac:chgData name="Fenwick, Georgia" userId="S::g.fenwick@wlv.ac.uk::7a8d7111-5516-43b0-b8c1-8a359c0d479b" providerId="AD" clId="Web-{9CF84868-2E59-7A03-5029-C6F9BA4103AE}" dt="2020-10-06T09:41:48.994" v="6"/>
          <ac:spMkLst>
            <pc:docMk/>
            <pc:sldMk cId="1205035523" sldId="276"/>
            <ac:spMk id="17" creationId="{00000000-0000-0000-0000-000000000000}"/>
          </ac:spMkLst>
        </pc:spChg>
        <pc:spChg chg="mod">
          <ac:chgData name="Fenwick, Georgia" userId="S::g.fenwick@wlv.ac.uk::7a8d7111-5516-43b0-b8c1-8a359c0d479b" providerId="AD" clId="Web-{9CF84868-2E59-7A03-5029-C6F9BA4103AE}" dt="2020-10-06T09:43:40.136" v="89"/>
          <ac:spMkLst>
            <pc:docMk/>
            <pc:sldMk cId="1205035523" sldId="276"/>
            <ac:spMk id="19" creationId="{D59396B5-8686-41BE-ADB9-283E375C12AA}"/>
          </ac:spMkLst>
        </pc:spChg>
        <pc:spChg chg="mod">
          <ac:chgData name="Fenwick, Georgia" userId="S::g.fenwick@wlv.ac.uk::7a8d7111-5516-43b0-b8c1-8a359c0d479b" providerId="AD" clId="Web-{9CF84868-2E59-7A03-5029-C6F9BA4103AE}" dt="2020-10-06T09:43:40.121" v="88"/>
          <ac:spMkLst>
            <pc:docMk/>
            <pc:sldMk cId="1205035523" sldId="276"/>
            <ac:spMk id="20" creationId="{BEDFE8A0-E7DF-4204-8922-903544F69E5F}"/>
          </ac:spMkLst>
        </pc:spChg>
        <pc:spChg chg="add mod">
          <ac:chgData name="Fenwick, Georgia" userId="S::g.fenwick@wlv.ac.uk::7a8d7111-5516-43b0-b8c1-8a359c0d479b" providerId="AD" clId="Web-{9CF84868-2E59-7A03-5029-C6F9BA4103AE}" dt="2020-10-06T09:44:00.340" v="93"/>
          <ac:spMkLst>
            <pc:docMk/>
            <pc:sldMk cId="1205035523" sldId="276"/>
            <ac:spMk id="23" creationId="{FB7607D5-CE97-45C1-B72F-BE55A4B112BE}"/>
          </ac:spMkLst>
        </pc:spChg>
        <pc:spChg chg="add mod">
          <ac:chgData name="Fenwick, Georgia" userId="S::g.fenwick@wlv.ac.uk::7a8d7111-5516-43b0-b8c1-8a359c0d479b" providerId="AD" clId="Web-{9CF84868-2E59-7A03-5029-C6F9BA4103AE}" dt="2020-10-06T09:43:40.089" v="86"/>
          <ac:spMkLst>
            <pc:docMk/>
            <pc:sldMk cId="1205035523" sldId="276"/>
            <ac:spMk id="25" creationId="{EDF61CC3-9EFA-4E4F-8AFE-25756CE5E6EB}"/>
          </ac:spMkLst>
        </pc:spChg>
        <pc:spChg chg="mod">
          <ac:chgData name="Fenwick, Georgia" userId="S::g.fenwick@wlv.ac.uk::7a8d7111-5516-43b0-b8c1-8a359c0d479b" providerId="AD" clId="Web-{9CF84868-2E59-7A03-5029-C6F9BA4103AE}" dt="2020-10-06T09:43:40.074" v="85"/>
          <ac:spMkLst>
            <pc:docMk/>
            <pc:sldMk cId="1205035523" sldId="276"/>
            <ac:spMk id="27" creationId="{15443DA9-2298-49A0-911F-6E5369560B15}"/>
          </ac:spMkLst>
        </pc:spChg>
        <pc:spChg chg="mod">
          <ac:chgData name="Fenwick, Georgia" userId="S::g.fenwick@wlv.ac.uk::7a8d7111-5516-43b0-b8c1-8a359c0d479b" providerId="AD" clId="Web-{9CF84868-2E59-7A03-5029-C6F9BA4103AE}" dt="2020-10-06T09:43:40.058" v="84"/>
          <ac:spMkLst>
            <pc:docMk/>
            <pc:sldMk cId="1205035523" sldId="276"/>
            <ac:spMk id="28" creationId="{32358CF8-94B1-4C07-8D9F-970CA6FFB325}"/>
          </ac:spMkLst>
        </pc:spChg>
        <pc:spChg chg="add mod">
          <ac:chgData name="Fenwick, Georgia" userId="S::g.fenwick@wlv.ac.uk::7a8d7111-5516-43b0-b8c1-8a359c0d479b" providerId="AD" clId="Web-{9CF84868-2E59-7A03-5029-C6F9BA4103AE}" dt="2020-10-06T09:44:04.480" v="94"/>
          <ac:spMkLst>
            <pc:docMk/>
            <pc:sldMk cId="1205035523" sldId="276"/>
            <ac:spMk id="30" creationId="{FD46CC7B-935A-4CF5-8BFA-BC2AE3E1E196}"/>
          </ac:spMkLst>
        </pc:spChg>
        <pc:spChg chg="add mod">
          <ac:chgData name="Fenwick, Georgia" userId="S::g.fenwick@wlv.ac.uk::7a8d7111-5516-43b0-b8c1-8a359c0d479b" providerId="AD" clId="Web-{9CF84868-2E59-7A03-5029-C6F9BA4103AE}" dt="2020-10-06T09:43:40.042" v="82"/>
          <ac:spMkLst>
            <pc:docMk/>
            <pc:sldMk cId="1205035523" sldId="276"/>
            <ac:spMk id="31" creationId="{89A940FD-4C3B-4D9C-94EE-CE0A3F0BD26E}"/>
          </ac:spMkLst>
        </pc:spChg>
        <pc:spChg chg="mod">
          <ac:chgData name="Fenwick, Georgia" userId="S::g.fenwick@wlv.ac.uk::7a8d7111-5516-43b0-b8c1-8a359c0d479b" providerId="AD" clId="Web-{9CF84868-2E59-7A03-5029-C6F9BA4103AE}" dt="2020-10-06T09:43:40.027" v="81"/>
          <ac:spMkLst>
            <pc:docMk/>
            <pc:sldMk cId="1205035523" sldId="276"/>
            <ac:spMk id="33" creationId="{531B4503-C1A4-4B44-92A7-B298C0BA0C9E}"/>
          </ac:spMkLst>
        </pc:spChg>
        <pc:spChg chg="mod">
          <ac:chgData name="Fenwick, Georgia" userId="S::g.fenwick@wlv.ac.uk::7a8d7111-5516-43b0-b8c1-8a359c0d479b" providerId="AD" clId="Web-{9CF84868-2E59-7A03-5029-C6F9BA4103AE}" dt="2020-10-06T09:43:40.011" v="80"/>
          <ac:spMkLst>
            <pc:docMk/>
            <pc:sldMk cId="1205035523" sldId="276"/>
            <ac:spMk id="34" creationId="{AD100EA3-7822-480B-93F5-06E69CBE7CAB}"/>
          </ac:spMkLst>
        </pc:spChg>
        <pc:grpChg chg="del">
          <ac:chgData name="Fenwick, Georgia" userId="S::g.fenwick@wlv.ac.uk::7a8d7111-5516-43b0-b8c1-8a359c0d479b" providerId="AD" clId="Web-{9CF84868-2E59-7A03-5029-C6F9BA4103AE}" dt="2020-10-06T09:41:48.994" v="10"/>
          <ac:grpSpMkLst>
            <pc:docMk/>
            <pc:sldMk cId="1205035523" sldId="276"/>
            <ac:grpSpMk id="6" creationId="{00000000-0000-0000-0000-000000000000}"/>
          </ac:grpSpMkLst>
        </pc:grpChg>
        <pc:grpChg chg="del">
          <ac:chgData name="Fenwick, Georgia" userId="S::g.fenwick@wlv.ac.uk::7a8d7111-5516-43b0-b8c1-8a359c0d479b" providerId="AD" clId="Web-{9CF84868-2E59-7A03-5029-C6F9BA4103AE}" dt="2020-10-06T09:41:48.994" v="7"/>
          <ac:grpSpMkLst>
            <pc:docMk/>
            <pc:sldMk cId="1205035523" sldId="276"/>
            <ac:grpSpMk id="11" creationId="{00000000-0000-0000-0000-000000000000}"/>
          </ac:grpSpMkLst>
        </pc:grpChg>
        <pc:grpChg chg="add">
          <ac:chgData name="Fenwick, Georgia" userId="S::g.fenwick@wlv.ac.uk::7a8d7111-5516-43b0-b8c1-8a359c0d479b" providerId="AD" clId="Web-{9CF84868-2E59-7A03-5029-C6F9BA4103AE}" dt="2020-10-06T09:42:11.244" v="15"/>
          <ac:grpSpMkLst>
            <pc:docMk/>
            <pc:sldMk cId="1205035523" sldId="276"/>
            <ac:grpSpMk id="21" creationId="{A5D27E97-B1FC-42C9-BA3A-D86BCB87C753}"/>
          </ac:grpSpMkLst>
        </pc:grpChg>
        <pc:grpChg chg="add">
          <ac:chgData name="Fenwick, Georgia" userId="S::g.fenwick@wlv.ac.uk::7a8d7111-5516-43b0-b8c1-8a359c0d479b" providerId="AD" clId="Web-{9CF84868-2E59-7A03-5029-C6F9BA4103AE}" dt="2020-10-06T09:42:11.291" v="18"/>
          <ac:grpSpMkLst>
            <pc:docMk/>
            <pc:sldMk cId="1205035523" sldId="276"/>
            <ac:grpSpMk id="29" creationId="{56EF7D99-0DCD-4130-8CF9-7AEB1C307F0A}"/>
          </ac:grpSpMkLst>
        </pc:grpChg>
        <pc:grpChg chg="add mod">
          <ac:chgData name="Fenwick, Georgia" userId="S::g.fenwick@wlv.ac.uk::7a8d7111-5516-43b0-b8c1-8a359c0d479b" providerId="AD" clId="Web-{9CF84868-2E59-7A03-5029-C6F9BA4103AE}" dt="2020-10-06T09:42:23.588" v="24" actId="1076"/>
          <ac:grpSpMkLst>
            <pc:docMk/>
            <pc:sldMk cId="1205035523" sldId="276"/>
            <ac:grpSpMk id="32" creationId="{354D5D9B-09CC-405D-B38B-AEB8A0DAA00B}"/>
          </ac:grpSpMkLst>
        </pc:grpChg>
      </pc:sldChg>
      <pc:sldChg chg="delSp modSp add replId">
        <pc:chgData name="Fenwick, Georgia" userId="S::g.fenwick@wlv.ac.uk::7a8d7111-5516-43b0-b8c1-8a359c0d479b" providerId="AD" clId="Web-{9CF84868-2E59-7A03-5029-C6F9BA4103AE}" dt="2020-10-06T09:42:45.151" v="30"/>
        <pc:sldMkLst>
          <pc:docMk/>
          <pc:sldMk cId="2026699803" sldId="311"/>
        </pc:sldMkLst>
        <pc:spChg chg="mod">
          <ac:chgData name="Fenwick, Georgia" userId="S::g.fenwick@wlv.ac.uk::7a8d7111-5516-43b0-b8c1-8a359c0d479b" providerId="AD" clId="Web-{9CF84868-2E59-7A03-5029-C6F9BA4103AE}" dt="2020-10-06T09:42:43.479" v="29" actId="20577"/>
          <ac:spMkLst>
            <pc:docMk/>
            <pc:sldMk cId="2026699803" sldId="311"/>
            <ac:spMk id="8" creationId="{00000000-0000-0000-0000-000000000000}"/>
          </ac:spMkLst>
        </pc:spChg>
        <pc:spChg chg="del">
          <ac:chgData name="Fenwick, Georgia" userId="S::g.fenwick@wlv.ac.uk::7a8d7111-5516-43b0-b8c1-8a359c0d479b" providerId="AD" clId="Web-{9CF84868-2E59-7A03-5029-C6F9BA4103AE}" dt="2020-10-06T09:42:45.151" v="30"/>
          <ac:spMkLst>
            <pc:docMk/>
            <pc:sldMk cId="2026699803" sldId="311"/>
            <ac:spMk id="17" creationId="{00000000-0000-0000-0000-000000000000}"/>
          </ac:spMkLst>
        </pc:spChg>
      </pc:sldChg>
      <pc:sldChg chg="new del">
        <pc:chgData name="Fenwick, Georgia" userId="S::g.fenwick@wlv.ac.uk::7a8d7111-5516-43b0-b8c1-8a359c0d479b" providerId="AD" clId="Web-{9CF84868-2E59-7A03-5029-C6F9BA4103AE}" dt="2020-10-06T09:41:21.665" v="1"/>
        <pc:sldMkLst>
          <pc:docMk/>
          <pc:sldMk cId="2716010368" sldId="311"/>
        </pc:sldMkLst>
      </pc:sldChg>
    </pc:docChg>
  </pc:docChgLst>
  <pc:docChgLst>
    <pc:chgData name="Fenwick, Georgia" userId="S::g.fenwick@wlv.ac.uk::7a8d7111-5516-43b0-b8c1-8a359c0d479b" providerId="AD" clId="Web-{60737339-FAB1-AAD8-6004-BC3715E64CEC}"/>
    <pc:docChg chg="addSld modSld sldOrd">
      <pc:chgData name="Fenwick, Georgia" userId="S::g.fenwick@wlv.ac.uk::7a8d7111-5516-43b0-b8c1-8a359c0d479b" providerId="AD" clId="Web-{60737339-FAB1-AAD8-6004-BC3715E64CEC}" dt="2020-10-27T15:03:13.493" v="221" actId="20577"/>
      <pc:docMkLst>
        <pc:docMk/>
      </pc:docMkLst>
      <pc:sldChg chg="modSp ord">
        <pc:chgData name="Fenwick, Georgia" userId="S::g.fenwick@wlv.ac.uk::7a8d7111-5516-43b0-b8c1-8a359c0d479b" providerId="AD" clId="Web-{60737339-FAB1-AAD8-6004-BC3715E64CEC}" dt="2020-10-27T14:57:49.341" v="3"/>
        <pc:sldMkLst>
          <pc:docMk/>
          <pc:sldMk cId="2026699803" sldId="311"/>
        </pc:sldMkLst>
        <pc:spChg chg="mod">
          <ac:chgData name="Fenwick, Georgia" userId="S::g.fenwick@wlv.ac.uk::7a8d7111-5516-43b0-b8c1-8a359c0d479b" providerId="AD" clId="Web-{60737339-FAB1-AAD8-6004-BC3715E64CEC}" dt="2020-10-27T14:49:47.894" v="1"/>
          <ac:spMkLst>
            <pc:docMk/>
            <pc:sldMk cId="2026699803" sldId="311"/>
            <ac:spMk id="3" creationId="{00000000-0000-0000-0000-000000000000}"/>
          </ac:spMkLst>
        </pc:spChg>
        <pc:spChg chg="mod">
          <ac:chgData name="Fenwick, Georgia" userId="S::g.fenwick@wlv.ac.uk::7a8d7111-5516-43b0-b8c1-8a359c0d479b" providerId="AD" clId="Web-{60737339-FAB1-AAD8-6004-BC3715E64CEC}" dt="2020-10-27T14:49:51.926" v="2"/>
          <ac:spMkLst>
            <pc:docMk/>
            <pc:sldMk cId="2026699803" sldId="311"/>
            <ac:spMk id="9" creationId="{00000000-0000-0000-0000-000000000000}"/>
          </ac:spMkLst>
        </pc:spChg>
      </pc:sldChg>
      <pc:sldChg chg="modSp add replId">
        <pc:chgData name="Fenwick, Georgia" userId="S::g.fenwick@wlv.ac.uk::7a8d7111-5516-43b0-b8c1-8a359c0d479b" providerId="AD" clId="Web-{60737339-FAB1-AAD8-6004-BC3715E64CEC}" dt="2020-10-27T15:03:13.493" v="220" actId="20577"/>
        <pc:sldMkLst>
          <pc:docMk/>
          <pc:sldMk cId="904431332" sldId="312"/>
        </pc:sldMkLst>
        <pc:spChg chg="mod">
          <ac:chgData name="Fenwick, Georgia" userId="S::g.fenwick@wlv.ac.uk::7a8d7111-5516-43b0-b8c1-8a359c0d479b" providerId="AD" clId="Web-{60737339-FAB1-AAD8-6004-BC3715E64CEC}" dt="2020-10-27T14:59:47.808" v="9" actId="20577"/>
          <ac:spMkLst>
            <pc:docMk/>
            <pc:sldMk cId="904431332" sldId="312"/>
            <ac:spMk id="2" creationId="{00000000-0000-0000-0000-000000000000}"/>
          </ac:spMkLst>
        </pc:spChg>
        <pc:spChg chg="mod">
          <ac:chgData name="Fenwick, Georgia" userId="S::g.fenwick@wlv.ac.uk::7a8d7111-5516-43b0-b8c1-8a359c0d479b" providerId="AD" clId="Web-{60737339-FAB1-AAD8-6004-BC3715E64CEC}" dt="2020-10-27T15:03:13.493" v="220" actId="20577"/>
          <ac:spMkLst>
            <pc:docMk/>
            <pc:sldMk cId="904431332" sldId="312"/>
            <ac:spMk id="4" creationId="{00000000-0000-0000-0000-000000000000}"/>
          </ac:spMkLst>
        </pc:spChg>
      </pc:sldChg>
    </pc:docChg>
  </pc:docChgLst>
  <pc:docChgLst>
    <pc:chgData name="Hayes, Emma" userId="S::e.hayes@wlv.ac.uk::23c3d461-328a-4698-a907-8f8fa33d6d1c" providerId="AD" clId="Web-{346B00C8-A937-262C-F35E-C0CC86C9EAB5}"/>
    <pc:docChg chg="modSld">
      <pc:chgData name="Hayes, Emma" userId="S::e.hayes@wlv.ac.uk::23c3d461-328a-4698-a907-8f8fa33d6d1c" providerId="AD" clId="Web-{346B00C8-A937-262C-F35E-C0CC86C9EAB5}" dt="2020-09-29T13:10:56.889" v="19"/>
      <pc:docMkLst>
        <pc:docMk/>
      </pc:docMkLst>
      <pc:sldChg chg="delSp modSp">
        <pc:chgData name="Hayes, Emma" userId="S::e.hayes@wlv.ac.uk::23c3d461-328a-4698-a907-8f8fa33d6d1c" providerId="AD" clId="Web-{346B00C8-A937-262C-F35E-C0CC86C9EAB5}" dt="2020-09-29T13:10:56.889" v="19"/>
        <pc:sldMkLst>
          <pc:docMk/>
          <pc:sldMk cId="1205035523" sldId="276"/>
        </pc:sldMkLst>
        <pc:spChg chg="mod">
          <ac:chgData name="Hayes, Emma" userId="S::e.hayes@wlv.ac.uk::23c3d461-328a-4698-a907-8f8fa33d6d1c" providerId="AD" clId="Web-{346B00C8-A937-262C-F35E-C0CC86C9EAB5}" dt="2020-09-29T13:10:49.357" v="16" actId="20577"/>
          <ac:spMkLst>
            <pc:docMk/>
            <pc:sldMk cId="1205035523" sldId="276"/>
            <ac:spMk id="13" creationId="{00000000-0000-0000-0000-000000000000}"/>
          </ac:spMkLst>
        </pc:spChg>
        <pc:spChg chg="del">
          <ac:chgData name="Hayes, Emma" userId="S::e.hayes@wlv.ac.uk::23c3d461-328a-4698-a907-8f8fa33d6d1c" providerId="AD" clId="Web-{346B00C8-A937-262C-F35E-C0CC86C9EAB5}" dt="2020-09-29T13:10:52.623" v="17"/>
          <ac:spMkLst>
            <pc:docMk/>
            <pc:sldMk cId="1205035523" sldId="276"/>
            <ac:spMk id="14" creationId="{00000000-0000-0000-0000-000000000000}"/>
          </ac:spMkLst>
        </pc:spChg>
        <pc:spChg chg="del">
          <ac:chgData name="Hayes, Emma" userId="S::e.hayes@wlv.ac.uk::23c3d461-328a-4698-a907-8f8fa33d6d1c" providerId="AD" clId="Web-{346B00C8-A937-262C-F35E-C0CC86C9EAB5}" dt="2020-09-29T13:10:54.232" v="18"/>
          <ac:spMkLst>
            <pc:docMk/>
            <pc:sldMk cId="1205035523" sldId="276"/>
            <ac:spMk id="15" creationId="{00000000-0000-0000-0000-000000000000}"/>
          </ac:spMkLst>
        </pc:spChg>
        <pc:spChg chg="topLvl">
          <ac:chgData name="Hayes, Emma" userId="S::e.hayes@wlv.ac.uk::23c3d461-328a-4698-a907-8f8fa33d6d1c" providerId="AD" clId="Web-{346B00C8-A937-262C-F35E-C0CC86C9EAB5}" dt="2020-09-29T13:10:56.889" v="19"/>
          <ac:spMkLst>
            <pc:docMk/>
            <pc:sldMk cId="1205035523" sldId="276"/>
            <ac:spMk id="17" creationId="{00000000-0000-0000-0000-000000000000}"/>
          </ac:spMkLst>
        </pc:spChg>
        <pc:spChg chg="del topLvl">
          <ac:chgData name="Hayes, Emma" userId="S::e.hayes@wlv.ac.uk::23c3d461-328a-4698-a907-8f8fa33d6d1c" providerId="AD" clId="Web-{346B00C8-A937-262C-F35E-C0CC86C9EAB5}" dt="2020-09-29T13:10:56.889" v="19"/>
          <ac:spMkLst>
            <pc:docMk/>
            <pc:sldMk cId="1205035523" sldId="276"/>
            <ac:spMk id="18" creationId="{00000000-0000-0000-0000-000000000000}"/>
          </ac:spMkLst>
        </pc:spChg>
        <pc:grpChg chg="del">
          <ac:chgData name="Hayes, Emma" userId="S::e.hayes@wlv.ac.uk::23c3d461-328a-4698-a907-8f8fa33d6d1c" providerId="AD" clId="Web-{346B00C8-A937-262C-F35E-C0CC86C9EAB5}" dt="2020-09-29T13:10:56.889" v="19"/>
          <ac:grpSpMkLst>
            <pc:docMk/>
            <pc:sldMk cId="1205035523" sldId="276"/>
            <ac:grpSpMk id="16"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6.1 – Budgeting</a:t>
            </a:r>
            <a:r>
              <a:rPr lang="en-GB" sz="1200" b="0" i="0" kern="1200" baseline="0" dirty="0">
                <a:solidFill>
                  <a:schemeClr val="tx1"/>
                </a:solidFill>
                <a:effectLst/>
                <a:latin typeface="+mn-lt"/>
                <a:ea typeface="+mn-ea"/>
                <a:cs typeface="+mn-cs"/>
              </a:rPr>
              <a:t> activity</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6.2 – Endpoint Survey</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6.3 – Ring of Aspire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students…Discuss</a:t>
            </a: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386246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6.3</a:t>
            </a:r>
          </a:p>
          <a:p>
            <a:r>
              <a:rPr lang="en-GB"/>
              <a:t>Get </a:t>
            </a:r>
            <a:r>
              <a:rPr lang="en-GB" dirty="0"/>
              <a:t>a pack of cards and </a:t>
            </a:r>
            <a:r>
              <a:rPr lang="en-GB" b="1" dirty="0"/>
              <a:t>shuffle</a:t>
            </a:r>
            <a:r>
              <a:rPr lang="en-GB" b="0" dirty="0"/>
              <a:t>! Pick one card at</a:t>
            </a:r>
            <a:r>
              <a:rPr lang="en-GB" b="0" baseline="0" dirty="0"/>
              <a:t> a time, potentially asking students to pick a card, and do whatever action links to that card.</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279377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138199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60-62: 6.1 Budgeting and expenses game. Scholarships</a:t>
            </a:r>
            <a:r>
              <a:rPr lang="en-GB" sz="1200" b="1" kern="1200" baseline="0" dirty="0">
                <a:solidFill>
                  <a:schemeClr val="tx1"/>
                </a:solidFill>
                <a:effectLst/>
                <a:latin typeface="+mn-lt"/>
                <a:ea typeface="+mn-ea"/>
                <a:cs typeface="+mn-cs"/>
              </a:rPr>
              <a:t> and bursaries handout</a:t>
            </a:r>
            <a:endParaRPr lang="en-GB" sz="1200" kern="1200" dirty="0">
              <a:solidFill>
                <a:schemeClr val="tx1"/>
              </a:solidFill>
              <a:effectLst/>
              <a:latin typeface="+mn-lt"/>
              <a:ea typeface="+mn-ea"/>
              <a:cs typeface="+mn-cs"/>
            </a:endParaRPr>
          </a:p>
          <a:p>
            <a:r>
              <a:rPr lang="en-GB" b="1" baseline="0" dirty="0"/>
              <a:t>6.1</a:t>
            </a:r>
          </a:p>
          <a:p>
            <a:r>
              <a:rPr lang="en-GB" baseline="0" dirty="0"/>
              <a:t>For this activity, you will need the ‘Monthly Expenses Blank Sheet’ and the ‘Expense Game’ document. Students have free reign on this. You should encourage discussing the positives and negatives of each pathway. Students should choose the path they think they are most likely to pursue. Spend time discussing extra options, what their priorities are and any recommendations you have.</a:t>
            </a:r>
          </a:p>
          <a:p>
            <a:endParaRPr lang="en-GB" baseline="0" dirty="0">
              <a:cs typeface="Calibri"/>
            </a:endParaRPr>
          </a:p>
          <a:p>
            <a:r>
              <a:rPr lang="en-GB" b="1" dirty="0">
                <a:cs typeface="Calibri"/>
              </a:rPr>
              <a:t>- Make sure students are aware that these amounts could change depending on where they live e.g. living with parents or living in London</a:t>
            </a:r>
            <a:endParaRPr lang="en-GB" dirty="0">
              <a:cs typeface="Calibri"/>
            </a:endParaRPr>
          </a:p>
          <a:p>
            <a:r>
              <a:rPr lang="en-GB" b="1" dirty="0">
                <a:cs typeface="Calibri"/>
              </a:rPr>
              <a:t>- What could students do if they went over budget? Get a job? Where could they save?</a:t>
            </a: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2022291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know ways in which they would</a:t>
            </a:r>
            <a:r>
              <a:rPr lang="en-GB" baseline="0" dirty="0"/>
              <a:t> save money? </a:t>
            </a:r>
          </a:p>
          <a:p>
            <a:endParaRPr lang="en-GB" baseline="0" dirty="0"/>
          </a:p>
          <a:p>
            <a:r>
              <a:rPr lang="en-GB" baseline="0" dirty="0"/>
              <a:t>Discuss…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5920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lots of way to help you manage your money and budget effectively!</a:t>
            </a:r>
          </a:p>
          <a:p>
            <a:endParaRPr lang="en-GB" baseline="0" dirty="0"/>
          </a:p>
          <a:p>
            <a:r>
              <a:rPr lang="en-GB" baseline="0" dirty="0"/>
              <a:t>Ask students if they know what any of these brands/companies are and what services they offer -  discuss…</a:t>
            </a:r>
          </a:p>
          <a:p>
            <a:endParaRPr lang="en-GB" baseline="0" dirty="0"/>
          </a:p>
          <a:p>
            <a:pPr marL="171450" indent="-171450">
              <a:buFont typeface="Arial" panose="020B0604020202020204" pitchFamily="34" charset="0"/>
              <a:buChar char="•"/>
            </a:pPr>
            <a:r>
              <a:rPr lang="en-GB" baseline="0" dirty="0"/>
              <a:t>Why not create a cash flow using excel – put in all of your expenses to see how much you can save and what you will have left over at the end of each month.</a:t>
            </a:r>
          </a:p>
          <a:p>
            <a:pPr marL="171450" indent="-171450">
              <a:buFont typeface="Arial" panose="020B0604020202020204" pitchFamily="34" charset="0"/>
              <a:buChar char="•"/>
            </a:pPr>
            <a:r>
              <a:rPr lang="en-GB" baseline="0" dirty="0"/>
              <a:t>You could also look into student banking options – certain banks offer student accounts which are designed to support you with your finances.</a:t>
            </a:r>
          </a:p>
          <a:p>
            <a:pPr marL="171450" indent="-171450">
              <a:buFont typeface="Arial" panose="020B0604020202020204" pitchFamily="34" charset="0"/>
              <a:buChar char="•"/>
            </a:pPr>
            <a:r>
              <a:rPr lang="en-GB" baseline="0" dirty="0" err="1"/>
              <a:t>Unidays</a:t>
            </a:r>
            <a:r>
              <a:rPr lang="en-GB" baseline="0" dirty="0"/>
              <a:t> &amp; Student Beans are student discount apps so you can get money off clothes, tech, food </a:t>
            </a:r>
            <a:r>
              <a:rPr lang="en-GB" baseline="0" dirty="0" err="1"/>
              <a:t>etc</a:t>
            </a:r>
            <a:r>
              <a:rPr lang="en-GB" baseline="0" dirty="0"/>
              <a:t>; there are many brands to choose from and they offer great ways to spend less.</a:t>
            </a:r>
          </a:p>
          <a:p>
            <a:pPr marL="171450" indent="-171450">
              <a:buFont typeface="Arial" panose="020B0604020202020204" pitchFamily="34" charset="0"/>
              <a:buChar char="•"/>
            </a:pPr>
            <a:r>
              <a:rPr lang="en-GB" baseline="0" dirty="0"/>
              <a:t>NUS extra is a student discount card you can purchase in order to save money in the long run; they too offer discount of a wide range of popular brands.</a:t>
            </a:r>
          </a:p>
          <a:p>
            <a:pPr marL="171450" indent="-171450">
              <a:buFont typeface="Arial" panose="020B0604020202020204" pitchFamily="34" charset="0"/>
              <a:buChar char="•"/>
            </a:pPr>
            <a:r>
              <a:rPr lang="en-GB" baseline="0" dirty="0"/>
              <a:t>Some companies also offer deals for students such as Ikea who offer Student Starter Packs -  have a look into what other companies offer student deals.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Emma is an app that helps you budget and manage your money; why not look into apps like Emma to discover ways to help you budget -  go to next slide for more info.</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There are many forms of support available when you stand and throughout university to make your student experience better. Do your research and see what support is out there for you.</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62585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though</a:t>
            </a:r>
            <a:r>
              <a:rPr lang="en-GB" baseline="0" dirty="0"/>
              <a:t> this budgeting app in a bit more detail</a:t>
            </a:r>
          </a:p>
          <a:p>
            <a:endParaRPr lang="en-GB" baseline="0" dirty="0"/>
          </a:p>
          <a:p>
            <a:r>
              <a:rPr lang="en-GB" dirty="0"/>
              <a:t>https://emma-app.com/</a:t>
            </a:r>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97909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NUS </a:t>
            </a:r>
            <a:r>
              <a:rPr lang="en-GB" dirty="0" err="1"/>
              <a:t>Totum</a:t>
            </a:r>
            <a:r>
              <a:rPr lang="en-GB" baseline="0" dirty="0"/>
              <a:t> as an option to help you save money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406715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4529694"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YEAR 11 SESSION 6:</a:t>
            </a:r>
          </a:p>
          <a:p>
            <a:r>
              <a:rPr lang="en-GB" sz="3600" b="1" dirty="0"/>
              <a:t>BUDGETING</a:t>
            </a:r>
            <a:endParaRPr lang="en-GB" dirty="0"/>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8" y="512014"/>
            <a:ext cx="2813022"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QUESTION!</a:t>
            </a:r>
          </a:p>
        </p:txBody>
      </p:sp>
      <p:sp>
        <p:nvSpPr>
          <p:cNvPr id="3" name="Rectangle 2"/>
          <p:cNvSpPr/>
          <p:nvPr/>
        </p:nvSpPr>
        <p:spPr>
          <a:xfrm>
            <a:off x="1908189" y="1920240"/>
            <a:ext cx="7931150" cy="91440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Do you think you would use any of these money saving techniques?</a:t>
            </a:r>
          </a:p>
        </p:txBody>
      </p:sp>
      <p:sp>
        <p:nvSpPr>
          <p:cNvPr id="4" name="Rectangle 3"/>
          <p:cNvSpPr/>
          <p:nvPr/>
        </p:nvSpPr>
        <p:spPr>
          <a:xfrm>
            <a:off x="2417445" y="3342640"/>
            <a:ext cx="6915150" cy="91440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Which ones do you think are most useful?</a:t>
            </a:r>
          </a:p>
        </p:txBody>
      </p:sp>
    </p:spTree>
    <p:extLst>
      <p:ext uri="{BB962C8B-B14F-4D97-AF65-F5344CB8AC3E}">
        <p14:creationId xmlns:p14="http://schemas.microsoft.com/office/powerpoint/2010/main" val="164007117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317" y="447920"/>
            <a:ext cx="3638537" cy="6851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RING OF ASPIRE</a:t>
            </a:r>
          </a:p>
        </p:txBody>
      </p:sp>
      <p:sp>
        <p:nvSpPr>
          <p:cNvPr id="3" name="TextBox 2"/>
          <p:cNvSpPr txBox="1"/>
          <p:nvPr/>
        </p:nvSpPr>
        <p:spPr>
          <a:xfrm>
            <a:off x="643317" y="1318022"/>
            <a:ext cx="92895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mj-lt"/>
                <a:ea typeface="Roboto" panose="02000000000000000000" pitchFamily="2" charset="0"/>
                <a:cs typeface="Roboto" panose="02000000000000000000" pitchFamily="2" charset="0"/>
              </a:rPr>
              <a:t>Inspired by a classic University icebreaker… here’s the rules of the game!</a:t>
            </a:r>
            <a:r>
              <a:rPr kumimoji="0" lang="en-GB" sz="2000" b="1" i="0" u="none" strike="noStrike" kern="1200" cap="none" spc="0" normalizeH="0" baseline="0" noProof="0" dirty="0">
                <a:ln>
                  <a:noFill/>
                </a:ln>
                <a:solidFill>
                  <a:srgbClr val="FF0000"/>
                </a:solidFill>
                <a:effectLst/>
                <a:uLnTx/>
                <a:uFillTx/>
                <a:latin typeface="+mj-lt"/>
              </a:rPr>
              <a:t> </a:t>
            </a:r>
          </a:p>
        </p:txBody>
      </p:sp>
      <p:sp>
        <p:nvSpPr>
          <p:cNvPr id="4" name="TextBox 3"/>
          <p:cNvSpPr txBox="1"/>
          <p:nvPr/>
        </p:nvSpPr>
        <p:spPr>
          <a:xfrm>
            <a:off x="114301" y="1779687"/>
            <a:ext cx="1183005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 – </a:t>
            </a:r>
            <a:r>
              <a:rPr kumimoji="0" lang="en-GB" sz="1800" b="1" i="0" u="none" strike="noStrike" kern="1200" cap="none" spc="0" normalizeH="0" baseline="0" noProof="0" dirty="0">
                <a:ln>
                  <a:noFill/>
                </a:ln>
                <a:solidFill>
                  <a:srgbClr val="ED217C"/>
                </a:solidFill>
                <a:effectLst/>
                <a:uLnTx/>
                <a:uFillTx/>
                <a:latin typeface="Roboto" panose="02000000000000000000" pitchFamily="2" charset="0"/>
                <a:ea typeface="Roboto" panose="02000000000000000000" pitchFamily="2" charset="0"/>
                <a:cs typeface="Roboto" panose="02000000000000000000" pitchFamily="2" charset="0"/>
              </a:rPr>
              <a:t>ASPIRE</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Going clockwise, say a skill that you would put on your CV, first person to repeat or make a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mistake must put a sweet in the bowl.</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2 – </a:t>
            </a:r>
            <a:r>
              <a:rPr kumimoji="0" lang="en-GB" sz="1800" b="1" i="0" u="none" strike="noStrike" kern="1200" cap="none" spc="0" normalizeH="0" baseline="0" noProof="0" dirty="0">
                <a:ln>
                  <a:noFill/>
                </a:ln>
                <a:solidFill>
                  <a:srgbClr val="0B9444"/>
                </a:solidFill>
                <a:effectLst/>
                <a:uLnTx/>
                <a:uFillTx/>
                <a:latin typeface="Roboto" panose="02000000000000000000" pitchFamily="2" charset="0"/>
                <a:ea typeface="Roboto" panose="02000000000000000000" pitchFamily="2" charset="0"/>
                <a:cs typeface="Roboto" panose="02000000000000000000" pitchFamily="2" charset="0"/>
              </a:rPr>
              <a:t>YOU</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You try and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describe the definition of FE and HE.</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3 – </a:t>
            </a:r>
            <a:r>
              <a:rPr kumimoji="0" lang="en-GB" sz="1800" b="1" i="0" u="none" strike="noStrike" kern="1200" cap="none" spc="0" normalizeH="0" baseline="0" noProof="0" dirty="0">
                <a:ln>
                  <a:noFill/>
                </a:ln>
                <a:solidFill>
                  <a:srgbClr val="00AEEF"/>
                </a:solidFill>
                <a:effectLst/>
                <a:uLnTx/>
                <a:uFillTx/>
                <a:latin typeface="Roboto" panose="02000000000000000000" pitchFamily="2" charset="0"/>
                <a:ea typeface="Roboto" panose="02000000000000000000" pitchFamily="2" charset="0"/>
                <a:cs typeface="Roboto" panose="02000000000000000000" pitchFamily="2" charset="0"/>
              </a:rPr>
              <a:t>ME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Name one thing you’ll always remember from our </a:t>
            </a:r>
            <a:r>
              <a:rPr lang="en-GB" i="1" dirty="0">
                <a:solidFill>
                  <a:srgbClr val="000000"/>
                </a:solidFill>
                <a:latin typeface="Roboto" panose="02000000000000000000" pitchFamily="2" charset="0"/>
                <a:ea typeface="Roboto" panose="02000000000000000000" pitchFamily="2" charset="0"/>
                <a:cs typeface="Roboto" panose="02000000000000000000" pitchFamily="2" charset="0"/>
              </a:rPr>
              <a:t>Aspire to HE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sessions.</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4 – </a:t>
            </a:r>
            <a:r>
              <a:rPr kumimoji="0" lang="en-GB" sz="1800" b="1" i="0" u="none" strike="noStrike" kern="1200" cap="none" spc="0" normalizeH="0" baseline="0" noProof="0" dirty="0">
                <a:ln>
                  <a:noFill/>
                </a:ln>
                <a:solidFill>
                  <a:srgbClr val="92278F"/>
                </a:solidFill>
                <a:effectLst/>
                <a:uLnTx/>
                <a:uFillTx/>
                <a:latin typeface="Roboto" panose="02000000000000000000" pitchFamily="2" charset="0"/>
                <a:ea typeface="Roboto" panose="02000000000000000000" pitchFamily="2" charset="0"/>
                <a:cs typeface="Roboto" panose="02000000000000000000" pitchFamily="2" charset="0"/>
              </a:rPr>
              <a:t>FORTUNE</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Everyone takes a sweet from the bowl.</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5 – </a:t>
            </a:r>
            <a:r>
              <a:rPr kumimoji="0" lang="en-GB" sz="1800" b="1" i="0" u="none" strike="noStrike" kern="1200" cap="none" spc="0" normalizeH="0" baseline="0" noProof="0" dirty="0">
                <a:ln>
                  <a:noFill/>
                </a:ln>
                <a:solidFill>
                  <a:srgbClr val="ED1C1A"/>
                </a:solidFill>
                <a:effectLst/>
                <a:uLnTx/>
                <a:uFillTx/>
                <a:latin typeface="Roboto" panose="02000000000000000000" pitchFamily="2" charset="0"/>
                <a:ea typeface="Roboto" panose="02000000000000000000" pitchFamily="2" charset="0"/>
                <a:cs typeface="Roboto" panose="02000000000000000000" pitchFamily="2" charset="0"/>
              </a:rPr>
              <a:t>THUMBMASTER</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Last person to put their thumb down on the table must put a sweet back in the bowl.</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6 – </a:t>
            </a:r>
            <a:r>
              <a:rPr lang="en-GB" b="1" dirty="0">
                <a:solidFill>
                  <a:srgbClr val="00AEEF"/>
                </a:solidFill>
                <a:latin typeface="Roboto" panose="02000000000000000000" pitchFamily="2" charset="0"/>
                <a:ea typeface="Roboto" panose="02000000000000000000" pitchFamily="2" charset="0"/>
                <a:cs typeface="Roboto" panose="02000000000000000000" pitchFamily="2" charset="0"/>
              </a:rPr>
              <a:t>UP STICKS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Name</a:t>
            </a:r>
            <a:r>
              <a:rPr kumimoji="0" lang="en-GB" sz="18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a benefit of moving away for University.</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7 – </a:t>
            </a:r>
            <a:r>
              <a:rPr kumimoji="0" lang="en-GB" sz="1800" b="1" i="0" u="none" strike="noStrike" kern="1200" cap="none" spc="0" normalizeH="0" baseline="0" noProof="0" dirty="0">
                <a:ln>
                  <a:noFill/>
                </a:ln>
                <a:solidFill>
                  <a:srgbClr val="ED217C"/>
                </a:solidFill>
                <a:effectLst/>
                <a:uLnTx/>
                <a:uFillTx/>
                <a:latin typeface="Roboto" panose="02000000000000000000" pitchFamily="2" charset="0"/>
                <a:ea typeface="Roboto" panose="02000000000000000000" pitchFamily="2" charset="0"/>
                <a:cs typeface="Roboto" panose="02000000000000000000" pitchFamily="2" charset="0"/>
              </a:rPr>
              <a:t>HEAVEN</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Last person to put</a:t>
            </a:r>
            <a:r>
              <a:rPr kumimoji="0" lang="en-GB" sz="18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their hand in the air must say a benefit of HE.</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8 – </a:t>
            </a:r>
            <a:r>
              <a:rPr kumimoji="0" lang="en-GB" sz="1800" b="1" i="0" u="none" strike="noStrike" kern="1200" cap="none" spc="0" normalizeH="0" baseline="0" noProof="0" dirty="0">
                <a:ln>
                  <a:noFill/>
                </a:ln>
                <a:solidFill>
                  <a:srgbClr val="0B9444"/>
                </a:solidFill>
                <a:effectLst/>
                <a:uLnTx/>
                <a:uFillTx/>
                <a:latin typeface="Roboto" panose="02000000000000000000" pitchFamily="2" charset="0"/>
                <a:ea typeface="Roboto" panose="02000000000000000000" pitchFamily="2" charset="0"/>
                <a:cs typeface="Roboto" panose="02000000000000000000" pitchFamily="2" charset="0"/>
              </a:rPr>
              <a:t>MATE</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Choose someone to go 1 on 1 with for a HE word association game!</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9 – </a:t>
            </a:r>
            <a:r>
              <a:rPr kumimoji="0" lang="en-GB" sz="1800" b="1" i="0" u="none" strike="noStrike" kern="1200" cap="none" spc="0" normalizeH="0" baseline="0" noProof="0" dirty="0">
                <a:ln>
                  <a:noFill/>
                </a:ln>
                <a:solidFill>
                  <a:srgbClr val="92278F"/>
                </a:solidFill>
                <a:effectLst/>
                <a:uLnTx/>
                <a:uFillTx/>
                <a:latin typeface="Roboto" panose="02000000000000000000" pitchFamily="2" charset="0"/>
                <a:ea typeface="Roboto" panose="02000000000000000000" pitchFamily="2" charset="0"/>
                <a:cs typeface="Roboto" panose="02000000000000000000" pitchFamily="2" charset="0"/>
              </a:rPr>
              <a:t>RHYME</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Choose a word, going clockwise everyone must say a word that rhymes with it – first person to 	         repeat or make a mistake must put a sweet back in the bowl.</a:t>
            </a: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10 – </a:t>
            </a:r>
            <a:r>
              <a:rPr kumimoji="0" lang="en-GB" sz="1800" b="1" i="0" u="none" strike="noStrike" kern="1200" cap="none" spc="0" normalizeH="0" baseline="0" noProof="0" dirty="0">
                <a:ln>
                  <a:noFill/>
                </a:ln>
                <a:solidFill>
                  <a:srgbClr val="ED1C1A"/>
                </a:solidFill>
                <a:effectLst/>
                <a:uLnTx/>
                <a:uFillTx/>
                <a:latin typeface="Roboto" panose="02000000000000000000" pitchFamily="2" charset="0"/>
                <a:ea typeface="Roboto" panose="02000000000000000000" pitchFamily="2" charset="0"/>
                <a:cs typeface="Roboto" panose="02000000000000000000" pitchFamily="2" charset="0"/>
              </a:rPr>
              <a:t>CATEGORIES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Choose a category (jobs/subjects), going clockwise everyone must say something that fits 	                      in that category – first person to repeat or make a mistake must put a sweet back in the bowl.</a:t>
            </a:r>
          </a:p>
          <a:p>
            <a:pPr>
              <a:spcBef>
                <a:spcPts val="130"/>
              </a:spcBef>
              <a:spcAft>
                <a:spcPts val="120"/>
              </a:spcAf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J – </a:t>
            </a:r>
            <a:r>
              <a:rPr kumimoji="0" lang="en-GB" sz="1800" b="1"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Roboto" panose="02000000000000000000" pitchFamily="2" charset="0"/>
              </a:rPr>
              <a:t>JACKPOT</a:t>
            </a: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a:t>
            </a:r>
            <a:r>
              <a:rPr lang="en-GB" dirty="0">
                <a:solidFill>
                  <a:srgbClr val="000000"/>
                </a:solidFill>
                <a:latin typeface="Roboto" panose="02000000000000000000" pitchFamily="2" charset="0"/>
                <a:ea typeface="Roboto" panose="02000000000000000000" pitchFamily="2" charset="0"/>
                <a:cs typeface="Roboto" panose="02000000000000000000" pitchFamily="2" charset="0"/>
              </a:rPr>
              <a:t>Tell the group what your post-16 steps are!</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Q – </a:t>
            </a:r>
            <a:r>
              <a:rPr kumimoji="0" lang="en-GB" sz="18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cs typeface="Roboto" panose="02000000000000000000" pitchFamily="2" charset="0"/>
              </a:rPr>
              <a:t>QUESTION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Name a common interview question,</a:t>
            </a:r>
            <a:r>
              <a:rPr kumimoji="0" lang="en-GB" sz="1800" b="0" i="0" u="none" strike="noStrike" kern="1200" cap="none" spc="0" normalizeH="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the rest of the group must answer!</a:t>
            </a:r>
            <a:endPar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130"/>
              </a:spcBef>
              <a:spcAft>
                <a:spcPts val="12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K - </a:t>
            </a:r>
            <a:r>
              <a:rPr kumimoji="0" lang="en-GB" sz="1800" b="1" i="0" u="none" strike="noStrike" kern="1200" cap="none" spc="0" normalizeH="0" baseline="0" noProof="0" dirty="0">
                <a:ln>
                  <a:noFill/>
                </a:ln>
                <a:solidFill>
                  <a:srgbClr val="00AEEF"/>
                </a:solidFill>
                <a:effectLst/>
                <a:uLnTx/>
                <a:uFillTx/>
                <a:latin typeface="Roboto" panose="02000000000000000000" pitchFamily="2" charset="0"/>
                <a:ea typeface="Roboto" panose="02000000000000000000" pitchFamily="2" charset="0"/>
                <a:cs typeface="Roboto" panose="02000000000000000000" pitchFamily="2" charset="0"/>
              </a:rPr>
              <a:t> KO </a:t>
            </a:r>
            <a:r>
              <a:rPr kumimoji="0" lang="en-GB" sz="1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Everyone puts a sweet back in the bowl, name a barrier to HE.</a:t>
            </a:r>
          </a:p>
        </p:txBody>
      </p:sp>
    </p:spTree>
    <p:extLst>
      <p:ext uri="{BB962C8B-B14F-4D97-AF65-F5344CB8AC3E}">
        <p14:creationId xmlns:p14="http://schemas.microsoft.com/office/powerpoint/2010/main" val="18385224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33563903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3335638"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LAST SESSION</a:t>
            </a:r>
            <a:endParaRPr lang="en-US" dirty="0"/>
          </a:p>
        </p:txBody>
      </p:sp>
      <p:sp>
        <p:nvSpPr>
          <p:cNvPr id="2" name="Rounded Rectangle 2">
            <a:extLst>
              <a:ext uri="{FF2B5EF4-FFF2-40B4-BE49-F238E27FC236}">
                <a16:creationId xmlns:a16="http://schemas.microsoft.com/office/drawing/2014/main" id="{15ED2ADD-AD72-4ECA-9E9F-4103A347C220}"/>
              </a:ext>
            </a:extLst>
          </p:cNvPr>
          <p:cNvSpPr/>
          <p:nvPr/>
        </p:nvSpPr>
        <p:spPr>
          <a:xfrm>
            <a:off x="838200" y="1740848"/>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a:extLst>
              <a:ext uri="{FF2B5EF4-FFF2-40B4-BE49-F238E27FC236}">
                <a16:creationId xmlns:a16="http://schemas.microsoft.com/office/drawing/2014/main" id="{17692954-42E5-4BD0-89F9-5E43946AAD8B}"/>
              </a:ext>
            </a:extLst>
          </p:cNvPr>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1" name="Group 20">
            <a:extLst>
              <a:ext uri="{FF2B5EF4-FFF2-40B4-BE49-F238E27FC236}">
                <a16:creationId xmlns:a16="http://schemas.microsoft.com/office/drawing/2014/main" id="{A5D27E97-B1FC-42C9-BA3A-D86BCB87C753}"/>
              </a:ext>
            </a:extLst>
          </p:cNvPr>
          <p:cNvGrpSpPr/>
          <p:nvPr/>
        </p:nvGrpSpPr>
        <p:grpSpPr>
          <a:xfrm>
            <a:off x="2079171" y="1740848"/>
            <a:ext cx="9165772" cy="1110701"/>
            <a:chOff x="1282860" y="601630"/>
            <a:chExt cx="9232739" cy="1110701"/>
          </a:xfrm>
        </p:grpSpPr>
        <p:sp>
          <p:nvSpPr>
            <p:cNvPr id="19" name="Rectangle 18">
              <a:extLst>
                <a:ext uri="{FF2B5EF4-FFF2-40B4-BE49-F238E27FC236}">
                  <a16:creationId xmlns:a16="http://schemas.microsoft.com/office/drawing/2014/main" id="{D59396B5-8686-41BE-ADB9-283E375C12AA}"/>
                </a:ext>
              </a:extLst>
            </p:cNvPr>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20" name="Rectangle 19">
              <a:extLst>
                <a:ext uri="{FF2B5EF4-FFF2-40B4-BE49-F238E27FC236}">
                  <a16:creationId xmlns:a16="http://schemas.microsoft.com/office/drawing/2014/main" id="{BEDFE8A0-E7DF-4204-8922-903544F69E5F}"/>
                </a:ext>
              </a:extLst>
            </p:cNvPr>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Understand </a:t>
              </a:r>
              <a:r>
                <a:rPr lang="en-US" sz="2400" dirty="0">
                  <a:solidFill>
                    <a:schemeClr val="bg1"/>
                  </a:solidFill>
                </a:rPr>
                <a:t>what you need to prepare for FE. </a:t>
              </a:r>
              <a:endParaRPr lang="en-US" sz="2400" kern="1200" dirty="0">
                <a:solidFill>
                  <a:schemeClr val="bg1"/>
                </a:solidFill>
              </a:endParaRPr>
            </a:p>
          </p:txBody>
        </p:sp>
      </p:grpSp>
      <p:sp>
        <p:nvSpPr>
          <p:cNvPr id="23" name="Rounded Rectangle 8">
            <a:extLst>
              <a:ext uri="{FF2B5EF4-FFF2-40B4-BE49-F238E27FC236}">
                <a16:creationId xmlns:a16="http://schemas.microsoft.com/office/drawing/2014/main" id="{FB7607D5-CE97-45C1-B72F-BE55A4B112BE}"/>
              </a:ext>
            </a:extLst>
          </p:cNvPr>
          <p:cNvSpPr/>
          <p:nvPr/>
        </p:nvSpPr>
        <p:spPr>
          <a:xfrm>
            <a:off x="838200" y="3177761"/>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25" name="Rectangle 24" descr="Blog">
            <a:extLst>
              <a:ext uri="{FF2B5EF4-FFF2-40B4-BE49-F238E27FC236}">
                <a16:creationId xmlns:a16="http://schemas.microsoft.com/office/drawing/2014/main" id="{EDF61CC3-9EFA-4E4F-8AFE-25756CE5E6EB}"/>
              </a:ext>
            </a:extLst>
          </p:cNvPr>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29" name="Group 28">
            <a:extLst>
              <a:ext uri="{FF2B5EF4-FFF2-40B4-BE49-F238E27FC236}">
                <a16:creationId xmlns:a16="http://schemas.microsoft.com/office/drawing/2014/main" id="{56EF7D99-0DCD-4130-8CF9-7AEB1C307F0A}"/>
              </a:ext>
            </a:extLst>
          </p:cNvPr>
          <p:cNvGrpSpPr/>
          <p:nvPr/>
        </p:nvGrpSpPr>
        <p:grpSpPr>
          <a:xfrm>
            <a:off x="2079171" y="3177761"/>
            <a:ext cx="9165772" cy="1110701"/>
            <a:chOff x="1282860" y="601630"/>
            <a:chExt cx="9232739" cy="1110701"/>
          </a:xfrm>
        </p:grpSpPr>
        <p:sp>
          <p:nvSpPr>
            <p:cNvPr id="27" name="Rectangle 26">
              <a:extLst>
                <a:ext uri="{FF2B5EF4-FFF2-40B4-BE49-F238E27FC236}">
                  <a16:creationId xmlns:a16="http://schemas.microsoft.com/office/drawing/2014/main" id="{15443DA9-2298-49A0-911F-6E5369560B15}"/>
                </a:ext>
              </a:extLst>
            </p:cNvPr>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28" name="Rectangle 27">
              <a:extLst>
                <a:ext uri="{FF2B5EF4-FFF2-40B4-BE49-F238E27FC236}">
                  <a16:creationId xmlns:a16="http://schemas.microsoft.com/office/drawing/2014/main" id="{32358CF8-94B1-4C07-8D9F-970CA6FFB325}"/>
                </a:ext>
              </a:extLst>
            </p:cNvPr>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400" dirty="0">
                  <a:solidFill>
                    <a:schemeClr val="bg1"/>
                  </a:solidFill>
                </a:rPr>
                <a:t>Be aware of the common HE barriers and misconceptions</a:t>
              </a:r>
              <a:r>
                <a:rPr lang="en-US" sz="2400" kern="1200" dirty="0">
                  <a:solidFill>
                    <a:schemeClr val="bg1"/>
                  </a:solidFill>
                </a:rPr>
                <a:t>.</a:t>
              </a:r>
              <a:r>
                <a:rPr lang="en-US" sz="2400" b="1" dirty="0">
                  <a:solidFill>
                    <a:schemeClr val="bg1"/>
                  </a:solidFill>
                </a:rPr>
                <a:t> </a:t>
              </a:r>
              <a:endParaRPr lang="en-US" sz="2400" kern="1200" dirty="0">
                <a:solidFill>
                  <a:schemeClr val="bg1"/>
                </a:solidFill>
              </a:endParaRPr>
            </a:p>
          </p:txBody>
        </p:sp>
      </p:grpSp>
      <p:sp>
        <p:nvSpPr>
          <p:cNvPr id="30" name="Rounded Rectangle 8">
            <a:extLst>
              <a:ext uri="{FF2B5EF4-FFF2-40B4-BE49-F238E27FC236}">
                <a16:creationId xmlns:a16="http://schemas.microsoft.com/office/drawing/2014/main" id="{FD46CC7B-935A-4CF5-8BFA-BC2AE3E1E196}"/>
              </a:ext>
            </a:extLst>
          </p:cNvPr>
          <p:cNvSpPr/>
          <p:nvPr/>
        </p:nvSpPr>
        <p:spPr>
          <a:xfrm>
            <a:off x="838199" y="4543609"/>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31" name="Rectangle 30" descr="Blog">
            <a:extLst>
              <a:ext uri="{FF2B5EF4-FFF2-40B4-BE49-F238E27FC236}">
                <a16:creationId xmlns:a16="http://schemas.microsoft.com/office/drawing/2014/main" id="{89A940FD-4C3B-4D9C-94EE-CE0A3F0BD26E}"/>
              </a:ext>
            </a:extLst>
          </p:cNvPr>
          <p:cNvSpPr/>
          <p:nvPr/>
        </p:nvSpPr>
        <p:spPr>
          <a:xfrm>
            <a:off x="1055270" y="4717637"/>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32" name="Group 31">
            <a:extLst>
              <a:ext uri="{FF2B5EF4-FFF2-40B4-BE49-F238E27FC236}">
                <a16:creationId xmlns:a16="http://schemas.microsoft.com/office/drawing/2014/main" id="{354D5D9B-09CC-405D-B38B-AEB8A0DAA00B}"/>
              </a:ext>
            </a:extLst>
          </p:cNvPr>
          <p:cNvGrpSpPr/>
          <p:nvPr/>
        </p:nvGrpSpPr>
        <p:grpSpPr>
          <a:xfrm>
            <a:off x="2079170" y="4543609"/>
            <a:ext cx="9165772" cy="1110701"/>
            <a:chOff x="1282860" y="601630"/>
            <a:chExt cx="9232739" cy="1110701"/>
          </a:xfrm>
        </p:grpSpPr>
        <p:sp>
          <p:nvSpPr>
            <p:cNvPr id="33" name="Rectangle 32">
              <a:extLst>
                <a:ext uri="{FF2B5EF4-FFF2-40B4-BE49-F238E27FC236}">
                  <a16:creationId xmlns:a16="http://schemas.microsoft.com/office/drawing/2014/main" id="{531B4503-C1A4-4B44-92A7-B298C0BA0C9E}"/>
                </a:ext>
              </a:extLst>
            </p:cNvPr>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34" name="Rectangle 33">
              <a:extLst>
                <a:ext uri="{FF2B5EF4-FFF2-40B4-BE49-F238E27FC236}">
                  <a16:creationId xmlns:a16="http://schemas.microsoft.com/office/drawing/2014/main" id="{AD100EA3-7822-480B-93F5-06E69CBE7CAB}"/>
                </a:ext>
              </a:extLst>
            </p:cNvPr>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a:t>
              </a:r>
              <a:r>
                <a:rPr lang="en-US" sz="2400" b="1" dirty="0">
                  <a:solidFill>
                    <a:schemeClr val="bg1"/>
                  </a:solidFill>
                </a:rPr>
                <a:t>3</a:t>
              </a:r>
              <a:r>
                <a:rPr lang="en-US" sz="2400" b="1" kern="1200" dirty="0">
                  <a:solidFill>
                    <a:schemeClr val="bg1"/>
                  </a:solidFill>
                </a:rPr>
                <a:t>: </a:t>
              </a:r>
              <a:r>
                <a:rPr lang="en-US" sz="2400" dirty="0">
                  <a:solidFill>
                    <a:schemeClr val="bg1"/>
                  </a:solidFill>
                </a:rPr>
                <a:t>Comprehend the benefits of HE</a:t>
              </a:r>
              <a:r>
                <a:rPr lang="en-US" sz="2400" kern="1200" dirty="0">
                  <a:solidFill>
                    <a:schemeClr val="bg1"/>
                  </a:solidFill>
                </a:rPr>
                <a:t>.</a:t>
              </a:r>
              <a:r>
                <a:rPr lang="en-US" sz="2400" b="1" dirty="0">
                  <a:solidFill>
                    <a:schemeClr val="bg1"/>
                  </a:solidFill>
                </a:rPr>
                <a:t> </a:t>
              </a:r>
              <a:endParaRPr lang="en-US" sz="2400" kern="1200" dirty="0">
                <a:solidFill>
                  <a:schemeClr val="bg1"/>
                </a:solidFill>
              </a:endParaRP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4909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5" name="Rounded Rectangular Callout 4"/>
          <p:cNvSpPr/>
          <p:nvPr/>
        </p:nvSpPr>
        <p:spPr>
          <a:xfrm>
            <a:off x="501680" y="1981519"/>
            <a:ext cx="11098500" cy="964987"/>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STUDENTS’ UNION</a:t>
            </a:r>
          </a:p>
        </p:txBody>
      </p:sp>
      <p:sp>
        <p:nvSpPr>
          <p:cNvPr id="2" name="TextBox 1"/>
          <p:cNvSpPr txBox="1"/>
          <p:nvPr/>
        </p:nvSpPr>
        <p:spPr>
          <a:xfrm>
            <a:off x="1672361" y="3279531"/>
            <a:ext cx="8757138" cy="1938992"/>
          </a:xfrm>
          <a:prstGeom prst="rect">
            <a:avLst/>
          </a:prstGeom>
          <a:noFill/>
        </p:spPr>
        <p:txBody>
          <a:bodyPr wrap="square" rtlCol="0">
            <a:spAutoFit/>
          </a:bodyPr>
          <a:lstStyle/>
          <a:p>
            <a:pPr algn="ctr"/>
            <a:r>
              <a:rPr lang="en-GB" sz="2400" dirty="0"/>
              <a:t>Which students’ unions did you research into?</a:t>
            </a:r>
          </a:p>
          <a:p>
            <a:pPr algn="ctr"/>
            <a:endParaRPr lang="en-GB" sz="2400" dirty="0"/>
          </a:p>
          <a:p>
            <a:pPr algn="ctr"/>
            <a:r>
              <a:rPr lang="en-GB" sz="2400" dirty="0"/>
              <a:t>What did you find?</a:t>
            </a:r>
          </a:p>
          <a:p>
            <a:pPr algn="ctr"/>
            <a:endParaRPr lang="en-GB" sz="2400" dirty="0"/>
          </a:p>
          <a:p>
            <a:pPr algn="ctr"/>
            <a:r>
              <a:rPr lang="en-GB" sz="2400" dirty="0"/>
              <a:t>Is there anything you would want to get involved with?</a:t>
            </a:r>
          </a:p>
        </p:txBody>
      </p:sp>
    </p:spTree>
    <p:extLst>
      <p:ext uri="{BB962C8B-B14F-4D97-AF65-F5344CB8AC3E}">
        <p14:creationId xmlns:p14="http://schemas.microsoft.com/office/powerpoint/2010/main" val="11380715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ln>
            <a:solidFill>
              <a:srgbClr val="00B0F0"/>
            </a:solidFill>
          </a:ln>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Understand how </a:t>
              </a:r>
              <a:r>
                <a:rPr lang="en-US" sz="2400" dirty="0">
                  <a:solidFill>
                    <a:schemeClr val="bg1"/>
                  </a:solidFill>
                </a:rPr>
                <a:t>to budget</a:t>
              </a:r>
              <a:r>
                <a:rPr lang="en-US" sz="2400" kern="1200" dirty="0">
                  <a:solidFill>
                    <a:schemeClr val="bg1"/>
                  </a:solidFill>
                </a:rPr>
                <a:t> for university.</a:t>
              </a:r>
              <a:endParaRPr lang="en-US" sz="2400" b="1" kern="1200" dirty="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400" dirty="0">
                  <a:solidFill>
                    <a:schemeClr val="bg1"/>
                  </a:solidFill>
                </a:rPr>
                <a:t>Review your knowledge of FE and HE</a:t>
              </a:r>
              <a:r>
                <a:rPr lang="en-US" sz="2400" kern="1200" dirty="0">
                  <a:solidFill>
                    <a:schemeClr val="bg1"/>
                  </a:solidFill>
                </a:rPr>
                <a:t>.</a:t>
              </a:r>
              <a:r>
                <a:rPr lang="en-US" sz="2400" b="1" dirty="0">
                  <a:solidFill>
                    <a:schemeClr val="bg1"/>
                  </a:solidFill>
                </a:rPr>
                <a:t> </a:t>
              </a:r>
              <a:endParaRPr lang="en-US" sz="2400" kern="1200" dirty="0">
                <a:solidFill>
                  <a:schemeClr val="bg1"/>
                </a:solidFill>
              </a:endParaRPr>
            </a:p>
          </p:txBody>
        </p:sp>
      </p:grpSp>
    </p:spTree>
    <p:extLst>
      <p:ext uri="{BB962C8B-B14F-4D97-AF65-F5344CB8AC3E}">
        <p14:creationId xmlns:p14="http://schemas.microsoft.com/office/powerpoint/2010/main" val="20266998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525" t="21601" r="30460" b="46193"/>
          <a:stretch/>
        </p:blipFill>
        <p:spPr>
          <a:xfrm>
            <a:off x="9712354" y="1957454"/>
            <a:ext cx="2293039" cy="3453371"/>
          </a:xfrm>
          <a:prstGeom prst="rect">
            <a:avLst/>
          </a:prstGeom>
        </p:spPr>
      </p:pic>
      <p:sp>
        <p:nvSpPr>
          <p:cNvPr id="3" name="TextBox 2"/>
          <p:cNvSpPr txBox="1"/>
          <p:nvPr/>
        </p:nvSpPr>
        <p:spPr>
          <a:xfrm>
            <a:off x="265937" y="1366684"/>
            <a:ext cx="9210674" cy="877163"/>
          </a:xfrm>
          <a:prstGeom prst="rect">
            <a:avLst/>
          </a:prstGeom>
          <a:noFill/>
        </p:spPr>
        <p:txBody>
          <a:bodyPr wrap="square" rtlCol="0">
            <a:spAutoFit/>
          </a:bodyPr>
          <a:lstStyle/>
          <a:p>
            <a:pPr>
              <a:lnSpc>
                <a:spcPct val="150000"/>
              </a:lnSpc>
            </a:pPr>
            <a:r>
              <a:rPr lang="en-GB" dirty="0"/>
              <a:t>It’s important to manage your money properly to ensure that you have enough to live on. </a:t>
            </a:r>
          </a:p>
          <a:p>
            <a:pPr>
              <a:lnSpc>
                <a:spcPct val="150000"/>
              </a:lnSpc>
            </a:pPr>
            <a:r>
              <a:rPr lang="en-GB" dirty="0"/>
              <a:t>Use this activity to understand what your priorities are and where you can save money!</a:t>
            </a:r>
          </a:p>
        </p:txBody>
      </p:sp>
      <p:sp>
        <p:nvSpPr>
          <p:cNvPr id="5" name="TextBox 4"/>
          <p:cNvSpPr txBox="1"/>
          <p:nvPr/>
        </p:nvSpPr>
        <p:spPr>
          <a:xfrm>
            <a:off x="198497" y="4976295"/>
            <a:ext cx="9726554" cy="1708160"/>
          </a:xfrm>
          <a:prstGeom prst="rect">
            <a:avLst/>
          </a:prstGeom>
          <a:noFill/>
        </p:spPr>
        <p:txBody>
          <a:bodyPr wrap="square" rtlCol="0">
            <a:spAutoFit/>
          </a:bodyPr>
          <a:lstStyle/>
          <a:p>
            <a:pPr marL="342900" indent="-342900">
              <a:lnSpc>
                <a:spcPct val="150000"/>
              </a:lnSpc>
              <a:buAutoNum type="arabicParenR"/>
            </a:pPr>
            <a:r>
              <a:rPr lang="en-GB" dirty="0"/>
              <a:t>Choose between going to university, a higher apprenticeship or a degree apprenticeship.</a:t>
            </a:r>
          </a:p>
          <a:p>
            <a:pPr marL="342900" indent="-342900">
              <a:lnSpc>
                <a:spcPct val="150000"/>
              </a:lnSpc>
              <a:buAutoNum type="arabicParenR"/>
            </a:pPr>
            <a:r>
              <a:rPr lang="en-GB" dirty="0"/>
              <a:t>Select the amount of money you would receive from this and write it at the top of your ‘Expense’ sheet.</a:t>
            </a:r>
          </a:p>
          <a:p>
            <a:pPr marL="342900" indent="-342900">
              <a:lnSpc>
                <a:spcPct val="150000"/>
              </a:lnSpc>
              <a:buAutoNum type="arabicParenR"/>
            </a:pPr>
            <a:r>
              <a:rPr lang="en-GB" dirty="0"/>
              <a:t>Work through the options selecting where you will be spending your money.</a:t>
            </a:r>
          </a:p>
        </p:txBody>
      </p:sp>
      <p:sp>
        <p:nvSpPr>
          <p:cNvPr id="8" name="Rectangle 7"/>
          <p:cNvSpPr/>
          <p:nvPr/>
        </p:nvSpPr>
        <p:spPr>
          <a:xfrm>
            <a:off x="325467" y="2431616"/>
            <a:ext cx="2800350" cy="2438400"/>
          </a:xfrm>
          <a:prstGeom prst="rect">
            <a:avLst/>
          </a:prstGeom>
          <a:solidFill>
            <a:srgbClr val="ED217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382992" y="2431616"/>
            <a:ext cx="2800350" cy="24384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6440517" y="2440886"/>
            <a:ext cx="2800350" cy="2438400"/>
          </a:xfrm>
          <a:prstGeom prst="rect">
            <a:avLst/>
          </a:prstGeom>
          <a:solidFill>
            <a:srgbClr val="92278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042224" y="2469746"/>
            <a:ext cx="1366837" cy="400110"/>
          </a:xfrm>
          <a:prstGeom prst="rect">
            <a:avLst/>
          </a:prstGeom>
          <a:noFill/>
        </p:spPr>
        <p:txBody>
          <a:bodyPr wrap="square" rtlCol="0">
            <a:spAutoFit/>
          </a:bodyPr>
          <a:lstStyle/>
          <a:p>
            <a:pPr algn="ctr"/>
            <a:r>
              <a:rPr lang="en-GB" sz="2000" b="1" dirty="0">
                <a:solidFill>
                  <a:schemeClr val="bg1"/>
                </a:solidFill>
              </a:rPr>
              <a:t>University</a:t>
            </a:r>
          </a:p>
        </p:txBody>
      </p:sp>
      <p:sp>
        <p:nvSpPr>
          <p:cNvPr id="29" name="TextBox 28"/>
          <p:cNvSpPr txBox="1"/>
          <p:nvPr/>
        </p:nvSpPr>
        <p:spPr>
          <a:xfrm>
            <a:off x="3229021" y="2516107"/>
            <a:ext cx="3143249" cy="369332"/>
          </a:xfrm>
          <a:prstGeom prst="rect">
            <a:avLst/>
          </a:prstGeom>
          <a:noFill/>
        </p:spPr>
        <p:txBody>
          <a:bodyPr wrap="square" rtlCol="0">
            <a:spAutoFit/>
          </a:bodyPr>
          <a:lstStyle/>
          <a:p>
            <a:pPr algn="ctr"/>
            <a:r>
              <a:rPr lang="en-GB" b="1" dirty="0">
                <a:solidFill>
                  <a:schemeClr val="bg1"/>
                </a:solidFill>
              </a:rPr>
              <a:t>Higher Apprenticeship</a:t>
            </a:r>
          </a:p>
        </p:txBody>
      </p:sp>
      <p:sp>
        <p:nvSpPr>
          <p:cNvPr id="30" name="TextBox 29"/>
          <p:cNvSpPr txBox="1"/>
          <p:nvPr/>
        </p:nvSpPr>
        <p:spPr>
          <a:xfrm>
            <a:off x="6440518" y="2471280"/>
            <a:ext cx="2800349" cy="400110"/>
          </a:xfrm>
          <a:prstGeom prst="rect">
            <a:avLst/>
          </a:prstGeom>
          <a:noFill/>
        </p:spPr>
        <p:txBody>
          <a:bodyPr wrap="square" rtlCol="0">
            <a:spAutoFit/>
          </a:bodyPr>
          <a:lstStyle/>
          <a:p>
            <a:pPr algn="ctr"/>
            <a:r>
              <a:rPr lang="en-GB" sz="2000" b="1" dirty="0">
                <a:solidFill>
                  <a:schemeClr val="bg1"/>
                </a:solidFill>
              </a:rPr>
              <a:t>Degree Apprenticeship</a:t>
            </a:r>
          </a:p>
        </p:txBody>
      </p:sp>
      <p:sp>
        <p:nvSpPr>
          <p:cNvPr id="10" name="TextBox 9"/>
          <p:cNvSpPr txBox="1"/>
          <p:nvPr/>
        </p:nvSpPr>
        <p:spPr>
          <a:xfrm>
            <a:off x="420717" y="2976135"/>
            <a:ext cx="2619375" cy="1754326"/>
          </a:xfrm>
          <a:prstGeom prst="rect">
            <a:avLst/>
          </a:prstGeom>
          <a:noFill/>
        </p:spPr>
        <p:txBody>
          <a:bodyPr wrap="square" rtlCol="0">
            <a:spAutoFit/>
          </a:bodyPr>
          <a:lstStyle/>
          <a:p>
            <a:pPr algn="ctr"/>
            <a:r>
              <a:rPr lang="en-GB" dirty="0">
                <a:solidFill>
                  <a:schemeClr val="bg1"/>
                </a:solidFill>
              </a:rPr>
              <a:t>If you choose to go to university, the maximum maintenance loan awarded is </a:t>
            </a:r>
            <a:r>
              <a:rPr lang="en-GB" b="1" u="sng" dirty="0">
                <a:solidFill>
                  <a:schemeClr val="bg1"/>
                </a:solidFill>
              </a:rPr>
              <a:t>£9,978</a:t>
            </a:r>
            <a:r>
              <a:rPr lang="en-GB" dirty="0">
                <a:solidFill>
                  <a:schemeClr val="bg1"/>
                </a:solidFill>
              </a:rPr>
              <a:t>. Use this figure for the budgeting activity.</a:t>
            </a:r>
          </a:p>
        </p:txBody>
      </p:sp>
      <p:sp>
        <p:nvSpPr>
          <p:cNvPr id="31" name="TextBox 30"/>
          <p:cNvSpPr txBox="1"/>
          <p:nvPr/>
        </p:nvSpPr>
        <p:spPr>
          <a:xfrm>
            <a:off x="3473480" y="2969930"/>
            <a:ext cx="2619375" cy="1754326"/>
          </a:xfrm>
          <a:prstGeom prst="rect">
            <a:avLst/>
          </a:prstGeom>
          <a:noFill/>
        </p:spPr>
        <p:txBody>
          <a:bodyPr wrap="square" rtlCol="0">
            <a:spAutoFit/>
          </a:bodyPr>
          <a:lstStyle/>
          <a:p>
            <a:pPr algn="ctr"/>
            <a:r>
              <a:rPr lang="en-GB" dirty="0">
                <a:solidFill>
                  <a:schemeClr val="bg1"/>
                </a:solidFill>
              </a:rPr>
              <a:t>If you choose to study a higher apprenticeship, you do not need to select a part-time job. The average salary is </a:t>
            </a:r>
            <a:r>
              <a:rPr lang="en-GB" b="1" u="sng" dirty="0">
                <a:solidFill>
                  <a:schemeClr val="bg1"/>
                </a:solidFill>
              </a:rPr>
              <a:t>£17,500</a:t>
            </a:r>
            <a:r>
              <a:rPr lang="en-GB" dirty="0">
                <a:solidFill>
                  <a:schemeClr val="bg1"/>
                </a:solidFill>
              </a:rPr>
              <a:t>.</a:t>
            </a:r>
          </a:p>
        </p:txBody>
      </p:sp>
      <p:sp>
        <p:nvSpPr>
          <p:cNvPr id="32" name="TextBox 31"/>
          <p:cNvSpPr txBox="1"/>
          <p:nvPr/>
        </p:nvSpPr>
        <p:spPr>
          <a:xfrm>
            <a:off x="6531004" y="2969930"/>
            <a:ext cx="2619375" cy="1754326"/>
          </a:xfrm>
          <a:prstGeom prst="rect">
            <a:avLst/>
          </a:prstGeom>
          <a:noFill/>
        </p:spPr>
        <p:txBody>
          <a:bodyPr wrap="square" rtlCol="0">
            <a:spAutoFit/>
          </a:bodyPr>
          <a:lstStyle/>
          <a:p>
            <a:pPr algn="ctr"/>
            <a:r>
              <a:rPr lang="en-GB" dirty="0">
                <a:solidFill>
                  <a:schemeClr val="bg1"/>
                </a:solidFill>
              </a:rPr>
              <a:t>If you choose to a degree apprenticeship, the average salary is </a:t>
            </a:r>
            <a:r>
              <a:rPr lang="en-GB" b="1" u="sng" dirty="0">
                <a:solidFill>
                  <a:schemeClr val="bg1"/>
                </a:solidFill>
              </a:rPr>
              <a:t>£22,500</a:t>
            </a:r>
            <a:r>
              <a:rPr lang="en-GB" dirty="0">
                <a:solidFill>
                  <a:schemeClr val="bg1"/>
                </a:solidFill>
              </a:rPr>
              <a:t>. You do not need to select a part-time job from the list.</a:t>
            </a:r>
          </a:p>
        </p:txBody>
      </p:sp>
      <p:sp>
        <p:nvSpPr>
          <p:cNvPr id="16" name="Rectangle 15"/>
          <p:cNvSpPr/>
          <p:nvPr/>
        </p:nvSpPr>
        <p:spPr>
          <a:xfrm>
            <a:off x="501679" y="467946"/>
            <a:ext cx="272734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
        <p:nvSpPr>
          <p:cNvPr id="17" name="TextBox 16"/>
          <p:cNvSpPr txBox="1"/>
          <p:nvPr/>
        </p:nvSpPr>
        <p:spPr>
          <a:xfrm>
            <a:off x="9219201" y="6491088"/>
            <a:ext cx="3099570" cy="307777"/>
          </a:xfrm>
          <a:prstGeom prst="rect">
            <a:avLst/>
          </a:prstGeom>
          <a:noFill/>
        </p:spPr>
        <p:txBody>
          <a:bodyPr wrap="square" rtlCol="0">
            <a:spAutoFit/>
          </a:bodyPr>
          <a:lstStyle/>
          <a:p>
            <a:r>
              <a:rPr lang="en-GB" sz="1400" i="1" dirty="0">
                <a:solidFill>
                  <a:srgbClr val="FF0000"/>
                </a:solidFill>
              </a:rPr>
              <a:t>Figures correct as of October 2020*</a:t>
            </a:r>
          </a:p>
        </p:txBody>
      </p:sp>
    </p:spTree>
    <p:extLst>
      <p:ext uri="{BB962C8B-B14F-4D97-AF65-F5344CB8AC3E}">
        <p14:creationId xmlns:p14="http://schemas.microsoft.com/office/powerpoint/2010/main" val="42265634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9" y="467946"/>
            <a:ext cx="272734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
        <p:nvSpPr>
          <p:cNvPr id="3" name="Rectangle 2"/>
          <p:cNvSpPr/>
          <p:nvPr/>
        </p:nvSpPr>
        <p:spPr>
          <a:xfrm>
            <a:off x="1657350" y="1920240"/>
            <a:ext cx="8435340" cy="914400"/>
          </a:xfrm>
          <a:prstGeom prst="rect">
            <a:avLst/>
          </a:prstGeom>
          <a:solidFill>
            <a:srgbClr val="ED217C"/>
          </a:solidFill>
          <a:ln>
            <a:solidFill>
              <a:srgbClr val="ED2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mj-lt"/>
              </a:rPr>
              <a:t>Can you think of any ways you could save money?</a:t>
            </a:r>
          </a:p>
        </p:txBody>
      </p:sp>
    </p:spTree>
    <p:extLst>
      <p:ext uri="{BB962C8B-B14F-4D97-AF65-F5344CB8AC3E}">
        <p14:creationId xmlns:p14="http://schemas.microsoft.com/office/powerpoint/2010/main" val="284040105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8" y="512014"/>
            <a:ext cx="515288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 GUIDANCE</a:t>
            </a:r>
          </a:p>
        </p:txBody>
      </p:sp>
      <p:pic>
        <p:nvPicPr>
          <p:cNvPr id="1026" name="Picture 2" descr="36 Years of Microsoft Excel Design History - 71 Images - Version Museum"/>
          <p:cNvPicPr>
            <a:picLocks noChangeAspect="1" noChangeArrowheads="1"/>
          </p:cNvPicPr>
          <p:nvPr/>
        </p:nvPicPr>
        <p:blipFill rotWithShape="1">
          <a:blip r:embed="rId3">
            <a:extLst>
              <a:ext uri="{28A0092B-C50C-407E-A947-70E740481C1C}">
                <a14:useLocalDpi xmlns:a14="http://schemas.microsoft.com/office/drawing/2010/main" val="0"/>
              </a:ext>
            </a:extLst>
          </a:blip>
          <a:srcRect l="19535"/>
          <a:stretch/>
        </p:blipFill>
        <p:spPr bwMode="auto">
          <a:xfrm>
            <a:off x="501679" y="1652700"/>
            <a:ext cx="2380651" cy="1084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S-Extra-Logo - HelloGrads"/>
          <p:cNvPicPr>
            <a:picLocks noChangeAspect="1" noChangeArrowheads="1"/>
          </p:cNvPicPr>
          <p:nvPr/>
        </p:nvPicPr>
        <p:blipFill rotWithShape="1">
          <a:blip r:embed="rId4">
            <a:extLst>
              <a:ext uri="{28A0092B-C50C-407E-A947-70E740481C1C}">
                <a14:useLocalDpi xmlns:a14="http://schemas.microsoft.com/office/drawing/2010/main" val="0"/>
              </a:ext>
            </a:extLst>
          </a:blip>
          <a:srcRect r="34180"/>
          <a:stretch/>
        </p:blipFill>
        <p:spPr bwMode="auto">
          <a:xfrm>
            <a:off x="8320502" y="1618263"/>
            <a:ext cx="2310775" cy="10848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DAYS - Crunchbase Company Profile &amp;amp; Fun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158" y="1286954"/>
            <a:ext cx="3632638" cy="1816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rand Guidelines — Student Be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273" y="2942824"/>
            <a:ext cx="4721225" cy="15737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udent Banking Transparent PNG - 600x744 - Free Download on Ni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0076" y="2942824"/>
            <a:ext cx="1947361" cy="19568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mma - Money Manage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086" y="5319258"/>
            <a:ext cx="3639351" cy="10614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IY Student Starter Kits Can Save You Over £100 | Hannon Coa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613" y="4516565"/>
            <a:ext cx="2754448" cy="206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34144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 To Use Emma - Your First 10 Days - Emma Finance App"/>
          <p:cNvPicPr>
            <a:picLocks noChangeAspect="1" noChangeArrowheads="1"/>
          </p:cNvPicPr>
          <p:nvPr/>
        </p:nvPicPr>
        <p:blipFill rotWithShape="1">
          <a:blip r:embed="rId3">
            <a:extLst>
              <a:ext uri="{28A0092B-C50C-407E-A947-70E740481C1C}">
                <a14:useLocalDpi xmlns:a14="http://schemas.microsoft.com/office/drawing/2010/main" val="0"/>
              </a:ext>
            </a:extLst>
          </a:blip>
          <a:srcRect l="9455" t="9185" r="7504" b="10222"/>
          <a:stretch/>
        </p:blipFill>
        <p:spPr bwMode="auto">
          <a:xfrm>
            <a:off x="280960" y="1255039"/>
            <a:ext cx="5686499" cy="5518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5293" y="2054342"/>
            <a:ext cx="6656868" cy="155283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Track your spending and subscriptions, look at breakdowns of your spending habits and set savings goals, all in order to help you budget effectively</a:t>
            </a:r>
          </a:p>
        </p:txBody>
      </p:sp>
      <p:sp>
        <p:nvSpPr>
          <p:cNvPr id="9" name="Rectangle 8"/>
          <p:cNvSpPr/>
          <p:nvPr/>
        </p:nvSpPr>
        <p:spPr>
          <a:xfrm>
            <a:off x="2935293" y="3856877"/>
            <a:ext cx="4027968" cy="155100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Do some research and see if you can find other useful ways to help you manage your money safely and effectively!</a:t>
            </a:r>
          </a:p>
        </p:txBody>
      </p:sp>
      <p:pic>
        <p:nvPicPr>
          <p:cNvPr id="1038" name="Picture 14" descr="Happy GIFs - Get the best gif on GIF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94258" y="3449658"/>
            <a:ext cx="2559765" cy="19582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0960" y="320230"/>
            <a:ext cx="58356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 APPS: EMMA</a:t>
            </a:r>
          </a:p>
        </p:txBody>
      </p:sp>
    </p:spTree>
    <p:extLst>
      <p:ext uri="{BB962C8B-B14F-4D97-AF65-F5344CB8AC3E}">
        <p14:creationId xmlns:p14="http://schemas.microsoft.com/office/powerpoint/2010/main" val="375271664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78" y="512014"/>
            <a:ext cx="7524722"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DISCOUNT OPTIONS: NUS TOTUM</a:t>
            </a:r>
          </a:p>
        </p:txBody>
      </p:sp>
      <p:sp>
        <p:nvSpPr>
          <p:cNvPr id="4" name="Rectangle 3"/>
          <p:cNvSpPr/>
          <p:nvPr/>
        </p:nvSpPr>
        <p:spPr>
          <a:xfrm>
            <a:off x="501678" y="1626651"/>
            <a:ext cx="6656868" cy="12435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Gets you offers on a wide range of brands including clothes, tech, food and home essentials etc.</a:t>
            </a:r>
          </a:p>
        </p:txBody>
      </p:sp>
      <p:sp>
        <p:nvSpPr>
          <p:cNvPr id="7" name="Rectangle 6"/>
          <p:cNvSpPr/>
          <p:nvPr/>
        </p:nvSpPr>
        <p:spPr>
          <a:xfrm>
            <a:off x="501678" y="4991100"/>
            <a:ext cx="4641822" cy="1178223"/>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You also have the option to get a </a:t>
            </a:r>
            <a:r>
              <a:rPr lang="en-GB" sz="2000" dirty="0" err="1"/>
              <a:t>Totum</a:t>
            </a:r>
            <a:r>
              <a:rPr lang="en-GB" sz="2000" dirty="0"/>
              <a:t> card &amp; an ID card too! </a:t>
            </a:r>
          </a:p>
        </p:txBody>
      </p:sp>
      <p:sp>
        <p:nvSpPr>
          <p:cNvPr id="9" name="Rectangle 8"/>
          <p:cNvSpPr/>
          <p:nvPr/>
        </p:nvSpPr>
        <p:spPr>
          <a:xfrm>
            <a:off x="501678" y="3314700"/>
            <a:ext cx="6656868" cy="1231900"/>
          </a:xfrm>
          <a:prstGeom prst="rect">
            <a:avLst/>
          </a:prstGeom>
          <a:solidFill>
            <a:srgbClr val="ED21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Another way to help you save money, budget effectively and ultimately make your student loan go further</a:t>
            </a:r>
          </a:p>
        </p:txBody>
      </p:sp>
      <p:pic>
        <p:nvPicPr>
          <p:cNvPr id="2052" name="Picture 4" descr="Happy Crying GIFs - Get the best GIF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9574" y="4381500"/>
            <a:ext cx="3590925" cy="20173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udent Discount Card"/>
          <p:cNvPicPr>
            <a:picLocks noChangeAspect="1" noChangeArrowheads="1"/>
          </p:cNvPicPr>
          <p:nvPr/>
        </p:nvPicPr>
        <p:blipFill rotWithShape="1">
          <a:blip r:embed="rId4">
            <a:extLst>
              <a:ext uri="{28A0092B-C50C-407E-A947-70E740481C1C}">
                <a14:useLocalDpi xmlns:a14="http://schemas.microsoft.com/office/drawing/2010/main" val="0"/>
              </a:ext>
            </a:extLst>
          </a:blip>
          <a:srcRect r="30035"/>
          <a:stretch/>
        </p:blipFill>
        <p:spPr bwMode="auto">
          <a:xfrm>
            <a:off x="7652898" y="1818950"/>
            <a:ext cx="3130716" cy="7035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tudent Discount Card"/>
          <p:cNvPicPr>
            <a:picLocks noChangeAspect="1" noChangeArrowheads="1"/>
          </p:cNvPicPr>
          <p:nvPr/>
        </p:nvPicPr>
        <p:blipFill rotWithShape="1">
          <a:blip r:embed="rId4">
            <a:extLst>
              <a:ext uri="{28A0092B-C50C-407E-A947-70E740481C1C}">
                <a14:useLocalDpi xmlns:a14="http://schemas.microsoft.com/office/drawing/2010/main" val="0"/>
              </a:ext>
            </a:extLst>
          </a:blip>
          <a:srcRect l="82995"/>
          <a:stretch/>
        </p:blipFill>
        <p:spPr bwMode="auto">
          <a:xfrm>
            <a:off x="9669518" y="2170716"/>
            <a:ext cx="1310017" cy="121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53778"/>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3562</TotalTime>
  <Words>1225</Words>
  <Application>Microsoft Office PowerPoint</Application>
  <PresentationFormat>Widescreen</PresentationFormat>
  <Paragraphs>102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306</cp:revision>
  <dcterms:created xsi:type="dcterms:W3CDTF">2017-03-14T08:31:32Z</dcterms:created>
  <dcterms:modified xsi:type="dcterms:W3CDTF">2023-08-21T10:25:49Z</dcterms:modified>
</cp:coreProperties>
</file>