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73" r:id="rId2"/>
    <p:sldId id="276" r:id="rId3"/>
    <p:sldId id="285" r:id="rId4"/>
    <p:sldId id="289" r:id="rId5"/>
    <p:sldId id="304" r:id="rId6"/>
    <p:sldId id="318" r:id="rId7"/>
    <p:sldId id="303" r:id="rId8"/>
    <p:sldId id="305" r:id="rId9"/>
    <p:sldId id="287" r:id="rId10"/>
    <p:sldId id="306" r:id="rId11"/>
    <p:sldId id="313" r:id="rId12"/>
    <p:sldId id="312" r:id="rId13"/>
    <p:sldId id="316" r:id="rId14"/>
    <p:sldId id="317" r:id="rId15"/>
    <p:sldId id="308" r:id="rId16"/>
    <p:sldId id="309" r:id="rId17"/>
    <p:sldId id="310" r:id="rId18"/>
    <p:sldId id="302" r:id="rId19"/>
    <p:sldId id="31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93"/>
    <a:srgbClr val="FCFCFC"/>
    <a:srgbClr val="F6F6F6"/>
    <a:srgbClr val="585B84"/>
    <a:srgbClr val="C1D631"/>
    <a:srgbClr val="787878"/>
    <a:srgbClr val="00AEEF"/>
    <a:srgbClr val="0F7CC6"/>
    <a:srgbClr val="ED217C"/>
    <a:srgbClr val="13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80024" autoAdjust="0"/>
  </p:normalViewPr>
  <p:slideViewPr>
    <p:cSldViewPr snapToGrid="0" snapToObjects="1">
      <p:cViewPr>
        <p:scale>
          <a:sx n="70" d="100"/>
          <a:sy n="70" d="100"/>
        </p:scale>
        <p:origin x="-965" y="-82"/>
      </p:cViewPr>
      <p:guideLst>
        <p:guide orient="horz" pos="2160"/>
        <p:guide pos="3840"/>
      </p:guideLst>
    </p:cSldViewPr>
  </p:slideViewPr>
  <p:notesTextViewPr>
    <p:cViewPr>
      <p:scale>
        <a:sx n="75" d="100"/>
        <a:sy n="75" d="100"/>
      </p:scale>
      <p:origin x="0" y="0"/>
    </p:cViewPr>
  </p:notesText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5/11/2021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5/11/2021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Intro:</a:t>
            </a:r>
            <a:r>
              <a:rPr lang="en-GB" dirty="0" smtClean="0"/>
              <a:t> Q</a:t>
            </a:r>
            <a:r>
              <a:rPr lang="en-GB" baseline="0" dirty="0" smtClean="0"/>
              <a:t>uiz. Sessions 1.1 – 1.3 key terms. </a:t>
            </a:r>
            <a:r>
              <a:rPr lang="en-GB" i="1" baseline="0" dirty="0" smtClean="0"/>
              <a:t>(Mark using self or peer assessment. Close any knowledge gaps)</a:t>
            </a:r>
          </a:p>
          <a:p>
            <a:endParaRPr lang="en-GB" baseline="0" dirty="0" smtClean="0"/>
          </a:p>
          <a:p>
            <a:endParaRPr lang="en-GB" baseline="0" dirty="0" smtClean="0"/>
          </a:p>
          <a:p>
            <a:r>
              <a:rPr lang="en-GB" b="1" baseline="0" dirty="0" smtClean="0"/>
              <a:t>Check-in from independent activity: </a:t>
            </a:r>
            <a:endParaRPr lang="en-GB"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4227209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1.3 </a:t>
            </a:r>
            <a:endParaRPr lang="en-GB" b="1" dirty="0" smtClean="0"/>
          </a:p>
          <a:p>
            <a:endParaRPr lang="en-GB" dirty="0" smtClean="0"/>
          </a:p>
          <a:p>
            <a:pPr marL="285750" indent="-285750">
              <a:buFont typeface="Arial" panose="020B0604020202020204" pitchFamily="34" charset="0"/>
              <a:buChar char="•"/>
            </a:pPr>
            <a:r>
              <a:rPr lang="en-GB" sz="1200" dirty="0" smtClean="0">
                <a:latin typeface="Roboto" panose="02000000000000000000" pitchFamily="2" charset="0"/>
                <a:ea typeface="Roboto" panose="02000000000000000000" pitchFamily="2" charset="0"/>
                <a:cs typeface="Roboto" panose="02000000000000000000" pitchFamily="2" charset="0"/>
              </a:rPr>
              <a:t>An important consideration to make when choosing a university is </a:t>
            </a:r>
            <a:r>
              <a:rPr lang="en-GB" sz="1200" b="1" dirty="0" smtClean="0">
                <a:latin typeface="Roboto" panose="02000000000000000000" pitchFamily="2" charset="0"/>
                <a:ea typeface="Roboto" panose="02000000000000000000" pitchFamily="2" charset="0"/>
                <a:cs typeface="Roboto" panose="02000000000000000000" pitchFamily="2" charset="0"/>
              </a:rPr>
              <a:t>where </a:t>
            </a:r>
            <a:r>
              <a:rPr lang="en-GB" sz="1200" dirty="0" smtClean="0">
                <a:latin typeface="Roboto" panose="02000000000000000000" pitchFamily="2" charset="0"/>
                <a:ea typeface="Roboto" panose="02000000000000000000" pitchFamily="2" charset="0"/>
                <a:cs typeface="Roboto" panose="02000000000000000000" pitchFamily="2" charset="0"/>
              </a:rPr>
              <a:t>the university campus is based</a:t>
            </a:r>
          </a:p>
          <a:p>
            <a:pPr marL="285750" indent="-285750">
              <a:buFont typeface="Arial" panose="020B0604020202020204" pitchFamily="34" charset="0"/>
              <a:buChar char="•"/>
            </a:pPr>
            <a:endParaRPr lang="en-GB" sz="1200" dirty="0" smtClean="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smtClean="0">
                <a:latin typeface="Roboto" panose="02000000000000000000" pitchFamily="2" charset="0"/>
                <a:ea typeface="Roboto" panose="02000000000000000000" pitchFamily="2" charset="0"/>
                <a:cs typeface="Roboto" panose="02000000000000000000" pitchFamily="2" charset="0"/>
              </a:rPr>
              <a:t>If you enjoy the city lifestyle and the buzz which comes with it, a </a:t>
            </a:r>
            <a:r>
              <a:rPr lang="en-GB" sz="1200" b="1" dirty="0" smtClean="0">
                <a:latin typeface="Roboto" panose="02000000000000000000" pitchFamily="2" charset="0"/>
                <a:ea typeface="Roboto" panose="02000000000000000000" pitchFamily="2" charset="0"/>
                <a:cs typeface="Roboto" panose="02000000000000000000" pitchFamily="2" charset="0"/>
              </a:rPr>
              <a:t>city university </a:t>
            </a:r>
            <a:r>
              <a:rPr lang="en-GB" sz="1200" dirty="0" smtClean="0">
                <a:latin typeface="Roboto" panose="02000000000000000000" pitchFamily="2" charset="0"/>
                <a:ea typeface="Roboto" panose="02000000000000000000" pitchFamily="2" charset="0"/>
                <a:cs typeface="Roboto" panose="02000000000000000000" pitchFamily="2" charset="0"/>
              </a:rPr>
              <a:t>where the university schools and facilities are spread out across the metropolis may be the best fit for you</a:t>
            </a:r>
          </a:p>
        </p:txBody>
      </p:sp>
      <p:sp>
        <p:nvSpPr>
          <p:cNvPr id="4" name="Slide Number Placeholder 3"/>
          <p:cNvSpPr>
            <a:spLocks noGrp="1"/>
          </p:cNvSpPr>
          <p:nvPr>
            <p:ph type="sldNum" sz="quarter" idx="10"/>
          </p:nvPr>
        </p:nvSpPr>
        <p:spPr/>
        <p:txBody>
          <a:bodyPr/>
          <a:lstStyle/>
          <a:p>
            <a:fld id="{812CBC23-9250-7349-A59D-41C845E0C87D}" type="slidenum">
              <a:rPr lang="en-US" smtClean="0"/>
              <a:t>12</a:t>
            </a:fld>
            <a:endParaRPr lang="en-US"/>
          </a:p>
        </p:txBody>
      </p:sp>
    </p:spTree>
    <p:extLst>
      <p:ext uri="{BB962C8B-B14F-4D97-AF65-F5344CB8AC3E}">
        <p14:creationId xmlns:p14="http://schemas.microsoft.com/office/powerpoint/2010/main" val="2346249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smtClean="0">
                <a:latin typeface="Roboto" panose="02000000000000000000" pitchFamily="2" charset="0"/>
                <a:ea typeface="Roboto" panose="02000000000000000000" pitchFamily="2" charset="0"/>
                <a:cs typeface="Roboto" panose="02000000000000000000" pitchFamily="2" charset="0"/>
              </a:rPr>
              <a:t>Whereas </a:t>
            </a:r>
            <a:r>
              <a:rPr lang="en-GB" sz="1200" dirty="0" smtClean="0">
                <a:latin typeface="Roboto" panose="02000000000000000000" pitchFamily="2" charset="0"/>
                <a:ea typeface="Roboto" panose="02000000000000000000" pitchFamily="2" charset="0"/>
                <a:cs typeface="Roboto" panose="02000000000000000000" pitchFamily="2" charset="0"/>
              </a:rPr>
              <a:t>if you like everything you need to be within easy reach and/or prefer somewhere a little quieter, then a </a:t>
            </a:r>
            <a:r>
              <a:rPr lang="en-GB" sz="1200" b="1" dirty="0" smtClean="0">
                <a:latin typeface="Roboto" panose="02000000000000000000" pitchFamily="2" charset="0"/>
                <a:ea typeface="Roboto" panose="02000000000000000000" pitchFamily="2" charset="0"/>
                <a:cs typeface="Roboto" panose="02000000000000000000" pitchFamily="2" charset="0"/>
              </a:rPr>
              <a:t>campus university </a:t>
            </a:r>
            <a:r>
              <a:rPr lang="en-GB" sz="1200" dirty="0" smtClean="0">
                <a:latin typeface="Roboto" panose="02000000000000000000" pitchFamily="2" charset="0"/>
                <a:ea typeface="Roboto" panose="02000000000000000000" pitchFamily="2" charset="0"/>
                <a:cs typeface="Roboto" panose="02000000000000000000" pitchFamily="2" charset="0"/>
              </a:rPr>
              <a:t>may be better, as everything is purpose-built for university students</a:t>
            </a:r>
          </a:p>
          <a:p>
            <a:pPr marL="285750" indent="-285750">
              <a:buFont typeface="Arial" panose="020B0604020202020204" pitchFamily="34" charset="0"/>
              <a:buChar char="•"/>
            </a:pPr>
            <a:endParaRPr lang="en-GB" sz="1200" dirty="0" smtClean="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smtClean="0">
                <a:latin typeface="Roboto" panose="02000000000000000000" pitchFamily="2" charset="0"/>
                <a:ea typeface="Roboto" panose="02000000000000000000" pitchFamily="2" charset="0"/>
                <a:cs typeface="Roboto" panose="02000000000000000000" pitchFamily="2" charset="0"/>
              </a:rPr>
              <a:t>You will need to be aware that some courses will pretty much choose your location for you – e.g. if you are keen on studying marine biology, you will need to be somewhere by the sea!</a:t>
            </a:r>
          </a:p>
        </p:txBody>
      </p:sp>
      <p:sp>
        <p:nvSpPr>
          <p:cNvPr id="4" name="Slide Number Placeholder 3"/>
          <p:cNvSpPr>
            <a:spLocks noGrp="1"/>
          </p:cNvSpPr>
          <p:nvPr>
            <p:ph type="sldNum" sz="quarter" idx="10"/>
          </p:nvPr>
        </p:nvSpPr>
        <p:spPr/>
        <p:txBody>
          <a:bodyPr/>
          <a:lstStyle/>
          <a:p>
            <a:fld id="{812CBC23-9250-7349-A59D-41C845E0C87D}" type="slidenum">
              <a:rPr lang="en-US" smtClean="0"/>
              <a:t>13</a:t>
            </a:fld>
            <a:endParaRPr lang="en-US"/>
          </a:p>
        </p:txBody>
      </p:sp>
    </p:spTree>
    <p:extLst>
      <p:ext uri="{BB962C8B-B14F-4D97-AF65-F5344CB8AC3E}">
        <p14:creationId xmlns:p14="http://schemas.microsoft.com/office/powerpoint/2010/main" val="2533870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smtClean="0">
                <a:latin typeface="Roboto" panose="02000000000000000000" pitchFamily="2" charset="0"/>
                <a:ea typeface="Roboto" panose="02000000000000000000" pitchFamily="2" charset="0"/>
                <a:cs typeface="Roboto" panose="02000000000000000000" pitchFamily="2" charset="0"/>
              </a:rPr>
              <a:t>Watch</a:t>
            </a:r>
            <a:r>
              <a:rPr lang="en-GB" sz="1200" baseline="0" dirty="0" smtClean="0">
                <a:latin typeface="Roboto" panose="02000000000000000000" pitchFamily="2" charset="0"/>
                <a:ea typeface="Roboto" panose="02000000000000000000" pitchFamily="2" charset="0"/>
                <a:cs typeface="Roboto" panose="02000000000000000000" pitchFamily="2" charset="0"/>
              </a:rPr>
              <a:t> </a:t>
            </a:r>
            <a:r>
              <a:rPr lang="en-GB" sz="1200" baseline="0" dirty="0" smtClean="0">
                <a:latin typeface="Roboto" panose="02000000000000000000" pitchFamily="2" charset="0"/>
                <a:ea typeface="Roboto" panose="02000000000000000000" pitchFamily="2" charset="0"/>
                <a:cs typeface="Roboto" panose="02000000000000000000" pitchFamily="2" charset="0"/>
              </a:rPr>
              <a:t>these campus tours and think about the differences between a campus university and a city university! </a:t>
            </a:r>
          </a:p>
          <a:p>
            <a:pPr marL="285750" indent="-285750">
              <a:buFont typeface="Arial" panose="020B0604020202020204" pitchFamily="34" charset="0"/>
              <a:buChar char="•"/>
            </a:pPr>
            <a:r>
              <a:rPr lang="en-GB" sz="1200" baseline="0" dirty="0" smtClean="0">
                <a:latin typeface="Roboto" panose="02000000000000000000" pitchFamily="2" charset="0"/>
                <a:ea typeface="Roboto" panose="02000000000000000000" pitchFamily="2" charset="0"/>
                <a:cs typeface="Roboto" panose="02000000000000000000" pitchFamily="2" charset="0"/>
              </a:rPr>
              <a:t>This will be useful going into the next task!</a:t>
            </a:r>
            <a:endParaRPr lang="en-GB" sz="1200" dirty="0" smtClean="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14</a:t>
            </a:fld>
            <a:endParaRPr lang="en-US"/>
          </a:p>
        </p:txBody>
      </p:sp>
    </p:spTree>
    <p:extLst>
      <p:ext uri="{BB962C8B-B14F-4D97-AF65-F5344CB8AC3E}">
        <p14:creationId xmlns:p14="http://schemas.microsoft.com/office/powerpoint/2010/main" val="4092336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Resource Booklet Pages 6-8:</a:t>
            </a:r>
            <a:r>
              <a:rPr lang="en-GB" sz="1200" b="1" kern="1200" baseline="0" dirty="0" smtClean="0">
                <a:solidFill>
                  <a:schemeClr val="tx1"/>
                </a:solidFill>
                <a:effectLst/>
                <a:latin typeface="+mn-lt"/>
                <a:ea typeface="+mn-ea"/>
                <a:cs typeface="+mn-cs"/>
              </a:rPr>
              <a:t> 3</a:t>
            </a:r>
            <a:r>
              <a:rPr lang="en-GB" sz="1200" b="1" kern="1200" dirty="0" smtClean="0">
                <a:solidFill>
                  <a:schemeClr val="tx1"/>
                </a:solidFill>
                <a:effectLst/>
                <a:latin typeface="+mn-lt"/>
                <a:ea typeface="+mn-ea"/>
                <a:cs typeface="+mn-cs"/>
              </a:rPr>
              <a:t>.1 City vs campus</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What</a:t>
            </a:r>
            <a:r>
              <a:rPr lang="en-GB" baseline="0" dirty="0" smtClean="0"/>
              <a:t> university campus do you think each of these are? What do you like about each of them? What do you prefer? Relate campuses to courses – you can only do marine biology by the beach, i.e. Plymouth/Portsmouth.</a:t>
            </a:r>
          </a:p>
          <a:p>
            <a:endParaRPr lang="en-GB" dirty="0" smtClean="0"/>
          </a:p>
          <a:p>
            <a:r>
              <a:rPr lang="en-GB" dirty="0" smtClean="0"/>
              <a:t>Map 1 – Staffordshire University</a:t>
            </a:r>
          </a:p>
          <a:p>
            <a:r>
              <a:rPr lang="en-GB" dirty="0" smtClean="0"/>
              <a:t>Map 2 – Swansea</a:t>
            </a:r>
          </a:p>
          <a:p>
            <a:r>
              <a:rPr lang="en-GB" dirty="0" smtClean="0"/>
              <a:t>Map 3 – BCU (Birmingham City)</a:t>
            </a:r>
          </a:p>
          <a:p>
            <a:endParaRPr lang="en-GB"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15</a:t>
            </a:fld>
            <a:endParaRPr lang="en-US"/>
          </a:p>
        </p:txBody>
      </p:sp>
    </p:spTree>
    <p:extLst>
      <p:ext uri="{BB962C8B-B14F-4D97-AF65-F5344CB8AC3E}">
        <p14:creationId xmlns:p14="http://schemas.microsoft.com/office/powerpoint/2010/main" val="807491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What are we trying to achieve? what do you prefer? what are the differences? what do you like the look of?</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16</a:t>
            </a:fld>
            <a:endParaRPr lang="en-US"/>
          </a:p>
        </p:txBody>
      </p:sp>
    </p:spTree>
    <p:extLst>
      <p:ext uri="{BB962C8B-B14F-4D97-AF65-F5344CB8AC3E}">
        <p14:creationId xmlns:p14="http://schemas.microsoft.com/office/powerpoint/2010/main" val="2511867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pairs, ask</a:t>
            </a:r>
            <a:r>
              <a:rPr lang="en-GB" baseline="0" dirty="0" smtClean="0"/>
              <a:t> the learners to </a:t>
            </a:r>
            <a:r>
              <a:rPr lang="en-GB" dirty="0" smtClean="0"/>
              <a:t>pick</a:t>
            </a:r>
            <a:r>
              <a:rPr lang="en-GB" baseline="0" dirty="0" smtClean="0"/>
              <a:t> two subject cards that are of interest and then give prompting questions about entry requirements, assessment methods, employability, course costs, modules, career progression – compare the two, think about why they’re different – important to start thinking about these key ideas, in preparation for next session.</a:t>
            </a:r>
          </a:p>
          <a:p>
            <a:endParaRPr lang="en-GB" baseline="0" dirty="0" smtClean="0"/>
          </a:p>
          <a:p>
            <a:endParaRPr lang="en-GB" dirty="0" smtClean="0"/>
          </a:p>
          <a:p>
            <a:r>
              <a:rPr lang="en-GB" dirty="0" smtClean="0"/>
              <a:t>What do</a:t>
            </a:r>
            <a:r>
              <a:rPr lang="en-GB" baseline="0" dirty="0" smtClean="0"/>
              <a:t> you notice about them – grade difference? What information do you find useful? Is this enough to make a decision? If not, where should you look to find more information? What else would you like to hear about?</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17</a:t>
            </a:fld>
            <a:endParaRPr lang="en-US"/>
          </a:p>
        </p:txBody>
      </p:sp>
    </p:spTree>
    <p:extLst>
      <p:ext uri="{BB962C8B-B14F-4D97-AF65-F5344CB8AC3E}">
        <p14:creationId xmlns:p14="http://schemas.microsoft.com/office/powerpoint/2010/main" val="3879927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Independent activity: </a:t>
            </a:r>
            <a:r>
              <a:rPr lang="en-GB" dirty="0" smtClean="0"/>
              <a:t>Make sure this doesn’t come across as</a:t>
            </a:r>
            <a:r>
              <a:rPr lang="en-GB" baseline="0" dirty="0" smtClean="0"/>
              <a:t> ‘homework’, but as an activity that could benefit them in thinking about HE and their future.</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18</a:t>
            </a:fld>
            <a:endParaRPr lang="en-US"/>
          </a:p>
        </p:txBody>
      </p:sp>
    </p:spTree>
    <p:extLst>
      <p:ext uri="{BB962C8B-B14F-4D97-AF65-F5344CB8AC3E}">
        <p14:creationId xmlns:p14="http://schemas.microsoft.com/office/powerpoint/2010/main" val="291132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1.1</a:t>
            </a:r>
            <a:endParaRPr lang="en-GB" b="1" baseline="0" dirty="0" smtClean="0"/>
          </a:p>
          <a:p>
            <a:endParaRPr lang="en-GB" baseline="0" dirty="0" smtClean="0"/>
          </a:p>
          <a:p>
            <a:r>
              <a:rPr lang="en-GB" baseline="0" dirty="0" smtClean="0">
                <a:latin typeface="Roboto" panose="02000000000000000000" pitchFamily="2" charset="0"/>
                <a:ea typeface="Roboto" panose="02000000000000000000" pitchFamily="2" charset="0"/>
                <a:cs typeface="Roboto" panose="02000000000000000000" pitchFamily="2" charset="0"/>
              </a:rPr>
              <a:t>Try to find out if each learner has any ideas of if they would like to pursue HE, and if so: </a:t>
            </a:r>
          </a:p>
          <a:p>
            <a:pPr marL="628650" lvl="1" indent="-171450">
              <a:buFont typeface="Wingdings" panose="05000000000000000000" pitchFamily="2" charset="2"/>
              <a:buChar char="§"/>
            </a:pPr>
            <a:r>
              <a:rPr lang="en-GB" baseline="0" dirty="0" smtClean="0">
                <a:latin typeface="Roboto" panose="02000000000000000000" pitchFamily="2" charset="0"/>
                <a:ea typeface="Roboto" panose="02000000000000000000" pitchFamily="2" charset="0"/>
                <a:cs typeface="Roboto" panose="02000000000000000000" pitchFamily="2" charset="0"/>
              </a:rPr>
              <a:t>University or apprenticeships? </a:t>
            </a:r>
          </a:p>
          <a:p>
            <a:pPr marL="628650" lvl="1" indent="-171450">
              <a:buFont typeface="Wingdings" panose="05000000000000000000" pitchFamily="2" charset="2"/>
              <a:buChar char="§"/>
            </a:pPr>
            <a:r>
              <a:rPr lang="en-GB" baseline="0" dirty="0" smtClean="0">
                <a:latin typeface="Roboto" panose="02000000000000000000" pitchFamily="2" charset="0"/>
                <a:ea typeface="Roboto" panose="02000000000000000000" pitchFamily="2" charset="0"/>
                <a:cs typeface="Roboto" panose="02000000000000000000" pitchFamily="2" charset="0"/>
              </a:rPr>
              <a:t>What course/apprenticeship? </a:t>
            </a:r>
          </a:p>
          <a:p>
            <a:pPr marL="628650" lvl="1" indent="-171450">
              <a:buFont typeface="Wingdings" panose="05000000000000000000" pitchFamily="2" charset="2"/>
              <a:buChar char="§"/>
            </a:pPr>
            <a:r>
              <a:rPr lang="en-GB" baseline="0" dirty="0" smtClean="0">
                <a:latin typeface="Roboto" panose="02000000000000000000" pitchFamily="2" charset="0"/>
                <a:ea typeface="Roboto" panose="02000000000000000000" pitchFamily="2" charset="0"/>
                <a:cs typeface="Roboto" panose="02000000000000000000" pitchFamily="2" charset="0"/>
              </a:rPr>
              <a:t>What </a:t>
            </a:r>
            <a:r>
              <a:rPr lang="en-GB" baseline="0" dirty="0" err="1" smtClean="0">
                <a:latin typeface="Roboto" panose="02000000000000000000" pitchFamily="2" charset="0"/>
                <a:ea typeface="Roboto" panose="02000000000000000000" pitchFamily="2" charset="0"/>
                <a:cs typeface="Roboto" panose="02000000000000000000" pitchFamily="2" charset="0"/>
              </a:rPr>
              <a:t>uni</a:t>
            </a:r>
            <a:r>
              <a:rPr lang="en-GB" baseline="0" dirty="0" smtClean="0">
                <a:latin typeface="Roboto" panose="02000000000000000000" pitchFamily="2" charset="0"/>
                <a:ea typeface="Roboto" panose="02000000000000000000" pitchFamily="2" charset="0"/>
                <a:cs typeface="Roboto" panose="02000000000000000000" pitchFamily="2" charset="0"/>
              </a:rPr>
              <a:t>/company?</a:t>
            </a:r>
            <a:endParaRPr lang="en-GB" dirty="0" smtClean="0">
              <a:latin typeface="Roboto" panose="02000000000000000000" pitchFamily="2" charset="0"/>
              <a:ea typeface="Roboto" panose="02000000000000000000" pitchFamily="2" charset="0"/>
              <a:cs typeface="Roboto" panose="02000000000000000000" pitchFamily="2" charset="0"/>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162964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Resource Booklet Page 4: 1.1 University of Apprenticeship</a:t>
            </a:r>
            <a:endParaRPr lang="en-GB" sz="1200" kern="1200" dirty="0" smtClean="0">
              <a:solidFill>
                <a:schemeClr val="tx1"/>
              </a:solidFill>
              <a:effectLst/>
              <a:latin typeface="+mn-lt"/>
              <a:ea typeface="+mn-ea"/>
              <a:cs typeface="+mn-cs"/>
            </a:endParaRPr>
          </a:p>
          <a:p>
            <a:endParaRPr lang="en-GB" dirty="0" smtClean="0"/>
          </a:p>
          <a:p>
            <a:r>
              <a:rPr lang="en-GB" dirty="0" smtClean="0"/>
              <a:t>University</a:t>
            </a:r>
            <a:r>
              <a:rPr lang="en-GB" baseline="0" dirty="0" smtClean="0"/>
              <a:t> </a:t>
            </a:r>
            <a:r>
              <a:rPr lang="en-GB" baseline="0" dirty="0" smtClean="0"/>
              <a:t>Pros and Cons:</a:t>
            </a:r>
          </a:p>
          <a:p>
            <a:endParaRPr lang="en-GB" baseline="0" dirty="0" smtClean="0"/>
          </a:p>
          <a:p>
            <a:r>
              <a:rPr lang="en-GB" baseline="0" dirty="0" smtClean="0"/>
              <a:t>Pros</a:t>
            </a:r>
            <a:r>
              <a:rPr lang="en-GB" baseline="0" dirty="0" smtClean="0"/>
              <a:t>:</a:t>
            </a:r>
          </a:p>
          <a:p>
            <a:pPr marL="171450" indent="-171450">
              <a:buFont typeface="Arial" panose="020B0604020202020204" pitchFamily="34" charset="0"/>
              <a:buChar char="•"/>
            </a:pPr>
            <a:r>
              <a:rPr lang="en-GB" dirty="0" smtClean="0"/>
              <a:t>You Can Access More Specialist Jobs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Increase Your Earning Potential</a:t>
            </a:r>
          </a:p>
          <a:p>
            <a:pPr marL="171450" indent="-171450">
              <a:buFont typeface="Arial" panose="020B0604020202020204" pitchFamily="34" charset="0"/>
              <a:buChar char="•"/>
            </a:pPr>
            <a:r>
              <a:rPr lang="en-GB" dirty="0" smtClean="0"/>
              <a:t>Make</a:t>
            </a:r>
            <a:r>
              <a:rPr lang="en-GB" baseline="0" dirty="0" smtClean="0"/>
              <a:t> new friends</a:t>
            </a:r>
          </a:p>
          <a:p>
            <a:pPr marL="171450" indent="-171450">
              <a:buFont typeface="Arial" panose="020B0604020202020204" pitchFamily="34" charset="0"/>
              <a:buChar char="•"/>
            </a:pPr>
            <a:r>
              <a:rPr lang="en-GB" baseline="0" dirty="0" smtClean="0"/>
              <a:t>Participate in new activities (societies)</a:t>
            </a:r>
          </a:p>
          <a:p>
            <a:pPr marL="171450" indent="-171450">
              <a:buFont typeface="Arial" panose="020B0604020202020204" pitchFamily="34" charset="0"/>
              <a:buChar char="•"/>
            </a:pPr>
            <a:r>
              <a:rPr lang="en-GB" baseline="0" dirty="0" smtClean="0"/>
              <a:t>Explore a new city</a:t>
            </a:r>
          </a:p>
          <a:p>
            <a:pPr marL="171450" indent="-171450">
              <a:buFont typeface="Arial" panose="020B0604020202020204" pitchFamily="34" charset="0"/>
              <a:buChar char="•"/>
            </a:pPr>
            <a:r>
              <a:rPr lang="en-GB" baseline="0" dirty="0" smtClean="0"/>
              <a:t>Gain independence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Develop Transferable Skills</a:t>
            </a:r>
          </a:p>
          <a:p>
            <a:pPr marL="171450" indent="-171450">
              <a:buFont typeface="Arial" panose="020B0604020202020204" pitchFamily="34" charset="0"/>
              <a:buChar char="•"/>
            </a:pPr>
            <a:r>
              <a:rPr lang="en-GB" dirty="0" smtClean="0"/>
              <a:t>Makes</a:t>
            </a:r>
            <a:r>
              <a:rPr lang="en-GB" baseline="0" dirty="0" smtClean="0"/>
              <a:t> you more employable</a:t>
            </a:r>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r>
              <a:rPr lang="en-GB" baseline="0" dirty="0" smtClean="0"/>
              <a:t>Cons:</a:t>
            </a:r>
          </a:p>
          <a:p>
            <a:pPr marL="171450" indent="-171450">
              <a:buFont typeface="Arial" panose="020B0604020202020204" pitchFamily="34" charset="0"/>
              <a:buChar char="•"/>
            </a:pPr>
            <a:r>
              <a:rPr lang="en-GB" baseline="0" dirty="0" smtClean="0"/>
              <a:t>It’s expensive (loans and day-to-day living)</a:t>
            </a:r>
          </a:p>
          <a:p>
            <a:pPr marL="171450" indent="-171450">
              <a:buFont typeface="Arial" panose="020B0604020202020204" pitchFamily="34" charset="0"/>
              <a:buChar char="•"/>
            </a:pPr>
            <a:r>
              <a:rPr lang="en-GB" baseline="0" dirty="0" smtClean="0"/>
              <a:t>A degree doesn’t guarantee a job</a:t>
            </a:r>
          </a:p>
          <a:p>
            <a:pPr marL="171450" indent="-171450">
              <a:buFont typeface="Arial" panose="020B0604020202020204" pitchFamily="34" charset="0"/>
              <a:buChar char="•"/>
            </a:pPr>
            <a:r>
              <a:rPr lang="en-GB" baseline="0" dirty="0" smtClean="0"/>
              <a:t>Time consuming</a:t>
            </a:r>
          </a:p>
          <a:p>
            <a:pPr marL="171450" indent="-171450">
              <a:buFont typeface="Arial" panose="020B0604020202020204" pitchFamily="34" charset="0"/>
              <a:buChar char="•"/>
            </a:pPr>
            <a:r>
              <a:rPr lang="en-GB" baseline="0" dirty="0" smtClean="0"/>
              <a:t>Lack of practical experience (depending on course)</a:t>
            </a:r>
          </a:p>
          <a:p>
            <a:pPr marL="171450" indent="-171450">
              <a:buFont typeface="Arial" panose="020B0604020202020204" pitchFamily="34" charset="0"/>
              <a:buChar char="•"/>
            </a:pPr>
            <a:r>
              <a:rPr lang="en-GB" baseline="0" dirty="0" smtClean="0"/>
              <a:t>Homesickness</a:t>
            </a:r>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r>
              <a:rPr lang="en-GB" baseline="0" dirty="0" smtClean="0"/>
              <a:t>Apprenticeship Pros and Cons:</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Pros:</a:t>
            </a:r>
          </a:p>
          <a:p>
            <a:pPr marL="171450" indent="-171450">
              <a:buFont typeface="Arial" panose="020B0604020202020204" pitchFamily="34" charset="0"/>
              <a:buChar char="•"/>
            </a:pPr>
            <a:r>
              <a:rPr lang="en-GB" baseline="0" dirty="0" smtClean="0"/>
              <a:t>Earn while you learn</a:t>
            </a:r>
          </a:p>
          <a:p>
            <a:pPr marL="171450" indent="-171450">
              <a:buFont typeface="Arial" panose="020B0604020202020204" pitchFamily="34" charset="0"/>
              <a:buChar char="•"/>
            </a:pPr>
            <a:r>
              <a:rPr lang="en-GB" baseline="0" dirty="0" smtClean="0"/>
              <a:t>Gain real-life experience</a:t>
            </a:r>
          </a:p>
          <a:p>
            <a:pPr marL="171450" indent="-171450">
              <a:buFont typeface="Arial" panose="020B0604020202020204" pitchFamily="34" charset="0"/>
              <a:buChar char="•"/>
            </a:pPr>
            <a:r>
              <a:rPr lang="en-GB" baseline="0" dirty="0" smtClean="0"/>
              <a:t>Acquire new skills</a:t>
            </a:r>
          </a:p>
          <a:p>
            <a:pPr marL="171450" indent="-171450">
              <a:buFont typeface="Arial" panose="020B0604020202020204" pitchFamily="34" charset="0"/>
              <a:buChar char="•"/>
            </a:pPr>
            <a:r>
              <a:rPr lang="en-GB" baseline="0" dirty="0" smtClean="0"/>
              <a:t>Discover your interests</a:t>
            </a:r>
          </a:p>
          <a:p>
            <a:pPr marL="171450" indent="-171450">
              <a:buFont typeface="Arial" panose="020B0604020202020204" pitchFamily="34" charset="0"/>
              <a:buChar char="•"/>
            </a:pPr>
            <a:r>
              <a:rPr lang="en-GB" baseline="0" dirty="0" smtClean="0"/>
              <a:t>No debt to pay back</a:t>
            </a:r>
          </a:p>
          <a:p>
            <a:pPr marL="171450" indent="-171450">
              <a:buFont typeface="Arial" panose="020B0604020202020204" pitchFamily="34" charset="0"/>
              <a:buChar char="•"/>
            </a:pPr>
            <a:r>
              <a:rPr lang="en-GB" baseline="0" dirty="0" smtClean="0"/>
              <a:t>Gain qualifications</a:t>
            </a:r>
          </a:p>
          <a:p>
            <a:pPr marL="171450" indent="-171450">
              <a:buFont typeface="Arial" panose="020B0604020202020204" pitchFamily="34" charset="0"/>
              <a:buChar char="•"/>
            </a:pPr>
            <a:endParaRPr lang="en-GB" baseline="0" dirty="0" smtClean="0"/>
          </a:p>
          <a:p>
            <a:pPr marL="0" indent="0">
              <a:buFont typeface="Arial" panose="020B0604020202020204" pitchFamily="34" charset="0"/>
              <a:buNone/>
            </a:pPr>
            <a:r>
              <a:rPr lang="en-GB" baseline="0" dirty="0" smtClean="0"/>
              <a:t>Cons</a:t>
            </a:r>
          </a:p>
          <a:p>
            <a:pPr marL="171450" indent="-171450">
              <a:buFont typeface="Arial" panose="020B0604020202020204" pitchFamily="34" charset="0"/>
              <a:buChar char="•"/>
            </a:pPr>
            <a:r>
              <a:rPr lang="en-GB" baseline="0" dirty="0" smtClean="0"/>
              <a:t>Might change your mind (i.e. it limits your options)</a:t>
            </a:r>
          </a:p>
          <a:p>
            <a:pPr marL="171450" indent="-171450">
              <a:buFont typeface="Arial" panose="020B0604020202020204" pitchFamily="34" charset="0"/>
              <a:buChar char="•"/>
            </a:pPr>
            <a:r>
              <a:rPr lang="en-GB" baseline="0" dirty="0" smtClean="0"/>
              <a:t>You may get paid less than others</a:t>
            </a:r>
          </a:p>
          <a:p>
            <a:pPr marL="171450" indent="-171450">
              <a:buFont typeface="Arial" panose="020B0604020202020204" pitchFamily="34" charset="0"/>
              <a:buChar char="•"/>
            </a:pPr>
            <a:r>
              <a:rPr lang="en-GB" baseline="0" dirty="0" smtClean="0"/>
              <a:t>It may be a shock to the system after school – full working hours</a:t>
            </a:r>
          </a:p>
          <a:p>
            <a:pPr marL="171450" indent="-171450">
              <a:buFont typeface="Arial" panose="020B0604020202020204" pitchFamily="34" charset="0"/>
              <a:buChar char="•"/>
            </a:pPr>
            <a:r>
              <a:rPr lang="en-GB" baseline="0" dirty="0" smtClean="0"/>
              <a:t>Very competitive</a:t>
            </a:r>
          </a:p>
          <a:p>
            <a:pPr marL="171450" indent="-171450">
              <a:buFont typeface="Arial" panose="020B0604020202020204" pitchFamily="34" charset="0"/>
              <a:buChar char="•"/>
            </a:pPr>
            <a:r>
              <a:rPr lang="en-GB" baseline="0" dirty="0" smtClean="0"/>
              <a:t>Holidays are short</a:t>
            </a:r>
          </a:p>
          <a:p>
            <a:endParaRPr lang="en-GB" baseline="0"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4</a:t>
            </a:fld>
            <a:endParaRPr lang="en-US"/>
          </a:p>
        </p:txBody>
      </p:sp>
    </p:spTree>
    <p:extLst>
      <p:ext uri="{BB962C8B-B14F-4D97-AF65-F5344CB8AC3E}">
        <p14:creationId xmlns:p14="http://schemas.microsoft.com/office/powerpoint/2010/main" val="13785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solidFill>
                  <a:srgbClr val="0070C0"/>
                </a:solidFill>
              </a:rPr>
              <a:t>Potential</a:t>
            </a:r>
            <a:r>
              <a:rPr lang="en-US" sz="1200" baseline="0" dirty="0" smtClean="0">
                <a:solidFill>
                  <a:srgbClr val="0070C0"/>
                </a:solidFill>
              </a:rPr>
              <a:t> professional benefits of </a:t>
            </a:r>
            <a:r>
              <a:rPr lang="en-US" sz="1200" baseline="0" dirty="0" err="1" smtClean="0">
                <a:solidFill>
                  <a:srgbClr val="0070C0"/>
                </a:solidFill>
              </a:rPr>
              <a:t>uni</a:t>
            </a:r>
            <a:r>
              <a:rPr lang="en-US" sz="1200" baseline="0" dirty="0" smtClean="0">
                <a:solidFill>
                  <a:srgbClr val="0070C0"/>
                </a:solidFill>
              </a:rPr>
              <a:t> and apprenticeships:</a:t>
            </a:r>
          </a:p>
          <a:p>
            <a:pPr marL="0" indent="0">
              <a:buFont typeface="Arial" panose="020B0604020202020204" pitchFamily="34" charset="0"/>
              <a:buNone/>
            </a:pPr>
            <a:endParaRPr lang="en-US" sz="1200" baseline="0" dirty="0" smtClean="0">
              <a:solidFill>
                <a:srgbClr val="0070C0"/>
              </a:solidFill>
            </a:endParaRPr>
          </a:p>
          <a:p>
            <a:pPr marL="171450" indent="-171450">
              <a:buFont typeface="Arial" panose="020B0604020202020204" pitchFamily="34" charset="0"/>
              <a:buChar char="•"/>
            </a:pPr>
            <a:r>
              <a:rPr lang="en-GB" sz="1200" dirty="0" smtClean="0">
                <a:solidFill>
                  <a:srgbClr val="0070C0"/>
                </a:solidFill>
              </a:rPr>
              <a:t>Opportunities available to network</a:t>
            </a:r>
          </a:p>
          <a:p>
            <a:pPr marL="171450" indent="-171450">
              <a:buFont typeface="Arial" panose="020B0604020202020204" pitchFamily="34" charset="0"/>
              <a:buChar char="•"/>
            </a:pPr>
            <a:r>
              <a:rPr lang="en-GB" sz="1200" dirty="0" smtClean="0">
                <a:solidFill>
                  <a:srgbClr val="0070C0"/>
                </a:solidFill>
              </a:rPr>
              <a:t>Work placements/Internships/Part-time jobs/Volunteering</a:t>
            </a:r>
          </a:p>
          <a:p>
            <a:pPr marL="171450" indent="-171450">
              <a:buFont typeface="Arial" panose="020B0604020202020204" pitchFamily="34" charset="0"/>
              <a:buChar char="•"/>
            </a:pPr>
            <a:r>
              <a:rPr lang="en-GB" sz="1200" dirty="0" smtClean="0">
                <a:solidFill>
                  <a:srgbClr val="0070C0"/>
                </a:solidFill>
              </a:rPr>
              <a:t>Qualifications</a:t>
            </a:r>
          </a:p>
          <a:p>
            <a:pPr marL="171450" indent="-171450">
              <a:buFont typeface="Arial" panose="020B0604020202020204" pitchFamily="34" charset="0"/>
              <a:buChar char="•"/>
            </a:pPr>
            <a:r>
              <a:rPr lang="en-GB" sz="1200" dirty="0" smtClean="0">
                <a:solidFill>
                  <a:srgbClr val="0070C0"/>
                </a:solidFill>
              </a:rPr>
              <a:t>More career options available after graduation</a:t>
            </a:r>
            <a:r>
              <a:rPr lang="en-GB" sz="1200" baseline="0" dirty="0" smtClean="0">
                <a:solidFill>
                  <a:srgbClr val="0070C0"/>
                </a:solidFill>
              </a:rPr>
              <a:t> - </a:t>
            </a:r>
            <a:r>
              <a:rPr lang="en-GB" sz="1200" dirty="0" smtClean="0">
                <a:solidFill>
                  <a:srgbClr val="0070C0"/>
                </a:solidFill>
              </a:rPr>
              <a:t>Predicted that 54% of jobs will be held by those with high level qualifications by 2024 (UKCES 2016) - “qualifications inflation”</a:t>
            </a:r>
          </a:p>
          <a:p>
            <a:pPr marL="171450" indent="-171450">
              <a:buFont typeface="Arial" panose="020B0604020202020204" pitchFamily="34" charset="0"/>
              <a:buChar char="•"/>
            </a:pPr>
            <a:r>
              <a:rPr lang="en-GB" sz="1200" dirty="0" smtClean="0">
                <a:solidFill>
                  <a:srgbClr val="0070C0"/>
                </a:solidFill>
              </a:rPr>
              <a:t>Increased earning potential</a:t>
            </a:r>
            <a:r>
              <a:rPr lang="en-GB" sz="1200" baseline="0" dirty="0" smtClean="0">
                <a:solidFill>
                  <a:srgbClr val="0070C0"/>
                </a:solidFill>
              </a:rPr>
              <a:t> - </a:t>
            </a:r>
            <a:r>
              <a:rPr lang="en-GB" sz="1200" dirty="0" smtClean="0">
                <a:solidFill>
                  <a:srgbClr val="0070C0"/>
                </a:solidFill>
              </a:rPr>
              <a:t>On average, graduates earn £10,000 per year more than the average non-graduate (Department of Education 2019).</a:t>
            </a:r>
          </a:p>
          <a:p>
            <a:pPr marL="171450" indent="-171450">
              <a:buFont typeface="Arial" panose="020B0604020202020204" pitchFamily="34" charset="0"/>
              <a:buChar char="•"/>
            </a:pPr>
            <a:r>
              <a:rPr lang="en-GB" sz="1200" dirty="0" smtClean="0">
                <a:solidFill>
                  <a:srgbClr val="0070C0"/>
                </a:solidFill>
              </a:rPr>
              <a:t>Earn while</a:t>
            </a:r>
            <a:r>
              <a:rPr lang="en-GB" sz="1200" baseline="0" dirty="0" smtClean="0">
                <a:solidFill>
                  <a:srgbClr val="0070C0"/>
                </a:solidFill>
              </a:rPr>
              <a:t> you learn</a:t>
            </a:r>
          </a:p>
          <a:p>
            <a:pPr marL="171450" indent="-171450">
              <a:buFont typeface="Arial" panose="020B0604020202020204" pitchFamily="34" charset="0"/>
              <a:buChar char="•"/>
            </a:pPr>
            <a:endParaRPr lang="en-GB" sz="1200" baseline="0" dirty="0" smtClean="0">
              <a:solidFill>
                <a:srgbClr val="0070C0"/>
              </a:solidFill>
            </a:endParaRPr>
          </a:p>
          <a:p>
            <a:pPr marL="171450" indent="-171450">
              <a:buFont typeface="Arial" panose="020B0604020202020204" pitchFamily="34" charset="0"/>
              <a:buChar char="•"/>
            </a:pPr>
            <a:endParaRPr lang="en-GB" sz="1200" baseline="0" dirty="0" smtClean="0">
              <a:solidFill>
                <a:srgbClr val="0070C0"/>
              </a:solidFill>
            </a:endParaRPr>
          </a:p>
          <a:p>
            <a:pPr marL="0" indent="0">
              <a:buFont typeface="Arial" panose="020B0604020202020204" pitchFamily="34" charset="0"/>
              <a:buNone/>
            </a:pPr>
            <a:r>
              <a:rPr lang="en-GB" sz="1200" baseline="0" dirty="0" smtClean="0">
                <a:solidFill>
                  <a:srgbClr val="0070C0"/>
                </a:solidFill>
              </a:rPr>
              <a:t>Try to emphasise the benefits, but can also discuss limitations</a:t>
            </a:r>
          </a:p>
          <a:p>
            <a:pPr marL="171450" indent="-171450">
              <a:buFont typeface="Arial" panose="020B0604020202020204" pitchFamily="34" charset="0"/>
              <a:buChar char="•"/>
            </a:pPr>
            <a:r>
              <a:rPr lang="en-GB" sz="1200" baseline="0" dirty="0" smtClean="0">
                <a:solidFill>
                  <a:srgbClr val="0070C0"/>
                </a:solidFill>
              </a:rPr>
              <a:t>Have to pay back student loans – i.e. have student debt</a:t>
            </a:r>
          </a:p>
          <a:p>
            <a:pPr marL="171450" indent="-171450">
              <a:buFont typeface="Arial" panose="020B0604020202020204" pitchFamily="34" charset="0"/>
              <a:buChar char="•"/>
            </a:pPr>
            <a:r>
              <a:rPr lang="en-GB" sz="1200" baseline="0" dirty="0" smtClean="0">
                <a:solidFill>
                  <a:srgbClr val="0070C0"/>
                </a:solidFill>
              </a:rPr>
              <a:t>You’re not guaranteed a graduate job afterwards</a:t>
            </a:r>
          </a:p>
          <a:p>
            <a:pPr marL="171450" indent="-171450">
              <a:buFont typeface="Arial" panose="020B0604020202020204" pitchFamily="34" charset="0"/>
              <a:buChar char="•"/>
            </a:pPr>
            <a:r>
              <a:rPr lang="en-GB" sz="1200" baseline="0" dirty="0" smtClean="0">
                <a:solidFill>
                  <a:srgbClr val="0070C0"/>
                </a:solidFill>
              </a:rPr>
              <a:t>Might miss home</a:t>
            </a:r>
          </a:p>
          <a:p>
            <a:pPr marL="171450" indent="-171450">
              <a:buFont typeface="Arial" panose="020B0604020202020204" pitchFamily="34" charset="0"/>
              <a:buChar char="•"/>
            </a:pPr>
            <a:r>
              <a:rPr lang="en-GB" sz="1200" baseline="0" dirty="0" smtClean="0">
                <a:solidFill>
                  <a:srgbClr val="0070C0"/>
                </a:solidFill>
              </a:rPr>
              <a:t>Contact hours vary, so you may not get as much time with lecturers as you want </a:t>
            </a:r>
          </a:p>
        </p:txBody>
      </p:sp>
      <p:sp>
        <p:nvSpPr>
          <p:cNvPr id="4" name="Slide Number Placeholder 3"/>
          <p:cNvSpPr>
            <a:spLocks noGrp="1"/>
          </p:cNvSpPr>
          <p:nvPr>
            <p:ph type="sldNum" sz="quarter" idx="10"/>
          </p:nvPr>
        </p:nvSpPr>
        <p:spPr/>
        <p:txBody>
          <a:bodyPr/>
          <a:lstStyle/>
          <a:p>
            <a:fld id="{812CBC23-9250-7349-A59D-41C845E0C87D}" type="slidenum">
              <a:rPr lang="en-US" smtClean="0"/>
              <a:t>5</a:t>
            </a:fld>
            <a:endParaRPr lang="en-US"/>
          </a:p>
        </p:txBody>
      </p:sp>
    </p:spTree>
    <p:extLst>
      <p:ext uri="{BB962C8B-B14F-4D97-AF65-F5344CB8AC3E}">
        <p14:creationId xmlns:p14="http://schemas.microsoft.com/office/powerpoint/2010/main" val="4028003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rgbClr val="0070C0"/>
                </a:solidFill>
              </a:rPr>
              <a:t>Potential</a:t>
            </a:r>
            <a:r>
              <a:rPr lang="en-US" sz="1200" baseline="0" dirty="0" smtClean="0">
                <a:solidFill>
                  <a:srgbClr val="0070C0"/>
                </a:solidFill>
              </a:rPr>
              <a:t> Personal Development benefits of </a:t>
            </a:r>
            <a:r>
              <a:rPr lang="en-US" sz="1200" baseline="0" dirty="0" err="1" smtClean="0">
                <a:solidFill>
                  <a:srgbClr val="0070C0"/>
                </a:solidFill>
              </a:rPr>
              <a:t>uni</a:t>
            </a:r>
            <a:r>
              <a:rPr lang="en-US" sz="1200" baseline="0" dirty="0" smtClean="0">
                <a:solidFill>
                  <a:srgbClr val="0070C0"/>
                </a:solidFill>
              </a:rPr>
              <a:t> and apprenticeships:</a:t>
            </a:r>
          </a:p>
          <a:p>
            <a:pPr marL="0" indent="0">
              <a:buFont typeface="Arial" panose="020B0604020202020204" pitchFamily="34" charset="0"/>
              <a:buNone/>
            </a:pPr>
            <a:endParaRPr lang="en-US" sz="1200" dirty="0" smtClean="0">
              <a:solidFill>
                <a:srgbClr val="0070C0"/>
              </a:solidFill>
            </a:endParaRPr>
          </a:p>
          <a:p>
            <a:pPr marL="171450" indent="-171450">
              <a:buFont typeface="Arial" panose="020B0604020202020204" pitchFamily="34" charset="0"/>
              <a:buChar char="•"/>
            </a:pPr>
            <a:r>
              <a:rPr lang="en-US" sz="1200" dirty="0" smtClean="0">
                <a:solidFill>
                  <a:srgbClr val="0070C0"/>
                </a:solidFill>
              </a:rPr>
              <a:t>Confidence</a:t>
            </a:r>
          </a:p>
          <a:p>
            <a:pPr marL="171450" indent="-171450">
              <a:buFont typeface="Arial" panose="020B0604020202020204" pitchFamily="34" charset="0"/>
              <a:buChar char="•"/>
            </a:pPr>
            <a:r>
              <a:rPr lang="en-US" sz="1200" dirty="0" smtClean="0">
                <a:solidFill>
                  <a:srgbClr val="0070C0"/>
                </a:solidFill>
              </a:rPr>
              <a:t>Develop transferable skills</a:t>
            </a:r>
          </a:p>
          <a:p>
            <a:pPr marL="171450" indent="-171450">
              <a:buFont typeface="Arial" panose="020B0604020202020204" pitchFamily="34" charset="0"/>
              <a:buChar char="•"/>
            </a:pPr>
            <a:r>
              <a:rPr lang="en-US" sz="1200" dirty="0" smtClean="0">
                <a:solidFill>
                  <a:srgbClr val="0070C0"/>
                </a:solidFill>
              </a:rPr>
              <a:t>Living independently</a:t>
            </a:r>
          </a:p>
          <a:p>
            <a:pPr marL="171450" indent="-171450">
              <a:buFont typeface="Arial" panose="020B0604020202020204" pitchFamily="34" charset="0"/>
              <a:buChar char="•"/>
            </a:pPr>
            <a:r>
              <a:rPr lang="en-US" sz="1200" dirty="0" smtClean="0">
                <a:solidFill>
                  <a:srgbClr val="0070C0"/>
                </a:solidFill>
              </a:rPr>
              <a:t>Handling your own money – budgeting</a:t>
            </a:r>
          </a:p>
          <a:p>
            <a:pPr marL="171450" indent="-171450">
              <a:buFont typeface="Arial" panose="020B0604020202020204" pitchFamily="34" charset="0"/>
              <a:buChar char="•"/>
            </a:pPr>
            <a:r>
              <a:rPr lang="en-US" sz="1200" dirty="0" smtClean="0">
                <a:solidFill>
                  <a:srgbClr val="0070C0"/>
                </a:solidFill>
              </a:rPr>
              <a:t>Making new friends</a:t>
            </a:r>
          </a:p>
          <a:p>
            <a:pPr marL="171450" indent="-171450">
              <a:buFont typeface="Arial" panose="020B0604020202020204" pitchFamily="34" charset="0"/>
              <a:buChar char="•"/>
            </a:pPr>
            <a:r>
              <a:rPr lang="en-US" sz="1200" dirty="0" smtClean="0">
                <a:solidFill>
                  <a:srgbClr val="0070C0"/>
                </a:solidFill>
              </a:rPr>
              <a:t>Experiencing a new city</a:t>
            </a:r>
          </a:p>
          <a:p>
            <a:pPr marL="171450" indent="-171450">
              <a:buFont typeface="Arial" panose="020B0604020202020204" pitchFamily="34" charset="0"/>
              <a:buChar char="•"/>
            </a:pPr>
            <a:r>
              <a:rPr lang="en-US" sz="1200" dirty="0" smtClean="0">
                <a:solidFill>
                  <a:srgbClr val="0070C0"/>
                </a:solidFill>
              </a:rPr>
              <a:t>New activities/Societies</a:t>
            </a:r>
          </a:p>
          <a:p>
            <a:pPr marL="171450" indent="-171450">
              <a:buFont typeface="Arial" panose="020B0604020202020204" pitchFamily="34" charset="0"/>
              <a:buChar char="•"/>
            </a:pPr>
            <a:endParaRPr lang="en-US" sz="1200" dirty="0" smtClean="0">
              <a:solidFill>
                <a:srgbClr val="0070C0"/>
              </a:solidFill>
            </a:endParaRPr>
          </a:p>
          <a:p>
            <a:pPr marL="0" indent="0">
              <a:buFont typeface="Arial" panose="020B0604020202020204" pitchFamily="34" charset="0"/>
              <a:buNone/>
            </a:pPr>
            <a:endParaRPr lang="en-US" sz="1200" dirty="0" smtClean="0">
              <a:solidFill>
                <a:srgbClr val="0070C0"/>
              </a:solidFill>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6</a:t>
            </a:fld>
            <a:endParaRPr lang="en-US"/>
          </a:p>
        </p:txBody>
      </p:sp>
    </p:spTree>
    <p:extLst>
      <p:ext uri="{BB962C8B-B14F-4D97-AF65-F5344CB8AC3E}">
        <p14:creationId xmlns:p14="http://schemas.microsoft.com/office/powerpoint/2010/main" val="381893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Make it clear that these are the pros and cons of each, this</a:t>
            </a:r>
            <a:r>
              <a:rPr lang="en-GB" baseline="0" dirty="0" smtClean="0"/>
              <a:t> is what you get from both experiences, but the decision is completely up to them.</a:t>
            </a:r>
            <a:endParaRPr lang="en-GB"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8</a:t>
            </a:fld>
            <a:endParaRPr lang="en-US"/>
          </a:p>
        </p:txBody>
      </p:sp>
    </p:spTree>
    <p:extLst>
      <p:ext uri="{BB962C8B-B14F-4D97-AF65-F5344CB8AC3E}">
        <p14:creationId xmlns:p14="http://schemas.microsoft.com/office/powerpoint/2010/main" val="12601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Resource Booklet Page 5: 1.2 What</a:t>
            </a:r>
            <a:r>
              <a:rPr lang="en-GB" sz="1200" b="1" kern="1200" baseline="0" dirty="0" smtClean="0">
                <a:solidFill>
                  <a:schemeClr val="tx1"/>
                </a:solidFill>
                <a:effectLst/>
                <a:latin typeface="+mn-lt"/>
                <a:ea typeface="+mn-ea"/>
                <a:cs typeface="+mn-cs"/>
              </a:rPr>
              <a:t> will inform your university or apprenticeship choice?</a:t>
            </a:r>
            <a:endParaRPr lang="en-GB" sz="1200" kern="1200" dirty="0" smtClean="0">
              <a:solidFill>
                <a:schemeClr val="tx1"/>
              </a:solidFill>
              <a:effectLst/>
              <a:latin typeface="+mn-lt"/>
              <a:ea typeface="+mn-ea"/>
              <a:cs typeface="+mn-cs"/>
            </a:endParaRPr>
          </a:p>
          <a:p>
            <a:r>
              <a:rPr lang="en-GB" b="1" dirty="0" smtClean="0"/>
              <a:t>1.2</a:t>
            </a:r>
            <a:endParaRPr lang="en-GB" b="1" dirty="0" smtClean="0"/>
          </a:p>
          <a:p>
            <a:endParaRPr lang="en-GB" dirty="0" smtClean="0"/>
          </a:p>
          <a:p>
            <a:r>
              <a:rPr lang="en-GB" dirty="0" smtClean="0"/>
              <a:t>Get the students to think</a:t>
            </a:r>
            <a:r>
              <a:rPr lang="en-GB" baseline="0" dirty="0" smtClean="0"/>
              <a:t> about the things that are going to influence their decision regarding university/apprenticeship choices first… ranking them from most important to least important. </a:t>
            </a:r>
          </a:p>
          <a:p>
            <a:endParaRPr lang="en-GB" baseline="0" dirty="0" smtClean="0"/>
          </a:p>
          <a:p>
            <a:r>
              <a:rPr lang="en-GB" baseline="0" dirty="0" smtClean="0"/>
              <a:t>Once they have done this, go through the ones written on the slides, and see if they have similar ideas of influencing factors, or if they hadn’t thought about these things, see if they can fit them in on their thermometer. </a:t>
            </a:r>
          </a:p>
          <a:p>
            <a:endParaRPr lang="en-GB" baseline="0" dirty="0" smtClean="0"/>
          </a:p>
          <a:p>
            <a:r>
              <a:rPr lang="en-GB" baseline="0" dirty="0" smtClean="0"/>
              <a:t>This is totally subjective - there is no “right” answer, just food for thought.</a:t>
            </a:r>
            <a:endParaRPr lang="en-GB"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9</a:t>
            </a:fld>
            <a:endParaRPr lang="en-US"/>
          </a:p>
        </p:txBody>
      </p:sp>
    </p:spTree>
    <p:extLst>
      <p:ext uri="{BB962C8B-B14F-4D97-AF65-F5344CB8AC3E}">
        <p14:creationId xmlns:p14="http://schemas.microsoft.com/office/powerpoint/2010/main" val="424391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 the students to think about the things that are going to influence their decision regarding university/apprenticeship choices first… ranking them from most important to least important. </a:t>
            </a:r>
          </a:p>
          <a:p>
            <a:endParaRPr lang="en-GB" dirty="0" smtClean="0"/>
          </a:p>
          <a:p>
            <a:r>
              <a:rPr lang="en-GB" dirty="0" smtClean="0"/>
              <a:t>Once they have done this, go through the ones written on the slides, and see if they have similar ideas of influencing factors, or if they hadn’t thought about these things, see if they can fit them in on their thermometer. </a:t>
            </a:r>
          </a:p>
          <a:p>
            <a:endParaRPr lang="en-GB" dirty="0" smtClean="0"/>
          </a:p>
          <a:p>
            <a:r>
              <a:rPr lang="en-GB" dirty="0" smtClean="0"/>
              <a:t>This is totally subjective - there is no “right” answer, just food for thought.</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10</a:t>
            </a:fld>
            <a:endParaRPr lang="en-US"/>
          </a:p>
        </p:txBody>
      </p:sp>
    </p:spTree>
    <p:extLst>
      <p:ext uri="{BB962C8B-B14F-4D97-AF65-F5344CB8AC3E}">
        <p14:creationId xmlns:p14="http://schemas.microsoft.com/office/powerpoint/2010/main" val="3163202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come up with a helpful</a:t>
            </a:r>
            <a:r>
              <a:rPr lang="en-GB" baseline="0" dirty="0" smtClean="0"/>
              <a:t> acronym for the process of informed decision making. </a:t>
            </a:r>
          </a:p>
          <a:p>
            <a:endParaRPr lang="en-GB" baseline="0" dirty="0" smtClean="0"/>
          </a:p>
          <a:p>
            <a:r>
              <a:rPr lang="en-GB" baseline="0" dirty="0" smtClean="0"/>
              <a:t>Encourage them to guess them in order, then they will come up on screen at every click.</a:t>
            </a:r>
          </a:p>
          <a:p>
            <a:endParaRPr lang="en-GB" baseline="0" dirty="0" smtClean="0"/>
          </a:p>
          <a:p>
            <a:r>
              <a:rPr lang="en-GB" baseline="0" dirty="0" smtClean="0"/>
              <a:t>A decision needs to be made – make sure you identify what choice you’re making narrow down what your options are and as do some research relating to those options.</a:t>
            </a:r>
          </a:p>
          <a:p>
            <a:endParaRPr lang="en-GB" baseline="0" dirty="0" smtClean="0"/>
          </a:p>
          <a:p>
            <a:r>
              <a:rPr lang="en-GB" baseline="0" dirty="0" smtClean="0"/>
              <a:t>Speak to other people – You can speak to people you know or you can use </a:t>
            </a:r>
            <a:r>
              <a:rPr lang="en-GB" baseline="0" dirty="0" err="1" smtClean="0"/>
              <a:t>Uni</a:t>
            </a:r>
            <a:r>
              <a:rPr lang="en-GB" baseline="0" dirty="0" smtClean="0"/>
              <a:t> Buddy to speak to current students or staff at a university.</a:t>
            </a:r>
          </a:p>
          <a:p>
            <a:endParaRPr lang="en-GB" baseline="0" dirty="0" smtClean="0"/>
          </a:p>
          <a:p>
            <a:r>
              <a:rPr lang="en-GB" baseline="0" dirty="0" smtClean="0"/>
              <a:t>Pros and cons – write a list of pros and cons for each option, making sure to decide how this will help. </a:t>
            </a:r>
          </a:p>
          <a:p>
            <a:endParaRPr lang="en-GB" baseline="0" dirty="0" smtClean="0"/>
          </a:p>
          <a:p>
            <a:r>
              <a:rPr lang="en-GB" baseline="0" dirty="0" smtClean="0"/>
              <a:t>Identify the best option for you – remember that this is your decision to make. Your priorities and feelings will be different to somebody else and remember that this is your decision to make. </a:t>
            </a:r>
          </a:p>
          <a:p>
            <a:endParaRPr lang="en-GB" baseline="0" dirty="0" smtClean="0"/>
          </a:p>
          <a:p>
            <a:r>
              <a:rPr lang="en-GB" baseline="0" dirty="0" smtClean="0"/>
              <a:t>Record the actions you are going to take – such as writing your personal statement or starting your UCAS application.</a:t>
            </a:r>
          </a:p>
          <a:p>
            <a:endParaRPr lang="en-GB" baseline="0" dirty="0" smtClean="0"/>
          </a:p>
          <a:p>
            <a:r>
              <a:rPr lang="en-GB" baseline="0" dirty="0" smtClean="0"/>
              <a:t>Evaluate the decision-making process – go through each step and decide if you think the decision you’ve made is the correct choice.</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11</a:t>
            </a:fld>
            <a:endParaRPr lang="en-US"/>
          </a:p>
        </p:txBody>
      </p:sp>
    </p:spTree>
    <p:extLst>
      <p:ext uri="{BB962C8B-B14F-4D97-AF65-F5344CB8AC3E}">
        <p14:creationId xmlns:p14="http://schemas.microsoft.com/office/powerpoint/2010/main" val="3537411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smtClean="0">
                <a:solidFill>
                  <a:schemeClr val="tx2"/>
                </a:solidFill>
                <a:latin typeface="Verdana" charset="0"/>
                <a:ea typeface="Verdana" charset="0"/>
                <a:cs typeface="Verdana" charset="0"/>
              </a:rPr>
              <a:t>SECTION BREAK TITLE</a:t>
            </a:r>
            <a:endParaRPr lang="en-US" sz="2400" spc="1000" dirty="0">
              <a:solidFill>
                <a:schemeClr val="tx2"/>
              </a:solidFill>
              <a:latin typeface="Verdana" charset="0"/>
              <a:ea typeface="Verdana" charset="0"/>
              <a:cs typeface="Verdana" charset="0"/>
            </a:endParaRP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smtClean="0">
                <a:solidFill>
                  <a:schemeClr val="tx1">
                    <a:lumMod val="65000"/>
                    <a:lumOff val="35000"/>
                  </a:schemeClr>
                </a:solidFill>
                <a:effectLst/>
                <a:latin typeface="+mn-lt"/>
                <a:ea typeface="+mn-ea"/>
                <a:cs typeface="+mn-cs"/>
              </a:rPr>
              <a:t>Vit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vendicatet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latius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Giaecus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elibus</a:t>
            </a:r>
            <a:r>
              <a:rPr lang="en-US" sz="1000" kern="1200" dirty="0" smtClean="0">
                <a:solidFill>
                  <a:schemeClr val="tx1">
                    <a:lumMod val="65000"/>
                    <a:lumOff val="35000"/>
                  </a:schemeClr>
                </a:solidFill>
                <a:effectLst/>
                <a:latin typeface="+mn-lt"/>
                <a:ea typeface="+mn-ea"/>
                <a:cs typeface="+mn-cs"/>
              </a:rPr>
              <a:t> re con </a:t>
            </a:r>
            <a:r>
              <a:rPr lang="en-US" sz="1000" kern="1200" dirty="0" err="1" smtClean="0">
                <a:solidFill>
                  <a:schemeClr val="tx1">
                    <a:lumMod val="65000"/>
                    <a:lumOff val="35000"/>
                  </a:schemeClr>
                </a:solidFill>
                <a:effectLst/>
                <a:latin typeface="+mn-lt"/>
                <a:ea typeface="+mn-ea"/>
                <a:cs typeface="+mn-cs"/>
              </a:rPr>
              <a:t>everesto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volore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molorrore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doluptate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lautent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occatur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Equatia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epediaspicia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nonsequi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volori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optatem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poribus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apis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a:t>
            </a:r>
            <a:r>
              <a:rPr lang="en-US" sz="1000" kern="1200" dirty="0" smtClean="0">
                <a:solidFill>
                  <a:schemeClr val="tx1">
                    <a:lumMod val="65000"/>
                    <a:lumOff val="35000"/>
                  </a:schemeClr>
                </a:solidFill>
                <a:effectLst/>
                <a:latin typeface="+mn-lt"/>
                <a:ea typeface="+mn-ea"/>
                <a:cs typeface="+mn-cs"/>
              </a:rPr>
              <a:t> min pore, </a:t>
            </a:r>
            <a:r>
              <a:rPr lang="en-US" sz="1000" kern="1200" dirty="0" err="1" smtClean="0">
                <a:solidFill>
                  <a:schemeClr val="tx1">
                    <a:lumMod val="65000"/>
                    <a:lumOff val="35000"/>
                  </a:schemeClr>
                </a:solidFill>
                <a:effectLst/>
                <a:latin typeface="+mn-lt"/>
                <a:ea typeface="+mn-ea"/>
                <a:cs typeface="+mn-cs"/>
              </a:rPr>
              <a:t>conserro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prae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dollese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ntempos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sundempore</a:t>
            </a:r>
            <a:r>
              <a:rPr lang="en-US" sz="1000" kern="1200" dirty="0" smtClean="0">
                <a:solidFill>
                  <a:schemeClr val="tx1">
                    <a:lumMod val="65000"/>
                    <a:lumOff val="35000"/>
                  </a:schemeClr>
                </a:solidFill>
                <a:effectLst/>
                <a:latin typeface="+mn-lt"/>
                <a:ea typeface="+mn-ea"/>
                <a:cs typeface="+mn-cs"/>
              </a:rPr>
              <a:t> nus.</a:t>
            </a:r>
          </a:p>
          <a:p>
            <a:pPr>
              <a:lnSpc>
                <a:spcPct val="150000"/>
              </a:lnSpc>
            </a:pPr>
            <a:endParaRPr lang="en-US" sz="1000" kern="1200" dirty="0" smtClean="0">
              <a:solidFill>
                <a:schemeClr val="tx1">
                  <a:lumMod val="65000"/>
                  <a:lumOff val="35000"/>
                </a:schemeClr>
              </a:solidFill>
              <a:effectLst/>
              <a:latin typeface="+mn-lt"/>
              <a:ea typeface="+mn-ea"/>
              <a:cs typeface="+mn-cs"/>
            </a:endParaRPr>
          </a:p>
          <a:p>
            <a:pPr>
              <a:lnSpc>
                <a:spcPct val="150000"/>
              </a:lnSpc>
            </a:pPr>
            <a:r>
              <a:rPr lang="en-US" sz="1000" kern="1200" dirty="0" err="1" smtClean="0">
                <a:solidFill>
                  <a:schemeClr val="tx1">
                    <a:lumMod val="65000"/>
                    <a:lumOff val="35000"/>
                  </a:schemeClr>
                </a:solidFill>
                <a:effectLst/>
                <a:latin typeface="+mn-lt"/>
                <a:ea typeface="+mn-ea"/>
                <a:cs typeface="+mn-cs"/>
              </a:rPr>
              <a:t>Rion</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rehento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ruptas</a:t>
            </a:r>
            <a:r>
              <a:rPr lang="en-US" sz="1000" kern="1200" dirty="0" smtClean="0">
                <a:solidFill>
                  <a:schemeClr val="tx1">
                    <a:lumMod val="65000"/>
                    <a:lumOff val="35000"/>
                  </a:schemeClr>
                </a:solidFill>
                <a:effectLst/>
                <a:latin typeface="+mn-lt"/>
                <a:ea typeface="+mn-ea"/>
                <a:cs typeface="+mn-cs"/>
              </a:rPr>
              <a:t> el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eruptatibusa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dolores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tiundipid</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estiuntem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esequas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voluptiunt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facea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idendis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aditas</a:t>
            </a:r>
            <a:r>
              <a:rPr lang="en-US" sz="1000" kern="1200" dirty="0" smtClean="0">
                <a:solidFill>
                  <a:schemeClr val="tx1">
                    <a:lumMod val="65000"/>
                    <a:lumOff val="35000"/>
                  </a:schemeClr>
                </a:solidFill>
                <a:effectLst/>
                <a:latin typeface="+mn-lt"/>
                <a:ea typeface="+mn-ea"/>
                <a:cs typeface="+mn-cs"/>
              </a:rPr>
              <a:t> et et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nam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simusdandel</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imillab</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orrumquis</a:t>
            </a:r>
            <a:r>
              <a:rPr lang="en-US" sz="1000" kern="1200" dirty="0" smtClean="0">
                <a:solidFill>
                  <a:schemeClr val="tx1">
                    <a:lumMod val="65000"/>
                    <a:lumOff val="35000"/>
                  </a:schemeClr>
                </a:solidFill>
                <a:effectLst/>
                <a:latin typeface="+mn-lt"/>
                <a:ea typeface="+mn-ea"/>
                <a:cs typeface="+mn-cs"/>
              </a:rPr>
              <a:t> que </a:t>
            </a:r>
            <a:r>
              <a:rPr lang="en-US" sz="1000" kern="1200" dirty="0" err="1" smtClean="0">
                <a:solidFill>
                  <a:schemeClr val="tx1">
                    <a:lumMod val="65000"/>
                    <a:lumOff val="35000"/>
                  </a:schemeClr>
                </a:solidFill>
                <a:effectLst/>
                <a:latin typeface="+mn-lt"/>
                <a:ea typeface="+mn-ea"/>
                <a:cs typeface="+mn-cs"/>
              </a:rPr>
              <a:t>porrum</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et quod </a:t>
            </a:r>
            <a:r>
              <a:rPr lang="en-US" sz="1000" kern="1200" dirty="0" err="1" smtClean="0">
                <a:solidFill>
                  <a:schemeClr val="tx1">
                    <a:lumMod val="65000"/>
                    <a:lumOff val="35000"/>
                  </a:schemeClr>
                </a:solidFill>
                <a:effectLst/>
                <a:latin typeface="+mn-lt"/>
                <a:ea typeface="+mn-ea"/>
                <a:cs typeface="+mn-cs"/>
              </a:rPr>
              <a:t>enim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fugias</a:t>
            </a:r>
            <a:r>
              <a:rPr lang="en-US" sz="1000" kern="1200" dirty="0" smtClean="0">
                <a:solidFill>
                  <a:schemeClr val="tx1">
                    <a:lumMod val="65000"/>
                    <a:lumOff val="35000"/>
                  </a:schemeClr>
                </a:solidFill>
                <a:effectLst/>
                <a:latin typeface="+mn-lt"/>
                <a:ea typeface="+mn-ea"/>
                <a:cs typeface="+mn-cs"/>
              </a:rPr>
              <a:t> quae </a:t>
            </a:r>
            <a:r>
              <a:rPr lang="en-US" sz="1000" kern="1200" dirty="0" err="1" smtClean="0">
                <a:solidFill>
                  <a:schemeClr val="tx1">
                    <a:lumMod val="65000"/>
                    <a:lumOff val="35000"/>
                  </a:schemeClr>
                </a:solidFill>
                <a:effectLst/>
                <a:latin typeface="+mn-lt"/>
                <a:ea typeface="+mn-ea"/>
                <a:cs typeface="+mn-cs"/>
              </a:rPr>
              <a:t>magnatur</a:t>
            </a:r>
            <a:r>
              <a:rPr lang="en-US" sz="1000" kern="1200" dirty="0" smtClean="0">
                <a:solidFill>
                  <a:schemeClr val="tx1">
                    <a:lumMod val="65000"/>
                    <a:lumOff val="35000"/>
                  </a:schemeClr>
                </a:solidFill>
                <a:effectLst/>
                <a:latin typeface="+mn-lt"/>
                <a:ea typeface="+mn-ea"/>
                <a:cs typeface="+mn-cs"/>
              </a:rPr>
              <a:t> mi, </a:t>
            </a:r>
            <a:r>
              <a:rPr lang="en-US" sz="1000" kern="1200" dirty="0" err="1" smtClean="0">
                <a:solidFill>
                  <a:schemeClr val="tx1">
                    <a:lumMod val="65000"/>
                    <a:lumOff val="35000"/>
                  </a:schemeClr>
                </a:solidFill>
                <a:effectLst/>
                <a:latin typeface="+mn-lt"/>
                <a:ea typeface="+mn-ea"/>
                <a:cs typeface="+mn-cs"/>
              </a:rPr>
              <a:t>volorit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lantior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iatusci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cuptaturepro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maximint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hit maiorum que </a:t>
            </a:r>
            <a:r>
              <a:rPr lang="en-US" sz="1000" kern="1200" dirty="0" err="1" smtClean="0">
                <a:solidFill>
                  <a:schemeClr val="tx1">
                    <a:lumMod val="65000"/>
                    <a:lumOff val="35000"/>
                  </a:schemeClr>
                </a:solidFill>
                <a:effectLst/>
                <a:latin typeface="+mn-lt"/>
                <a:ea typeface="+mn-ea"/>
                <a:cs typeface="+mn-cs"/>
              </a:rPr>
              <a:t>nobis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maiostiasi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ommoloria</a:t>
            </a:r>
            <a:r>
              <a:rPr lang="en-US" sz="1000" kern="1200" dirty="0" smtClean="0">
                <a:solidFill>
                  <a:schemeClr val="tx1">
                    <a:lumMod val="65000"/>
                    <a:lumOff val="35000"/>
                  </a:schemeClr>
                </a:solidFill>
                <a:effectLst/>
                <a:latin typeface="+mn-lt"/>
                <a:ea typeface="+mn-ea"/>
                <a:cs typeface="+mn-cs"/>
              </a:rPr>
              <a:t> con re </a:t>
            </a:r>
            <a:r>
              <a:rPr lang="en-US" sz="1000" kern="1200" dirty="0" err="1" smtClean="0">
                <a:solidFill>
                  <a:schemeClr val="tx1">
                    <a:lumMod val="65000"/>
                    <a:lumOff val="35000"/>
                  </a:schemeClr>
                </a:solidFill>
                <a:effectLst/>
                <a:latin typeface="+mn-lt"/>
                <a:ea typeface="+mn-ea"/>
                <a:cs typeface="+mn-cs"/>
              </a:rPr>
              <a:t>niendit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corro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enihitium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intio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denis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sedipsum</a:t>
            </a:r>
            <a:r>
              <a:rPr lang="en-US" sz="1000" kern="1200" dirty="0" smtClean="0">
                <a:solidFill>
                  <a:schemeClr val="tx1">
                    <a:lumMod val="65000"/>
                    <a:lumOff val="35000"/>
                  </a:schemeClr>
                </a:solidFill>
                <a:effectLst/>
                <a:latin typeface="+mn-lt"/>
                <a:ea typeface="+mn-ea"/>
                <a:cs typeface="+mn-cs"/>
              </a:rPr>
              <a:t> qui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eos</a:t>
            </a:r>
            <a:r>
              <a:rPr lang="en-US" sz="1000" kern="1200" dirty="0" smtClean="0">
                <a:solidFill>
                  <a:schemeClr val="tx1">
                    <a:lumMod val="65000"/>
                    <a:lumOff val="35000"/>
                  </a:schemeClr>
                </a:solidFill>
                <a:effectLst/>
                <a:latin typeface="+mn-lt"/>
                <a:ea typeface="+mn-ea"/>
                <a:cs typeface="+mn-cs"/>
              </a:rPr>
              <a:t> res </a:t>
            </a:r>
            <a:r>
              <a:rPr lang="en-US" sz="1000" kern="1200" dirty="0" err="1" smtClean="0">
                <a:solidFill>
                  <a:schemeClr val="tx1">
                    <a:lumMod val="65000"/>
                    <a:lumOff val="35000"/>
                  </a:schemeClr>
                </a:solidFill>
                <a:effectLst/>
                <a:latin typeface="+mn-lt"/>
                <a:ea typeface="+mn-ea"/>
                <a:cs typeface="+mn-cs"/>
              </a:rPr>
              <a:t>dolupta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tescidestis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exerio</a:t>
            </a:r>
            <a:r>
              <a:rPr lang="en-US" sz="1000" kern="1200" dirty="0" smtClean="0">
                <a:solidFill>
                  <a:schemeClr val="tx1">
                    <a:lumMod val="65000"/>
                    <a:lumOff val="35000"/>
                  </a:schemeClr>
                </a:solidFill>
                <a:effectLst/>
                <a:latin typeface="+mn-lt"/>
                <a:ea typeface="+mn-ea"/>
                <a:cs typeface="+mn-cs"/>
              </a:rPr>
              <a:t>.</a:t>
            </a:r>
            <a:endParaRPr lang="en-US" sz="1000" kern="1200" dirty="0">
              <a:solidFill>
                <a:schemeClr val="tx1">
                  <a:lumMod val="65000"/>
                  <a:lumOff val="35000"/>
                </a:schemeClr>
              </a:solidFill>
              <a:effectLst/>
              <a:latin typeface="+mn-lt"/>
              <a:ea typeface="+mn-ea"/>
              <a:cs typeface="+mn-cs"/>
            </a:endParaRP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smtClean="0">
                <a:solidFill>
                  <a:srgbClr val="00B0F0"/>
                </a:solidFill>
                <a:latin typeface="+mj-lt"/>
                <a:ea typeface="Verdana" charset="0"/>
                <a:cs typeface="Verdana" charset="0"/>
              </a:rPr>
              <a:t>Page title here</a:t>
            </a: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smtClean="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smtClean="0">
                <a:solidFill>
                  <a:srgbClr val="00B0F0"/>
                </a:solidFill>
                <a:latin typeface="Verdana" charset="0"/>
                <a:ea typeface="Verdana" charset="0"/>
                <a:cs typeface="Verdana" charset="0"/>
              </a:rPr>
              <a:t>Page title here</a:t>
            </a: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smtClean="0">
                <a:solidFill>
                  <a:schemeClr val="tx1">
                    <a:lumMod val="65000"/>
                    <a:lumOff val="35000"/>
                  </a:schemeClr>
                </a:solidFill>
                <a:effectLst/>
                <a:latin typeface="+mn-lt"/>
                <a:ea typeface="+mn-ea"/>
                <a:cs typeface="+mn-cs"/>
              </a:rPr>
              <a:t>Vit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vendicatet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latius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Giaecus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elibus</a:t>
            </a:r>
            <a:r>
              <a:rPr lang="en-US" sz="1000" kern="1200" dirty="0" smtClean="0">
                <a:solidFill>
                  <a:schemeClr val="tx1">
                    <a:lumMod val="65000"/>
                    <a:lumOff val="35000"/>
                  </a:schemeClr>
                </a:solidFill>
                <a:effectLst/>
                <a:latin typeface="+mn-lt"/>
                <a:ea typeface="+mn-ea"/>
                <a:cs typeface="+mn-cs"/>
              </a:rPr>
              <a:t> re con </a:t>
            </a:r>
            <a:r>
              <a:rPr lang="en-US" sz="1000" kern="1200" dirty="0" err="1" smtClean="0">
                <a:solidFill>
                  <a:schemeClr val="tx1">
                    <a:lumMod val="65000"/>
                    <a:lumOff val="35000"/>
                  </a:schemeClr>
                </a:solidFill>
                <a:effectLst/>
                <a:latin typeface="+mn-lt"/>
                <a:ea typeface="+mn-ea"/>
                <a:cs typeface="+mn-cs"/>
              </a:rPr>
              <a:t>everesto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volore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molorrore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doluptate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lautent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occatur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Equatia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epediaspicia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nonsequi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volori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optatem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poribus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apis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a:t>
            </a:r>
            <a:r>
              <a:rPr lang="en-US" sz="1000" kern="1200" dirty="0" smtClean="0">
                <a:solidFill>
                  <a:schemeClr val="tx1">
                    <a:lumMod val="65000"/>
                    <a:lumOff val="35000"/>
                  </a:schemeClr>
                </a:solidFill>
                <a:effectLst/>
                <a:latin typeface="+mn-lt"/>
                <a:ea typeface="+mn-ea"/>
                <a:cs typeface="+mn-cs"/>
              </a:rPr>
              <a:t> min pore, </a:t>
            </a:r>
            <a:r>
              <a:rPr lang="en-US" sz="1000" kern="1200" dirty="0" err="1" smtClean="0">
                <a:solidFill>
                  <a:schemeClr val="tx1">
                    <a:lumMod val="65000"/>
                    <a:lumOff val="35000"/>
                  </a:schemeClr>
                </a:solidFill>
                <a:effectLst/>
                <a:latin typeface="+mn-lt"/>
                <a:ea typeface="+mn-ea"/>
                <a:cs typeface="+mn-cs"/>
              </a:rPr>
              <a:t>conserro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prae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dollese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ntempos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sundempore</a:t>
            </a:r>
            <a:r>
              <a:rPr lang="en-US" sz="1000" kern="1200" dirty="0" smtClean="0">
                <a:solidFill>
                  <a:schemeClr val="tx1">
                    <a:lumMod val="65000"/>
                    <a:lumOff val="35000"/>
                  </a:schemeClr>
                </a:solidFill>
                <a:effectLst/>
                <a:latin typeface="+mn-lt"/>
                <a:ea typeface="+mn-ea"/>
                <a:cs typeface="+mn-cs"/>
              </a:rPr>
              <a:t> nus.</a:t>
            </a:r>
          </a:p>
          <a:p>
            <a:pPr>
              <a:lnSpc>
                <a:spcPct val="150000"/>
              </a:lnSpc>
            </a:pPr>
            <a:endParaRPr lang="en-US" sz="1000" kern="1200" dirty="0" smtClean="0">
              <a:solidFill>
                <a:schemeClr val="tx1">
                  <a:lumMod val="65000"/>
                  <a:lumOff val="35000"/>
                </a:schemeClr>
              </a:solidFill>
              <a:effectLst/>
              <a:latin typeface="+mn-lt"/>
              <a:ea typeface="+mn-ea"/>
              <a:cs typeface="+mn-cs"/>
            </a:endParaRPr>
          </a:p>
          <a:p>
            <a:pPr>
              <a:lnSpc>
                <a:spcPct val="150000"/>
              </a:lnSpc>
            </a:pPr>
            <a:r>
              <a:rPr lang="en-US" sz="1000" kern="1200" dirty="0" err="1" smtClean="0">
                <a:solidFill>
                  <a:schemeClr val="tx1">
                    <a:lumMod val="65000"/>
                    <a:lumOff val="35000"/>
                  </a:schemeClr>
                </a:solidFill>
                <a:effectLst/>
                <a:latin typeface="+mn-lt"/>
                <a:ea typeface="+mn-ea"/>
                <a:cs typeface="+mn-cs"/>
              </a:rPr>
              <a:t>Rion</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rehento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ruptas</a:t>
            </a:r>
            <a:r>
              <a:rPr lang="en-US" sz="1000" kern="1200" dirty="0" smtClean="0">
                <a:solidFill>
                  <a:schemeClr val="tx1">
                    <a:lumMod val="65000"/>
                    <a:lumOff val="35000"/>
                  </a:schemeClr>
                </a:solidFill>
                <a:effectLst/>
                <a:latin typeface="+mn-lt"/>
                <a:ea typeface="+mn-ea"/>
                <a:cs typeface="+mn-cs"/>
              </a:rPr>
              <a:t> el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eruptatibusa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dolores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tiundipid</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estiuntem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esequas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voluptiunt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facea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idendis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aditas</a:t>
            </a:r>
            <a:r>
              <a:rPr lang="en-US" sz="1000" kern="1200" dirty="0" smtClean="0">
                <a:solidFill>
                  <a:schemeClr val="tx1">
                    <a:lumMod val="65000"/>
                    <a:lumOff val="35000"/>
                  </a:schemeClr>
                </a:solidFill>
                <a:effectLst/>
                <a:latin typeface="+mn-lt"/>
                <a:ea typeface="+mn-ea"/>
                <a:cs typeface="+mn-cs"/>
              </a:rPr>
              <a:t> et et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nam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simusdandel</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imillab</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orrumquis</a:t>
            </a:r>
            <a:r>
              <a:rPr lang="en-US" sz="1000" kern="1200" dirty="0" smtClean="0">
                <a:solidFill>
                  <a:schemeClr val="tx1">
                    <a:lumMod val="65000"/>
                    <a:lumOff val="35000"/>
                  </a:schemeClr>
                </a:solidFill>
                <a:effectLst/>
                <a:latin typeface="+mn-lt"/>
                <a:ea typeface="+mn-ea"/>
                <a:cs typeface="+mn-cs"/>
              </a:rPr>
              <a:t> que </a:t>
            </a:r>
            <a:r>
              <a:rPr lang="en-US" sz="1000" kern="1200" dirty="0" err="1" smtClean="0">
                <a:solidFill>
                  <a:schemeClr val="tx1">
                    <a:lumMod val="65000"/>
                    <a:lumOff val="35000"/>
                  </a:schemeClr>
                </a:solidFill>
                <a:effectLst/>
                <a:latin typeface="+mn-lt"/>
                <a:ea typeface="+mn-ea"/>
                <a:cs typeface="+mn-cs"/>
              </a:rPr>
              <a:t>porrum</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et quod </a:t>
            </a:r>
            <a:r>
              <a:rPr lang="en-US" sz="1000" kern="1200" dirty="0" err="1" smtClean="0">
                <a:solidFill>
                  <a:schemeClr val="tx1">
                    <a:lumMod val="65000"/>
                    <a:lumOff val="35000"/>
                  </a:schemeClr>
                </a:solidFill>
                <a:effectLst/>
                <a:latin typeface="+mn-lt"/>
                <a:ea typeface="+mn-ea"/>
                <a:cs typeface="+mn-cs"/>
              </a:rPr>
              <a:t>enim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fugias</a:t>
            </a:r>
            <a:r>
              <a:rPr lang="en-US" sz="1000" kern="1200" dirty="0" smtClean="0">
                <a:solidFill>
                  <a:schemeClr val="tx1">
                    <a:lumMod val="65000"/>
                    <a:lumOff val="35000"/>
                  </a:schemeClr>
                </a:solidFill>
                <a:effectLst/>
                <a:latin typeface="+mn-lt"/>
                <a:ea typeface="+mn-ea"/>
                <a:cs typeface="+mn-cs"/>
              </a:rPr>
              <a:t> quae </a:t>
            </a:r>
            <a:r>
              <a:rPr lang="en-US" sz="1000" kern="1200" dirty="0" err="1" smtClean="0">
                <a:solidFill>
                  <a:schemeClr val="tx1">
                    <a:lumMod val="65000"/>
                    <a:lumOff val="35000"/>
                  </a:schemeClr>
                </a:solidFill>
                <a:effectLst/>
                <a:latin typeface="+mn-lt"/>
                <a:ea typeface="+mn-ea"/>
                <a:cs typeface="+mn-cs"/>
              </a:rPr>
              <a:t>magnatur</a:t>
            </a:r>
            <a:r>
              <a:rPr lang="en-US" sz="1000" kern="1200" dirty="0" smtClean="0">
                <a:solidFill>
                  <a:schemeClr val="tx1">
                    <a:lumMod val="65000"/>
                    <a:lumOff val="35000"/>
                  </a:schemeClr>
                </a:solidFill>
                <a:effectLst/>
                <a:latin typeface="+mn-lt"/>
                <a:ea typeface="+mn-ea"/>
                <a:cs typeface="+mn-cs"/>
              </a:rPr>
              <a:t> mi, </a:t>
            </a:r>
            <a:r>
              <a:rPr lang="en-US" sz="1000" kern="1200" dirty="0" err="1" smtClean="0">
                <a:solidFill>
                  <a:schemeClr val="tx1">
                    <a:lumMod val="65000"/>
                    <a:lumOff val="35000"/>
                  </a:schemeClr>
                </a:solidFill>
                <a:effectLst/>
                <a:latin typeface="+mn-lt"/>
                <a:ea typeface="+mn-ea"/>
                <a:cs typeface="+mn-cs"/>
              </a:rPr>
              <a:t>volorit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lantior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iatusci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cuptaturepro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maximint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hit maiorum que </a:t>
            </a:r>
            <a:r>
              <a:rPr lang="en-US" sz="1000" kern="1200" dirty="0" err="1" smtClean="0">
                <a:solidFill>
                  <a:schemeClr val="tx1">
                    <a:lumMod val="65000"/>
                    <a:lumOff val="35000"/>
                  </a:schemeClr>
                </a:solidFill>
                <a:effectLst/>
                <a:latin typeface="+mn-lt"/>
                <a:ea typeface="+mn-ea"/>
                <a:cs typeface="+mn-cs"/>
              </a:rPr>
              <a:t>nobis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maiostiasi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ommoloria</a:t>
            </a:r>
            <a:r>
              <a:rPr lang="en-US" sz="1000" kern="1200" dirty="0" smtClean="0">
                <a:solidFill>
                  <a:schemeClr val="tx1">
                    <a:lumMod val="65000"/>
                    <a:lumOff val="35000"/>
                  </a:schemeClr>
                </a:solidFill>
                <a:effectLst/>
                <a:latin typeface="+mn-lt"/>
                <a:ea typeface="+mn-ea"/>
                <a:cs typeface="+mn-cs"/>
              </a:rPr>
              <a:t> con re </a:t>
            </a:r>
            <a:r>
              <a:rPr lang="en-US" sz="1000" kern="1200" dirty="0" err="1" smtClean="0">
                <a:solidFill>
                  <a:schemeClr val="tx1">
                    <a:lumMod val="65000"/>
                    <a:lumOff val="35000"/>
                  </a:schemeClr>
                </a:solidFill>
                <a:effectLst/>
                <a:latin typeface="+mn-lt"/>
                <a:ea typeface="+mn-ea"/>
                <a:cs typeface="+mn-cs"/>
              </a:rPr>
              <a:t>niendit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corro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enihitium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intio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denis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sedipsum</a:t>
            </a:r>
            <a:r>
              <a:rPr lang="en-US" sz="1000" kern="1200" dirty="0" smtClean="0">
                <a:solidFill>
                  <a:schemeClr val="tx1">
                    <a:lumMod val="65000"/>
                    <a:lumOff val="35000"/>
                  </a:schemeClr>
                </a:solidFill>
                <a:effectLst/>
                <a:latin typeface="+mn-lt"/>
                <a:ea typeface="+mn-ea"/>
                <a:cs typeface="+mn-cs"/>
              </a:rPr>
              <a:t> qui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eos</a:t>
            </a:r>
            <a:r>
              <a:rPr lang="en-US" sz="1000" kern="1200" dirty="0" smtClean="0">
                <a:solidFill>
                  <a:schemeClr val="tx1">
                    <a:lumMod val="65000"/>
                    <a:lumOff val="35000"/>
                  </a:schemeClr>
                </a:solidFill>
                <a:effectLst/>
                <a:latin typeface="+mn-lt"/>
                <a:ea typeface="+mn-ea"/>
                <a:cs typeface="+mn-cs"/>
              </a:rPr>
              <a:t> res </a:t>
            </a:r>
            <a:r>
              <a:rPr lang="en-US" sz="1000" kern="1200" dirty="0" err="1" smtClean="0">
                <a:solidFill>
                  <a:schemeClr val="tx1">
                    <a:lumMod val="65000"/>
                    <a:lumOff val="35000"/>
                  </a:schemeClr>
                </a:solidFill>
                <a:effectLst/>
                <a:latin typeface="+mn-lt"/>
                <a:ea typeface="+mn-ea"/>
                <a:cs typeface="+mn-cs"/>
              </a:rPr>
              <a:t>dolupta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tescidestis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exerio</a:t>
            </a:r>
            <a:r>
              <a:rPr lang="en-US" sz="1000" kern="1200" dirty="0" smtClean="0">
                <a:solidFill>
                  <a:schemeClr val="tx1">
                    <a:lumMod val="65000"/>
                    <a:lumOff val="35000"/>
                  </a:schemeClr>
                </a:solidFill>
                <a:effectLst/>
                <a:latin typeface="+mn-lt"/>
                <a:ea typeface="+mn-ea"/>
                <a:cs typeface="+mn-cs"/>
              </a:rPr>
              <a:t>.</a:t>
            </a:r>
            <a:endParaRPr lang="en-US" sz="10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smtClean="0">
                <a:solidFill>
                  <a:srgbClr val="00B0F0"/>
                </a:solidFill>
                <a:latin typeface="Verdana" charset="0"/>
                <a:ea typeface="Verdana" charset="0"/>
                <a:cs typeface="Verdana" charset="0"/>
              </a:rPr>
              <a:t>Page title here</a:t>
            </a: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cxnSp>
        <p:nvCxnSpPr>
          <p:cNvPr id="3" name="Straight Connector 2"/>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YEAR 12 | SESSION ONE</a:t>
            </a:r>
            <a:endParaRPr lang="en-US" sz="800" spc="200" baseline="0" dirty="0">
              <a:solidFill>
                <a:srgbClr val="1E2C52"/>
              </a:solidFill>
              <a:latin typeface="Verdana" charset="0"/>
              <a:ea typeface="Verdana" charset="0"/>
              <a:cs typeface="Verdana" charset="0"/>
            </a:endParaRPr>
          </a:p>
        </p:txBody>
      </p:sp>
    </p:spTree>
    <p:extLst>
      <p:ext uri="{BB962C8B-B14F-4D97-AF65-F5344CB8AC3E}">
        <p14:creationId xmlns:p14="http://schemas.microsoft.com/office/powerpoint/2010/main" val="1297724646"/>
      </p:ext>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cxnSp>
        <p:nvCxnSpPr>
          <p:cNvPr id="3" name="Straight Connector 2"/>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YEAR 12 | SESSION ONE</a:t>
            </a:r>
            <a:endParaRPr lang="en-US" sz="800" spc="200" baseline="0" dirty="0">
              <a:solidFill>
                <a:srgbClr val="1E2C52"/>
              </a:solidFill>
              <a:latin typeface="Verdana" charset="0"/>
              <a:ea typeface="Verdana" charset="0"/>
              <a:cs typeface="Verdana" charset="0"/>
            </a:endParaRP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Presentation title here  |  Date</a:t>
            </a:r>
            <a:endParaRPr lang="en-US" sz="800" spc="200" baseline="0" dirty="0">
              <a:solidFill>
                <a:srgbClr val="1E2C52"/>
              </a:solidFill>
              <a:latin typeface="Verdana" charset="0"/>
              <a:ea typeface="Verdana" charset="0"/>
              <a:cs typeface="Verdana"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Presentation title here  |  Date</a:t>
            </a:r>
            <a:endParaRPr lang="en-US" sz="800" spc="200" baseline="0" dirty="0">
              <a:solidFill>
                <a:srgbClr val="1E2C52"/>
              </a:solidFill>
              <a:latin typeface="Verdana" charset="0"/>
              <a:ea typeface="Verdana" charset="0"/>
              <a:cs typeface="Verdana"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smtClean="0">
                <a:solidFill>
                  <a:srgbClr val="00B0F0"/>
                </a:solidFill>
                <a:latin typeface="+mj-lt"/>
                <a:ea typeface="Verdana" charset="0"/>
                <a:cs typeface="Verdana" charset="0"/>
              </a:rPr>
              <a:t>THIS IS THE TITLE OF </a:t>
            </a:r>
          </a:p>
          <a:p>
            <a:pPr algn="l"/>
            <a:r>
              <a:rPr lang="en-US" sz="2000" i="0" spc="600" baseline="0" dirty="0" smtClean="0">
                <a:solidFill>
                  <a:srgbClr val="00B0F0"/>
                </a:solidFill>
                <a:latin typeface="+mj-lt"/>
                <a:ea typeface="Verdana" charset="0"/>
                <a:cs typeface="Verdana" charset="0"/>
              </a:rPr>
              <a:t>THE DOCUMENT</a:t>
            </a:r>
            <a:endParaRPr lang="en-US" sz="2000" i="0" spc="600" baseline="0" dirty="0">
              <a:solidFill>
                <a:srgbClr val="00B0F0"/>
              </a:solidFill>
              <a:latin typeface="+mj-lt"/>
              <a:ea typeface="Verdana" charset="0"/>
              <a:cs typeface="Verdana" charset="0"/>
            </a:endParaRP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smtClean="0">
                <a:solidFill>
                  <a:srgbClr val="0070C0"/>
                </a:solidFill>
                <a:latin typeface="+mn-lt"/>
                <a:ea typeface="Verdana" charset="0"/>
                <a:cs typeface="Verdana" charset="0"/>
              </a:rPr>
              <a:t>This is the subtitle text</a:t>
            </a:r>
            <a:endParaRPr lang="en-US" sz="1200" spc="300" baseline="0" dirty="0">
              <a:solidFill>
                <a:srgbClr val="0070C0"/>
              </a:solidFill>
              <a:latin typeface="+mn-lt"/>
              <a:ea typeface="Verdana" charset="0"/>
              <a:cs typeface="Verdana"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September 2017</a:t>
            </a:r>
            <a:endParaRPr lang="en-US" sz="800" spc="200" baseline="0" dirty="0">
              <a:solidFill>
                <a:srgbClr val="1E2C52"/>
              </a:solidFill>
              <a:latin typeface="Verdana" charset="0"/>
              <a:ea typeface="Verdana" charset="0"/>
              <a:cs typeface="Verdana" charset="0"/>
            </a:endParaRP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xmlns="">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671" r:id="rId6"/>
    <p:sldLayoutId id="2147483679" r:id="rId7"/>
    <p:sldLayoutId id="2147483682" r:id="rId8"/>
    <p:sldLayoutId id="2147483684" r:id="rId9"/>
    <p:sldLayoutId id="2147483676" r:id="rId10"/>
    <p:sldLayoutId id="2147483665" r:id="rId11"/>
    <p:sldLayoutId id="2147483680" r:id="rId12"/>
    <p:sldLayoutId id="2147483681" r:id="rId13"/>
    <p:sldLayoutId id="2147483662" r:id="rId14"/>
  </p:sldLayoutIdLst>
  <p:transition spd="slow">
    <p:push/>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62wBMSUnuaY"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liverpool.ac.uk/virtual-open-da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6.JP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gif"/><Relationship Id="rId7"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14" y="5347886"/>
            <a:ext cx="2203691" cy="637872"/>
          </a:xfrm>
          <a:prstGeom prst="rect">
            <a:avLst/>
          </a:prstGeom>
        </p:spPr>
      </p:pic>
      <p:pic>
        <p:nvPicPr>
          <p:cNvPr id="7" name="Picture 2" descr="http://www2.wlv.ac.uk/webteam/files/wlv_logo_colour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678" y="4624321"/>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0229" y="4770121"/>
            <a:ext cx="4839179" cy="1230878"/>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YEAR 12 SESSION </a:t>
            </a:r>
            <a:r>
              <a:rPr lang="en-GB" sz="3600" b="1" dirty="0" smtClean="0"/>
              <a:t>1:</a:t>
            </a:r>
            <a:endParaRPr lang="en-GB" sz="3600" b="1" dirty="0"/>
          </a:p>
          <a:p>
            <a:r>
              <a:rPr lang="en-GB" sz="3600" b="1" dirty="0"/>
              <a:t>WHAT </a:t>
            </a:r>
            <a:r>
              <a:rPr lang="en-GB" sz="3600" b="1" dirty="0" smtClean="0"/>
              <a:t>IS HE?</a:t>
            </a:r>
            <a:endParaRPr lang="en-GB" sz="3600" b="1" dirty="0"/>
          </a:p>
        </p:txBody>
      </p:sp>
    </p:spTree>
    <p:extLst>
      <p:ext uri="{BB962C8B-B14F-4D97-AF65-F5344CB8AC3E}">
        <p14:creationId xmlns:p14="http://schemas.microsoft.com/office/powerpoint/2010/main" val="2046526794"/>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138" y="418436"/>
            <a:ext cx="6296685" cy="1177433"/>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solidFill>
                  <a:schemeClr val="bg1"/>
                </a:solidFill>
              </a:rPr>
              <a:t>WHAT WILL INFORM YOUR APPRENTICESHIP CHOICES?</a:t>
            </a:r>
            <a:endParaRPr lang="en-GB" sz="3600" b="1" dirty="0">
              <a:solidFill>
                <a:schemeClr val="bg1"/>
              </a:solidFill>
            </a:endParaRPr>
          </a:p>
        </p:txBody>
      </p:sp>
      <p:sp>
        <p:nvSpPr>
          <p:cNvPr id="6" name="Title 1"/>
          <p:cNvSpPr txBox="1">
            <a:spLocks/>
          </p:cNvSpPr>
          <p:nvPr/>
        </p:nvSpPr>
        <p:spPr>
          <a:xfrm rot="848510">
            <a:off x="8716965" y="2122115"/>
            <a:ext cx="2534479" cy="5887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0B943A"/>
                </a:solidFill>
                <a:latin typeface="+mn-lt"/>
              </a:rPr>
              <a:t>Close to home</a:t>
            </a:r>
            <a:endParaRPr lang="en-GB" sz="3000" b="1" dirty="0">
              <a:solidFill>
                <a:srgbClr val="0B943A"/>
              </a:solidFill>
              <a:latin typeface="+mn-lt"/>
            </a:endParaRPr>
          </a:p>
        </p:txBody>
      </p:sp>
      <p:sp>
        <p:nvSpPr>
          <p:cNvPr id="7" name="Title 1"/>
          <p:cNvSpPr txBox="1">
            <a:spLocks/>
          </p:cNvSpPr>
          <p:nvPr/>
        </p:nvSpPr>
        <p:spPr>
          <a:xfrm rot="464529">
            <a:off x="4749778" y="3906636"/>
            <a:ext cx="2534479" cy="6721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132E4B"/>
                </a:solidFill>
                <a:latin typeface="+mn-lt"/>
              </a:rPr>
              <a:t>The wage</a:t>
            </a:r>
            <a:endParaRPr lang="en-GB" sz="3000" b="1" dirty="0">
              <a:solidFill>
                <a:srgbClr val="132E4B"/>
              </a:solidFill>
              <a:latin typeface="+mn-lt"/>
            </a:endParaRPr>
          </a:p>
        </p:txBody>
      </p:sp>
      <p:sp>
        <p:nvSpPr>
          <p:cNvPr id="8" name="Title 1"/>
          <p:cNvSpPr txBox="1">
            <a:spLocks/>
          </p:cNvSpPr>
          <p:nvPr/>
        </p:nvSpPr>
        <p:spPr>
          <a:xfrm rot="21373820">
            <a:off x="3685408" y="4539328"/>
            <a:ext cx="2534479" cy="609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92278F"/>
                </a:solidFill>
                <a:latin typeface="+mn-lt"/>
              </a:rPr>
              <a:t>Move city</a:t>
            </a:r>
            <a:endParaRPr lang="en-GB" sz="3000" b="1" dirty="0">
              <a:solidFill>
                <a:srgbClr val="92278F"/>
              </a:solidFill>
              <a:latin typeface="+mn-lt"/>
            </a:endParaRPr>
          </a:p>
        </p:txBody>
      </p:sp>
      <p:sp>
        <p:nvSpPr>
          <p:cNvPr id="9" name="Title 1"/>
          <p:cNvSpPr txBox="1">
            <a:spLocks/>
          </p:cNvSpPr>
          <p:nvPr/>
        </p:nvSpPr>
        <p:spPr>
          <a:xfrm>
            <a:off x="4022402" y="5457342"/>
            <a:ext cx="4423789" cy="6783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FFDE16"/>
                </a:solidFill>
                <a:latin typeface="+mn-lt"/>
              </a:rPr>
              <a:t>Progression within the company</a:t>
            </a:r>
            <a:endParaRPr lang="en-GB" sz="3000" b="1" dirty="0">
              <a:solidFill>
                <a:srgbClr val="FFDE16"/>
              </a:solidFill>
              <a:latin typeface="+mn-lt"/>
            </a:endParaRPr>
          </a:p>
        </p:txBody>
      </p:sp>
      <p:sp>
        <p:nvSpPr>
          <p:cNvPr id="10" name="Title 1"/>
          <p:cNvSpPr txBox="1">
            <a:spLocks/>
          </p:cNvSpPr>
          <p:nvPr/>
        </p:nvSpPr>
        <p:spPr>
          <a:xfrm rot="21384917">
            <a:off x="5099793" y="2085111"/>
            <a:ext cx="3755358" cy="8385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ED217C"/>
                </a:solidFill>
                <a:latin typeface="+mn-lt"/>
              </a:rPr>
              <a:t>The type of qualification you’ll be working towards</a:t>
            </a:r>
            <a:endParaRPr lang="en-GB" sz="3000" b="1" dirty="0">
              <a:solidFill>
                <a:srgbClr val="ED217C"/>
              </a:solidFill>
              <a:latin typeface="+mn-lt"/>
            </a:endParaRPr>
          </a:p>
        </p:txBody>
      </p:sp>
      <p:sp>
        <p:nvSpPr>
          <p:cNvPr id="11" name="Title 1"/>
          <p:cNvSpPr txBox="1">
            <a:spLocks/>
          </p:cNvSpPr>
          <p:nvPr/>
        </p:nvSpPr>
        <p:spPr>
          <a:xfrm rot="21378938">
            <a:off x="7323241" y="4055588"/>
            <a:ext cx="3710464" cy="6457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ED1C24"/>
                </a:solidFill>
                <a:latin typeface="+mn-lt"/>
              </a:rPr>
              <a:t>The company’s reputation</a:t>
            </a:r>
            <a:endParaRPr lang="en-GB" sz="3000" b="1" dirty="0">
              <a:solidFill>
                <a:srgbClr val="ED1C24"/>
              </a:solidFill>
              <a:latin typeface="+mn-lt"/>
            </a:endParaRPr>
          </a:p>
        </p:txBody>
      </p:sp>
      <p:sp>
        <p:nvSpPr>
          <p:cNvPr id="12" name="Title 1"/>
          <p:cNvSpPr txBox="1">
            <a:spLocks/>
          </p:cNvSpPr>
          <p:nvPr/>
        </p:nvSpPr>
        <p:spPr>
          <a:xfrm>
            <a:off x="9178473" y="3144467"/>
            <a:ext cx="2534479" cy="609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00AEEF"/>
                </a:solidFill>
                <a:latin typeface="+mn-lt"/>
              </a:rPr>
              <a:t>Its duration</a:t>
            </a:r>
            <a:endParaRPr lang="en-GB" sz="3000" b="1" dirty="0">
              <a:solidFill>
                <a:srgbClr val="00AEEF"/>
              </a:solidFill>
              <a:latin typeface="+mn-lt"/>
            </a:endParaRPr>
          </a:p>
        </p:txBody>
      </p:sp>
      <p:sp>
        <p:nvSpPr>
          <p:cNvPr id="15" name="Title 1"/>
          <p:cNvSpPr txBox="1">
            <a:spLocks/>
          </p:cNvSpPr>
          <p:nvPr/>
        </p:nvSpPr>
        <p:spPr>
          <a:xfrm>
            <a:off x="1282514" y="5200954"/>
            <a:ext cx="2739888" cy="621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b="1" dirty="0" smtClean="0">
                <a:latin typeface="+mn-lt"/>
              </a:rPr>
              <a:t>Least important</a:t>
            </a:r>
            <a:endParaRPr lang="en-GB" sz="3000" b="1" dirty="0">
              <a:latin typeface="+mn-lt"/>
            </a:endParaRPr>
          </a:p>
        </p:txBody>
      </p:sp>
      <p:sp>
        <p:nvSpPr>
          <p:cNvPr id="16" name="Title 1"/>
          <p:cNvSpPr txBox="1">
            <a:spLocks/>
          </p:cNvSpPr>
          <p:nvPr/>
        </p:nvSpPr>
        <p:spPr>
          <a:xfrm>
            <a:off x="1463893" y="1968530"/>
            <a:ext cx="2739888" cy="5902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b="1" dirty="0" smtClean="0">
                <a:latin typeface="+mn-lt"/>
              </a:rPr>
              <a:t>Most important</a:t>
            </a:r>
            <a:endParaRPr lang="en-GB" sz="3000" b="1" dirty="0">
              <a:latin typeface="+mn-lt"/>
            </a:endParaRPr>
          </a:p>
        </p:txBody>
      </p:sp>
      <p:pic>
        <p:nvPicPr>
          <p:cNvPr id="13" name="Picture 2" descr="Image result for thermometer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1679" y="1948070"/>
            <a:ext cx="1104540" cy="425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4421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362780" y="1752997"/>
            <a:ext cx="9124119" cy="4474183"/>
          </a:xfrm>
          <a:prstGeom prst="roundRect">
            <a:avLst>
              <a:gd name="adj" fmla="val 7718"/>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GB" sz="2400" dirty="0"/>
          </a:p>
        </p:txBody>
      </p:sp>
      <p:sp>
        <p:nvSpPr>
          <p:cNvPr id="4" name="Rectangle 3"/>
          <p:cNvSpPr/>
          <p:nvPr/>
        </p:nvSpPr>
        <p:spPr>
          <a:xfrm>
            <a:off x="362781" y="412926"/>
            <a:ext cx="7878393" cy="1223583"/>
          </a:xfrm>
          <a:prstGeom prst="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HOW DO YOU MAKE AN INFORMED DECISION?</a:t>
            </a:r>
            <a:endParaRPr lang="en-GB" sz="3600" b="1" dirty="0"/>
          </a:p>
        </p:txBody>
      </p:sp>
      <p:grpSp>
        <p:nvGrpSpPr>
          <p:cNvPr id="16" name="Group 15"/>
          <p:cNvGrpSpPr/>
          <p:nvPr/>
        </p:nvGrpSpPr>
        <p:grpSpPr>
          <a:xfrm>
            <a:off x="897150" y="1849062"/>
            <a:ext cx="4181570" cy="584775"/>
            <a:chOff x="1013254" y="1991395"/>
            <a:chExt cx="4181570" cy="584775"/>
          </a:xfrm>
        </p:grpSpPr>
        <p:sp>
          <p:nvSpPr>
            <p:cNvPr id="3" name="TextBox 2"/>
            <p:cNvSpPr txBox="1"/>
            <p:nvPr/>
          </p:nvSpPr>
          <p:spPr>
            <a:xfrm>
              <a:off x="1013254" y="1991395"/>
              <a:ext cx="543698" cy="584775"/>
            </a:xfrm>
            <a:prstGeom prst="rect">
              <a:avLst/>
            </a:prstGeom>
            <a:solidFill>
              <a:srgbClr val="92278F"/>
            </a:solidFill>
            <a:ln w="38100">
              <a:solidFill>
                <a:srgbClr val="92278F"/>
              </a:solidFill>
            </a:ln>
          </p:spPr>
          <p:txBody>
            <a:bodyPr wrap="square" rtlCol="0">
              <a:spAutoFit/>
            </a:bodyPr>
            <a:lstStyle/>
            <a:p>
              <a:pPr algn="ctr"/>
              <a:r>
                <a:rPr lang="en-GB" sz="3200" b="1" dirty="0" smtClean="0">
                  <a:solidFill>
                    <a:schemeClr val="bg1"/>
                  </a:solidFill>
                </a:rPr>
                <a:t>A</a:t>
              </a:r>
              <a:endParaRPr lang="en-GB" sz="3200" b="1" dirty="0">
                <a:solidFill>
                  <a:schemeClr val="bg1"/>
                </a:solidFill>
              </a:endParaRPr>
            </a:p>
          </p:txBody>
        </p:sp>
        <p:sp>
          <p:nvSpPr>
            <p:cNvPr id="10" name="TextBox 9"/>
            <p:cNvSpPr txBox="1"/>
            <p:nvPr/>
          </p:nvSpPr>
          <p:spPr>
            <a:xfrm>
              <a:off x="1717590" y="2099116"/>
              <a:ext cx="3477234" cy="400110"/>
            </a:xfrm>
            <a:prstGeom prst="rect">
              <a:avLst/>
            </a:prstGeom>
            <a:noFill/>
            <a:ln>
              <a:solidFill>
                <a:srgbClr val="ED217C"/>
              </a:solidFill>
            </a:ln>
          </p:spPr>
          <p:txBody>
            <a:bodyPr wrap="none" rtlCol="0">
              <a:spAutoFit/>
            </a:bodyPr>
            <a:lstStyle/>
            <a:p>
              <a:r>
                <a:rPr lang="en-GB" sz="2000" dirty="0" smtClean="0">
                  <a:solidFill>
                    <a:schemeClr val="bg1"/>
                  </a:solidFill>
                </a:rPr>
                <a:t>A decision needs to be made</a:t>
              </a:r>
              <a:endParaRPr lang="en-GB" sz="2000" dirty="0">
                <a:solidFill>
                  <a:schemeClr val="bg1"/>
                </a:solidFill>
              </a:endParaRPr>
            </a:p>
          </p:txBody>
        </p:sp>
      </p:grpSp>
      <p:grpSp>
        <p:nvGrpSpPr>
          <p:cNvPr id="17" name="Group 16"/>
          <p:cNvGrpSpPr/>
          <p:nvPr/>
        </p:nvGrpSpPr>
        <p:grpSpPr>
          <a:xfrm>
            <a:off x="897150" y="2567315"/>
            <a:ext cx="3375259" cy="584775"/>
            <a:chOff x="1013254" y="2709648"/>
            <a:chExt cx="3375259" cy="584775"/>
          </a:xfrm>
        </p:grpSpPr>
        <p:sp>
          <p:nvSpPr>
            <p:cNvPr id="5" name="TextBox 4"/>
            <p:cNvSpPr txBox="1"/>
            <p:nvPr/>
          </p:nvSpPr>
          <p:spPr>
            <a:xfrm>
              <a:off x="1013254" y="2709648"/>
              <a:ext cx="543698" cy="584775"/>
            </a:xfrm>
            <a:prstGeom prst="rect">
              <a:avLst/>
            </a:prstGeom>
            <a:solidFill>
              <a:srgbClr val="92278F"/>
            </a:solidFill>
            <a:ln w="38100">
              <a:solidFill>
                <a:srgbClr val="92278F"/>
              </a:solidFill>
            </a:ln>
          </p:spPr>
          <p:txBody>
            <a:bodyPr wrap="square" rtlCol="0">
              <a:spAutoFit/>
            </a:bodyPr>
            <a:lstStyle/>
            <a:p>
              <a:pPr algn="ctr"/>
              <a:r>
                <a:rPr lang="en-GB" sz="3200" b="1" dirty="0">
                  <a:solidFill>
                    <a:schemeClr val="bg1"/>
                  </a:solidFill>
                </a:rPr>
                <a:t>S</a:t>
              </a:r>
            </a:p>
          </p:txBody>
        </p:sp>
        <p:sp>
          <p:nvSpPr>
            <p:cNvPr id="11" name="TextBox 10"/>
            <p:cNvSpPr txBox="1"/>
            <p:nvPr/>
          </p:nvSpPr>
          <p:spPr>
            <a:xfrm>
              <a:off x="1717589" y="2817369"/>
              <a:ext cx="2670924" cy="400110"/>
            </a:xfrm>
            <a:prstGeom prst="rect">
              <a:avLst/>
            </a:prstGeom>
            <a:noFill/>
          </p:spPr>
          <p:txBody>
            <a:bodyPr wrap="none" rtlCol="0">
              <a:spAutoFit/>
            </a:bodyPr>
            <a:lstStyle/>
            <a:p>
              <a:r>
                <a:rPr lang="en-GB" sz="2000" dirty="0" smtClean="0">
                  <a:solidFill>
                    <a:schemeClr val="bg1"/>
                  </a:solidFill>
                </a:rPr>
                <a:t>Speak to other people</a:t>
              </a:r>
              <a:endParaRPr lang="en-GB" sz="2000" dirty="0">
                <a:solidFill>
                  <a:schemeClr val="bg1"/>
                </a:solidFill>
              </a:endParaRPr>
            </a:p>
          </p:txBody>
        </p:sp>
      </p:grpSp>
      <p:grpSp>
        <p:nvGrpSpPr>
          <p:cNvPr id="18" name="Group 17"/>
          <p:cNvGrpSpPr/>
          <p:nvPr/>
        </p:nvGrpSpPr>
        <p:grpSpPr>
          <a:xfrm>
            <a:off x="897150" y="3285568"/>
            <a:ext cx="2524065" cy="584775"/>
            <a:chOff x="1013254" y="3427901"/>
            <a:chExt cx="2524065" cy="584775"/>
          </a:xfrm>
        </p:grpSpPr>
        <p:sp>
          <p:nvSpPr>
            <p:cNvPr id="6" name="TextBox 5"/>
            <p:cNvSpPr txBox="1"/>
            <p:nvPr/>
          </p:nvSpPr>
          <p:spPr>
            <a:xfrm>
              <a:off x="1013254" y="3427901"/>
              <a:ext cx="543698" cy="584775"/>
            </a:xfrm>
            <a:prstGeom prst="rect">
              <a:avLst/>
            </a:prstGeom>
            <a:solidFill>
              <a:srgbClr val="92278F"/>
            </a:solidFill>
            <a:ln w="38100">
              <a:solidFill>
                <a:srgbClr val="92278F"/>
              </a:solidFill>
            </a:ln>
          </p:spPr>
          <p:txBody>
            <a:bodyPr wrap="square" rtlCol="0">
              <a:spAutoFit/>
            </a:bodyPr>
            <a:lstStyle/>
            <a:p>
              <a:pPr algn="ctr"/>
              <a:r>
                <a:rPr lang="en-GB" sz="3200" b="1" dirty="0">
                  <a:solidFill>
                    <a:schemeClr val="bg1"/>
                  </a:solidFill>
                </a:rPr>
                <a:t>P</a:t>
              </a:r>
            </a:p>
          </p:txBody>
        </p:sp>
        <p:sp>
          <p:nvSpPr>
            <p:cNvPr id="12" name="TextBox 11"/>
            <p:cNvSpPr txBox="1"/>
            <p:nvPr/>
          </p:nvSpPr>
          <p:spPr>
            <a:xfrm>
              <a:off x="1717590" y="3535622"/>
              <a:ext cx="1819729" cy="400110"/>
            </a:xfrm>
            <a:prstGeom prst="rect">
              <a:avLst/>
            </a:prstGeom>
            <a:noFill/>
          </p:spPr>
          <p:txBody>
            <a:bodyPr wrap="none" rtlCol="0">
              <a:spAutoFit/>
            </a:bodyPr>
            <a:lstStyle/>
            <a:p>
              <a:r>
                <a:rPr lang="en-GB" sz="2000" dirty="0" smtClean="0">
                  <a:solidFill>
                    <a:schemeClr val="bg1"/>
                  </a:solidFill>
                </a:rPr>
                <a:t>Pros and cons</a:t>
              </a:r>
              <a:endParaRPr lang="en-GB" sz="2000" dirty="0">
                <a:solidFill>
                  <a:schemeClr val="bg1"/>
                </a:solidFill>
              </a:endParaRPr>
            </a:p>
          </p:txBody>
        </p:sp>
      </p:grpSp>
      <p:grpSp>
        <p:nvGrpSpPr>
          <p:cNvPr id="19" name="Group 18"/>
          <p:cNvGrpSpPr/>
          <p:nvPr/>
        </p:nvGrpSpPr>
        <p:grpSpPr>
          <a:xfrm>
            <a:off x="897150" y="4003821"/>
            <a:ext cx="4607969" cy="584775"/>
            <a:chOff x="1013254" y="4146154"/>
            <a:chExt cx="4607969" cy="584775"/>
          </a:xfrm>
        </p:grpSpPr>
        <p:sp>
          <p:nvSpPr>
            <p:cNvPr id="7" name="TextBox 6"/>
            <p:cNvSpPr txBox="1"/>
            <p:nvPr/>
          </p:nvSpPr>
          <p:spPr>
            <a:xfrm>
              <a:off x="1013254" y="4146154"/>
              <a:ext cx="543698" cy="584775"/>
            </a:xfrm>
            <a:prstGeom prst="rect">
              <a:avLst/>
            </a:prstGeom>
            <a:solidFill>
              <a:srgbClr val="92278F"/>
            </a:solidFill>
            <a:ln w="38100">
              <a:solidFill>
                <a:srgbClr val="92278F"/>
              </a:solidFill>
            </a:ln>
          </p:spPr>
          <p:txBody>
            <a:bodyPr wrap="square" rtlCol="0">
              <a:spAutoFit/>
            </a:bodyPr>
            <a:lstStyle/>
            <a:p>
              <a:pPr algn="ctr"/>
              <a:r>
                <a:rPr lang="en-GB" sz="3200" b="1" dirty="0">
                  <a:solidFill>
                    <a:schemeClr val="bg1"/>
                  </a:solidFill>
                </a:rPr>
                <a:t>I</a:t>
              </a:r>
            </a:p>
          </p:txBody>
        </p:sp>
        <p:sp>
          <p:nvSpPr>
            <p:cNvPr id="13" name="TextBox 12"/>
            <p:cNvSpPr txBox="1"/>
            <p:nvPr/>
          </p:nvSpPr>
          <p:spPr>
            <a:xfrm>
              <a:off x="1717590" y="4259840"/>
              <a:ext cx="3903633" cy="400110"/>
            </a:xfrm>
            <a:prstGeom prst="rect">
              <a:avLst/>
            </a:prstGeom>
            <a:noFill/>
          </p:spPr>
          <p:txBody>
            <a:bodyPr wrap="none" rtlCol="0">
              <a:spAutoFit/>
            </a:bodyPr>
            <a:lstStyle/>
            <a:p>
              <a:r>
                <a:rPr lang="en-GB" sz="2000" dirty="0" smtClean="0">
                  <a:solidFill>
                    <a:schemeClr val="bg1"/>
                  </a:solidFill>
                </a:rPr>
                <a:t>Identify the best decision for you</a:t>
              </a:r>
              <a:endParaRPr lang="en-GB" sz="2000" dirty="0">
                <a:solidFill>
                  <a:schemeClr val="bg1"/>
                </a:solidFill>
              </a:endParaRPr>
            </a:p>
          </p:txBody>
        </p:sp>
      </p:grpSp>
      <p:grpSp>
        <p:nvGrpSpPr>
          <p:cNvPr id="20" name="Group 19"/>
          <p:cNvGrpSpPr/>
          <p:nvPr/>
        </p:nvGrpSpPr>
        <p:grpSpPr>
          <a:xfrm>
            <a:off x="897150" y="4722074"/>
            <a:ext cx="5471988" cy="584775"/>
            <a:chOff x="1013254" y="4864407"/>
            <a:chExt cx="5471988" cy="584775"/>
          </a:xfrm>
        </p:grpSpPr>
        <p:sp>
          <p:nvSpPr>
            <p:cNvPr id="9" name="TextBox 8"/>
            <p:cNvSpPr txBox="1"/>
            <p:nvPr/>
          </p:nvSpPr>
          <p:spPr>
            <a:xfrm>
              <a:off x="1013254" y="4864407"/>
              <a:ext cx="543698" cy="584775"/>
            </a:xfrm>
            <a:prstGeom prst="rect">
              <a:avLst/>
            </a:prstGeom>
            <a:solidFill>
              <a:srgbClr val="92278F"/>
            </a:solidFill>
            <a:ln w="38100">
              <a:solidFill>
                <a:srgbClr val="92278F"/>
              </a:solidFill>
            </a:ln>
          </p:spPr>
          <p:txBody>
            <a:bodyPr wrap="square" rtlCol="0">
              <a:spAutoFit/>
            </a:bodyPr>
            <a:lstStyle/>
            <a:p>
              <a:pPr algn="ctr"/>
              <a:r>
                <a:rPr lang="en-GB" sz="3200" b="1" dirty="0" smtClean="0">
                  <a:solidFill>
                    <a:schemeClr val="bg1"/>
                  </a:solidFill>
                </a:rPr>
                <a:t>R</a:t>
              </a:r>
              <a:endParaRPr lang="en-GB" sz="3200" b="1" dirty="0">
                <a:solidFill>
                  <a:schemeClr val="bg1"/>
                </a:solidFill>
              </a:endParaRPr>
            </a:p>
          </p:txBody>
        </p:sp>
        <p:sp>
          <p:nvSpPr>
            <p:cNvPr id="14" name="TextBox 13"/>
            <p:cNvSpPr txBox="1"/>
            <p:nvPr/>
          </p:nvSpPr>
          <p:spPr>
            <a:xfrm>
              <a:off x="1717590" y="4972128"/>
              <a:ext cx="4767652" cy="400110"/>
            </a:xfrm>
            <a:prstGeom prst="rect">
              <a:avLst/>
            </a:prstGeom>
            <a:noFill/>
          </p:spPr>
          <p:txBody>
            <a:bodyPr wrap="none" rtlCol="0">
              <a:spAutoFit/>
            </a:bodyPr>
            <a:lstStyle/>
            <a:p>
              <a:r>
                <a:rPr lang="en-GB" sz="2000" dirty="0" smtClean="0">
                  <a:solidFill>
                    <a:schemeClr val="bg1"/>
                  </a:solidFill>
                </a:rPr>
                <a:t>Record the actions you are going to take</a:t>
              </a:r>
              <a:endParaRPr lang="en-GB" sz="2000" dirty="0">
                <a:solidFill>
                  <a:schemeClr val="bg1"/>
                </a:solidFill>
              </a:endParaRPr>
            </a:p>
          </p:txBody>
        </p:sp>
      </p:grpSp>
      <p:grpSp>
        <p:nvGrpSpPr>
          <p:cNvPr id="21" name="Group 20"/>
          <p:cNvGrpSpPr/>
          <p:nvPr/>
        </p:nvGrpSpPr>
        <p:grpSpPr>
          <a:xfrm>
            <a:off x="897150" y="5440327"/>
            <a:ext cx="5201080" cy="584775"/>
            <a:chOff x="1013254" y="5582660"/>
            <a:chExt cx="5201080" cy="584775"/>
          </a:xfrm>
        </p:grpSpPr>
        <p:sp>
          <p:nvSpPr>
            <p:cNvPr id="8" name="TextBox 7"/>
            <p:cNvSpPr txBox="1"/>
            <p:nvPr/>
          </p:nvSpPr>
          <p:spPr>
            <a:xfrm>
              <a:off x="1013254" y="5582660"/>
              <a:ext cx="543698" cy="584775"/>
            </a:xfrm>
            <a:prstGeom prst="rect">
              <a:avLst/>
            </a:prstGeom>
            <a:solidFill>
              <a:srgbClr val="92278F"/>
            </a:solidFill>
            <a:ln w="38100">
              <a:solidFill>
                <a:srgbClr val="92278F"/>
              </a:solidFill>
            </a:ln>
          </p:spPr>
          <p:txBody>
            <a:bodyPr wrap="square" rtlCol="0">
              <a:spAutoFit/>
            </a:bodyPr>
            <a:lstStyle/>
            <a:p>
              <a:pPr algn="ctr"/>
              <a:r>
                <a:rPr lang="en-GB" sz="3200" b="1" dirty="0" smtClean="0">
                  <a:solidFill>
                    <a:schemeClr val="bg1"/>
                  </a:solidFill>
                </a:rPr>
                <a:t>E</a:t>
              </a:r>
              <a:endParaRPr lang="en-GB" sz="3200" b="1" dirty="0">
                <a:solidFill>
                  <a:schemeClr val="bg1"/>
                </a:solidFill>
              </a:endParaRPr>
            </a:p>
          </p:txBody>
        </p:sp>
        <p:sp>
          <p:nvSpPr>
            <p:cNvPr id="15" name="TextBox 14"/>
            <p:cNvSpPr txBox="1"/>
            <p:nvPr/>
          </p:nvSpPr>
          <p:spPr>
            <a:xfrm>
              <a:off x="1717590" y="5684416"/>
              <a:ext cx="4496744" cy="400110"/>
            </a:xfrm>
            <a:prstGeom prst="rect">
              <a:avLst/>
            </a:prstGeom>
            <a:noFill/>
          </p:spPr>
          <p:txBody>
            <a:bodyPr wrap="none" rtlCol="0">
              <a:spAutoFit/>
            </a:bodyPr>
            <a:lstStyle/>
            <a:p>
              <a:r>
                <a:rPr lang="en-GB" sz="2000" dirty="0" smtClean="0">
                  <a:solidFill>
                    <a:schemeClr val="bg1"/>
                  </a:solidFill>
                </a:rPr>
                <a:t>Evaluate the decision-making process</a:t>
              </a:r>
              <a:endParaRPr lang="en-GB" sz="2000" dirty="0">
                <a:solidFill>
                  <a:schemeClr val="bg1"/>
                </a:solidFill>
              </a:endParaRPr>
            </a:p>
          </p:txBody>
        </p:sp>
      </p:grpSp>
    </p:spTree>
    <p:extLst>
      <p:ext uri="{BB962C8B-B14F-4D97-AF65-F5344CB8AC3E}">
        <p14:creationId xmlns:p14="http://schemas.microsoft.com/office/powerpoint/2010/main" val="38485164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502" y="425414"/>
            <a:ext cx="7302161" cy="789927"/>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solidFill>
                  <a:schemeClr val="bg1"/>
                </a:solidFill>
              </a:rPr>
              <a:t>CITY VS CAMPUS UNIVERSITIES?</a:t>
            </a:r>
            <a:endParaRPr lang="en-GB" sz="3600" b="1" dirty="0">
              <a:solidFill>
                <a:schemeClr val="bg1"/>
              </a:solidFill>
            </a:endParaRPr>
          </a:p>
        </p:txBody>
      </p:sp>
      <p:pic>
        <p:nvPicPr>
          <p:cNvPr id="3076" name="Picture 4" descr="Stavros Sotiriou Architectural Photography - The Curzon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066" y="2717239"/>
            <a:ext cx="4243903" cy="34473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04" y="1458831"/>
            <a:ext cx="4596528" cy="3447396"/>
          </a:xfrm>
          <a:prstGeom prst="rect">
            <a:avLst/>
          </a:prstGeom>
        </p:spPr>
      </p:pic>
      <p:pic>
        <p:nvPicPr>
          <p:cNvPr id="3082" name="Picture 10" descr="BCU Logo - The Great British Exp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535" y="1537851"/>
            <a:ext cx="3830964" cy="106210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UoM logo Offical - pro-manche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140" y="5007447"/>
            <a:ext cx="2857256" cy="121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021622"/>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502" y="425414"/>
            <a:ext cx="7302161" cy="789927"/>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solidFill>
                  <a:schemeClr val="bg1"/>
                </a:solidFill>
              </a:rPr>
              <a:t>CITY VS CAMPUS UNIVERSITIES?</a:t>
            </a:r>
            <a:endParaRPr lang="en-GB" sz="3600" b="1" dirty="0">
              <a:solidFill>
                <a:schemeClr val="bg1"/>
              </a:solidFill>
            </a:endParaRPr>
          </a:p>
        </p:txBody>
      </p:sp>
      <p:pic>
        <p:nvPicPr>
          <p:cNvPr id="8194" name="Picture 2" descr="Spotlight on Nottingham: a truly beautiful campus – Kaplan Path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02" y="1340419"/>
            <a:ext cx="7621083" cy="25403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3745" y="3968829"/>
            <a:ext cx="7365023" cy="2293494"/>
          </a:xfrm>
          <a:prstGeom prst="rect">
            <a:avLst/>
          </a:prstGeom>
        </p:spPr>
      </p:pic>
      <p:pic>
        <p:nvPicPr>
          <p:cNvPr id="8198" name="Picture 6" descr="University of Nottingham - The Science Council ~ : The Scienc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0359" y="1619998"/>
            <a:ext cx="2905125" cy="198120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wansea Univers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503" y="4569013"/>
            <a:ext cx="1967627" cy="109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608360"/>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502" y="425414"/>
            <a:ext cx="7302161" cy="789927"/>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solidFill>
                  <a:schemeClr val="bg1"/>
                </a:solidFill>
              </a:rPr>
              <a:t>CITY VS CAMPUS UNIVERSITIES?</a:t>
            </a:r>
            <a:endParaRPr lang="en-GB" sz="3600" b="1" dirty="0">
              <a:solidFill>
                <a:schemeClr val="bg1"/>
              </a:solidFill>
            </a:endParaRPr>
          </a:p>
        </p:txBody>
      </p:sp>
      <p:sp>
        <p:nvSpPr>
          <p:cNvPr id="9" name="Rounded Rectangle 8"/>
          <p:cNvSpPr/>
          <p:nvPr/>
        </p:nvSpPr>
        <p:spPr>
          <a:xfrm>
            <a:off x="397502" y="1604444"/>
            <a:ext cx="11032050" cy="1658418"/>
          </a:xfrm>
          <a:prstGeom prst="roundRect">
            <a:avLst>
              <a:gd name="adj" fmla="val 7718"/>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400" dirty="0" smtClean="0">
                <a:hlinkClick r:id="rId3"/>
              </a:rPr>
              <a:t>https</a:t>
            </a:r>
            <a:r>
              <a:rPr lang="en-GB" sz="2400" dirty="0">
                <a:hlinkClick r:id="rId3"/>
              </a:rPr>
              <a:t>://</a:t>
            </a:r>
            <a:r>
              <a:rPr lang="en-GB" sz="2400" dirty="0" smtClean="0">
                <a:hlinkClick r:id="rId3"/>
              </a:rPr>
              <a:t>www.youtube.com/watch?v=62wBMSUnuaY</a:t>
            </a:r>
            <a:endParaRPr lang="en-GB" sz="2400" dirty="0"/>
          </a:p>
        </p:txBody>
      </p:sp>
      <p:sp>
        <p:nvSpPr>
          <p:cNvPr id="10" name="Rounded Rectangle 9"/>
          <p:cNvSpPr/>
          <p:nvPr/>
        </p:nvSpPr>
        <p:spPr>
          <a:xfrm>
            <a:off x="397502" y="3534734"/>
            <a:ext cx="11032050" cy="1658418"/>
          </a:xfrm>
          <a:prstGeom prst="roundRect">
            <a:avLst>
              <a:gd name="adj" fmla="val 7718"/>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400" dirty="0">
                <a:hlinkClick r:id="rId4"/>
              </a:rPr>
              <a:t>https://www.liverpool.ac.uk/virtual-open-day</a:t>
            </a:r>
            <a:r>
              <a:rPr lang="en-GB" sz="2400" dirty="0" smtClean="0">
                <a:hlinkClick r:id="rId4"/>
              </a:rPr>
              <a:t>/?/</a:t>
            </a:r>
            <a:endParaRPr lang="en-GB" sz="2400" dirty="0"/>
          </a:p>
        </p:txBody>
      </p:sp>
      <p:pic>
        <p:nvPicPr>
          <p:cNvPr id="9218" name="Picture 2" descr="University logo guidel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531" y="1705232"/>
            <a:ext cx="3966021" cy="155763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Research Partners | NB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1898" y="3683073"/>
            <a:ext cx="3141685" cy="1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557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cTn>
                              </p:par>
                              <p:par>
                                <p:cTn id="18" presetID="10" presetClass="entr" presetSubtype="0" fill="hold" nodeType="withEffect">
                                  <p:stCondLst>
                                    <p:cond delay="0"/>
                                  </p:stCondLst>
                                  <p:childTnLst>
                                    <p:set>
                                      <p:cBhvr>
                                        <p:cTn id="19" dur="1" fill="hold">
                                          <p:stCondLst>
                                            <p:cond delay="0"/>
                                          </p:stCondLst>
                                        </p:cTn>
                                        <p:tgtEl>
                                          <p:spTgt spid="9228"/>
                                        </p:tgtEl>
                                        <p:attrNameLst>
                                          <p:attrName>style.visibility</p:attrName>
                                        </p:attrNameLst>
                                      </p:cBhvr>
                                      <p:to>
                                        <p:strVal val="visible"/>
                                      </p:to>
                                    </p:set>
                                    <p:animEffect transition="in" filter="fade">
                                      <p:cBhvr>
                                        <p:cTn id="20"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7497" y="430247"/>
            <a:ext cx="5609764" cy="808243"/>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solidFill>
                  <a:schemeClr val="bg1"/>
                </a:solidFill>
              </a:rPr>
              <a:t>CAMPUS MAP ACTIVITY</a:t>
            </a:r>
            <a:endParaRPr lang="en-GB" sz="3600" b="1" dirty="0">
              <a:solidFill>
                <a:schemeClr val="bg1"/>
              </a:solidFill>
            </a:endParaRPr>
          </a:p>
        </p:txBody>
      </p:sp>
      <p:grpSp>
        <p:nvGrpSpPr>
          <p:cNvPr id="7" name="Group 6"/>
          <p:cNvGrpSpPr/>
          <p:nvPr/>
        </p:nvGrpSpPr>
        <p:grpSpPr>
          <a:xfrm>
            <a:off x="6347249" y="1416901"/>
            <a:ext cx="5139872" cy="3586899"/>
            <a:chOff x="6347249" y="1416901"/>
            <a:chExt cx="5139872" cy="3586899"/>
          </a:xfrm>
        </p:grpSpPr>
        <p:grpSp>
          <p:nvGrpSpPr>
            <p:cNvPr id="15" name="Group 14"/>
            <p:cNvGrpSpPr/>
            <p:nvPr/>
          </p:nvGrpSpPr>
          <p:grpSpPr>
            <a:xfrm>
              <a:off x="6347249" y="1416901"/>
              <a:ext cx="5139872" cy="3586899"/>
              <a:chOff x="6347249" y="1416901"/>
              <a:chExt cx="5139872" cy="3586899"/>
            </a:xfrm>
          </p:grpSpPr>
          <p:pic>
            <p:nvPicPr>
              <p:cNvPr id="3" name="Picture 2"/>
              <p:cNvPicPr/>
              <p:nvPr/>
            </p:nvPicPr>
            <p:blipFill rotWithShape="1">
              <a:blip r:embed="rId3" cstate="print">
                <a:extLst>
                  <a:ext uri="{28A0092B-C50C-407E-A947-70E740481C1C}">
                    <a14:useLocalDpi xmlns:a14="http://schemas.microsoft.com/office/drawing/2010/main" val="0"/>
                  </a:ext>
                </a:extLst>
              </a:blip>
              <a:srcRect b="1166"/>
              <a:stretch/>
            </p:blipFill>
            <p:spPr bwMode="auto">
              <a:xfrm>
                <a:off x="6347249" y="1416901"/>
                <a:ext cx="5139872" cy="3586899"/>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8309299" y="1441615"/>
                <a:ext cx="1186249" cy="148281"/>
              </a:xfrm>
              <a:prstGeom prst="rect">
                <a:avLst/>
              </a:prstGeom>
              <a:solidFill>
                <a:srgbClr val="C1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313229" y="4127324"/>
                <a:ext cx="1054987" cy="419962"/>
              </a:xfrm>
              <a:prstGeom prst="rect">
                <a:avLst/>
              </a:prstGeom>
              <a:solidFill>
                <a:srgbClr val="585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Rectangle 16"/>
            <p:cNvSpPr/>
            <p:nvPr/>
          </p:nvSpPr>
          <p:spPr>
            <a:xfrm>
              <a:off x="9956995" y="4628134"/>
              <a:ext cx="1004375" cy="45719"/>
            </a:xfrm>
            <a:prstGeom prst="rect">
              <a:avLst/>
            </a:prstGeom>
            <a:solidFill>
              <a:srgbClr val="585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7" y="1330578"/>
            <a:ext cx="5295900"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2927957" y="3507129"/>
            <a:ext cx="5810430" cy="2681022"/>
            <a:chOff x="2927957" y="3507129"/>
            <a:chExt cx="5810430" cy="2681022"/>
          </a:xfrm>
        </p:grpSpPr>
        <p:grpSp>
          <p:nvGrpSpPr>
            <p:cNvPr id="16" name="Group 15"/>
            <p:cNvGrpSpPr/>
            <p:nvPr/>
          </p:nvGrpSpPr>
          <p:grpSpPr>
            <a:xfrm>
              <a:off x="2927957" y="3507129"/>
              <a:ext cx="5810430" cy="2681022"/>
              <a:chOff x="2927957" y="3507129"/>
              <a:chExt cx="5810430" cy="2681022"/>
            </a:xfrm>
          </p:grpSpPr>
          <p:pic>
            <p:nvPicPr>
              <p:cNvPr id="4" name="Picture 3"/>
              <p:cNvPicPr/>
              <p:nvPr/>
            </p:nvPicPr>
            <p:blipFill rotWithShape="1">
              <a:blip r:embed="rId5" cstate="print">
                <a:extLst>
                  <a:ext uri="{28A0092B-C50C-407E-A947-70E740481C1C}">
                    <a14:useLocalDpi xmlns:a14="http://schemas.microsoft.com/office/drawing/2010/main" val="0"/>
                  </a:ext>
                </a:extLst>
              </a:blip>
              <a:srcRect r="1025"/>
              <a:stretch/>
            </p:blipFill>
            <p:spPr bwMode="auto">
              <a:xfrm>
                <a:off x="2927957" y="3507129"/>
                <a:ext cx="5810430" cy="2681022"/>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3524507" y="4900473"/>
                <a:ext cx="882902" cy="9012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103115" y="4205275"/>
                <a:ext cx="425701" cy="9012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p:cNvSpPr/>
            <p:nvPr/>
          </p:nvSpPr>
          <p:spPr>
            <a:xfrm>
              <a:off x="7105145" y="5744515"/>
              <a:ext cx="301495" cy="65735"/>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958585" y="5922162"/>
              <a:ext cx="358334" cy="65735"/>
            </a:xfrm>
            <a:prstGeom prst="rect">
              <a:avLst/>
            </a:prstGeom>
            <a:solidFill>
              <a:srgbClr val="006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257734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7497" y="430247"/>
            <a:ext cx="5609764" cy="808243"/>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solidFill>
                  <a:schemeClr val="bg1"/>
                </a:solidFill>
              </a:rPr>
              <a:t>CAMPUS MAP ACTIVITY</a:t>
            </a:r>
            <a:endParaRPr lang="en-GB" sz="3600" b="1" dirty="0">
              <a:solidFill>
                <a:schemeClr val="bg1"/>
              </a:solidFill>
            </a:endParaRPr>
          </a:p>
        </p:txBody>
      </p:sp>
      <p:sp>
        <p:nvSpPr>
          <p:cNvPr id="6" name="Rounded Rectangle 5"/>
          <p:cNvSpPr/>
          <p:nvPr/>
        </p:nvSpPr>
        <p:spPr>
          <a:xfrm>
            <a:off x="397503" y="1481759"/>
            <a:ext cx="11546847" cy="2404441"/>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smtClean="0">
                <a:latin typeface="Roboto" panose="02000000000000000000" pitchFamily="2" charset="0"/>
                <a:ea typeface="Roboto" panose="02000000000000000000" pitchFamily="2" charset="0"/>
                <a:cs typeface="Roboto" panose="02000000000000000000" pitchFamily="2" charset="0"/>
              </a:rPr>
              <a:t>Look at the university campus maps and consider the similarities and differences between them. </a:t>
            </a:r>
            <a:endParaRPr lang="en-GB" sz="2800" dirty="0">
              <a:latin typeface="Roboto" panose="02000000000000000000" pitchFamily="2" charset="0"/>
              <a:ea typeface="Roboto" panose="02000000000000000000" pitchFamily="2" charset="0"/>
              <a:cs typeface="Roboto" panose="02000000000000000000" pitchFamily="2" charset="0"/>
            </a:endParaRPr>
          </a:p>
        </p:txBody>
      </p:sp>
      <p:sp>
        <p:nvSpPr>
          <p:cNvPr id="21" name="Oval 20"/>
          <p:cNvSpPr/>
          <p:nvPr/>
        </p:nvSpPr>
        <p:spPr>
          <a:xfrm>
            <a:off x="4273710" y="4143568"/>
            <a:ext cx="3467101" cy="1554480"/>
          </a:xfrm>
          <a:prstGeom prst="ellipse">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What </a:t>
            </a:r>
            <a:r>
              <a:rPr lang="en-GB" sz="2400" dirty="0" smtClean="0"/>
              <a:t>isn’t </a:t>
            </a:r>
            <a:r>
              <a:rPr lang="en-GB" sz="2400" dirty="0"/>
              <a:t>there that should be?</a:t>
            </a:r>
          </a:p>
        </p:txBody>
      </p:sp>
      <p:sp>
        <p:nvSpPr>
          <p:cNvPr id="23" name="Oval 22"/>
          <p:cNvSpPr/>
          <p:nvPr/>
        </p:nvSpPr>
        <p:spPr>
          <a:xfrm>
            <a:off x="397503" y="4143568"/>
            <a:ext cx="3467101" cy="1554480"/>
          </a:xfrm>
          <a:prstGeom prst="ellipse">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Which do you prefer?</a:t>
            </a:r>
            <a:endParaRPr lang="en-GB" sz="2400" dirty="0"/>
          </a:p>
        </p:txBody>
      </p:sp>
      <p:sp>
        <p:nvSpPr>
          <p:cNvPr id="24" name="Oval 23"/>
          <p:cNvSpPr/>
          <p:nvPr/>
        </p:nvSpPr>
        <p:spPr>
          <a:xfrm>
            <a:off x="8149917" y="4143568"/>
            <a:ext cx="3467101" cy="1554480"/>
          </a:xfrm>
          <a:prstGeom prst="ellipse">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What </a:t>
            </a:r>
            <a:r>
              <a:rPr lang="en-GB" sz="2400" dirty="0"/>
              <a:t>do you like the look </a:t>
            </a:r>
            <a:r>
              <a:rPr lang="en-GB" sz="2400" dirty="0" smtClean="0"/>
              <a:t>of?</a:t>
            </a:r>
            <a:endParaRPr lang="en-GB" sz="2400" dirty="0"/>
          </a:p>
        </p:txBody>
      </p:sp>
    </p:spTree>
    <p:extLst>
      <p:ext uri="{BB962C8B-B14F-4D97-AF65-F5344CB8AC3E}">
        <p14:creationId xmlns:p14="http://schemas.microsoft.com/office/powerpoint/2010/main" val="34353645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357" y="390690"/>
            <a:ext cx="5492721" cy="935190"/>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solidFill>
                  <a:schemeClr val="bg1"/>
                </a:solidFill>
              </a:rPr>
              <a:t>COURSE CARD ACTIVITY</a:t>
            </a:r>
            <a:endParaRPr lang="en-GB" sz="3600" b="1" dirty="0">
              <a:solidFill>
                <a:schemeClr val="bg1"/>
              </a:solidFill>
            </a:endParaRPr>
          </a:p>
        </p:txBody>
      </p:sp>
      <p:sp>
        <p:nvSpPr>
          <p:cNvPr id="3" name="Rounded Rectangle 2"/>
          <p:cNvSpPr/>
          <p:nvPr/>
        </p:nvSpPr>
        <p:spPr>
          <a:xfrm>
            <a:off x="397503" y="1481759"/>
            <a:ext cx="8225636" cy="3985591"/>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400" dirty="0">
                <a:latin typeface="Roboto" panose="02000000000000000000" pitchFamily="2" charset="0"/>
                <a:ea typeface="Roboto" panose="02000000000000000000" pitchFamily="2" charset="0"/>
                <a:cs typeface="Roboto" panose="02000000000000000000" pitchFamily="2" charset="0"/>
              </a:rPr>
              <a:t>Get into </a:t>
            </a:r>
            <a:r>
              <a:rPr lang="en-GB" sz="2400" dirty="0" smtClean="0">
                <a:latin typeface="Roboto" panose="02000000000000000000" pitchFamily="2" charset="0"/>
                <a:ea typeface="Roboto" panose="02000000000000000000" pitchFamily="2" charset="0"/>
                <a:cs typeface="Roboto" panose="02000000000000000000" pitchFamily="2" charset="0"/>
              </a:rPr>
              <a:t>pairs or threes.</a:t>
            </a:r>
          </a:p>
          <a:p>
            <a:pPr marL="285750" indent="-285750">
              <a:buFont typeface="Arial" panose="020B0604020202020204" pitchFamily="34" charset="0"/>
              <a:buChar char="•"/>
            </a:pPr>
            <a:endParaRPr lang="en-GB" sz="2400" dirty="0" smtClean="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2400" dirty="0" smtClean="0">
                <a:latin typeface="Roboto" panose="02000000000000000000" pitchFamily="2" charset="0"/>
                <a:ea typeface="Roboto" panose="02000000000000000000" pitchFamily="2" charset="0"/>
                <a:cs typeface="Roboto" panose="02000000000000000000" pitchFamily="2" charset="0"/>
              </a:rPr>
              <a:t>Select two </a:t>
            </a:r>
            <a:r>
              <a:rPr lang="en-GB" sz="2400" dirty="0">
                <a:latin typeface="Roboto" panose="02000000000000000000" pitchFamily="2" charset="0"/>
                <a:ea typeface="Roboto" panose="02000000000000000000" pitchFamily="2" charset="0"/>
                <a:cs typeface="Roboto" panose="02000000000000000000" pitchFamily="2" charset="0"/>
              </a:rPr>
              <a:t>course </a:t>
            </a:r>
            <a:r>
              <a:rPr lang="en-GB" sz="2400" dirty="0" smtClean="0">
                <a:latin typeface="Roboto" panose="02000000000000000000" pitchFamily="2" charset="0"/>
                <a:ea typeface="Roboto" panose="02000000000000000000" pitchFamily="2" charset="0"/>
                <a:cs typeface="Roboto" panose="02000000000000000000" pitchFamily="2" charset="0"/>
              </a:rPr>
              <a:t>cards </a:t>
            </a:r>
            <a:r>
              <a:rPr lang="en-GB" sz="2400" dirty="0">
                <a:latin typeface="Roboto" panose="02000000000000000000" pitchFamily="2" charset="0"/>
                <a:ea typeface="Roboto" panose="02000000000000000000" pitchFamily="2" charset="0"/>
                <a:cs typeface="Roboto" panose="02000000000000000000" pitchFamily="2" charset="0"/>
              </a:rPr>
              <a:t>that </a:t>
            </a:r>
            <a:r>
              <a:rPr lang="en-GB" sz="2400" dirty="0" smtClean="0">
                <a:latin typeface="Roboto" panose="02000000000000000000" pitchFamily="2" charset="0"/>
                <a:ea typeface="Roboto" panose="02000000000000000000" pitchFamily="2" charset="0"/>
                <a:cs typeface="Roboto" panose="02000000000000000000" pitchFamily="2" charset="0"/>
              </a:rPr>
              <a:t>sound interesting!</a:t>
            </a:r>
          </a:p>
          <a:p>
            <a:pPr marL="285750" indent="-285750">
              <a:buFont typeface="Arial" panose="020B0604020202020204" pitchFamily="34" charset="0"/>
              <a:buChar char="•"/>
            </a:pPr>
            <a:endParaRPr lang="en-GB" sz="240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2400" dirty="0" smtClean="0">
                <a:latin typeface="Roboto" panose="02000000000000000000" pitchFamily="2" charset="0"/>
                <a:ea typeface="Roboto" panose="02000000000000000000" pitchFamily="2" charset="0"/>
                <a:cs typeface="Roboto" panose="02000000000000000000" pitchFamily="2" charset="0"/>
              </a:rPr>
              <a:t>Ask </a:t>
            </a:r>
            <a:r>
              <a:rPr lang="en-GB" sz="2400" dirty="0">
                <a:latin typeface="Roboto" panose="02000000000000000000" pitchFamily="2" charset="0"/>
                <a:ea typeface="Roboto" panose="02000000000000000000" pitchFamily="2" charset="0"/>
                <a:cs typeface="Roboto" panose="02000000000000000000" pitchFamily="2" charset="0"/>
              </a:rPr>
              <a:t>each other questions about your chosen courses and compare </a:t>
            </a:r>
            <a:r>
              <a:rPr lang="en-GB" sz="2400" dirty="0" smtClean="0">
                <a:latin typeface="Roboto" panose="02000000000000000000" pitchFamily="2" charset="0"/>
                <a:ea typeface="Roboto" panose="02000000000000000000" pitchFamily="2" charset="0"/>
                <a:cs typeface="Roboto" panose="02000000000000000000" pitchFamily="2" charset="0"/>
              </a:rPr>
              <a:t>notes.</a:t>
            </a:r>
          </a:p>
          <a:p>
            <a:pPr marL="800100" lvl="1" indent="-342900">
              <a:buFont typeface="Courier New" panose="02070309020205020404" pitchFamily="49" charset="0"/>
              <a:buChar char="o"/>
            </a:pPr>
            <a:r>
              <a:rPr lang="en-GB" sz="2400" dirty="0" smtClean="0">
                <a:latin typeface="Roboto" panose="02000000000000000000" pitchFamily="2" charset="0"/>
                <a:ea typeface="Roboto" panose="02000000000000000000" pitchFamily="2" charset="0"/>
                <a:cs typeface="Roboto" panose="02000000000000000000" pitchFamily="2" charset="0"/>
              </a:rPr>
              <a:t>Think about entry requirements, assessment methods, employability, fees, modules, career progression etc.</a:t>
            </a:r>
            <a:endParaRPr lang="en-GB" sz="2400" dirty="0">
              <a:latin typeface="Roboto" panose="02000000000000000000" pitchFamily="2" charset="0"/>
              <a:ea typeface="Roboto" panose="02000000000000000000" pitchFamily="2" charset="0"/>
              <a:cs typeface="Roboto" panose="02000000000000000000" pitchFamily="2" charset="0"/>
            </a:endParaRPr>
          </a:p>
        </p:txBody>
      </p:sp>
      <p:sp>
        <p:nvSpPr>
          <p:cNvPr id="4" name="Rounded Rectangle 3"/>
          <p:cNvSpPr/>
          <p:nvPr/>
        </p:nvSpPr>
        <p:spPr>
          <a:xfrm>
            <a:off x="8760453" y="1481759"/>
            <a:ext cx="3221997" cy="1928191"/>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latin typeface="Roboto" panose="02000000000000000000" pitchFamily="2" charset="0"/>
                <a:ea typeface="Roboto" panose="02000000000000000000" pitchFamily="2" charset="0"/>
                <a:cs typeface="Roboto" panose="02000000000000000000" pitchFamily="2" charset="0"/>
              </a:rPr>
              <a:t>What are the differences between the courses? Grade differences?</a:t>
            </a:r>
            <a:endParaRPr lang="en-GB" sz="2200" dirty="0">
              <a:latin typeface="Roboto" panose="02000000000000000000" pitchFamily="2" charset="0"/>
              <a:ea typeface="Roboto" panose="02000000000000000000" pitchFamily="2" charset="0"/>
              <a:cs typeface="Roboto" panose="02000000000000000000" pitchFamily="2" charset="0"/>
            </a:endParaRPr>
          </a:p>
        </p:txBody>
      </p:sp>
      <p:sp>
        <p:nvSpPr>
          <p:cNvPr id="9" name="Rounded Rectangle 8"/>
          <p:cNvSpPr/>
          <p:nvPr/>
        </p:nvSpPr>
        <p:spPr>
          <a:xfrm>
            <a:off x="8760453" y="3539159"/>
            <a:ext cx="3221997" cy="1928191"/>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smtClean="0">
                <a:latin typeface="Roboto" panose="02000000000000000000" pitchFamily="2" charset="0"/>
                <a:ea typeface="Roboto" panose="02000000000000000000" pitchFamily="2" charset="0"/>
                <a:cs typeface="Roboto" panose="02000000000000000000" pitchFamily="2" charset="0"/>
              </a:rPr>
              <a:t>What information do you find useful? Is there enough information to make a decision?</a:t>
            </a:r>
            <a:endParaRPr lang="en-GB" sz="22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219866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5572" y="443508"/>
            <a:ext cx="5628988" cy="989052"/>
          </a:xfrm>
          <a:prstGeom prst="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INDEPENDENT ACTIVITY</a:t>
            </a:r>
            <a:endParaRPr lang="en-GB" sz="3600" b="1" dirty="0"/>
          </a:p>
        </p:txBody>
      </p:sp>
      <p:sp>
        <p:nvSpPr>
          <p:cNvPr id="5" name="Rounded Rectangle 4"/>
          <p:cNvSpPr/>
          <p:nvPr/>
        </p:nvSpPr>
        <p:spPr>
          <a:xfrm>
            <a:off x="375572" y="1741608"/>
            <a:ext cx="11416378" cy="3799194"/>
          </a:xfrm>
          <a:prstGeom prst="round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Find two courses (either university or apprenticeship - or one of each) based on your informed choices!</a:t>
            </a:r>
          </a:p>
          <a:p>
            <a:pPr algn="ctr"/>
            <a:endParaRPr lang="en-GB" sz="2800" dirty="0"/>
          </a:p>
          <a:p>
            <a:pPr algn="ctr"/>
            <a:r>
              <a:rPr lang="en-GB" sz="2800" dirty="0"/>
              <a:t>Write down where they are, what the courses are and what made you choose those two!</a:t>
            </a:r>
          </a:p>
        </p:txBody>
      </p:sp>
    </p:spTree>
    <p:extLst>
      <p:ext uri="{BB962C8B-B14F-4D97-AF65-F5344CB8AC3E}">
        <p14:creationId xmlns:p14="http://schemas.microsoft.com/office/powerpoint/2010/main" val="1807109871"/>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2" cstate="print">
                <a:clrChange>
                  <a:clrFrom>
                    <a:srgbClr val="EEEEEE"/>
                  </a:clrFrom>
                  <a:clrTo>
                    <a:srgbClr val="EEEEEE">
                      <a:alpha val="0"/>
                    </a:srgbClr>
                  </a:clrTo>
                </a:clrChange>
                <a:extLst>
                  <a:ext uri="{28A0092B-C50C-407E-A947-70E740481C1C}">
                    <a14:useLocalDpi xmlns:a14="http://schemas.microsoft.com/office/drawing/2010/main" val="0"/>
                  </a:ext>
                </a:extLst>
              </a:blip>
              <a:srcRect l="15213" t="5134" r="13381" b="3972"/>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3">
                <a:extLst>
                  <a:ext uri="{28A0092B-C50C-407E-A947-70E740481C1C}">
                    <a14:useLocalDpi xmlns:a14="http://schemas.microsoft.com/office/drawing/2010/main" val="0"/>
                  </a:ext>
                </a:extLst>
              </a:blip>
              <a:srcRect l="30710" t="34142" r="31357" b="33489"/>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42" t="17460" r="16412" b="16890"/>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smtClean="0">
                  <a:solidFill>
                    <a:schemeClr val="bg1"/>
                  </a:solidFill>
                  <a:latin typeface="Roboto" panose="02000000000000000000" pitchFamily="2" charset="0"/>
                  <a:ea typeface="Roboto" panose="02000000000000000000" pitchFamily="2" charset="0"/>
                  <a:cs typeface="Roboto" panose="02000000000000000000" pitchFamily="2" charset="0"/>
                </a:rPr>
                <a:t>@aspiretohe</a:t>
              </a:r>
              <a:endParaRPr lang="en-GB"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592471998"/>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5060921" cy="68510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SESSION OBJECTIVES</a:t>
            </a:r>
            <a:endParaRPr lang="en-GB" sz="3600" b="1" dirty="0"/>
          </a:p>
        </p:txBody>
      </p:sp>
      <p:sp>
        <p:nvSpPr>
          <p:cNvPr id="3" name="Rounded Rectangle 2"/>
          <p:cNvSpPr/>
          <p:nvPr/>
        </p:nvSpPr>
        <p:spPr>
          <a:xfrm>
            <a:off x="501679" y="1618536"/>
            <a:ext cx="10515600" cy="1110701"/>
          </a:xfrm>
          <a:prstGeom prst="roundRect">
            <a:avLst>
              <a:gd name="adj" fmla="val 10000"/>
            </a:avLst>
          </a:prstGeom>
          <a:solidFill>
            <a:srgbClr val="00AEEF"/>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5" name="Rectangle 4" descr="Blog"/>
          <p:cNvSpPr/>
          <p:nvPr/>
        </p:nvSpPr>
        <p:spPr>
          <a:xfrm>
            <a:off x="718750" y="1792564"/>
            <a:ext cx="762643" cy="762643"/>
          </a:xfrm>
          <a:prstGeom prst="rect">
            <a:avLst/>
          </a:prstGeom>
          <a:blipFill>
            <a:blip r:embed="rId2">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xmlns:dgm="http://schemas.openxmlformats.org/drawingml/2006/diagram"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1742650" y="1618536"/>
            <a:ext cx="9165772" cy="1110701"/>
            <a:chOff x="1282860" y="601630"/>
            <a:chExt cx="9232739" cy="1110701"/>
          </a:xfrm>
        </p:grpSpPr>
        <p:sp>
          <p:nvSpPr>
            <p:cNvPr id="7" name="Rectangle 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8" name="Rectangle 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defTabSz="1244600">
                <a:lnSpc>
                  <a:spcPct val="90000"/>
                </a:lnSpc>
                <a:spcBef>
                  <a:spcPct val="0"/>
                </a:spcBef>
                <a:spcAft>
                  <a:spcPct val="35000"/>
                </a:spcAft>
              </a:pPr>
              <a:r>
                <a:rPr lang="en-US" sz="2400" b="1" kern="1200" dirty="0" smtClean="0">
                  <a:solidFill>
                    <a:schemeClr val="bg1"/>
                  </a:solidFill>
                </a:rPr>
                <a:t>OBJECTIVE 1: </a:t>
              </a:r>
              <a:r>
                <a:rPr lang="en-GB" sz="2400" dirty="0"/>
                <a:t>To </a:t>
              </a:r>
              <a:r>
                <a:rPr lang="en-GB" sz="2400" dirty="0" smtClean="0"/>
                <a:t>understand </a:t>
              </a:r>
              <a:r>
                <a:rPr lang="en-GB" sz="2400" dirty="0"/>
                <a:t>the strengths and limitations of university and </a:t>
              </a:r>
              <a:r>
                <a:rPr lang="en-GB" sz="2400" dirty="0" smtClean="0"/>
                <a:t>apprenticeships.</a:t>
              </a:r>
              <a:endParaRPr lang="en-GB" sz="2400" dirty="0"/>
            </a:p>
          </p:txBody>
        </p:sp>
      </p:grpSp>
      <p:sp>
        <p:nvSpPr>
          <p:cNvPr id="9" name="Rounded Rectangle 8"/>
          <p:cNvSpPr/>
          <p:nvPr/>
        </p:nvSpPr>
        <p:spPr>
          <a:xfrm>
            <a:off x="501679" y="3055449"/>
            <a:ext cx="10515600" cy="1110701"/>
          </a:xfrm>
          <a:prstGeom prst="roundRect">
            <a:avLst>
              <a:gd name="adj" fmla="val 10000"/>
            </a:avLst>
          </a:prstGeom>
          <a:solidFill>
            <a:srgbClr val="0F7CC6"/>
          </a:solidFill>
          <a:ln>
            <a:solidFill>
              <a:srgbClr val="0F7CC6"/>
            </a:solid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10" name="Rectangle 9" descr="Blog"/>
          <p:cNvSpPr/>
          <p:nvPr/>
        </p:nvSpPr>
        <p:spPr>
          <a:xfrm>
            <a:off x="718750" y="3229477"/>
            <a:ext cx="762643" cy="762643"/>
          </a:xfrm>
          <a:prstGeom prst="rect">
            <a:avLst/>
          </a:prstGeom>
          <a:blipFill>
            <a:blip r:embed="rId2">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xmlns:dgm="http://schemas.openxmlformats.org/drawingml/2006/diagram"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1" name="Group 10"/>
          <p:cNvGrpSpPr/>
          <p:nvPr/>
        </p:nvGrpSpPr>
        <p:grpSpPr>
          <a:xfrm>
            <a:off x="1742650" y="3055449"/>
            <a:ext cx="9165772" cy="1110701"/>
            <a:chOff x="1282860" y="601630"/>
            <a:chExt cx="9232739" cy="1110701"/>
          </a:xfrm>
        </p:grpSpPr>
        <p:sp>
          <p:nvSpPr>
            <p:cNvPr id="12" name="Rectangle 11"/>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13" name="Rectangle 12"/>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defTabSz="1244600">
                <a:lnSpc>
                  <a:spcPct val="90000"/>
                </a:lnSpc>
                <a:spcBef>
                  <a:spcPct val="0"/>
                </a:spcBef>
                <a:spcAft>
                  <a:spcPct val="35000"/>
                </a:spcAft>
              </a:pPr>
              <a:r>
                <a:rPr lang="en-US" sz="2400" b="1" kern="1200" dirty="0" smtClean="0">
                  <a:solidFill>
                    <a:schemeClr val="bg1"/>
                  </a:solidFill>
                </a:rPr>
                <a:t>OBJECTIVE 2: </a:t>
              </a:r>
              <a:r>
                <a:rPr lang="en-GB" sz="2400" dirty="0"/>
                <a:t>To </a:t>
              </a:r>
              <a:r>
                <a:rPr lang="en-GB" sz="2400" dirty="0" smtClean="0"/>
                <a:t>think about </a:t>
              </a:r>
              <a:r>
                <a:rPr lang="en-GB" sz="2400" dirty="0"/>
                <a:t>what would inform your choices when applying to </a:t>
              </a:r>
              <a:r>
                <a:rPr lang="en-GB" sz="2400" dirty="0" smtClean="0"/>
                <a:t>university or an apprenticeship.</a:t>
              </a:r>
              <a:endParaRPr lang="en-GB" sz="2400" dirty="0"/>
            </a:p>
          </p:txBody>
        </p:sp>
      </p:grpSp>
      <p:sp>
        <p:nvSpPr>
          <p:cNvPr id="14" name="Rounded Rectangle 13"/>
          <p:cNvSpPr/>
          <p:nvPr/>
        </p:nvSpPr>
        <p:spPr>
          <a:xfrm>
            <a:off x="501679" y="4525022"/>
            <a:ext cx="10515600" cy="1110701"/>
          </a:xfrm>
          <a:prstGeom prst="roundRect">
            <a:avLst>
              <a:gd name="adj" fmla="val 10000"/>
            </a:avLst>
          </a:prstGeom>
          <a:solidFill>
            <a:srgbClr val="132E4B"/>
          </a:solidFill>
          <a:ln>
            <a:solidFill>
              <a:srgbClr val="132E4B"/>
            </a:solid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15" name="Rectangle 14" descr="Blog"/>
          <p:cNvSpPr/>
          <p:nvPr/>
        </p:nvSpPr>
        <p:spPr>
          <a:xfrm>
            <a:off x="718750" y="4699050"/>
            <a:ext cx="762643" cy="762643"/>
          </a:xfrm>
          <a:prstGeom prst="rect">
            <a:avLst/>
          </a:prstGeom>
          <a:blipFill>
            <a:blip r:embed="rId2">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xmlns:dgm="http://schemas.openxmlformats.org/drawingml/2006/diagram"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16" name="Group 15"/>
          <p:cNvGrpSpPr/>
          <p:nvPr/>
        </p:nvGrpSpPr>
        <p:grpSpPr>
          <a:xfrm>
            <a:off x="1742650" y="4525022"/>
            <a:ext cx="9165772" cy="1110701"/>
            <a:chOff x="1282860" y="601630"/>
            <a:chExt cx="9232739" cy="1110701"/>
          </a:xfrm>
        </p:grpSpPr>
        <p:sp>
          <p:nvSpPr>
            <p:cNvPr id="17" name="Rectangle 1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sp>
        <p:sp>
          <p:nvSpPr>
            <p:cNvPr id="18" name="Rectangle 1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defTabSz="1244600">
                <a:lnSpc>
                  <a:spcPct val="90000"/>
                </a:lnSpc>
                <a:spcBef>
                  <a:spcPct val="0"/>
                </a:spcBef>
                <a:spcAft>
                  <a:spcPct val="35000"/>
                </a:spcAft>
              </a:pPr>
              <a:r>
                <a:rPr lang="en-US" sz="2400" b="1" kern="1200" dirty="0" smtClean="0">
                  <a:solidFill>
                    <a:schemeClr val="bg1"/>
                  </a:solidFill>
                </a:rPr>
                <a:t>OBJECTIVE 3: </a:t>
              </a:r>
              <a:r>
                <a:rPr lang="en-GB" sz="2400" dirty="0"/>
                <a:t>To </a:t>
              </a:r>
              <a:r>
                <a:rPr lang="en-GB" sz="2400" dirty="0" smtClean="0"/>
                <a:t>compare and contrast different </a:t>
              </a:r>
              <a:r>
                <a:rPr lang="en-GB" sz="2400" dirty="0"/>
                <a:t>layouts and </a:t>
              </a:r>
              <a:r>
                <a:rPr lang="en-GB" sz="2400" dirty="0" smtClean="0"/>
                <a:t>locations of university campuses.</a:t>
              </a:r>
              <a:endParaRPr lang="en-GB" sz="2400" dirty="0"/>
            </a:p>
          </p:txBody>
        </p:sp>
      </p:grpSp>
    </p:spTree>
    <p:extLst>
      <p:ext uri="{BB962C8B-B14F-4D97-AF65-F5344CB8AC3E}">
        <p14:creationId xmlns:p14="http://schemas.microsoft.com/office/powerpoint/2010/main" val="12050355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4161761" cy="779896"/>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CURRENT PLANS?</a:t>
            </a:r>
            <a:endParaRPr lang="en-GB" sz="3600" b="1" dirty="0"/>
          </a:p>
        </p:txBody>
      </p:sp>
      <p:sp>
        <p:nvSpPr>
          <p:cNvPr id="6" name="Rounded Rectangle 5"/>
          <p:cNvSpPr/>
          <p:nvPr/>
        </p:nvSpPr>
        <p:spPr>
          <a:xfrm>
            <a:off x="501678" y="1594609"/>
            <a:ext cx="8966413" cy="2003927"/>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400" dirty="0"/>
              <a:t>What are everyone’s current plans?</a:t>
            </a:r>
          </a:p>
          <a:p>
            <a:pPr marL="285750" indent="-285750">
              <a:buFont typeface="Arial" panose="020B0604020202020204" pitchFamily="34" charset="0"/>
              <a:buChar char="•"/>
            </a:pPr>
            <a:r>
              <a:rPr lang="en-GB" sz="2400" dirty="0"/>
              <a:t>University?</a:t>
            </a:r>
          </a:p>
          <a:p>
            <a:pPr marL="285750" indent="-285750">
              <a:buFont typeface="Arial" panose="020B0604020202020204" pitchFamily="34" charset="0"/>
              <a:buChar char="•"/>
            </a:pPr>
            <a:r>
              <a:rPr lang="en-GB" sz="2400" dirty="0"/>
              <a:t>Apprenticeship?</a:t>
            </a:r>
          </a:p>
          <a:p>
            <a:pPr marL="285750" indent="-285750">
              <a:buFont typeface="Arial" panose="020B0604020202020204" pitchFamily="34" charset="0"/>
              <a:buChar char="•"/>
            </a:pPr>
            <a:r>
              <a:rPr lang="en-GB" sz="2400" dirty="0"/>
              <a:t>Unsure?</a:t>
            </a:r>
          </a:p>
        </p:txBody>
      </p:sp>
      <p:pic>
        <p:nvPicPr>
          <p:cNvPr id="1028" name="Picture 4" descr="Quiz GIF - Find on GI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79" y="3756560"/>
            <a:ext cx="4614331" cy="24573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trategi: Vad vet du? | Kooperativt lärande"/>
          <p:cNvPicPr>
            <a:picLocks noChangeAspect="1"/>
          </p:cNvPicPr>
          <p:nvPr/>
        </p:nvPicPr>
        <p:blipFill>
          <a:blip r:embed="rId4" cstate="print">
            <a:extLst>
              <a:ext uri="{BEBA8EAE-BF5A-486C-A8C5-ECC9F3942E4B}">
                <a14:imgProps xmlns:a14="http://schemas.microsoft.com/office/drawing/2010/main">
                  <a14:imgLayer r:embed="rId5">
                    <a14:imgEffect>
                      <a14:backgroundRemoval t="600" b="98200" l="2714" r="99000">
                        <a14:foregroundMark x1="26429" y1="27200" x2="26429" y2="27200"/>
                        <a14:foregroundMark x1="25143" y1="45000" x2="25143" y2="45000"/>
                        <a14:foregroundMark x1="34429" y1="16000" x2="34429" y2="16000"/>
                        <a14:foregroundMark x1="47286" y1="14800" x2="47286" y2="14800"/>
                        <a14:foregroundMark x1="60143" y1="8000" x2="60143" y2="8000"/>
                        <a14:foregroundMark x1="67286" y1="19200" x2="67286" y2="19200"/>
                        <a14:foregroundMark x1="78857" y1="29400" x2="78857" y2="29400"/>
                        <a14:foregroundMark x1="77429" y1="47400" x2="77429" y2="47400"/>
                      </a14:backgroundRemoval>
                    </a14:imgEffect>
                  </a14:imgLayer>
                </a14:imgProps>
              </a:ext>
              <a:ext uri="{28A0092B-C50C-407E-A947-70E740481C1C}">
                <a14:useLocalDpi xmlns:a14="http://schemas.microsoft.com/office/drawing/2010/main" val="0"/>
              </a:ext>
            </a:extLst>
          </a:blip>
          <a:stretch>
            <a:fillRect/>
          </a:stretch>
        </p:blipFill>
        <p:spPr>
          <a:xfrm>
            <a:off x="9303812" y="1594609"/>
            <a:ext cx="2888188" cy="2062991"/>
          </a:xfrm>
          <a:prstGeom prst="rect">
            <a:avLst/>
          </a:prstGeom>
        </p:spPr>
      </p:pic>
    </p:spTree>
    <p:extLst>
      <p:ext uri="{BB962C8B-B14F-4D97-AF65-F5344CB8AC3E}">
        <p14:creationId xmlns:p14="http://schemas.microsoft.com/office/powerpoint/2010/main" val="5003816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702" y="413566"/>
            <a:ext cx="6151938" cy="1232354"/>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BENEFITS AND POSSIBLE LIMITATIONS</a:t>
            </a:r>
            <a:endParaRPr lang="en-GB" sz="3600" b="1" dirty="0"/>
          </a:p>
        </p:txBody>
      </p:sp>
      <p:pic>
        <p:nvPicPr>
          <p:cNvPr id="5" name="Picture 4" descr="mage result for light bulb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65314">
            <a:off x="9220805" y="1029711"/>
            <a:ext cx="2633809" cy="2633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strength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679" y="3604520"/>
            <a:ext cx="4876885" cy="255334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92702" y="1840575"/>
            <a:ext cx="8896964" cy="1458208"/>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400" dirty="0"/>
              <a:t>In groups, write down the strengths or limitations of either apprenticeships or university.</a:t>
            </a:r>
          </a:p>
        </p:txBody>
      </p:sp>
      <p:pic>
        <p:nvPicPr>
          <p:cNvPr id="9" name="Picture 8" descr="mage result for light bulb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65314">
            <a:off x="9220804" y="1029711"/>
            <a:ext cx="2633809" cy="2633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trength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678" y="3604520"/>
            <a:ext cx="4876885" cy="255334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92701" y="1840575"/>
            <a:ext cx="8896964" cy="1458208"/>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400" dirty="0"/>
              <a:t>In groups, write down the strengths or limitations of either apprenticeships or university.</a:t>
            </a:r>
          </a:p>
        </p:txBody>
      </p:sp>
      <p:pic>
        <p:nvPicPr>
          <p:cNvPr id="14" name="Picture 13" descr="mage result for light bulb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65314">
            <a:off x="9220803" y="1029711"/>
            <a:ext cx="2633809" cy="26338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strength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677" y="3604520"/>
            <a:ext cx="4876885" cy="2553343"/>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92700" y="1840575"/>
            <a:ext cx="8896964" cy="1458208"/>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400" dirty="0"/>
              <a:t>In groups, write down the strengths or limitations of either apprenticeships or university.</a:t>
            </a:r>
          </a:p>
        </p:txBody>
      </p:sp>
    </p:spTree>
    <p:extLst>
      <p:ext uri="{BB962C8B-B14F-4D97-AF65-F5344CB8AC3E}">
        <p14:creationId xmlns:p14="http://schemas.microsoft.com/office/powerpoint/2010/main" val="2920357358"/>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7974" y="402265"/>
            <a:ext cx="8230266" cy="1237578"/>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BENEFITS OF HE – PROFESSIONAL DEVELOPMENT</a:t>
            </a:r>
            <a:endParaRPr lang="en-GB" sz="3600" b="1" dirty="0"/>
          </a:p>
        </p:txBody>
      </p:sp>
      <p:sp>
        <p:nvSpPr>
          <p:cNvPr id="3" name="Rounded Rectangle 2"/>
          <p:cNvSpPr/>
          <p:nvPr/>
        </p:nvSpPr>
        <p:spPr>
          <a:xfrm>
            <a:off x="547975" y="1752997"/>
            <a:ext cx="5861150" cy="2102723"/>
          </a:xfrm>
          <a:prstGeom prst="roundRect">
            <a:avLst>
              <a:gd name="adj" fmla="val 17562"/>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400" dirty="0" smtClean="0"/>
              <a:t>Opportunities to network and meet people with similar interests</a:t>
            </a:r>
            <a:endParaRPr lang="en-GB" sz="2400" dirty="0"/>
          </a:p>
        </p:txBody>
      </p:sp>
      <p:pic>
        <p:nvPicPr>
          <p:cNvPr id="6" name="Picture 2" descr="mage result for throwing graduation caps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00" y="1878105"/>
            <a:ext cx="4940300" cy="32935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dollar dollar bills y'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69099" y="1841218"/>
            <a:ext cx="4940301" cy="2777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volunteering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69099" y="1841217"/>
            <a:ext cx="5032027" cy="2777679"/>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547974" y="1768502"/>
            <a:ext cx="5861150" cy="2102723"/>
          </a:xfrm>
          <a:prstGeom prst="roundRect">
            <a:avLst>
              <a:gd name="adj" fmla="val 17562"/>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400" dirty="0"/>
              <a:t>Work </a:t>
            </a:r>
            <a:r>
              <a:rPr lang="en-GB" sz="2400" dirty="0" smtClean="0"/>
              <a:t>experience/Internships/Part-time </a:t>
            </a:r>
            <a:r>
              <a:rPr lang="en-GB" sz="2400" dirty="0"/>
              <a:t>jobs/Volunteering</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9100" y="1752994"/>
            <a:ext cx="4940300" cy="3508736"/>
          </a:xfrm>
          <a:prstGeom prst="rect">
            <a:avLst/>
          </a:prstGeom>
        </p:spPr>
      </p:pic>
      <p:sp>
        <p:nvSpPr>
          <p:cNvPr id="12" name="Rounded Rectangle 11"/>
          <p:cNvSpPr/>
          <p:nvPr/>
        </p:nvSpPr>
        <p:spPr>
          <a:xfrm>
            <a:off x="547973" y="1768501"/>
            <a:ext cx="5861150" cy="2102723"/>
          </a:xfrm>
          <a:prstGeom prst="roundRect">
            <a:avLst>
              <a:gd name="adj" fmla="val 17562"/>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800" dirty="0" smtClean="0"/>
              <a:t>Gain a qualification!</a:t>
            </a:r>
          </a:p>
        </p:txBody>
      </p:sp>
      <p:sp>
        <p:nvSpPr>
          <p:cNvPr id="13" name="Rounded Rectangle 12"/>
          <p:cNvSpPr/>
          <p:nvPr/>
        </p:nvSpPr>
        <p:spPr>
          <a:xfrm>
            <a:off x="593831" y="1784005"/>
            <a:ext cx="5861150" cy="4251566"/>
          </a:xfrm>
          <a:prstGeom prst="roundRect">
            <a:avLst>
              <a:gd name="adj" fmla="val 9561"/>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GB" sz="2400" dirty="0"/>
              <a:t>More career options available after graduation</a:t>
            </a:r>
          </a:p>
          <a:p>
            <a:pPr marL="342900" indent="-342900">
              <a:lnSpc>
                <a:spcPct val="150000"/>
              </a:lnSpc>
              <a:buFont typeface="Arial" panose="020B0604020202020204" pitchFamily="34" charset="0"/>
              <a:buChar char="•"/>
            </a:pPr>
            <a:r>
              <a:rPr lang="en-GB" sz="2400" dirty="0" smtClean="0"/>
              <a:t>On </a:t>
            </a:r>
            <a:r>
              <a:rPr lang="en-GB" sz="2400" dirty="0"/>
              <a:t>average, graduates </a:t>
            </a:r>
            <a:r>
              <a:rPr lang="en-GB" sz="2400" dirty="0" smtClean="0"/>
              <a:t>earn £268,000 more than the </a:t>
            </a:r>
            <a:r>
              <a:rPr lang="en-GB" sz="2400" dirty="0"/>
              <a:t>average </a:t>
            </a:r>
            <a:r>
              <a:rPr lang="en-GB" sz="2400" dirty="0" smtClean="0"/>
              <a:t>non-graduate over </a:t>
            </a:r>
            <a:r>
              <a:rPr lang="en-GB" sz="2400" dirty="0"/>
              <a:t>the course of their </a:t>
            </a:r>
            <a:r>
              <a:rPr lang="en-GB" sz="2400" dirty="0" smtClean="0"/>
              <a:t>lifetime.</a:t>
            </a:r>
            <a:endParaRPr lang="en-GB" sz="3600" dirty="0"/>
          </a:p>
        </p:txBody>
      </p:sp>
      <p:sp>
        <p:nvSpPr>
          <p:cNvPr id="14" name="Rounded Rectangle 13"/>
          <p:cNvSpPr/>
          <p:nvPr/>
        </p:nvSpPr>
        <p:spPr>
          <a:xfrm>
            <a:off x="547967" y="1729937"/>
            <a:ext cx="5861151" cy="2102724"/>
          </a:xfrm>
          <a:prstGeom prst="roundRect">
            <a:avLst>
              <a:gd name="adj" fmla="val 14512"/>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400" dirty="0" smtClean="0"/>
              <a:t>Earn while you learn!</a:t>
            </a:r>
            <a:endParaRPr lang="en-GB" sz="3600" dirty="0"/>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9100" y="1752997"/>
            <a:ext cx="4743450" cy="3933825"/>
          </a:xfrm>
          <a:prstGeom prst="rect">
            <a:avLst/>
          </a:prstGeom>
        </p:spPr>
      </p:pic>
      <p:sp>
        <p:nvSpPr>
          <p:cNvPr id="16" name="Rounded Rectangle 15"/>
          <p:cNvSpPr/>
          <p:nvPr/>
        </p:nvSpPr>
        <p:spPr>
          <a:xfrm>
            <a:off x="570895" y="1729937"/>
            <a:ext cx="5907021" cy="4317164"/>
          </a:xfrm>
          <a:prstGeom prst="roundRect">
            <a:avLst>
              <a:gd name="adj" fmla="val 9561"/>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GB" sz="2800" dirty="0" smtClean="0"/>
              <a:t>Completing a higher apprenticeship will increase your lifetime earning potential by up to £150,000!</a:t>
            </a:r>
            <a:endParaRPr lang="en-GB" sz="2800" dirty="0"/>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3832" y="1727896"/>
            <a:ext cx="5242560" cy="2948940"/>
          </a:xfrm>
          <a:prstGeom prst="rect">
            <a:avLst/>
          </a:prstGeom>
        </p:spPr>
      </p:pic>
    </p:spTree>
    <p:extLst>
      <p:ext uri="{BB962C8B-B14F-4D97-AF65-F5344CB8AC3E}">
        <p14:creationId xmlns:p14="http://schemas.microsoft.com/office/powerpoint/2010/main" val="22386396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2" grpId="0" animBg="1"/>
      <p:bldP spid="12" grpId="1" animBg="1"/>
      <p:bldP spid="13" grpId="0" animBg="1"/>
      <p:bldP spid="13" grpId="1" animBg="1"/>
      <p:bldP spid="14" grpId="0" animBg="1"/>
      <p:bldP spid="14" grpId="1"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7974" y="402265"/>
            <a:ext cx="6555119" cy="1201742"/>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BENEFITS OF HE – PERSONAL DEVELOPMENT</a:t>
            </a:r>
            <a:endParaRPr lang="en-GB" sz="3600" b="1" dirty="0"/>
          </a:p>
        </p:txBody>
      </p:sp>
      <p:sp>
        <p:nvSpPr>
          <p:cNvPr id="3" name="Rounded Rectangle 2"/>
          <p:cNvSpPr/>
          <p:nvPr/>
        </p:nvSpPr>
        <p:spPr>
          <a:xfrm>
            <a:off x="547972" y="1729935"/>
            <a:ext cx="6233827" cy="2343150"/>
          </a:xfrm>
          <a:prstGeom prst="roundRect">
            <a:avLst>
              <a:gd name="adj" fmla="val 9561"/>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smtClean="0"/>
              <a:t>Confidence</a:t>
            </a:r>
            <a:endParaRPr lang="en-GB" sz="4000" dirty="0"/>
          </a:p>
        </p:txBody>
      </p:sp>
      <p:pic>
        <p:nvPicPr>
          <p:cNvPr id="4" name="Picture 2" descr="mage result for confidence gifs anim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093" y="1729935"/>
            <a:ext cx="4686300" cy="234315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47972" y="1729935"/>
            <a:ext cx="6233827" cy="2343150"/>
          </a:xfrm>
          <a:prstGeom prst="roundRect">
            <a:avLst>
              <a:gd name="adj" fmla="val 9561"/>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t>Develop transferable </a:t>
            </a:r>
            <a:r>
              <a:rPr lang="en-GB" sz="2800" dirty="0" smtClean="0"/>
              <a:t>skills!</a:t>
            </a:r>
            <a:endParaRPr lang="en-GB" sz="2800" dirty="0"/>
          </a:p>
        </p:txBody>
      </p:sp>
      <p:pic>
        <p:nvPicPr>
          <p:cNvPr id="6" name="Picture 5" descr="mage result for skills gif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093" y="1729935"/>
            <a:ext cx="4913378" cy="277812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547971" y="1729935"/>
            <a:ext cx="5715669" cy="2343150"/>
          </a:xfrm>
          <a:prstGeom prst="roundRect">
            <a:avLst>
              <a:gd name="adj" fmla="val 9561"/>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smtClean="0"/>
              <a:t>Live independently!</a:t>
            </a:r>
            <a:endParaRPr lang="en-GB" sz="2800" dirty="0"/>
          </a:p>
        </p:txBody>
      </p:sp>
      <p:pic>
        <p:nvPicPr>
          <p:cNvPr id="8" name="Picture 6" descr="mage result for living alone gif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4934" y="1729935"/>
            <a:ext cx="5407866" cy="221722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547970" y="1729934"/>
            <a:ext cx="6146128" cy="2343150"/>
          </a:xfrm>
          <a:prstGeom prst="roundRect">
            <a:avLst>
              <a:gd name="adj" fmla="val 9561"/>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t>Making new friends</a:t>
            </a:r>
          </a:p>
        </p:txBody>
      </p:sp>
      <p:pic>
        <p:nvPicPr>
          <p:cNvPr id="11" name="Picture 14" desc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1808" y="1729935"/>
            <a:ext cx="5000992" cy="2810558"/>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547970" y="1729933"/>
            <a:ext cx="6146128" cy="2343150"/>
          </a:xfrm>
          <a:prstGeom prst="roundRect">
            <a:avLst>
              <a:gd name="adj" fmla="val 9561"/>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t>Handling your own money – budgeting</a:t>
            </a:r>
          </a:p>
        </p:txBody>
      </p:sp>
      <p:pic>
        <p:nvPicPr>
          <p:cNvPr id="13" name="Picture 8" descr="mage result for saving money 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2866" y="1729935"/>
            <a:ext cx="4923605" cy="2810558"/>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559806" y="1729932"/>
            <a:ext cx="6146128" cy="2343150"/>
          </a:xfrm>
          <a:prstGeom prst="roundRect">
            <a:avLst>
              <a:gd name="adj" fmla="val 9561"/>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dirty="0"/>
              <a:t>Experiencing a new city</a:t>
            </a:r>
          </a:p>
        </p:txBody>
      </p:sp>
      <p:pic>
        <p:nvPicPr>
          <p:cNvPr id="15" name="Picture 16" descr="mage result for animated google maps 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1136" y="1729935"/>
            <a:ext cx="3745904" cy="400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4526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500"/>
                                        <p:tgtEl>
                                          <p:spTgt spid="14"/>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00"/>
                                        <p:tgtEl>
                                          <p:spTgt spid="15"/>
                                        </p:tgtEl>
                                      </p:cBhvr>
                                    </p:animEffect>
                                    <p:anim calcmode="lin" valueType="num">
                                      <p:cBhvr>
                                        <p:cTn id="103" dur="1000" fill="hold"/>
                                        <p:tgtEl>
                                          <p:spTgt spid="15"/>
                                        </p:tgtEl>
                                        <p:attrNameLst>
                                          <p:attrName>ppt_x</p:attrName>
                                        </p:attrNameLst>
                                      </p:cBhvr>
                                      <p:tavLst>
                                        <p:tav tm="0">
                                          <p:val>
                                            <p:strVal val="#ppt_x"/>
                                          </p:val>
                                        </p:tav>
                                        <p:tav tm="100000">
                                          <p:val>
                                            <p:strVal val="#ppt_x"/>
                                          </p:val>
                                        </p:tav>
                                      </p:tavLst>
                                    </p:anim>
                                    <p:anim calcmode="lin" valueType="num">
                                      <p:cBhvr>
                                        <p:cTn id="10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2" grpId="0" animBg="1"/>
      <p:bldP spid="12" grpId="1"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122" y="425413"/>
            <a:ext cx="3290033" cy="1023736"/>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LET’S REVIEW</a:t>
            </a:r>
            <a:endParaRPr lang="en-GB" sz="3600" b="1" dirty="0"/>
          </a:p>
        </p:txBody>
      </p:sp>
      <p:pic>
        <p:nvPicPr>
          <p:cNvPr id="5" name="Picture 4" descr="Image result for university vs apprenticeship"/>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514887" y="1638420"/>
            <a:ext cx="3415855" cy="4625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university vs apprenticeship"/>
          <p:cNvPicPr>
            <a:picLocks noChangeAspect="1" noChangeArrowheads="1"/>
          </p:cNvPicPr>
          <p:nvPr/>
        </p:nvPicPr>
        <p:blipFill rotWithShape="1">
          <a:blip r:embed="rId2">
            <a:extLst>
              <a:ext uri="{28A0092B-C50C-407E-A947-70E740481C1C}">
                <a14:useLocalDpi xmlns:a14="http://schemas.microsoft.com/office/drawing/2010/main" val="0"/>
              </a:ext>
            </a:extLst>
          </a:blip>
          <a:srcRect t="51613" r="3774" b="1737"/>
          <a:stretch/>
        </p:blipFill>
        <p:spPr bwMode="auto">
          <a:xfrm>
            <a:off x="4111869" y="1781953"/>
            <a:ext cx="3465147" cy="454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4714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we need you hand&quo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71" b="97691" l="2444" r="96000"/>
                    </a14:imgEffect>
                  </a14:imgLayer>
                </a14:imgProps>
              </a:ext>
              <a:ext uri="{28A0092B-C50C-407E-A947-70E740481C1C}">
                <a14:useLocalDpi xmlns:a14="http://schemas.microsoft.com/office/drawing/2010/main" val="0"/>
              </a:ext>
            </a:extLst>
          </a:blip>
          <a:srcRect/>
          <a:stretch>
            <a:fillRect/>
          </a:stretch>
        </p:blipFill>
        <p:spPr bwMode="auto">
          <a:xfrm>
            <a:off x="2815771" y="1290728"/>
            <a:ext cx="4325258" cy="41618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8286" y="221027"/>
            <a:ext cx="3265714" cy="1200329"/>
          </a:xfrm>
          <a:prstGeom prst="rect">
            <a:avLst/>
          </a:prstGeom>
          <a:noFill/>
        </p:spPr>
        <p:txBody>
          <a:bodyPr wrap="square" rtlCol="0">
            <a:spAutoFit/>
          </a:bodyPr>
          <a:lstStyle/>
          <a:p>
            <a:r>
              <a:rPr lang="en-GB" sz="7200" dirty="0" smtClean="0"/>
              <a:t>IT’S UP</a:t>
            </a:r>
            <a:endParaRPr lang="en-GB" sz="7200" dirty="0"/>
          </a:p>
        </p:txBody>
      </p:sp>
      <p:sp>
        <p:nvSpPr>
          <p:cNvPr id="4" name="Rectangle 3"/>
          <p:cNvSpPr/>
          <p:nvPr/>
        </p:nvSpPr>
        <p:spPr>
          <a:xfrm>
            <a:off x="3338286" y="5291640"/>
            <a:ext cx="3578080" cy="1200329"/>
          </a:xfrm>
          <a:prstGeom prst="rect">
            <a:avLst/>
          </a:prstGeom>
        </p:spPr>
        <p:txBody>
          <a:bodyPr wrap="square">
            <a:spAutoFit/>
          </a:bodyPr>
          <a:lstStyle/>
          <a:p>
            <a:r>
              <a:rPr lang="en-GB" sz="7200" dirty="0"/>
              <a:t>TO YOU</a:t>
            </a:r>
          </a:p>
        </p:txBody>
      </p:sp>
    </p:spTree>
    <p:extLst>
      <p:ext uri="{BB962C8B-B14F-4D97-AF65-F5344CB8AC3E}">
        <p14:creationId xmlns:p14="http://schemas.microsoft.com/office/powerpoint/2010/main" val="239502474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5051" y="425992"/>
            <a:ext cx="5860210" cy="1177433"/>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solidFill>
                  <a:schemeClr val="bg1"/>
                </a:solidFill>
              </a:rPr>
              <a:t>WHAT WILL INFORM YOUR UNIVERSITY CHOICES?</a:t>
            </a:r>
            <a:endParaRPr lang="en-GB" sz="3600" b="1" dirty="0">
              <a:solidFill>
                <a:schemeClr val="bg1"/>
              </a:solidFill>
            </a:endParaRPr>
          </a:p>
        </p:txBody>
      </p:sp>
      <p:sp>
        <p:nvSpPr>
          <p:cNvPr id="8" name="Title 1"/>
          <p:cNvSpPr txBox="1">
            <a:spLocks/>
          </p:cNvSpPr>
          <p:nvPr/>
        </p:nvSpPr>
        <p:spPr>
          <a:xfrm rot="515531">
            <a:off x="4941899" y="2246592"/>
            <a:ext cx="2534479" cy="609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FFDE16"/>
                </a:solidFill>
                <a:latin typeface="+mn-lt"/>
              </a:rPr>
              <a:t>Russell group</a:t>
            </a:r>
            <a:endParaRPr lang="en-GB" sz="3000" b="1" dirty="0">
              <a:solidFill>
                <a:srgbClr val="FFDE16"/>
              </a:solidFill>
              <a:latin typeface="+mn-lt"/>
            </a:endParaRPr>
          </a:p>
        </p:txBody>
      </p:sp>
      <p:sp>
        <p:nvSpPr>
          <p:cNvPr id="9" name="Title 1"/>
          <p:cNvSpPr txBox="1">
            <a:spLocks/>
          </p:cNvSpPr>
          <p:nvPr/>
        </p:nvSpPr>
        <p:spPr>
          <a:xfrm rot="21344964">
            <a:off x="4762120" y="4455935"/>
            <a:ext cx="2534479" cy="6522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ED1C24"/>
                </a:solidFill>
                <a:latin typeface="+mn-lt"/>
              </a:rPr>
              <a:t>Rankings</a:t>
            </a:r>
            <a:endParaRPr lang="en-GB" sz="3000" b="1" dirty="0">
              <a:solidFill>
                <a:srgbClr val="ED1C24"/>
              </a:solidFill>
              <a:latin typeface="+mn-lt"/>
            </a:endParaRPr>
          </a:p>
        </p:txBody>
      </p:sp>
      <p:sp>
        <p:nvSpPr>
          <p:cNvPr id="10" name="Title 1"/>
          <p:cNvSpPr txBox="1">
            <a:spLocks/>
          </p:cNvSpPr>
          <p:nvPr/>
        </p:nvSpPr>
        <p:spPr>
          <a:xfrm rot="651133">
            <a:off x="6901124" y="3697044"/>
            <a:ext cx="2687973" cy="4896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ED217C"/>
                </a:solidFill>
                <a:latin typeface="+mn-lt"/>
              </a:rPr>
              <a:t>Social factors</a:t>
            </a:r>
            <a:endParaRPr lang="en-GB" sz="3000" b="1" dirty="0">
              <a:solidFill>
                <a:srgbClr val="ED217C"/>
              </a:solidFill>
              <a:latin typeface="+mn-lt"/>
            </a:endParaRPr>
          </a:p>
        </p:txBody>
      </p:sp>
      <p:sp>
        <p:nvSpPr>
          <p:cNvPr id="11" name="Title 1"/>
          <p:cNvSpPr txBox="1">
            <a:spLocks/>
          </p:cNvSpPr>
          <p:nvPr/>
        </p:nvSpPr>
        <p:spPr>
          <a:xfrm rot="21261436">
            <a:off x="7897726" y="1739396"/>
            <a:ext cx="2534479" cy="5887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00AEEF"/>
                </a:solidFill>
                <a:latin typeface="+mn-lt"/>
              </a:rPr>
              <a:t>Close to home</a:t>
            </a:r>
            <a:endParaRPr lang="en-GB" sz="3000" b="1" dirty="0">
              <a:solidFill>
                <a:srgbClr val="00AEEF"/>
              </a:solidFill>
              <a:latin typeface="+mn-lt"/>
            </a:endParaRPr>
          </a:p>
        </p:txBody>
      </p:sp>
      <p:sp>
        <p:nvSpPr>
          <p:cNvPr id="12" name="Title 1"/>
          <p:cNvSpPr txBox="1">
            <a:spLocks/>
          </p:cNvSpPr>
          <p:nvPr/>
        </p:nvSpPr>
        <p:spPr>
          <a:xfrm rot="21385168">
            <a:off x="3854378" y="3429969"/>
            <a:ext cx="2534479" cy="6721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0B943A"/>
                </a:solidFill>
                <a:latin typeface="+mn-lt"/>
              </a:rPr>
              <a:t>Sports teams</a:t>
            </a:r>
            <a:endParaRPr lang="en-GB" sz="3000" b="1" dirty="0">
              <a:solidFill>
                <a:srgbClr val="0B943A"/>
              </a:solidFill>
              <a:latin typeface="+mn-lt"/>
            </a:endParaRPr>
          </a:p>
        </p:txBody>
      </p:sp>
      <p:sp>
        <p:nvSpPr>
          <p:cNvPr id="13" name="Title 1"/>
          <p:cNvSpPr txBox="1">
            <a:spLocks/>
          </p:cNvSpPr>
          <p:nvPr/>
        </p:nvSpPr>
        <p:spPr>
          <a:xfrm>
            <a:off x="4493171" y="5590329"/>
            <a:ext cx="2534479" cy="609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132E4B"/>
                </a:solidFill>
                <a:latin typeface="+mn-lt"/>
              </a:rPr>
              <a:t>Move city</a:t>
            </a:r>
            <a:endParaRPr lang="en-GB" sz="3000" b="1" dirty="0">
              <a:solidFill>
                <a:srgbClr val="132E4B"/>
              </a:solidFill>
              <a:latin typeface="+mn-lt"/>
            </a:endParaRPr>
          </a:p>
        </p:txBody>
      </p:sp>
      <p:sp>
        <p:nvSpPr>
          <p:cNvPr id="14" name="Title 1"/>
          <p:cNvSpPr txBox="1">
            <a:spLocks/>
          </p:cNvSpPr>
          <p:nvPr/>
        </p:nvSpPr>
        <p:spPr>
          <a:xfrm rot="21167052">
            <a:off x="7531801" y="5590329"/>
            <a:ext cx="1793257" cy="6098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92278F"/>
                </a:solidFill>
                <a:latin typeface="+mn-lt"/>
              </a:rPr>
              <a:t>Finances</a:t>
            </a:r>
            <a:endParaRPr lang="en-GB" sz="3000" b="1" dirty="0">
              <a:solidFill>
                <a:srgbClr val="92278F"/>
              </a:solidFill>
              <a:latin typeface="+mn-lt"/>
            </a:endParaRPr>
          </a:p>
        </p:txBody>
      </p:sp>
      <p:sp>
        <p:nvSpPr>
          <p:cNvPr id="15" name="Title 1"/>
          <p:cNvSpPr txBox="1">
            <a:spLocks/>
          </p:cNvSpPr>
          <p:nvPr/>
        </p:nvSpPr>
        <p:spPr>
          <a:xfrm rot="21385168">
            <a:off x="7154600" y="4776538"/>
            <a:ext cx="3056966" cy="4783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00AEEF"/>
                </a:solidFill>
                <a:latin typeface="+mn-lt"/>
              </a:rPr>
              <a:t>City vs. Campus</a:t>
            </a:r>
            <a:endParaRPr lang="en-GB" sz="3000" b="1" dirty="0">
              <a:solidFill>
                <a:srgbClr val="00AEEF"/>
              </a:solidFill>
              <a:latin typeface="+mn-lt"/>
            </a:endParaRPr>
          </a:p>
        </p:txBody>
      </p:sp>
      <p:sp>
        <p:nvSpPr>
          <p:cNvPr id="16" name="Title 1"/>
          <p:cNvSpPr txBox="1">
            <a:spLocks/>
          </p:cNvSpPr>
          <p:nvPr/>
        </p:nvSpPr>
        <p:spPr>
          <a:xfrm rot="21344964">
            <a:off x="9378770" y="2908423"/>
            <a:ext cx="1204756" cy="6522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smtClean="0">
                <a:solidFill>
                  <a:srgbClr val="132E4B"/>
                </a:solidFill>
                <a:latin typeface="+mn-lt"/>
              </a:rPr>
              <a:t>Staff</a:t>
            </a:r>
            <a:endParaRPr lang="en-GB" sz="3000" b="1" dirty="0">
              <a:solidFill>
                <a:srgbClr val="132E4B"/>
              </a:solidFill>
              <a:latin typeface="+mn-lt"/>
            </a:endParaRPr>
          </a:p>
        </p:txBody>
      </p:sp>
      <p:sp>
        <p:nvSpPr>
          <p:cNvPr id="17" name="Title 1"/>
          <p:cNvSpPr txBox="1">
            <a:spLocks/>
          </p:cNvSpPr>
          <p:nvPr/>
        </p:nvSpPr>
        <p:spPr>
          <a:xfrm>
            <a:off x="1282514" y="5200954"/>
            <a:ext cx="2739888" cy="621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b="1" dirty="0" smtClean="0">
                <a:latin typeface="+mn-lt"/>
              </a:rPr>
              <a:t>Least important</a:t>
            </a:r>
            <a:endParaRPr lang="en-GB" sz="3000" b="1" dirty="0">
              <a:latin typeface="+mn-lt"/>
            </a:endParaRPr>
          </a:p>
        </p:txBody>
      </p:sp>
      <p:sp>
        <p:nvSpPr>
          <p:cNvPr id="18" name="Title 1"/>
          <p:cNvSpPr txBox="1">
            <a:spLocks/>
          </p:cNvSpPr>
          <p:nvPr/>
        </p:nvSpPr>
        <p:spPr>
          <a:xfrm>
            <a:off x="1463893" y="1968530"/>
            <a:ext cx="2739888" cy="5902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b="1" dirty="0" smtClean="0">
                <a:latin typeface="+mn-lt"/>
              </a:rPr>
              <a:t>Most important</a:t>
            </a:r>
            <a:endParaRPr lang="en-GB" sz="3000" b="1" dirty="0">
              <a:latin typeface="+mn-lt"/>
            </a:endParaRPr>
          </a:p>
        </p:txBody>
      </p:sp>
      <p:pic>
        <p:nvPicPr>
          <p:cNvPr id="19" name="Picture 2" descr="Image result for thermometer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1679" y="1948070"/>
            <a:ext cx="1104540" cy="4252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6303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10342</TotalTime>
  <Words>1708</Words>
  <Application>Microsoft Office PowerPoint</Application>
  <PresentationFormat>Custom</PresentationFormat>
  <Paragraphs>233</Paragraphs>
  <Slides>19</Slides>
  <Notes>16</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Stephen Heslegrave</cp:lastModifiedBy>
  <cp:revision>176</cp:revision>
  <dcterms:created xsi:type="dcterms:W3CDTF">2017-03-14T08:31:32Z</dcterms:created>
  <dcterms:modified xsi:type="dcterms:W3CDTF">2021-05-11T20:15:53Z</dcterms:modified>
</cp:coreProperties>
</file>