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89" r:id="rId2"/>
    <p:sldId id="311" r:id="rId3"/>
    <p:sldId id="310" r:id="rId4"/>
    <p:sldId id="290" r:id="rId5"/>
    <p:sldId id="291" r:id="rId6"/>
    <p:sldId id="292" r:id="rId7"/>
    <p:sldId id="299" r:id="rId8"/>
    <p:sldId id="302" r:id="rId9"/>
    <p:sldId id="301" r:id="rId10"/>
    <p:sldId id="305" r:id="rId11"/>
    <p:sldId id="306" r:id="rId12"/>
    <p:sldId id="293" r:id="rId13"/>
    <p:sldId id="294" r:id="rId14"/>
    <p:sldId id="295" r:id="rId15"/>
    <p:sldId id="297" r:id="rId16"/>
    <p:sldId id="308" r:id="rId17"/>
    <p:sldId id="309" r:id="rId18"/>
    <p:sldId id="298" r:id="rId19"/>
    <p:sldId id="303" r:id="rId20"/>
    <p:sldId id="3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E4B"/>
    <a:srgbClr val="92278F"/>
    <a:srgbClr val="0B9444"/>
    <a:srgbClr val="FFDE16"/>
    <a:srgbClr val="0F7CC6"/>
    <a:srgbClr val="00AEEF"/>
    <a:srgbClr val="ED217C"/>
    <a:srgbClr val="ED1C24"/>
    <a:srgbClr val="1D7CC7"/>
    <a:srgbClr val="162D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76053" autoAdjust="0"/>
  </p:normalViewPr>
  <p:slideViewPr>
    <p:cSldViewPr snapToGrid="0" snapToObjects="1">
      <p:cViewPr>
        <p:scale>
          <a:sx n="70" d="100"/>
          <a:sy n="70" d="100"/>
        </p:scale>
        <p:origin x="-965" y="-5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184A3-5229-1E4D-9B13-00844BF0555E}" type="datetimeFigureOut">
              <a:rPr lang="en-US" smtClean="0"/>
              <a:t>5/12/2021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4686-57C3-D54F-B396-5ACAB96AFB98}"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1374375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AB7C5B-EE47-421C-B9A7-0A894F6232C6}" type="slidenum">
              <a:rPr lang="en-GB" smtClean="0"/>
              <a:t>13</a:t>
            </a:fld>
            <a:endParaRPr lang="en-GB"/>
          </a:p>
        </p:txBody>
      </p:sp>
    </p:spTree>
    <p:extLst>
      <p:ext uri="{BB962C8B-B14F-4D97-AF65-F5344CB8AC3E}">
        <p14:creationId xmlns:p14="http://schemas.microsoft.com/office/powerpoint/2010/main" val="3818372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a:t>
            </a:r>
            <a:r>
              <a:rPr lang="en-GB" baseline="0" dirty="0" smtClean="0"/>
              <a:t> the power of networking and how making contacts can be useful in the future </a:t>
            </a:r>
          </a:p>
          <a:p>
            <a:endParaRPr lang="en-GB" baseline="0" dirty="0" smtClean="0"/>
          </a:p>
        </p:txBody>
      </p:sp>
      <p:sp>
        <p:nvSpPr>
          <p:cNvPr id="4" name="Slide Number Placeholder 3"/>
          <p:cNvSpPr>
            <a:spLocks noGrp="1"/>
          </p:cNvSpPr>
          <p:nvPr>
            <p:ph type="sldNum" sz="quarter" idx="10"/>
          </p:nvPr>
        </p:nvSpPr>
        <p:spPr/>
        <p:txBody>
          <a:bodyPr/>
          <a:lstStyle/>
          <a:p>
            <a:fld id="{F0AB7C5B-EE47-421C-B9A7-0A894F6232C6}" type="slidenum">
              <a:rPr lang="en-GB" smtClean="0"/>
              <a:t>14</a:t>
            </a:fld>
            <a:endParaRPr lang="en-GB"/>
          </a:p>
        </p:txBody>
      </p:sp>
    </p:spTree>
    <p:extLst>
      <p:ext uri="{BB962C8B-B14F-4D97-AF65-F5344CB8AC3E}">
        <p14:creationId xmlns:p14="http://schemas.microsoft.com/office/powerpoint/2010/main" val="691689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Try and get students think of someone (reasonably)</a:t>
            </a:r>
            <a:r>
              <a:rPr lang="en-GB" baseline="0" dirty="0" smtClean="0"/>
              <a:t> famous – between everyone in the room are you able to establish social connections and get close to them?</a:t>
            </a:r>
          </a:p>
          <a:p>
            <a:r>
              <a:rPr lang="en-GB" baseline="0" dirty="0" smtClean="0"/>
              <a:t>If not, with a few more connections and meeting new people, is it something you could do?</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F0AB7C5B-EE47-421C-B9A7-0A894F6232C6}" type="slidenum">
              <a:rPr lang="en-GB" smtClean="0"/>
              <a:t>16</a:t>
            </a:fld>
            <a:endParaRPr lang="en-GB"/>
          </a:p>
        </p:txBody>
      </p:sp>
    </p:spTree>
    <p:extLst>
      <p:ext uri="{BB962C8B-B14F-4D97-AF65-F5344CB8AC3E}">
        <p14:creationId xmlns:p14="http://schemas.microsoft.com/office/powerpoint/2010/main" val="4004450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students if</a:t>
            </a:r>
            <a:r>
              <a:rPr lang="en-GB" baseline="0" dirty="0" smtClean="0"/>
              <a:t> they think they’re 6 degrees of separation from Kim and Kanye? If so, any ideas who the people would be?</a:t>
            </a:r>
          </a:p>
          <a:p>
            <a:endParaRPr lang="en-GB" baseline="0" dirty="0" smtClean="0"/>
          </a:p>
          <a:p>
            <a:r>
              <a:rPr lang="en-GB" i="1" baseline="0" dirty="0" smtClean="0"/>
              <a:t>You can add your own photo into the ‘Me’ box and save a version. You’ll need to update the animation too.</a:t>
            </a:r>
          </a:p>
          <a:p>
            <a:endParaRPr lang="en-GB" baseline="0" dirty="0" smtClean="0"/>
          </a:p>
          <a:p>
            <a:r>
              <a:rPr lang="en-GB" baseline="0" dirty="0" smtClean="0"/>
              <a:t>Answers:</a:t>
            </a:r>
          </a:p>
          <a:p>
            <a:pPr marL="228600" indent="-228600">
              <a:buAutoNum type="arabicPeriod"/>
            </a:pPr>
            <a:r>
              <a:rPr lang="en-GB" baseline="0" dirty="0" smtClean="0"/>
              <a:t>The student(s)</a:t>
            </a:r>
          </a:p>
          <a:p>
            <a:pPr marL="228600" indent="-228600">
              <a:buAutoNum type="arabicPeriod"/>
            </a:pPr>
            <a:r>
              <a:rPr lang="en-GB" baseline="0" dirty="0" smtClean="0"/>
              <a:t>Staff member</a:t>
            </a:r>
          </a:p>
          <a:p>
            <a:pPr marL="228600" indent="-228600">
              <a:buAutoNum type="arabicPeriod"/>
            </a:pPr>
            <a:r>
              <a:rPr lang="en-GB" baseline="0" dirty="0" smtClean="0"/>
              <a:t>Ben – Co-Director of Aspire to HE. </a:t>
            </a:r>
            <a:r>
              <a:rPr lang="en-GB" b="1" baseline="0" dirty="0" smtClean="0"/>
              <a:t>Relationship:</a:t>
            </a:r>
            <a:r>
              <a:rPr lang="en-GB" baseline="0" dirty="0" smtClean="0"/>
              <a:t> I know Ben through the Aspire to HE programme</a:t>
            </a:r>
          </a:p>
          <a:p>
            <a:pPr marL="228600" indent="-228600">
              <a:buAutoNum type="arabicPeriod"/>
            </a:pPr>
            <a:r>
              <a:rPr lang="en-GB" baseline="0" dirty="0" smtClean="0"/>
              <a:t>James Haskell – former England rugby union player. </a:t>
            </a:r>
            <a:r>
              <a:rPr lang="en-GB" b="1" baseline="0" dirty="0" smtClean="0"/>
              <a:t>Relationship:</a:t>
            </a:r>
            <a:r>
              <a:rPr lang="en-GB" baseline="0" dirty="0" smtClean="0"/>
              <a:t> Ben &amp; James played rugby together</a:t>
            </a:r>
          </a:p>
          <a:p>
            <a:pPr marL="228600" indent="-228600">
              <a:buAutoNum type="arabicPeriod"/>
            </a:pPr>
            <a:r>
              <a:rPr lang="en-GB" baseline="0" dirty="0" smtClean="0"/>
              <a:t>Caitlyn Jenner – American TV celebrity. </a:t>
            </a:r>
            <a:r>
              <a:rPr lang="en-GB" b="1" baseline="0" dirty="0" smtClean="0"/>
              <a:t>Relationship:</a:t>
            </a:r>
            <a:r>
              <a:rPr lang="en-GB" baseline="0" dirty="0" smtClean="0"/>
              <a:t> James &amp; Caitlyn were on I’m a Celebrity Get Me Out of Here 2019</a:t>
            </a:r>
          </a:p>
          <a:p>
            <a:pPr marL="228600" indent="-228600">
              <a:buAutoNum type="arabicPeriod"/>
            </a:pPr>
            <a:r>
              <a:rPr lang="en-GB" baseline="0" dirty="0" smtClean="0"/>
              <a:t>Kim Kardashian &amp; Kanye West – American celebrities / music artist. </a:t>
            </a:r>
            <a:r>
              <a:rPr lang="en-GB" b="1" baseline="0" dirty="0" smtClean="0"/>
              <a:t>Relationship:</a:t>
            </a:r>
            <a:r>
              <a:rPr lang="en-GB" baseline="0" dirty="0" smtClean="0"/>
              <a:t> Caitlyn &amp; Kim former family members (Kim was stepdaughter)</a:t>
            </a:r>
          </a:p>
        </p:txBody>
      </p:sp>
      <p:sp>
        <p:nvSpPr>
          <p:cNvPr id="4" name="Slide Number Placeholder 3"/>
          <p:cNvSpPr>
            <a:spLocks noGrp="1"/>
          </p:cNvSpPr>
          <p:nvPr>
            <p:ph type="sldNum" sz="quarter" idx="10"/>
          </p:nvPr>
        </p:nvSpPr>
        <p:spPr/>
        <p:txBody>
          <a:bodyPr/>
          <a:lstStyle/>
          <a:p>
            <a:fld id="{F0AB7C5B-EE47-421C-B9A7-0A894F6232C6}" type="slidenum">
              <a:rPr lang="en-GB" smtClean="0"/>
              <a:t>17</a:t>
            </a:fld>
            <a:endParaRPr lang="en-GB"/>
          </a:p>
        </p:txBody>
      </p:sp>
    </p:spTree>
    <p:extLst>
      <p:ext uri="{BB962C8B-B14F-4D97-AF65-F5344CB8AC3E}">
        <p14:creationId xmlns:p14="http://schemas.microsoft.com/office/powerpoint/2010/main" val="1211879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smtClean="0"/>
              <a:t>You’ll be making some big decisions about your future soon, who in your network might be able to help you?</a:t>
            </a:r>
          </a:p>
          <a:p>
            <a:pPr marL="285750" indent="-285750">
              <a:buFont typeface="Arial" panose="020B0604020202020204" pitchFamily="34" charset="0"/>
              <a:buChar char="•"/>
            </a:pPr>
            <a:endParaRPr lang="en-GB" sz="1200" dirty="0" smtClean="0"/>
          </a:p>
          <a:p>
            <a:pPr marL="285750" indent="-285750">
              <a:buFont typeface="Arial" panose="020B0604020202020204" pitchFamily="34" charset="0"/>
              <a:buChar char="•"/>
            </a:pPr>
            <a:r>
              <a:rPr lang="en-GB" sz="1200" dirty="0" smtClean="0"/>
              <a:t>Your teachers are part of your network now and will still be once you leave school – how could they help you for your future?</a:t>
            </a:r>
          </a:p>
          <a:p>
            <a:pPr marL="285750" indent="-285750">
              <a:buFont typeface="Arial" panose="020B0604020202020204" pitchFamily="34" charset="0"/>
              <a:buChar char="•"/>
            </a:pPr>
            <a:endParaRPr lang="en-GB" sz="1200" dirty="0" smtClean="0"/>
          </a:p>
          <a:p>
            <a:pPr marL="285750" indent="-285750">
              <a:buFont typeface="Arial" panose="020B0604020202020204" pitchFamily="34" charset="0"/>
              <a:buChar char="•"/>
            </a:pPr>
            <a:r>
              <a:rPr lang="en-GB" sz="1200" dirty="0" smtClean="0"/>
              <a:t>Head of sixth forms and career leads in schools have huge networks of their own built over many years – could someone in their network be useful in you achieving your career goals?</a:t>
            </a:r>
          </a:p>
          <a:p>
            <a:endParaRPr lang="en-GB" dirty="0"/>
          </a:p>
        </p:txBody>
      </p:sp>
      <p:sp>
        <p:nvSpPr>
          <p:cNvPr id="4" name="Slide Number Placeholder 3"/>
          <p:cNvSpPr>
            <a:spLocks noGrp="1"/>
          </p:cNvSpPr>
          <p:nvPr>
            <p:ph type="sldNum" sz="quarter" idx="10"/>
          </p:nvPr>
        </p:nvSpPr>
        <p:spPr/>
        <p:txBody>
          <a:bodyPr/>
          <a:lstStyle/>
          <a:p>
            <a:fld id="{F0AB7C5B-EE47-421C-B9A7-0A894F6232C6}" type="slidenum">
              <a:rPr lang="en-GB" smtClean="0"/>
              <a:t>18</a:t>
            </a:fld>
            <a:endParaRPr lang="en-GB"/>
          </a:p>
        </p:txBody>
      </p:sp>
    </p:spTree>
    <p:extLst>
      <p:ext uri="{BB962C8B-B14F-4D97-AF65-F5344CB8AC3E}">
        <p14:creationId xmlns:p14="http://schemas.microsoft.com/office/powerpoint/2010/main" val="1327444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Independent</a:t>
            </a:r>
            <a:r>
              <a:rPr lang="en-GB" baseline="0" dirty="0" smtClean="0"/>
              <a:t> </a:t>
            </a:r>
            <a:r>
              <a:rPr lang="en-GB" baseline="0" smtClean="0"/>
              <a:t>Activity is linked </a:t>
            </a:r>
            <a:r>
              <a:rPr lang="en-GB" baseline="0" dirty="0" smtClean="0"/>
              <a:t>to next week’s session: choices available after sixth form </a:t>
            </a:r>
            <a:r>
              <a:rPr lang="en-GB" baseline="0" smtClean="0"/>
              <a:t>/ college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19</a:t>
            </a:fld>
            <a:endParaRPr lang="en-US"/>
          </a:p>
        </p:txBody>
      </p:sp>
    </p:spTree>
    <p:extLst>
      <p:ext uri="{BB962C8B-B14F-4D97-AF65-F5344CB8AC3E}">
        <p14:creationId xmlns:p14="http://schemas.microsoft.com/office/powerpoint/2010/main" val="291132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159250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Ask students what they know</a:t>
            </a:r>
            <a:r>
              <a:rPr lang="en-GB" baseline="0" dirty="0" smtClean="0"/>
              <a:t> about career paths (</a:t>
            </a:r>
            <a:r>
              <a:rPr lang="en-US" sz="1200" kern="1200" dirty="0" smtClean="0">
                <a:solidFill>
                  <a:schemeClr val="tx1"/>
                </a:solidFill>
                <a:effectLst/>
                <a:latin typeface="+mn-lt"/>
                <a:ea typeface="+mn-ea"/>
                <a:cs typeface="+mn-cs"/>
              </a:rPr>
              <a:t>a series of sideways moves and promotions</a:t>
            </a:r>
            <a:r>
              <a:rPr lang="en-GB" baseline="0" dirty="0" smtClean="0"/>
              <a:t>) and what is meant by ‘career clusters’ (i.e. the job area/field of expertise) - give an example of a career path and ask them what they believe the difference is between a career and a job? i.e. progression/development/success/money/longevity.</a:t>
            </a:r>
          </a:p>
        </p:txBody>
      </p:sp>
      <p:sp>
        <p:nvSpPr>
          <p:cNvPr id="4" name="Slide Number Placeholder 3"/>
          <p:cNvSpPr>
            <a:spLocks noGrp="1"/>
          </p:cNvSpPr>
          <p:nvPr>
            <p:ph type="sldNum" sz="quarter" idx="10"/>
          </p:nvPr>
        </p:nvSpPr>
        <p:spPr/>
        <p:txBody>
          <a:bodyPr/>
          <a:lstStyle/>
          <a:p>
            <a:fld id="{812CBC23-9250-7349-A59D-41C845E0C87D}" type="slidenum">
              <a:rPr lang="en-US" smtClean="0"/>
              <a:t>5</a:t>
            </a:fld>
            <a:endParaRPr lang="en-US"/>
          </a:p>
        </p:txBody>
      </p:sp>
    </p:spTree>
    <p:extLst>
      <p:ext uri="{BB962C8B-B14F-4D97-AF65-F5344CB8AC3E}">
        <p14:creationId xmlns:p14="http://schemas.microsoft.com/office/powerpoint/2010/main" val="44812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Resource Booklet Pages 13-14: 3.1 Career clusters</a:t>
            </a:r>
            <a:r>
              <a:rPr lang="en-GB" sz="1200" b="1" kern="1200" baseline="0" dirty="0" smtClean="0">
                <a:solidFill>
                  <a:schemeClr val="tx1"/>
                </a:solidFill>
                <a:effectLst/>
                <a:latin typeface="+mn-lt"/>
                <a:ea typeface="+mn-ea"/>
                <a:cs typeface="+mn-cs"/>
              </a:rPr>
              <a:t> and career paths</a:t>
            </a:r>
            <a:endParaRPr lang="en-GB" sz="1200" kern="1200" dirty="0" smtClean="0">
              <a:solidFill>
                <a:schemeClr val="tx1"/>
              </a:solidFill>
              <a:effectLst/>
              <a:latin typeface="+mn-lt"/>
              <a:ea typeface="+mn-ea"/>
              <a:cs typeface="+mn-cs"/>
            </a:endParaRPr>
          </a:p>
          <a:p>
            <a:endParaRPr lang="en-GB" dirty="0" smtClean="0"/>
          </a:p>
          <a:p>
            <a:r>
              <a:rPr lang="en-GB" dirty="0" smtClean="0"/>
              <a:t>There</a:t>
            </a:r>
            <a:r>
              <a:rPr lang="en-GB" baseline="0" dirty="0" smtClean="0"/>
              <a:t> is one example on the sheet to show students what they need to do. Explain that progression is not always this linear and that there are always different progression routes that someone could take, which may not be included in this worksheet. For example, a teacher may not always progress in this way, they may become a Head of Year before they become Head of Department, or they may take on a pastoral role, but this is just one example of progression.</a:t>
            </a:r>
          </a:p>
          <a:p>
            <a:endParaRPr lang="en-GB" baseline="0" dirty="0" smtClean="0"/>
          </a:p>
          <a:p>
            <a:r>
              <a:rPr lang="en-US" sz="1200" kern="1200" dirty="0" smtClean="0">
                <a:solidFill>
                  <a:schemeClr val="tx1"/>
                </a:solidFill>
                <a:effectLst/>
                <a:latin typeface="+mn-lt"/>
                <a:ea typeface="+mn-ea"/>
                <a:cs typeface="+mn-cs"/>
              </a:rPr>
              <a:t>Remind the students that for most people, the path reveals itself as they go, but it can be useful to </a:t>
            </a:r>
            <a:r>
              <a:rPr lang="en-US" sz="1200" kern="1200" dirty="0" err="1" smtClean="0">
                <a:solidFill>
                  <a:schemeClr val="tx1"/>
                </a:solidFill>
                <a:effectLst/>
                <a:latin typeface="+mn-lt"/>
                <a:ea typeface="+mn-ea"/>
                <a:cs typeface="+mn-cs"/>
              </a:rPr>
              <a:t>visualise</a:t>
            </a:r>
            <a:r>
              <a:rPr lang="en-US" sz="1200" kern="1200" dirty="0" smtClean="0">
                <a:solidFill>
                  <a:schemeClr val="tx1"/>
                </a:solidFill>
                <a:effectLst/>
                <a:latin typeface="+mn-lt"/>
                <a:ea typeface="+mn-ea"/>
                <a:cs typeface="+mn-cs"/>
              </a:rPr>
              <a:t> a destination.</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6</a:t>
            </a:fld>
            <a:endParaRPr lang="en-US"/>
          </a:p>
        </p:txBody>
      </p:sp>
    </p:spTree>
    <p:extLst>
      <p:ext uri="{BB962C8B-B14F-4D97-AF65-F5344CB8AC3E}">
        <p14:creationId xmlns:p14="http://schemas.microsoft.com/office/powerpoint/2010/main" val="163886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3.2</a:t>
            </a:r>
          </a:p>
          <a:p>
            <a:endParaRPr lang="en-GB" dirty="0" smtClean="0"/>
          </a:p>
          <a:p>
            <a:r>
              <a:rPr lang="en-GB" dirty="0" smtClean="0"/>
              <a:t>Preface</a:t>
            </a:r>
            <a:r>
              <a:rPr lang="en-GB" baseline="0" dirty="0" smtClean="0"/>
              <a:t> this slide with a linking statement – e.g. specific jobs need specific skills.</a:t>
            </a:r>
            <a:endParaRPr lang="en-GB" dirty="0"/>
          </a:p>
        </p:txBody>
      </p:sp>
      <p:sp>
        <p:nvSpPr>
          <p:cNvPr id="4" name="Slide Number Placeholder 3"/>
          <p:cNvSpPr>
            <a:spLocks noGrp="1"/>
          </p:cNvSpPr>
          <p:nvPr>
            <p:ph type="sldNum" sz="quarter" idx="10"/>
          </p:nvPr>
        </p:nvSpPr>
        <p:spPr/>
        <p:txBody>
          <a:bodyPr/>
          <a:lstStyle/>
          <a:p>
            <a:fld id="{A1F18434-7BD4-4D7F-9E78-37D134C69296}" type="slidenum">
              <a:rPr lang="en-GB" smtClean="0"/>
              <a:t>7</a:t>
            </a:fld>
            <a:endParaRPr lang="en-GB"/>
          </a:p>
        </p:txBody>
      </p:sp>
    </p:spTree>
    <p:extLst>
      <p:ext uri="{BB962C8B-B14F-4D97-AF65-F5344CB8AC3E}">
        <p14:creationId xmlns:p14="http://schemas.microsoft.com/office/powerpoint/2010/main" val="3044871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Resource Booklet Page 15: 3.2 ABC transferable skills</a:t>
            </a:r>
            <a:endParaRPr lang="en-GB" sz="1200" kern="1200" dirty="0" smtClean="0">
              <a:solidFill>
                <a:schemeClr val="tx1"/>
              </a:solidFill>
              <a:effectLst/>
              <a:latin typeface="+mn-lt"/>
              <a:ea typeface="+mn-ea"/>
              <a:cs typeface="+mn-cs"/>
            </a:endParaRPr>
          </a:p>
          <a:p>
            <a:endParaRPr lang="en-GB" dirty="0" smtClean="0"/>
          </a:p>
          <a:p>
            <a:r>
              <a:rPr lang="en-GB" dirty="0" smtClean="0"/>
              <a:t>Explain</a:t>
            </a:r>
            <a:r>
              <a:rPr lang="en-GB" baseline="0" dirty="0" smtClean="0"/>
              <a:t> that we’ll come back to this activity when starting personal statements (with C being university ‘Course’).</a:t>
            </a:r>
          </a:p>
        </p:txBody>
      </p:sp>
      <p:sp>
        <p:nvSpPr>
          <p:cNvPr id="4" name="Slide Number Placeholder 3"/>
          <p:cNvSpPr>
            <a:spLocks noGrp="1"/>
          </p:cNvSpPr>
          <p:nvPr>
            <p:ph type="sldNum" sz="quarter" idx="10"/>
          </p:nvPr>
        </p:nvSpPr>
        <p:spPr/>
        <p:txBody>
          <a:bodyPr/>
          <a:lstStyle/>
          <a:p>
            <a:fld id="{812CBC23-9250-7349-A59D-41C845E0C87D}" type="slidenum">
              <a:rPr lang="en-US" smtClean="0"/>
              <a:t>8</a:t>
            </a:fld>
            <a:endParaRPr lang="en-US"/>
          </a:p>
        </p:txBody>
      </p:sp>
    </p:spTree>
    <p:extLst>
      <p:ext uri="{BB962C8B-B14F-4D97-AF65-F5344CB8AC3E}">
        <p14:creationId xmlns:p14="http://schemas.microsoft.com/office/powerpoint/2010/main" val="2856912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High Flyers survey asked the top 100 employers in the UK to list the top ten skills they want their future employees to have</a:t>
            </a:r>
          </a:p>
          <a:p>
            <a:endParaRPr lang="en-GB" baseline="0" dirty="0" smtClean="0"/>
          </a:p>
          <a:p>
            <a:r>
              <a:rPr lang="en-GB" baseline="0" smtClean="0"/>
              <a:t>Give students </a:t>
            </a:r>
            <a:r>
              <a:rPr lang="en-GB" baseline="0" dirty="0" smtClean="0"/>
              <a:t>have 2- 5 minutes (depending on the time you have) to talk to the person next </a:t>
            </a:r>
            <a:r>
              <a:rPr lang="en-GB" baseline="0" smtClean="0"/>
              <a:t>to them </a:t>
            </a:r>
            <a:r>
              <a:rPr lang="en-GB" baseline="0" dirty="0" smtClean="0"/>
              <a:t>and decide how employers would rank these skills 1 being the most important and 10 being the least</a:t>
            </a:r>
            <a:endParaRPr lang="en-GB" dirty="0" smtClean="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10</a:t>
            </a:fld>
            <a:endParaRPr lang="en-US"/>
          </a:p>
        </p:txBody>
      </p:sp>
    </p:spTree>
    <p:extLst>
      <p:ext uri="{BB962C8B-B14F-4D97-AF65-F5344CB8AC3E}">
        <p14:creationId xmlns:p14="http://schemas.microsoft.com/office/powerpoint/2010/main" val="221550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Stress</a:t>
            </a:r>
            <a:r>
              <a:rPr lang="en-GB" baseline="0" dirty="0" smtClean="0"/>
              <a:t> that all of these skills are important though.</a:t>
            </a:r>
          </a:p>
          <a:p>
            <a:r>
              <a:rPr lang="en-GB" baseline="0" dirty="0" smtClean="0"/>
              <a:t>Ask students how they could develop some of these skills?</a:t>
            </a:r>
            <a:endParaRPr lang="en-GB" dirty="0" smtClean="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11</a:t>
            </a:fld>
            <a:endParaRPr lang="en-US"/>
          </a:p>
        </p:txBody>
      </p:sp>
    </p:spTree>
    <p:extLst>
      <p:ext uri="{BB962C8B-B14F-4D97-AF65-F5344CB8AC3E}">
        <p14:creationId xmlns:p14="http://schemas.microsoft.com/office/powerpoint/2010/main" val="2215503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3.3</a:t>
            </a:r>
          </a:p>
          <a:p>
            <a:endParaRPr lang="en-GB" b="1" dirty="0" smtClean="0"/>
          </a:p>
          <a:p>
            <a:pPr marL="285750" indent="-285750">
              <a:buFont typeface="Arial" panose="020B0604020202020204" pitchFamily="34" charset="0"/>
              <a:buChar char="•"/>
            </a:pPr>
            <a:r>
              <a:rPr lang="en-GB" sz="1200" dirty="0" smtClean="0"/>
              <a:t>Is it your knowledge? Do you know a lot of things about the career you want to go in?</a:t>
            </a:r>
          </a:p>
          <a:p>
            <a:pPr marL="285750" indent="-285750">
              <a:buFont typeface="Arial" panose="020B0604020202020204" pitchFamily="34" charset="0"/>
              <a:buChar char="•"/>
            </a:pPr>
            <a:endParaRPr lang="en-GB" sz="1200" dirty="0" smtClean="0"/>
          </a:p>
          <a:p>
            <a:pPr marL="285750" indent="-285750">
              <a:buFont typeface="Arial" panose="020B0604020202020204" pitchFamily="34" charset="0"/>
              <a:buChar char="•"/>
            </a:pPr>
            <a:r>
              <a:rPr lang="en-GB" sz="1200" dirty="0" smtClean="0"/>
              <a:t>Or is it your skills? Are your transferable skills going to benefit your employer? Will your teamwork and interpersonal skills be a big requirement to do your job well?</a:t>
            </a:r>
          </a:p>
          <a:p>
            <a:pPr marL="285750" indent="-285750">
              <a:buFont typeface="Arial" panose="020B0604020202020204" pitchFamily="34" charset="0"/>
              <a:buChar char="•"/>
            </a:pPr>
            <a:endParaRPr lang="en-GB" sz="1200" dirty="0" smtClean="0"/>
          </a:p>
          <a:p>
            <a:pPr marL="285750" indent="-285750">
              <a:buFont typeface="Arial" panose="020B0604020202020204" pitchFamily="34" charset="0"/>
              <a:buChar char="•"/>
            </a:pPr>
            <a:r>
              <a:rPr lang="en-GB" sz="1200" dirty="0" smtClean="0"/>
              <a:t>How about your qualities? Have you got attributes that make you stand out? Will your creative spark and determination help you succeed in this job?</a:t>
            </a:r>
          </a:p>
          <a:p>
            <a:pPr marL="285750" indent="-285750">
              <a:buFont typeface="Arial" panose="020B0604020202020204" pitchFamily="34" charset="0"/>
              <a:buChar char="•"/>
            </a:pPr>
            <a:endParaRPr lang="en-GB" sz="1200" dirty="0" smtClean="0"/>
          </a:p>
          <a:p>
            <a:pPr marL="285750" indent="-285750">
              <a:buFont typeface="Arial" panose="020B0604020202020204" pitchFamily="34" charset="0"/>
              <a:buChar char="•"/>
            </a:pPr>
            <a:r>
              <a:rPr lang="en-GB" sz="1200" dirty="0" smtClean="0"/>
              <a:t>It could be your experience… Having experience in a job or an industry can bring loads of information with it and employers know this! Even working as a checkout assistant brings experience in handling and counting money – isn’t this basically what bankers do?!</a:t>
            </a:r>
          </a:p>
          <a:p>
            <a:endParaRPr lang="en-GB" b="1" dirty="0"/>
          </a:p>
        </p:txBody>
      </p:sp>
      <p:sp>
        <p:nvSpPr>
          <p:cNvPr id="4" name="Slide Number Placeholder 3"/>
          <p:cNvSpPr>
            <a:spLocks noGrp="1"/>
          </p:cNvSpPr>
          <p:nvPr>
            <p:ph type="sldNum" sz="quarter" idx="10"/>
          </p:nvPr>
        </p:nvSpPr>
        <p:spPr/>
        <p:txBody>
          <a:bodyPr/>
          <a:lstStyle/>
          <a:p>
            <a:fld id="{6B5228CB-7A36-450B-AA60-EA14CCFB9A7E}" type="slidenum">
              <a:rPr lang="en-GB" smtClean="0"/>
              <a:t>12</a:t>
            </a:fld>
            <a:endParaRPr lang="en-GB"/>
          </a:p>
        </p:txBody>
      </p:sp>
    </p:spTree>
    <p:extLst>
      <p:ext uri="{BB962C8B-B14F-4D97-AF65-F5344CB8AC3E}">
        <p14:creationId xmlns:p14="http://schemas.microsoft.com/office/powerpoint/2010/main" val="900700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text">
    <p:spTree>
      <p:nvGrpSpPr>
        <p:cNvPr id="1" name=""/>
        <p:cNvGrpSpPr/>
        <p:nvPr/>
      </p:nvGrpSpPr>
      <p:grpSpPr>
        <a:xfrm>
          <a:off x="0" y="0"/>
          <a:ext cx="0" cy="0"/>
          <a:chOff x="0" y="0"/>
          <a:chExt cx="0" cy="0"/>
        </a:xfrm>
      </p:grpSpPr>
      <p:sp>
        <p:nvSpPr>
          <p:cNvPr id="10" name="TextBox 9"/>
          <p:cNvSpPr txBox="1"/>
          <p:nvPr userDrawn="1"/>
        </p:nvSpPr>
        <p:spPr>
          <a:xfrm>
            <a:off x="1387029" y="4180537"/>
            <a:ext cx="9447922" cy="461665"/>
          </a:xfrm>
          <a:prstGeom prst="rect">
            <a:avLst/>
          </a:prstGeom>
          <a:noFill/>
        </p:spPr>
        <p:txBody>
          <a:bodyPr wrap="square" rtlCol="0">
            <a:spAutoFit/>
          </a:bodyPr>
          <a:lstStyle/>
          <a:p>
            <a:pPr algn="ctr"/>
            <a:r>
              <a:rPr lang="en-US" sz="2400" spc="1000" dirty="0" smtClean="0">
                <a:solidFill>
                  <a:schemeClr val="tx2"/>
                </a:solidFill>
                <a:latin typeface="Verdana" charset="0"/>
                <a:ea typeface="Verdana" charset="0"/>
                <a:cs typeface="Verdana" charset="0"/>
              </a:rPr>
              <a:t>SECTION BREAK TITLE</a:t>
            </a:r>
            <a:endParaRPr lang="en-US" sz="2400" spc="1000" dirty="0">
              <a:solidFill>
                <a:schemeClr val="tx2"/>
              </a:solidFill>
              <a:latin typeface="Verdana" charset="0"/>
              <a:ea typeface="Verdana" charset="0"/>
              <a:cs typeface="Verdana" charset="0"/>
            </a:endParaRP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 1">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432305" y="1547170"/>
            <a:ext cx="3466587" cy="3760004"/>
          </a:xfrm>
          <a:prstGeom prst="rect">
            <a:avLst/>
          </a:prstGeom>
          <a:noFill/>
        </p:spPr>
        <p:txBody>
          <a:bodyPr wrap="square" rtlCol="0">
            <a:spAutoFit/>
          </a:bodyPr>
          <a:lstStyle/>
          <a:p>
            <a:pPr>
              <a:lnSpc>
                <a:spcPct val="150000"/>
              </a:lnSpc>
            </a:pPr>
            <a:r>
              <a:rPr lang="en-US" sz="1000" kern="1200" dirty="0" err="1" smtClean="0">
                <a:solidFill>
                  <a:schemeClr val="tx1">
                    <a:lumMod val="65000"/>
                    <a:lumOff val="35000"/>
                  </a:schemeClr>
                </a:solidFill>
                <a:effectLst/>
                <a:latin typeface="+mn-lt"/>
                <a:ea typeface="+mn-ea"/>
                <a:cs typeface="+mn-cs"/>
              </a:rPr>
              <a:t>Vit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vendicatet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latius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Giaecus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elibus</a:t>
            </a:r>
            <a:r>
              <a:rPr lang="en-US" sz="1000" kern="1200" dirty="0" smtClean="0">
                <a:solidFill>
                  <a:schemeClr val="tx1">
                    <a:lumMod val="65000"/>
                    <a:lumOff val="35000"/>
                  </a:schemeClr>
                </a:solidFill>
                <a:effectLst/>
                <a:latin typeface="+mn-lt"/>
                <a:ea typeface="+mn-ea"/>
                <a:cs typeface="+mn-cs"/>
              </a:rPr>
              <a:t> re con </a:t>
            </a:r>
            <a:r>
              <a:rPr lang="en-US" sz="1000" kern="1200" dirty="0" err="1" smtClean="0">
                <a:solidFill>
                  <a:schemeClr val="tx1">
                    <a:lumMod val="65000"/>
                    <a:lumOff val="35000"/>
                  </a:schemeClr>
                </a:solidFill>
                <a:effectLst/>
                <a:latin typeface="+mn-lt"/>
                <a:ea typeface="+mn-ea"/>
                <a:cs typeface="+mn-cs"/>
              </a:rPr>
              <a:t>everesto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quia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a:t>
            </a:r>
            <a:r>
              <a:rPr lang="en-US" sz="1000" kern="1200" dirty="0" smtClean="0">
                <a:solidFill>
                  <a:schemeClr val="tx1">
                    <a:lumMod val="65000"/>
                    <a:lumOff val="35000"/>
                  </a:schemeClr>
                </a:solidFill>
                <a:effectLst/>
                <a:latin typeface="+mn-lt"/>
                <a:ea typeface="+mn-ea"/>
                <a:cs typeface="+mn-cs"/>
              </a:rPr>
              <a:t> quam </a:t>
            </a:r>
            <a:r>
              <a:rPr lang="en-US" sz="1000" kern="1200" dirty="0" err="1" smtClean="0">
                <a:solidFill>
                  <a:schemeClr val="tx1">
                    <a:lumMod val="65000"/>
                    <a:lumOff val="35000"/>
                  </a:schemeClr>
                </a:solidFill>
                <a:effectLst/>
                <a:latin typeface="+mn-lt"/>
                <a:ea typeface="+mn-ea"/>
                <a:cs typeface="+mn-cs"/>
              </a:rPr>
              <a:t>volore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molorrore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quia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doluptate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lautent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occatur</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Equatia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epediaspicia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nonsequi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volori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sunt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optatem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poribus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apis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ommolo</a:t>
            </a:r>
            <a:r>
              <a:rPr lang="en-US" sz="1000" kern="1200" dirty="0" smtClean="0">
                <a:solidFill>
                  <a:schemeClr val="tx1">
                    <a:lumMod val="65000"/>
                    <a:lumOff val="35000"/>
                  </a:schemeClr>
                </a:solidFill>
                <a:effectLst/>
                <a:latin typeface="+mn-lt"/>
                <a:ea typeface="+mn-ea"/>
                <a:cs typeface="+mn-cs"/>
              </a:rPr>
              <a:t> min pore, </a:t>
            </a:r>
            <a:r>
              <a:rPr lang="en-US" sz="1000" kern="1200" dirty="0" err="1" smtClean="0">
                <a:solidFill>
                  <a:schemeClr val="tx1">
                    <a:lumMod val="65000"/>
                    <a:lumOff val="35000"/>
                  </a:schemeClr>
                </a:solidFill>
                <a:effectLst/>
                <a:latin typeface="+mn-lt"/>
                <a:ea typeface="+mn-ea"/>
                <a:cs typeface="+mn-cs"/>
              </a:rPr>
              <a:t>conserro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modit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prae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dollese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ntempos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sundempore</a:t>
            </a:r>
            <a:r>
              <a:rPr lang="en-US" sz="1000" kern="1200" dirty="0" smtClean="0">
                <a:solidFill>
                  <a:schemeClr val="tx1">
                    <a:lumMod val="65000"/>
                    <a:lumOff val="35000"/>
                  </a:schemeClr>
                </a:solidFill>
                <a:effectLst/>
                <a:latin typeface="+mn-lt"/>
                <a:ea typeface="+mn-ea"/>
                <a:cs typeface="+mn-cs"/>
              </a:rPr>
              <a:t> nus.</a:t>
            </a:r>
          </a:p>
          <a:p>
            <a:pPr>
              <a:lnSpc>
                <a:spcPct val="150000"/>
              </a:lnSpc>
            </a:pPr>
            <a:endParaRPr lang="en-US" sz="1000" kern="1200" dirty="0" smtClean="0">
              <a:solidFill>
                <a:schemeClr val="tx1">
                  <a:lumMod val="65000"/>
                  <a:lumOff val="35000"/>
                </a:schemeClr>
              </a:solidFill>
              <a:effectLst/>
              <a:latin typeface="+mn-lt"/>
              <a:ea typeface="+mn-ea"/>
              <a:cs typeface="+mn-cs"/>
            </a:endParaRPr>
          </a:p>
          <a:p>
            <a:pPr>
              <a:lnSpc>
                <a:spcPct val="150000"/>
              </a:lnSpc>
            </a:pPr>
            <a:r>
              <a:rPr lang="en-US" sz="1000" kern="1200" dirty="0" err="1" smtClean="0">
                <a:solidFill>
                  <a:schemeClr val="tx1">
                    <a:lumMod val="65000"/>
                    <a:lumOff val="35000"/>
                  </a:schemeClr>
                </a:solidFill>
                <a:effectLst/>
                <a:latin typeface="+mn-lt"/>
                <a:ea typeface="+mn-ea"/>
                <a:cs typeface="+mn-cs"/>
              </a:rPr>
              <a:t>Rion</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rehento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ruptas</a:t>
            </a:r>
            <a:r>
              <a:rPr lang="en-US" sz="1000" kern="1200" dirty="0" smtClean="0">
                <a:solidFill>
                  <a:schemeClr val="tx1">
                    <a:lumMod val="65000"/>
                    <a:lumOff val="35000"/>
                  </a:schemeClr>
                </a:solidFill>
                <a:effectLst/>
                <a:latin typeface="+mn-lt"/>
                <a:ea typeface="+mn-ea"/>
                <a:cs typeface="+mn-cs"/>
              </a:rPr>
              <a:t> el </a:t>
            </a:r>
            <a:r>
              <a:rPr lang="en-US" sz="1000" kern="1200" dirty="0" err="1" smtClean="0">
                <a:solidFill>
                  <a:schemeClr val="tx1">
                    <a:lumMod val="65000"/>
                    <a:lumOff val="35000"/>
                  </a:schemeClr>
                </a:solidFill>
                <a:effectLst/>
                <a:latin typeface="+mn-lt"/>
                <a:ea typeface="+mn-ea"/>
                <a:cs typeface="+mn-cs"/>
              </a:rPr>
              <a:t>molupta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eruptatibusa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dolorum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dolores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tiundipid</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estiuntem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esequas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voluptae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voluptiunt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facea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idendis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aditas</a:t>
            </a:r>
            <a:r>
              <a:rPr lang="en-US" sz="1000" kern="1200" dirty="0" smtClean="0">
                <a:solidFill>
                  <a:schemeClr val="tx1">
                    <a:lumMod val="65000"/>
                    <a:lumOff val="35000"/>
                  </a:schemeClr>
                </a:solidFill>
                <a:effectLst/>
                <a:latin typeface="+mn-lt"/>
                <a:ea typeface="+mn-ea"/>
                <a:cs typeface="+mn-cs"/>
              </a:rPr>
              <a:t> et et </a:t>
            </a:r>
            <a:r>
              <a:rPr lang="en-US" sz="1000" kern="1200" dirty="0" err="1" smtClean="0">
                <a:solidFill>
                  <a:schemeClr val="tx1">
                    <a:lumMod val="65000"/>
                    <a:lumOff val="35000"/>
                  </a:schemeClr>
                </a:solidFill>
                <a:effectLst/>
                <a:latin typeface="+mn-lt"/>
                <a:ea typeface="+mn-ea"/>
                <a:cs typeface="+mn-cs"/>
              </a:rPr>
              <a:t>ra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nam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simusdandel</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imillab</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orrumquis</a:t>
            </a:r>
            <a:r>
              <a:rPr lang="en-US" sz="1000" kern="1200" dirty="0" smtClean="0">
                <a:solidFill>
                  <a:schemeClr val="tx1">
                    <a:lumMod val="65000"/>
                    <a:lumOff val="35000"/>
                  </a:schemeClr>
                </a:solidFill>
                <a:effectLst/>
                <a:latin typeface="+mn-lt"/>
                <a:ea typeface="+mn-ea"/>
                <a:cs typeface="+mn-cs"/>
              </a:rPr>
              <a:t> que </a:t>
            </a:r>
            <a:r>
              <a:rPr lang="en-US" sz="1000" kern="1200" dirty="0" err="1" smtClean="0">
                <a:solidFill>
                  <a:schemeClr val="tx1">
                    <a:lumMod val="65000"/>
                    <a:lumOff val="35000"/>
                  </a:schemeClr>
                </a:solidFill>
                <a:effectLst/>
                <a:latin typeface="+mn-lt"/>
                <a:ea typeface="+mn-ea"/>
                <a:cs typeface="+mn-cs"/>
              </a:rPr>
              <a:t>porrum</a:t>
            </a:r>
            <a:r>
              <a:rPr lang="en-US" sz="1000" kern="1200" dirty="0" smtClean="0">
                <a:solidFill>
                  <a:schemeClr val="tx1">
                    <a:lumMod val="65000"/>
                    <a:lumOff val="35000"/>
                  </a:schemeClr>
                </a:solidFill>
                <a:effectLst/>
                <a:latin typeface="+mn-lt"/>
                <a:ea typeface="+mn-ea"/>
                <a:cs typeface="+mn-cs"/>
              </a:rPr>
              <a:t> quam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et quod </a:t>
            </a:r>
            <a:r>
              <a:rPr lang="en-US" sz="1000" kern="1200" dirty="0" err="1" smtClean="0">
                <a:solidFill>
                  <a:schemeClr val="tx1">
                    <a:lumMod val="65000"/>
                    <a:lumOff val="35000"/>
                  </a:schemeClr>
                </a:solidFill>
                <a:effectLst/>
                <a:latin typeface="+mn-lt"/>
                <a:ea typeface="+mn-ea"/>
                <a:cs typeface="+mn-cs"/>
              </a:rPr>
              <a:t>enim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verum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fugias</a:t>
            </a:r>
            <a:r>
              <a:rPr lang="en-US" sz="1000" kern="1200" dirty="0" smtClean="0">
                <a:solidFill>
                  <a:schemeClr val="tx1">
                    <a:lumMod val="65000"/>
                    <a:lumOff val="35000"/>
                  </a:schemeClr>
                </a:solidFill>
                <a:effectLst/>
                <a:latin typeface="+mn-lt"/>
                <a:ea typeface="+mn-ea"/>
                <a:cs typeface="+mn-cs"/>
              </a:rPr>
              <a:t> quae </a:t>
            </a:r>
            <a:r>
              <a:rPr lang="en-US" sz="1000" kern="1200" dirty="0" err="1" smtClean="0">
                <a:solidFill>
                  <a:schemeClr val="tx1">
                    <a:lumMod val="65000"/>
                    <a:lumOff val="35000"/>
                  </a:schemeClr>
                </a:solidFill>
                <a:effectLst/>
                <a:latin typeface="+mn-lt"/>
                <a:ea typeface="+mn-ea"/>
                <a:cs typeface="+mn-cs"/>
              </a:rPr>
              <a:t>magnatur</a:t>
            </a:r>
            <a:r>
              <a:rPr lang="en-US" sz="1000" kern="1200" dirty="0" smtClean="0">
                <a:solidFill>
                  <a:schemeClr val="tx1">
                    <a:lumMod val="65000"/>
                    <a:lumOff val="35000"/>
                  </a:schemeClr>
                </a:solidFill>
                <a:effectLst/>
                <a:latin typeface="+mn-lt"/>
                <a:ea typeface="+mn-ea"/>
                <a:cs typeface="+mn-cs"/>
              </a:rPr>
              <a:t> mi, </a:t>
            </a:r>
            <a:r>
              <a:rPr lang="en-US" sz="1000" kern="1200" dirty="0" err="1" smtClean="0">
                <a:solidFill>
                  <a:schemeClr val="tx1">
                    <a:lumMod val="65000"/>
                    <a:lumOff val="35000"/>
                  </a:schemeClr>
                </a:solidFill>
                <a:effectLst/>
                <a:latin typeface="+mn-lt"/>
                <a:ea typeface="+mn-ea"/>
                <a:cs typeface="+mn-cs"/>
              </a:rPr>
              <a:t>volorit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lantior</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iatusci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cuptaturepro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maximint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verum</a:t>
            </a:r>
            <a:r>
              <a:rPr lang="en-US" sz="1000" kern="1200" dirty="0" smtClean="0">
                <a:solidFill>
                  <a:schemeClr val="tx1">
                    <a:lumMod val="65000"/>
                    <a:lumOff val="35000"/>
                  </a:schemeClr>
                </a:solidFill>
                <a:effectLst/>
                <a:latin typeface="+mn-lt"/>
                <a:ea typeface="+mn-ea"/>
                <a:cs typeface="+mn-cs"/>
              </a:rPr>
              <a:t> hit maiorum que </a:t>
            </a:r>
            <a:r>
              <a:rPr lang="en-US" sz="1000" kern="1200" dirty="0" err="1" smtClean="0">
                <a:solidFill>
                  <a:schemeClr val="tx1">
                    <a:lumMod val="65000"/>
                    <a:lumOff val="35000"/>
                  </a:schemeClr>
                </a:solidFill>
                <a:effectLst/>
                <a:latin typeface="+mn-lt"/>
                <a:ea typeface="+mn-ea"/>
                <a:cs typeface="+mn-cs"/>
              </a:rPr>
              <a:t>nobis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maiostiasi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ommoloria</a:t>
            </a:r>
            <a:r>
              <a:rPr lang="en-US" sz="1000" kern="1200" dirty="0" smtClean="0">
                <a:solidFill>
                  <a:schemeClr val="tx1">
                    <a:lumMod val="65000"/>
                    <a:lumOff val="35000"/>
                  </a:schemeClr>
                </a:solidFill>
                <a:effectLst/>
                <a:latin typeface="+mn-lt"/>
                <a:ea typeface="+mn-ea"/>
                <a:cs typeface="+mn-cs"/>
              </a:rPr>
              <a:t> con re </a:t>
            </a:r>
            <a:r>
              <a:rPr lang="en-US" sz="1000" kern="1200" dirty="0" err="1" smtClean="0">
                <a:solidFill>
                  <a:schemeClr val="tx1">
                    <a:lumMod val="65000"/>
                    <a:lumOff val="35000"/>
                  </a:schemeClr>
                </a:solidFill>
                <a:effectLst/>
                <a:latin typeface="+mn-lt"/>
                <a:ea typeface="+mn-ea"/>
                <a:cs typeface="+mn-cs"/>
              </a:rPr>
              <a:t>niendit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corro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enihitium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intio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denis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sedipsum</a:t>
            </a:r>
            <a:r>
              <a:rPr lang="en-US" sz="1000" kern="1200" dirty="0" smtClean="0">
                <a:solidFill>
                  <a:schemeClr val="tx1">
                    <a:lumMod val="65000"/>
                    <a:lumOff val="35000"/>
                  </a:schemeClr>
                </a:solidFill>
                <a:effectLst/>
                <a:latin typeface="+mn-lt"/>
                <a:ea typeface="+mn-ea"/>
                <a:cs typeface="+mn-cs"/>
              </a:rPr>
              <a:t> qui </a:t>
            </a:r>
            <a:r>
              <a:rPr lang="en-US" sz="1000" kern="1200" dirty="0" err="1" smtClean="0">
                <a:solidFill>
                  <a:schemeClr val="tx1">
                    <a:lumMod val="65000"/>
                    <a:lumOff val="35000"/>
                  </a:schemeClr>
                </a:solidFill>
                <a:effectLst/>
                <a:latin typeface="+mn-lt"/>
                <a:ea typeface="+mn-ea"/>
                <a:cs typeface="+mn-cs"/>
              </a:rPr>
              <a:t>omnis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elis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eos</a:t>
            </a:r>
            <a:r>
              <a:rPr lang="en-US" sz="1000" kern="1200" dirty="0" smtClean="0">
                <a:solidFill>
                  <a:schemeClr val="tx1">
                    <a:lumMod val="65000"/>
                    <a:lumOff val="35000"/>
                  </a:schemeClr>
                </a:solidFill>
                <a:effectLst/>
                <a:latin typeface="+mn-lt"/>
                <a:ea typeface="+mn-ea"/>
                <a:cs typeface="+mn-cs"/>
              </a:rPr>
              <a:t> res </a:t>
            </a:r>
            <a:r>
              <a:rPr lang="en-US" sz="1000" kern="1200" dirty="0" err="1" smtClean="0">
                <a:solidFill>
                  <a:schemeClr val="tx1">
                    <a:lumMod val="65000"/>
                    <a:lumOff val="35000"/>
                  </a:schemeClr>
                </a:solidFill>
                <a:effectLst/>
                <a:latin typeface="+mn-lt"/>
                <a:ea typeface="+mn-ea"/>
                <a:cs typeface="+mn-cs"/>
              </a:rPr>
              <a:t>dolupta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tescidestis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exerio</a:t>
            </a:r>
            <a:r>
              <a:rPr lang="en-US" sz="1000" kern="1200" dirty="0" smtClean="0">
                <a:solidFill>
                  <a:schemeClr val="tx1">
                    <a:lumMod val="65000"/>
                    <a:lumOff val="35000"/>
                  </a:schemeClr>
                </a:solidFill>
                <a:effectLst/>
                <a:latin typeface="+mn-lt"/>
                <a:ea typeface="+mn-ea"/>
                <a:cs typeface="+mn-cs"/>
              </a:rPr>
              <a:t>.</a:t>
            </a:r>
            <a:endParaRPr lang="en-US" sz="1000" kern="1200" dirty="0">
              <a:solidFill>
                <a:schemeClr val="tx1">
                  <a:lumMod val="65000"/>
                  <a:lumOff val="35000"/>
                </a:schemeClr>
              </a:solidFill>
              <a:effectLst/>
              <a:latin typeface="+mn-lt"/>
              <a:ea typeface="+mn-ea"/>
              <a:cs typeface="+mn-cs"/>
            </a:endParaRPr>
          </a:p>
        </p:txBody>
      </p:sp>
      <p:sp>
        <p:nvSpPr>
          <p:cNvPr id="9" name="TextBox 8"/>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smtClean="0">
                <a:solidFill>
                  <a:srgbClr val="00B0F0"/>
                </a:solidFill>
                <a:latin typeface="+mj-lt"/>
                <a:ea typeface="Verdana" charset="0"/>
                <a:cs typeface="Verdana" charset="0"/>
              </a:rPr>
              <a:t>Page title here</a:t>
            </a: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ption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447535" y="1906713"/>
            <a:ext cx="4636695" cy="3323987"/>
          </a:xfrm>
          <a:prstGeom prst="rect">
            <a:avLst/>
          </a:prstGeom>
          <a:noFill/>
        </p:spPr>
        <p:txBody>
          <a:bodyPr wrap="square" rtlCol="0">
            <a:spAutoFit/>
          </a:bodyPr>
          <a:lstStyle/>
          <a:p>
            <a:pPr marL="400050" indent="-400050">
              <a:lnSpc>
                <a:spcPct val="200000"/>
              </a:lnSpc>
              <a:buFont typeface="Arial" charset="0"/>
              <a:buChar cha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kern="1200" dirty="0" smtClean="0">
              <a:solidFill>
                <a:schemeClr val="tx1">
                  <a:lumMod val="65000"/>
                  <a:lumOff val="35000"/>
                </a:schemeClr>
              </a:solidFill>
              <a:effectLst/>
              <a:latin typeface="+mn-lt"/>
              <a:ea typeface="+mn-ea"/>
              <a:cs typeface="+mn-cs"/>
            </a:endParaRPr>
          </a:p>
        </p:txBody>
      </p:sp>
      <p:sp>
        <p:nvSpPr>
          <p:cNvPr id="5" name="TextBox 4"/>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smtClean="0">
                <a:solidFill>
                  <a:srgbClr val="00B0F0"/>
                </a:solidFill>
                <a:latin typeface="Verdana" charset="0"/>
                <a:ea typeface="Verdana" charset="0"/>
                <a:cs typeface="Verdana" charset="0"/>
              </a:rPr>
              <a:t>Page title here</a:t>
            </a: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 3">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387334" y="1957133"/>
            <a:ext cx="3466587" cy="3300134"/>
          </a:xfrm>
          <a:prstGeom prst="rect">
            <a:avLst/>
          </a:prstGeom>
          <a:noFill/>
        </p:spPr>
        <p:txBody>
          <a:bodyPr wrap="square" rtlCol="0">
            <a:spAutoFit/>
          </a:bodyPr>
          <a:lstStyle/>
          <a:p>
            <a:pPr>
              <a:lnSpc>
                <a:spcPct val="150000"/>
              </a:lnSpc>
            </a:pPr>
            <a:r>
              <a:rPr lang="en-US" sz="1000" kern="1200" dirty="0" err="1" smtClean="0">
                <a:solidFill>
                  <a:schemeClr val="tx1">
                    <a:lumMod val="65000"/>
                    <a:lumOff val="35000"/>
                  </a:schemeClr>
                </a:solidFill>
                <a:effectLst/>
                <a:latin typeface="+mn-lt"/>
                <a:ea typeface="+mn-ea"/>
                <a:cs typeface="+mn-cs"/>
              </a:rPr>
              <a:t>Vit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vendicatet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latius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Giaecus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elibus</a:t>
            </a:r>
            <a:r>
              <a:rPr lang="en-US" sz="1000" kern="1200" dirty="0" smtClean="0">
                <a:solidFill>
                  <a:schemeClr val="tx1">
                    <a:lumMod val="65000"/>
                    <a:lumOff val="35000"/>
                  </a:schemeClr>
                </a:solidFill>
                <a:effectLst/>
                <a:latin typeface="+mn-lt"/>
                <a:ea typeface="+mn-ea"/>
                <a:cs typeface="+mn-cs"/>
              </a:rPr>
              <a:t> re con </a:t>
            </a:r>
            <a:r>
              <a:rPr lang="en-US" sz="1000" kern="1200" dirty="0" err="1" smtClean="0">
                <a:solidFill>
                  <a:schemeClr val="tx1">
                    <a:lumMod val="65000"/>
                    <a:lumOff val="35000"/>
                  </a:schemeClr>
                </a:solidFill>
                <a:effectLst/>
                <a:latin typeface="+mn-lt"/>
                <a:ea typeface="+mn-ea"/>
                <a:cs typeface="+mn-cs"/>
              </a:rPr>
              <a:t>everesto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quia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a:t>
            </a:r>
            <a:r>
              <a:rPr lang="en-US" sz="1000" kern="1200" dirty="0" smtClean="0">
                <a:solidFill>
                  <a:schemeClr val="tx1">
                    <a:lumMod val="65000"/>
                    <a:lumOff val="35000"/>
                  </a:schemeClr>
                </a:solidFill>
                <a:effectLst/>
                <a:latin typeface="+mn-lt"/>
                <a:ea typeface="+mn-ea"/>
                <a:cs typeface="+mn-cs"/>
              </a:rPr>
              <a:t> quam </a:t>
            </a:r>
            <a:r>
              <a:rPr lang="en-US" sz="1000" kern="1200" dirty="0" err="1" smtClean="0">
                <a:solidFill>
                  <a:schemeClr val="tx1">
                    <a:lumMod val="65000"/>
                    <a:lumOff val="35000"/>
                  </a:schemeClr>
                </a:solidFill>
                <a:effectLst/>
                <a:latin typeface="+mn-lt"/>
                <a:ea typeface="+mn-ea"/>
                <a:cs typeface="+mn-cs"/>
              </a:rPr>
              <a:t>volore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molorrore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quia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doluptate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lautent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occatur</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Equatia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epediaspicia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nonsequi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volori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sunt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optatem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poribus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apis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ommolo</a:t>
            </a:r>
            <a:r>
              <a:rPr lang="en-US" sz="1000" kern="1200" dirty="0" smtClean="0">
                <a:solidFill>
                  <a:schemeClr val="tx1">
                    <a:lumMod val="65000"/>
                    <a:lumOff val="35000"/>
                  </a:schemeClr>
                </a:solidFill>
                <a:effectLst/>
                <a:latin typeface="+mn-lt"/>
                <a:ea typeface="+mn-ea"/>
                <a:cs typeface="+mn-cs"/>
              </a:rPr>
              <a:t> min pore, </a:t>
            </a:r>
            <a:r>
              <a:rPr lang="en-US" sz="1000" kern="1200" dirty="0" err="1" smtClean="0">
                <a:solidFill>
                  <a:schemeClr val="tx1">
                    <a:lumMod val="65000"/>
                    <a:lumOff val="35000"/>
                  </a:schemeClr>
                </a:solidFill>
                <a:effectLst/>
                <a:latin typeface="+mn-lt"/>
                <a:ea typeface="+mn-ea"/>
                <a:cs typeface="+mn-cs"/>
              </a:rPr>
              <a:t>conserro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modit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prae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dollese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ntempos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sundempore</a:t>
            </a:r>
            <a:r>
              <a:rPr lang="en-US" sz="1000" kern="1200" dirty="0" smtClean="0">
                <a:solidFill>
                  <a:schemeClr val="tx1">
                    <a:lumMod val="65000"/>
                    <a:lumOff val="35000"/>
                  </a:schemeClr>
                </a:solidFill>
                <a:effectLst/>
                <a:latin typeface="+mn-lt"/>
                <a:ea typeface="+mn-ea"/>
                <a:cs typeface="+mn-cs"/>
              </a:rPr>
              <a:t> nus.</a:t>
            </a:r>
          </a:p>
          <a:p>
            <a:pPr>
              <a:lnSpc>
                <a:spcPct val="150000"/>
              </a:lnSpc>
            </a:pPr>
            <a:endParaRPr lang="en-US" sz="1000" kern="1200" dirty="0" smtClean="0">
              <a:solidFill>
                <a:schemeClr val="tx1">
                  <a:lumMod val="65000"/>
                  <a:lumOff val="35000"/>
                </a:schemeClr>
              </a:solidFill>
              <a:effectLst/>
              <a:latin typeface="+mn-lt"/>
              <a:ea typeface="+mn-ea"/>
              <a:cs typeface="+mn-cs"/>
            </a:endParaRPr>
          </a:p>
          <a:p>
            <a:pPr>
              <a:lnSpc>
                <a:spcPct val="150000"/>
              </a:lnSpc>
            </a:pPr>
            <a:r>
              <a:rPr lang="en-US" sz="1000" kern="1200" dirty="0" err="1" smtClean="0">
                <a:solidFill>
                  <a:schemeClr val="tx1">
                    <a:lumMod val="65000"/>
                    <a:lumOff val="35000"/>
                  </a:schemeClr>
                </a:solidFill>
                <a:effectLst/>
                <a:latin typeface="+mn-lt"/>
                <a:ea typeface="+mn-ea"/>
                <a:cs typeface="+mn-cs"/>
              </a:rPr>
              <a:t>Rion</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rehento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ruptas</a:t>
            </a:r>
            <a:r>
              <a:rPr lang="en-US" sz="1000" kern="1200" dirty="0" smtClean="0">
                <a:solidFill>
                  <a:schemeClr val="tx1">
                    <a:lumMod val="65000"/>
                    <a:lumOff val="35000"/>
                  </a:schemeClr>
                </a:solidFill>
                <a:effectLst/>
                <a:latin typeface="+mn-lt"/>
                <a:ea typeface="+mn-ea"/>
                <a:cs typeface="+mn-cs"/>
              </a:rPr>
              <a:t> el </a:t>
            </a:r>
            <a:r>
              <a:rPr lang="en-US" sz="1000" kern="1200" dirty="0" err="1" smtClean="0">
                <a:solidFill>
                  <a:schemeClr val="tx1">
                    <a:lumMod val="65000"/>
                    <a:lumOff val="35000"/>
                  </a:schemeClr>
                </a:solidFill>
                <a:effectLst/>
                <a:latin typeface="+mn-lt"/>
                <a:ea typeface="+mn-ea"/>
                <a:cs typeface="+mn-cs"/>
              </a:rPr>
              <a:t>molupta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eruptatibusa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dolorum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dolores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tiundipid</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estiuntem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esequas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voluptae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voluptiunt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facea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idendis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aditas</a:t>
            </a:r>
            <a:r>
              <a:rPr lang="en-US" sz="1000" kern="1200" dirty="0" smtClean="0">
                <a:solidFill>
                  <a:schemeClr val="tx1">
                    <a:lumMod val="65000"/>
                    <a:lumOff val="35000"/>
                  </a:schemeClr>
                </a:solidFill>
                <a:effectLst/>
                <a:latin typeface="+mn-lt"/>
                <a:ea typeface="+mn-ea"/>
                <a:cs typeface="+mn-cs"/>
              </a:rPr>
              <a:t> et et </a:t>
            </a:r>
            <a:r>
              <a:rPr lang="en-US" sz="1000" kern="1200" dirty="0" err="1" smtClean="0">
                <a:solidFill>
                  <a:schemeClr val="tx1">
                    <a:lumMod val="65000"/>
                    <a:lumOff val="35000"/>
                  </a:schemeClr>
                </a:solidFill>
                <a:effectLst/>
                <a:latin typeface="+mn-lt"/>
                <a:ea typeface="+mn-ea"/>
                <a:cs typeface="+mn-cs"/>
              </a:rPr>
              <a:t>ra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nam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simusdandel</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imillab</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orrumquis</a:t>
            </a:r>
            <a:r>
              <a:rPr lang="en-US" sz="1000" kern="1200" dirty="0" smtClean="0">
                <a:solidFill>
                  <a:schemeClr val="tx1">
                    <a:lumMod val="65000"/>
                    <a:lumOff val="35000"/>
                  </a:schemeClr>
                </a:solidFill>
                <a:effectLst/>
                <a:latin typeface="+mn-lt"/>
                <a:ea typeface="+mn-ea"/>
                <a:cs typeface="+mn-cs"/>
              </a:rPr>
              <a:t> que </a:t>
            </a:r>
            <a:r>
              <a:rPr lang="en-US" sz="1000" kern="1200" dirty="0" err="1" smtClean="0">
                <a:solidFill>
                  <a:schemeClr val="tx1">
                    <a:lumMod val="65000"/>
                    <a:lumOff val="35000"/>
                  </a:schemeClr>
                </a:solidFill>
                <a:effectLst/>
                <a:latin typeface="+mn-lt"/>
                <a:ea typeface="+mn-ea"/>
                <a:cs typeface="+mn-cs"/>
              </a:rPr>
              <a:t>porrum</a:t>
            </a:r>
            <a:r>
              <a:rPr lang="en-US" sz="1000" kern="1200" dirty="0" smtClean="0">
                <a:solidFill>
                  <a:schemeClr val="tx1">
                    <a:lumMod val="65000"/>
                    <a:lumOff val="35000"/>
                  </a:schemeClr>
                </a:solidFill>
                <a:effectLst/>
                <a:latin typeface="+mn-lt"/>
                <a:ea typeface="+mn-ea"/>
                <a:cs typeface="+mn-cs"/>
              </a:rPr>
              <a:t> quam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et quod </a:t>
            </a:r>
            <a:r>
              <a:rPr lang="en-US" sz="1000" kern="1200" dirty="0" err="1" smtClean="0">
                <a:solidFill>
                  <a:schemeClr val="tx1">
                    <a:lumMod val="65000"/>
                    <a:lumOff val="35000"/>
                  </a:schemeClr>
                </a:solidFill>
                <a:effectLst/>
                <a:latin typeface="+mn-lt"/>
                <a:ea typeface="+mn-ea"/>
                <a:cs typeface="+mn-cs"/>
              </a:rPr>
              <a:t>enim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verum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fugias</a:t>
            </a:r>
            <a:r>
              <a:rPr lang="en-US" sz="1000" kern="1200" dirty="0" smtClean="0">
                <a:solidFill>
                  <a:schemeClr val="tx1">
                    <a:lumMod val="65000"/>
                    <a:lumOff val="35000"/>
                  </a:schemeClr>
                </a:solidFill>
                <a:effectLst/>
                <a:latin typeface="+mn-lt"/>
                <a:ea typeface="+mn-ea"/>
                <a:cs typeface="+mn-cs"/>
              </a:rPr>
              <a:t> quae </a:t>
            </a:r>
            <a:r>
              <a:rPr lang="en-US" sz="1000" kern="1200" dirty="0" err="1" smtClean="0">
                <a:solidFill>
                  <a:schemeClr val="tx1">
                    <a:lumMod val="65000"/>
                    <a:lumOff val="35000"/>
                  </a:schemeClr>
                </a:solidFill>
                <a:effectLst/>
                <a:latin typeface="+mn-lt"/>
                <a:ea typeface="+mn-ea"/>
                <a:cs typeface="+mn-cs"/>
              </a:rPr>
              <a:t>magnatur</a:t>
            </a:r>
            <a:r>
              <a:rPr lang="en-US" sz="1000" kern="1200" dirty="0" smtClean="0">
                <a:solidFill>
                  <a:schemeClr val="tx1">
                    <a:lumMod val="65000"/>
                    <a:lumOff val="35000"/>
                  </a:schemeClr>
                </a:solidFill>
                <a:effectLst/>
                <a:latin typeface="+mn-lt"/>
                <a:ea typeface="+mn-ea"/>
                <a:cs typeface="+mn-cs"/>
              </a:rPr>
              <a:t> mi, </a:t>
            </a:r>
            <a:r>
              <a:rPr lang="en-US" sz="1000" kern="1200" dirty="0" err="1" smtClean="0">
                <a:solidFill>
                  <a:schemeClr val="tx1">
                    <a:lumMod val="65000"/>
                    <a:lumOff val="35000"/>
                  </a:schemeClr>
                </a:solidFill>
                <a:effectLst/>
                <a:latin typeface="+mn-lt"/>
                <a:ea typeface="+mn-ea"/>
                <a:cs typeface="+mn-cs"/>
              </a:rPr>
              <a:t>volorit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lantior</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iatusci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cuptaturepro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maximint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verum</a:t>
            </a:r>
            <a:r>
              <a:rPr lang="en-US" sz="1000" kern="1200" dirty="0" smtClean="0">
                <a:solidFill>
                  <a:schemeClr val="tx1">
                    <a:lumMod val="65000"/>
                    <a:lumOff val="35000"/>
                  </a:schemeClr>
                </a:solidFill>
                <a:effectLst/>
                <a:latin typeface="+mn-lt"/>
                <a:ea typeface="+mn-ea"/>
                <a:cs typeface="+mn-cs"/>
              </a:rPr>
              <a:t> hit maiorum que </a:t>
            </a:r>
            <a:r>
              <a:rPr lang="en-US" sz="1000" kern="1200" dirty="0" err="1" smtClean="0">
                <a:solidFill>
                  <a:schemeClr val="tx1">
                    <a:lumMod val="65000"/>
                    <a:lumOff val="35000"/>
                  </a:schemeClr>
                </a:solidFill>
                <a:effectLst/>
                <a:latin typeface="+mn-lt"/>
                <a:ea typeface="+mn-ea"/>
                <a:cs typeface="+mn-cs"/>
              </a:rPr>
              <a:t>nobis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maiostiasi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ommoloria</a:t>
            </a:r>
            <a:r>
              <a:rPr lang="en-US" sz="1000" kern="1200" dirty="0" smtClean="0">
                <a:solidFill>
                  <a:schemeClr val="tx1">
                    <a:lumMod val="65000"/>
                    <a:lumOff val="35000"/>
                  </a:schemeClr>
                </a:solidFill>
                <a:effectLst/>
                <a:latin typeface="+mn-lt"/>
                <a:ea typeface="+mn-ea"/>
                <a:cs typeface="+mn-cs"/>
              </a:rPr>
              <a:t> con re </a:t>
            </a:r>
            <a:r>
              <a:rPr lang="en-US" sz="1000" kern="1200" dirty="0" err="1" smtClean="0">
                <a:solidFill>
                  <a:schemeClr val="tx1">
                    <a:lumMod val="65000"/>
                    <a:lumOff val="35000"/>
                  </a:schemeClr>
                </a:solidFill>
                <a:effectLst/>
                <a:latin typeface="+mn-lt"/>
                <a:ea typeface="+mn-ea"/>
                <a:cs typeface="+mn-cs"/>
              </a:rPr>
              <a:t>niendit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corro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enihitium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intio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denis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sedipsum</a:t>
            </a:r>
            <a:r>
              <a:rPr lang="en-US" sz="1000" kern="1200" dirty="0" smtClean="0">
                <a:solidFill>
                  <a:schemeClr val="tx1">
                    <a:lumMod val="65000"/>
                    <a:lumOff val="35000"/>
                  </a:schemeClr>
                </a:solidFill>
                <a:effectLst/>
                <a:latin typeface="+mn-lt"/>
                <a:ea typeface="+mn-ea"/>
                <a:cs typeface="+mn-cs"/>
              </a:rPr>
              <a:t> qui </a:t>
            </a:r>
            <a:r>
              <a:rPr lang="en-US" sz="1000" kern="1200" dirty="0" err="1" smtClean="0">
                <a:solidFill>
                  <a:schemeClr val="tx1">
                    <a:lumMod val="65000"/>
                    <a:lumOff val="35000"/>
                  </a:schemeClr>
                </a:solidFill>
                <a:effectLst/>
                <a:latin typeface="+mn-lt"/>
                <a:ea typeface="+mn-ea"/>
                <a:cs typeface="+mn-cs"/>
              </a:rPr>
              <a:t>omnis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elis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eos</a:t>
            </a:r>
            <a:r>
              <a:rPr lang="en-US" sz="1000" kern="1200" dirty="0" smtClean="0">
                <a:solidFill>
                  <a:schemeClr val="tx1">
                    <a:lumMod val="65000"/>
                    <a:lumOff val="35000"/>
                  </a:schemeClr>
                </a:solidFill>
                <a:effectLst/>
                <a:latin typeface="+mn-lt"/>
                <a:ea typeface="+mn-ea"/>
                <a:cs typeface="+mn-cs"/>
              </a:rPr>
              <a:t> res </a:t>
            </a:r>
            <a:r>
              <a:rPr lang="en-US" sz="1000" kern="1200" dirty="0" err="1" smtClean="0">
                <a:solidFill>
                  <a:schemeClr val="tx1">
                    <a:lumMod val="65000"/>
                    <a:lumOff val="35000"/>
                  </a:schemeClr>
                </a:solidFill>
                <a:effectLst/>
                <a:latin typeface="+mn-lt"/>
                <a:ea typeface="+mn-ea"/>
                <a:cs typeface="+mn-cs"/>
              </a:rPr>
              <a:t>dolupta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tescidestis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exerio</a:t>
            </a:r>
            <a:r>
              <a:rPr lang="en-US" sz="1000" kern="1200" dirty="0" smtClean="0">
                <a:solidFill>
                  <a:schemeClr val="tx1">
                    <a:lumMod val="65000"/>
                    <a:lumOff val="35000"/>
                  </a:schemeClr>
                </a:solidFill>
                <a:effectLst/>
                <a:latin typeface="+mn-lt"/>
                <a:ea typeface="+mn-ea"/>
                <a:cs typeface="+mn-cs"/>
              </a:rPr>
              <a:t>.</a:t>
            </a:r>
            <a:endParaRPr lang="en-US" sz="1000" kern="1200" dirty="0">
              <a:solidFill>
                <a:schemeClr val="tx1">
                  <a:lumMod val="65000"/>
                  <a:lumOff val="35000"/>
                </a:schemeClr>
              </a:solidFill>
              <a:effectLst/>
              <a:latin typeface="+mn-lt"/>
              <a:ea typeface="+mn-ea"/>
              <a:cs typeface="+mn-cs"/>
            </a:endParaRPr>
          </a:p>
        </p:txBody>
      </p:sp>
      <p:sp>
        <p:nvSpPr>
          <p:cNvPr id="5" name="TextBox 4"/>
          <p:cNvSpPr txBox="1"/>
          <p:nvPr userDrawn="1"/>
        </p:nvSpPr>
        <p:spPr>
          <a:xfrm>
            <a:off x="5597789" y="1787730"/>
            <a:ext cx="4636695" cy="1815882"/>
          </a:xfrm>
          <a:prstGeom prst="rect">
            <a:avLst/>
          </a:prstGeom>
          <a:noFill/>
        </p:spPr>
        <p:txBody>
          <a:bodyPr wrap="square" rtlCol="0">
            <a:spAutoFit/>
          </a:bodyPr>
          <a:lstStyle/>
          <a:p>
            <a:pPr marL="400050" indent="-400050">
              <a:lnSpc>
                <a:spcPct val="200000"/>
              </a:lnSpc>
              <a:buFont typeface="Arial" charset="0"/>
              <a:buChar cha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p:txBody>
      </p:sp>
      <p:sp>
        <p:nvSpPr>
          <p:cNvPr id="6" name="TextBox 5"/>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smtClean="0">
                <a:solidFill>
                  <a:srgbClr val="00B0F0"/>
                </a:solidFill>
                <a:latin typeface="Verdana" charset="0"/>
                <a:ea typeface="Verdana" charset="0"/>
                <a:cs typeface="Verdana" charset="0"/>
              </a:rPr>
              <a:t>Page title here</a:t>
            </a: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7" name="Rectangle 26"/>
          <p:cNvSpPr/>
          <p:nvPr userDrawn="1"/>
        </p:nvSpPr>
        <p:spPr>
          <a:xfrm>
            <a:off x="0" y="1"/>
            <a:ext cx="12192000"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6" name="Picture 5"/>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7836813" y="-1672436"/>
            <a:ext cx="5645896" cy="564589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799" y="2374392"/>
            <a:ext cx="2438400" cy="705810"/>
          </a:xfrm>
          <a:prstGeom prst="rect">
            <a:avLst/>
          </a:prstGeom>
        </p:spPr>
      </p:pic>
      <p:pic>
        <p:nvPicPr>
          <p:cNvPr id="4098"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84636" y="3429000"/>
            <a:ext cx="4022725" cy="842998"/>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b="45640"/>
          <a:stretch/>
        </p:blipFill>
        <p:spPr>
          <a:xfrm>
            <a:off x="229136" y="209549"/>
            <a:ext cx="11753314" cy="4250983"/>
          </a:xfrm>
          <a:prstGeom prst="rect">
            <a:avLst/>
          </a:prstGeom>
        </p:spPr>
      </p:pic>
    </p:spTree>
    <p:extLst>
      <p:ext uri="{BB962C8B-B14F-4D97-AF65-F5344CB8AC3E}">
        <p14:creationId xmlns:p14="http://schemas.microsoft.com/office/powerpoint/2010/main" val="1297724646"/>
      </p:ext>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163" t="14576" r="-163" b="30555"/>
          <a:stretch/>
        </p:blipFill>
        <p:spPr>
          <a:xfrm>
            <a:off x="238254" y="228599"/>
            <a:ext cx="11687045" cy="4267201"/>
          </a:xfrm>
          <a:prstGeom prst="rect">
            <a:avLst/>
          </a:prstGeom>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ackground">
    <p:spTree>
      <p:nvGrpSpPr>
        <p:cNvPr id="1" name=""/>
        <p:cNvGrpSpPr/>
        <p:nvPr/>
      </p:nvGrpSpPr>
      <p:grpSpPr>
        <a:xfrm>
          <a:off x="0" y="0"/>
          <a:ext cx="0" cy="0"/>
          <a:chOff x="0" y="0"/>
          <a:chExt cx="0" cy="0"/>
        </a:xfrm>
      </p:grpSpPr>
      <p:sp>
        <p:nvSpPr>
          <p:cNvPr id="27" name="Rectangle 26"/>
          <p:cNvSpPr/>
          <p:nvPr userDrawn="1"/>
        </p:nvSpPr>
        <p:spPr>
          <a:xfrm>
            <a:off x="245762" y="3259208"/>
            <a:ext cx="11675533" cy="33519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03" y="1093889"/>
            <a:ext cx="3015050" cy="872724"/>
          </a:xfrm>
          <a:prstGeom prst="rect">
            <a:avLst/>
          </a:prstGeom>
        </p:spPr>
      </p:pic>
      <p:pic>
        <p:nvPicPr>
          <p:cNvPr id="2" name="Picture 1"/>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1743152" y="216123"/>
            <a:ext cx="6972292" cy="6972290"/>
          </a:xfrm>
          <a:prstGeom prst="rect">
            <a:avLst/>
          </a:prstGeom>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pic>
        <p:nvPicPr>
          <p:cNvPr id="6" name="Picture 2" descr="http://www2.wlv.ac.uk/webteam/files/wlv_logo_colour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77323" y="43332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smtClean="0">
                <a:solidFill>
                  <a:srgbClr val="1E2C52"/>
                </a:solidFill>
                <a:latin typeface="Verdana" charset="0"/>
                <a:ea typeface="Verdana" charset="0"/>
                <a:cs typeface="Verdana" charset="0"/>
              </a:rPr>
              <a:t>Presentation title here  |  Date</a:t>
            </a:r>
            <a:endParaRPr lang="en-US" sz="800" spc="200" baseline="0" dirty="0">
              <a:solidFill>
                <a:srgbClr val="1E2C52"/>
              </a:solidFill>
              <a:latin typeface="Verdana" charset="0"/>
              <a:ea typeface="Verdana" charset="0"/>
              <a:cs typeface="Verdana"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0208" y="309563"/>
            <a:ext cx="1816229" cy="525719"/>
          </a:xfrm>
          <a:prstGeom prst="rect">
            <a:avLst/>
          </a:prstGeom>
        </p:spPr>
      </p:pic>
      <p:pic>
        <p:nvPicPr>
          <p:cNvPr id="3074"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6575" y="6155706"/>
            <a:ext cx="2987675" cy="626094"/>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smtClean="0">
                <a:solidFill>
                  <a:srgbClr val="1E2C52"/>
                </a:solidFill>
                <a:latin typeface="Verdana" charset="0"/>
                <a:ea typeface="Verdana" charset="0"/>
                <a:cs typeface="Verdana" charset="0"/>
              </a:rPr>
              <a:t>Presentation title here  |  Date</a:t>
            </a:r>
            <a:endParaRPr lang="en-US" sz="800" spc="200" baseline="0" dirty="0">
              <a:solidFill>
                <a:srgbClr val="1E2C52"/>
              </a:solidFill>
              <a:latin typeface="Verdana" charset="0"/>
              <a:ea typeface="Verdana" charset="0"/>
              <a:cs typeface="Verdana"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6035191"/>
            <a:ext cx="1816229" cy="525719"/>
          </a:xfrm>
          <a:prstGeom prst="rect">
            <a:avLst/>
          </a:prstGeom>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text">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317374" y="4748216"/>
            <a:ext cx="5818250" cy="707886"/>
          </a:xfrm>
          <a:prstGeom prst="rect">
            <a:avLst/>
          </a:prstGeom>
          <a:noFill/>
        </p:spPr>
        <p:txBody>
          <a:bodyPr wrap="square" rtlCol="0">
            <a:spAutoFit/>
          </a:bodyPr>
          <a:lstStyle/>
          <a:p>
            <a:pPr algn="l"/>
            <a:r>
              <a:rPr lang="en-US" sz="2000" i="0" spc="600" baseline="0" dirty="0" smtClean="0">
                <a:solidFill>
                  <a:srgbClr val="00B0F0"/>
                </a:solidFill>
                <a:latin typeface="+mj-lt"/>
                <a:ea typeface="Verdana" charset="0"/>
                <a:cs typeface="Verdana" charset="0"/>
              </a:rPr>
              <a:t>THIS IS THE TITLE OF </a:t>
            </a:r>
          </a:p>
          <a:p>
            <a:pPr algn="l"/>
            <a:r>
              <a:rPr lang="en-US" sz="2000" i="0" spc="600" baseline="0" dirty="0" smtClean="0">
                <a:solidFill>
                  <a:srgbClr val="00B0F0"/>
                </a:solidFill>
                <a:latin typeface="+mj-lt"/>
                <a:ea typeface="Verdana" charset="0"/>
                <a:cs typeface="Verdana" charset="0"/>
              </a:rPr>
              <a:t>THE DOCUMENT</a:t>
            </a:r>
            <a:endParaRPr lang="en-US" sz="2000" i="0" spc="600" baseline="0" dirty="0">
              <a:solidFill>
                <a:srgbClr val="00B0F0"/>
              </a:solidFill>
              <a:latin typeface="+mj-lt"/>
              <a:ea typeface="Verdana" charset="0"/>
              <a:cs typeface="Verdana" charset="0"/>
            </a:endParaRPr>
          </a:p>
        </p:txBody>
      </p:sp>
      <p:sp>
        <p:nvSpPr>
          <p:cNvPr id="25" name="TextBox 24"/>
          <p:cNvSpPr txBox="1"/>
          <p:nvPr userDrawn="1"/>
        </p:nvSpPr>
        <p:spPr>
          <a:xfrm>
            <a:off x="325612" y="5771744"/>
            <a:ext cx="9447922" cy="276999"/>
          </a:xfrm>
          <a:prstGeom prst="rect">
            <a:avLst/>
          </a:prstGeom>
          <a:noFill/>
        </p:spPr>
        <p:txBody>
          <a:bodyPr wrap="square" rtlCol="0">
            <a:spAutoFit/>
          </a:bodyPr>
          <a:lstStyle/>
          <a:p>
            <a:pPr algn="l"/>
            <a:r>
              <a:rPr lang="en-US" sz="1200" spc="300" baseline="0" dirty="0" smtClean="0">
                <a:solidFill>
                  <a:srgbClr val="0070C0"/>
                </a:solidFill>
                <a:latin typeface="+mn-lt"/>
                <a:ea typeface="Verdana" charset="0"/>
                <a:cs typeface="Verdana" charset="0"/>
              </a:rPr>
              <a:t>This is the subtitle text</a:t>
            </a:r>
            <a:endParaRPr lang="en-US" sz="1200" spc="300" baseline="0" dirty="0">
              <a:solidFill>
                <a:srgbClr val="0070C0"/>
              </a:solidFill>
              <a:latin typeface="+mn-lt"/>
              <a:ea typeface="Verdana" charset="0"/>
              <a:cs typeface="Verdana"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6314" y="5500286"/>
            <a:ext cx="2203691" cy="637872"/>
          </a:xfrm>
          <a:prstGeom prst="rect">
            <a:avLst/>
          </a:prstGeom>
        </p:spPr>
      </p:pic>
      <p:sp>
        <p:nvSpPr>
          <p:cNvPr id="13" name="TextBox 12"/>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smtClean="0">
                <a:solidFill>
                  <a:srgbClr val="1E2C52"/>
                </a:solidFill>
                <a:latin typeface="Verdana" charset="0"/>
                <a:ea typeface="Verdana" charset="0"/>
                <a:cs typeface="Verdana" charset="0"/>
              </a:rPr>
              <a:t>September 2017</a:t>
            </a:r>
            <a:endParaRPr lang="en-US" sz="800" spc="200" baseline="0" dirty="0">
              <a:solidFill>
                <a:srgbClr val="1E2C52"/>
              </a:solidFill>
              <a:latin typeface="Verdana" charset="0"/>
              <a:ea typeface="Verdana" charset="0"/>
              <a:cs typeface="Verdana" charset="0"/>
            </a:endParaRPr>
          </a:p>
        </p:txBody>
      </p:sp>
      <p:cxnSp>
        <p:nvCxnSpPr>
          <p:cNvPr id="14" name="Straight Connector 13"/>
          <p:cNvCxnSpPr/>
          <p:nvPr userDrawn="1"/>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1026" name="Picture 2" descr="http://www2.wlv.ac.uk/webteam/files/wlv_logo_colour_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9678" y="468147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75" r:id="rId3"/>
    <p:sldLayoutId id="2147483661" r:id="rId4"/>
    <p:sldLayoutId id="2147483664" r:id="rId5"/>
    <p:sldLayoutId id="2147483671" r:id="rId6"/>
    <p:sldLayoutId id="2147483679" r:id="rId7"/>
    <p:sldLayoutId id="2147483682" r:id="rId8"/>
    <p:sldLayoutId id="2147483684" r:id="rId9"/>
    <p:sldLayoutId id="2147483676" r:id="rId10"/>
    <p:sldLayoutId id="2147483665" r:id="rId11"/>
    <p:sldLayoutId id="2147483680" r:id="rId12"/>
    <p:sldLayoutId id="2147483681" r:id="rId13"/>
    <p:sldLayoutId id="2147483662" r:id="rId14"/>
  </p:sldLayoutIdLst>
  <p:transition spd="slow">
    <p:push/>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7.gif"/><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314" y="5519336"/>
            <a:ext cx="2203691" cy="637872"/>
          </a:xfrm>
          <a:prstGeom prst="rect">
            <a:avLst/>
          </a:prstGeom>
        </p:spPr>
      </p:pic>
      <p:cxnSp>
        <p:nvCxnSpPr>
          <p:cNvPr id="6" name="Straight Connector 5"/>
          <p:cNvCxnSpPr/>
          <p:nvPr/>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7" name="Picture 2" descr="http://www2.wlv.ac.uk/webteam/files/wlv_logo_colour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5715" y="4686994"/>
            <a:ext cx="2654290" cy="5349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0229" y="4794422"/>
            <a:ext cx="7491598" cy="1362786"/>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YEAR 12 SESSION 3: WHAT ARE THE CAREER BENEFITS OF HE?</a:t>
            </a:r>
          </a:p>
        </p:txBody>
      </p:sp>
    </p:spTree>
    <p:extLst>
      <p:ext uri="{BB962C8B-B14F-4D97-AF65-F5344CB8AC3E}">
        <p14:creationId xmlns:p14="http://schemas.microsoft.com/office/powerpoint/2010/main" val="2405254873"/>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763" y="1484993"/>
            <a:ext cx="10987737" cy="830997"/>
          </a:xfrm>
          <a:prstGeom prst="rect">
            <a:avLst/>
          </a:prstGeom>
        </p:spPr>
        <p:txBody>
          <a:bodyPr wrap="square">
            <a:spAutoFit/>
          </a:bodyPr>
          <a:lstStyle/>
          <a:p>
            <a:r>
              <a:rPr lang="en-GB" sz="2400" dirty="0" smtClean="0"/>
              <a:t>Rank these skills – (from 1</a:t>
            </a:r>
            <a:r>
              <a:rPr lang="en-GB" sz="2400" baseline="30000" dirty="0" smtClean="0"/>
              <a:t>st</a:t>
            </a:r>
            <a:r>
              <a:rPr lang="en-GB" sz="2400" dirty="0" smtClean="0"/>
              <a:t> to 10</a:t>
            </a:r>
            <a:r>
              <a:rPr lang="en-GB" sz="2400" baseline="30000" dirty="0" smtClean="0"/>
              <a:t>th</a:t>
            </a:r>
            <a:r>
              <a:rPr lang="en-GB" sz="2400" dirty="0" smtClean="0"/>
              <a:t>) – as the skills the </a:t>
            </a:r>
            <a:r>
              <a:rPr lang="en-GB" sz="2400" b="1" dirty="0" smtClean="0"/>
              <a:t>top 100 employers in the UK</a:t>
            </a:r>
            <a:r>
              <a:rPr lang="en-GB" sz="2400" dirty="0" smtClean="0"/>
              <a:t> want their future employees to have:</a:t>
            </a:r>
            <a:endParaRPr lang="en-GB" sz="2400" dirty="0"/>
          </a:p>
        </p:txBody>
      </p:sp>
      <p:sp>
        <p:nvSpPr>
          <p:cNvPr id="5" name="Rectangle 4"/>
          <p:cNvSpPr/>
          <p:nvPr/>
        </p:nvSpPr>
        <p:spPr>
          <a:xfrm>
            <a:off x="459952" y="3767181"/>
            <a:ext cx="2590800" cy="108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1D7CC7"/>
                </a:solidFill>
              </a:rPr>
              <a:t>Teamwork</a:t>
            </a:r>
            <a:endParaRPr lang="en-GB" sz="2400" b="1" dirty="0">
              <a:solidFill>
                <a:srgbClr val="1D7CC7"/>
              </a:solidFill>
            </a:endParaRPr>
          </a:p>
        </p:txBody>
      </p:sp>
      <p:sp>
        <p:nvSpPr>
          <p:cNvPr id="15" name="Rectangle 14"/>
          <p:cNvSpPr/>
          <p:nvPr/>
        </p:nvSpPr>
        <p:spPr>
          <a:xfrm>
            <a:off x="9169490" y="3765474"/>
            <a:ext cx="2800381" cy="108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92278F"/>
                </a:solidFill>
              </a:rPr>
              <a:t>Written communication</a:t>
            </a:r>
            <a:endParaRPr lang="en-GB" sz="2400" b="1" dirty="0">
              <a:solidFill>
                <a:srgbClr val="92278F"/>
              </a:solidFill>
            </a:endParaRPr>
          </a:p>
        </p:txBody>
      </p:sp>
      <p:sp>
        <p:nvSpPr>
          <p:cNvPr id="16" name="Rectangle 15"/>
          <p:cNvSpPr/>
          <p:nvPr/>
        </p:nvSpPr>
        <p:spPr>
          <a:xfrm>
            <a:off x="6264622" y="3767181"/>
            <a:ext cx="2800381" cy="108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ED1C24"/>
                </a:solidFill>
              </a:rPr>
              <a:t>Drive</a:t>
            </a:r>
            <a:endParaRPr lang="en-GB" sz="2400" b="1" dirty="0">
              <a:solidFill>
                <a:srgbClr val="ED1C24"/>
              </a:solidFill>
            </a:endParaRPr>
          </a:p>
        </p:txBody>
      </p:sp>
      <p:sp>
        <p:nvSpPr>
          <p:cNvPr id="17" name="Rectangle 16"/>
          <p:cNvSpPr/>
          <p:nvPr/>
        </p:nvSpPr>
        <p:spPr>
          <a:xfrm>
            <a:off x="3345633" y="3767181"/>
            <a:ext cx="2800381" cy="108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132E4B"/>
                </a:solidFill>
              </a:rPr>
              <a:t>Planning and Organising</a:t>
            </a:r>
            <a:endParaRPr lang="en-GB" sz="2400" b="1" dirty="0">
              <a:solidFill>
                <a:srgbClr val="132E4B"/>
              </a:solidFill>
            </a:endParaRPr>
          </a:p>
        </p:txBody>
      </p:sp>
      <p:sp>
        <p:nvSpPr>
          <p:cNvPr id="18" name="Rectangle 17"/>
          <p:cNvSpPr/>
          <p:nvPr/>
        </p:nvSpPr>
        <p:spPr>
          <a:xfrm>
            <a:off x="4686980" y="2535892"/>
            <a:ext cx="2800381" cy="108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92278F"/>
                </a:solidFill>
              </a:rPr>
              <a:t>Verbal communication</a:t>
            </a:r>
          </a:p>
        </p:txBody>
      </p:sp>
      <p:sp>
        <p:nvSpPr>
          <p:cNvPr id="19" name="Rectangle 18"/>
          <p:cNvSpPr/>
          <p:nvPr/>
        </p:nvSpPr>
        <p:spPr>
          <a:xfrm>
            <a:off x="750161" y="2533101"/>
            <a:ext cx="2800381" cy="108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ED1C24"/>
                </a:solidFill>
              </a:rPr>
              <a:t>Initiative and self motivation </a:t>
            </a:r>
          </a:p>
        </p:txBody>
      </p:sp>
      <p:sp>
        <p:nvSpPr>
          <p:cNvPr id="20" name="Rectangle 19"/>
          <p:cNvSpPr/>
          <p:nvPr/>
        </p:nvSpPr>
        <p:spPr>
          <a:xfrm>
            <a:off x="8052328" y="2535892"/>
            <a:ext cx="2800381" cy="108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B9444"/>
                </a:solidFill>
              </a:rPr>
              <a:t>Flexibility</a:t>
            </a:r>
            <a:endParaRPr lang="en-GB" sz="2400" b="1" dirty="0">
              <a:solidFill>
                <a:srgbClr val="0B9444"/>
              </a:solidFill>
            </a:endParaRPr>
          </a:p>
        </p:txBody>
      </p:sp>
      <p:sp>
        <p:nvSpPr>
          <p:cNvPr id="21" name="Rectangle 20"/>
          <p:cNvSpPr/>
          <p:nvPr/>
        </p:nvSpPr>
        <p:spPr>
          <a:xfrm>
            <a:off x="810932" y="4998470"/>
            <a:ext cx="2678838" cy="108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B9444"/>
                </a:solidFill>
              </a:rPr>
              <a:t>Time management</a:t>
            </a:r>
            <a:endParaRPr lang="en-GB" sz="2400" b="1" dirty="0">
              <a:solidFill>
                <a:srgbClr val="0B9444"/>
              </a:solidFill>
            </a:endParaRPr>
          </a:p>
        </p:txBody>
      </p:sp>
      <p:sp>
        <p:nvSpPr>
          <p:cNvPr id="22" name="Rectangle 21"/>
          <p:cNvSpPr/>
          <p:nvPr/>
        </p:nvSpPr>
        <p:spPr>
          <a:xfrm>
            <a:off x="4686979" y="4998470"/>
            <a:ext cx="2800381" cy="108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1D7CC7"/>
                </a:solidFill>
              </a:rPr>
              <a:t>Commercial Awareness</a:t>
            </a:r>
            <a:endParaRPr lang="en-GB" sz="2400" b="1" dirty="0">
              <a:solidFill>
                <a:srgbClr val="1D7CC7"/>
              </a:solidFill>
            </a:endParaRPr>
          </a:p>
        </p:txBody>
      </p:sp>
      <p:sp>
        <p:nvSpPr>
          <p:cNvPr id="23" name="Rectangle 22"/>
          <p:cNvSpPr/>
          <p:nvPr/>
        </p:nvSpPr>
        <p:spPr>
          <a:xfrm>
            <a:off x="8052328" y="4949700"/>
            <a:ext cx="2800381" cy="108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132E4B"/>
                </a:solidFill>
              </a:rPr>
              <a:t>Analysing and investigating</a:t>
            </a:r>
          </a:p>
        </p:txBody>
      </p:sp>
      <p:sp>
        <p:nvSpPr>
          <p:cNvPr id="14" name="Rectangle 13"/>
          <p:cNvSpPr/>
          <p:nvPr/>
        </p:nvSpPr>
        <p:spPr>
          <a:xfrm>
            <a:off x="501679" y="434270"/>
            <a:ext cx="4489421" cy="909621"/>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SKILLS IN DEMAND</a:t>
            </a:r>
            <a:endParaRPr lang="en-GB" sz="3600" b="1" dirty="0">
              <a:solidFill>
                <a:schemeClr val="bg1"/>
              </a:solidFill>
            </a:endParaRPr>
          </a:p>
        </p:txBody>
      </p:sp>
    </p:spTree>
    <p:extLst>
      <p:ext uri="{BB962C8B-B14F-4D97-AF65-F5344CB8AC3E}">
        <p14:creationId xmlns:p14="http://schemas.microsoft.com/office/powerpoint/2010/main" val="37831959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7" grpId="0"/>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1484991"/>
            <a:ext cx="6699221" cy="4893647"/>
          </a:xfrm>
          <a:prstGeom prst="rect">
            <a:avLst/>
          </a:prstGeom>
        </p:spPr>
        <p:txBody>
          <a:bodyPr wrap="square">
            <a:spAutoFit/>
          </a:bodyPr>
          <a:lstStyle/>
          <a:p>
            <a:r>
              <a:rPr lang="en-GB" sz="2400" dirty="0" smtClean="0"/>
              <a:t>Top 10 skills top 100 UK employers want future employees to have:</a:t>
            </a:r>
          </a:p>
          <a:p>
            <a:endParaRPr lang="en-GB" sz="2400" dirty="0"/>
          </a:p>
          <a:p>
            <a:pPr marL="457200" indent="-457200">
              <a:buAutoNum type="arabicPeriod"/>
            </a:pPr>
            <a:r>
              <a:rPr lang="en-GB" sz="2400" dirty="0" smtClean="0"/>
              <a:t>Verbal communication</a:t>
            </a:r>
          </a:p>
          <a:p>
            <a:pPr marL="457200" indent="-457200">
              <a:buAutoNum type="arabicPeriod"/>
            </a:pPr>
            <a:r>
              <a:rPr lang="en-GB" sz="2400" dirty="0" smtClean="0"/>
              <a:t>Teamwork</a:t>
            </a:r>
          </a:p>
          <a:p>
            <a:pPr marL="457200" indent="-457200">
              <a:buAutoNum type="arabicPeriod"/>
            </a:pPr>
            <a:r>
              <a:rPr lang="en-GB" sz="2400" dirty="0" smtClean="0"/>
              <a:t>Commercial awareness</a:t>
            </a:r>
          </a:p>
          <a:p>
            <a:pPr marL="457200" indent="-457200">
              <a:buAutoNum type="arabicPeriod"/>
            </a:pPr>
            <a:r>
              <a:rPr lang="en-GB" sz="2400" dirty="0" smtClean="0"/>
              <a:t>Analysing </a:t>
            </a:r>
            <a:r>
              <a:rPr lang="en-GB" sz="2400" dirty="0"/>
              <a:t>and </a:t>
            </a:r>
            <a:r>
              <a:rPr lang="en-GB" sz="2400" dirty="0" smtClean="0"/>
              <a:t>investigating</a:t>
            </a:r>
          </a:p>
          <a:p>
            <a:pPr marL="457200" indent="-457200">
              <a:buAutoNum type="arabicPeriod"/>
            </a:pPr>
            <a:r>
              <a:rPr lang="en-GB" sz="2400" dirty="0" smtClean="0"/>
              <a:t>Initiative </a:t>
            </a:r>
            <a:r>
              <a:rPr lang="en-GB" sz="2400" dirty="0"/>
              <a:t>and self </a:t>
            </a:r>
            <a:r>
              <a:rPr lang="en-GB" sz="2400" dirty="0" smtClean="0"/>
              <a:t>motivation</a:t>
            </a:r>
          </a:p>
          <a:p>
            <a:pPr marL="457200" indent="-457200">
              <a:buAutoNum type="arabicPeriod"/>
            </a:pPr>
            <a:r>
              <a:rPr lang="en-GB" sz="2400" dirty="0" smtClean="0"/>
              <a:t>Drive</a:t>
            </a:r>
          </a:p>
          <a:p>
            <a:pPr marL="457200" indent="-457200">
              <a:buAutoNum type="arabicPeriod"/>
            </a:pPr>
            <a:r>
              <a:rPr lang="en-GB" sz="2400" dirty="0" smtClean="0"/>
              <a:t>Written communication</a:t>
            </a:r>
          </a:p>
          <a:p>
            <a:pPr marL="457200" indent="-457200">
              <a:buAutoNum type="arabicPeriod"/>
            </a:pPr>
            <a:r>
              <a:rPr lang="en-GB" sz="2400" dirty="0" smtClean="0"/>
              <a:t>Planning </a:t>
            </a:r>
            <a:r>
              <a:rPr lang="en-GB" sz="2400" dirty="0"/>
              <a:t>and organising </a:t>
            </a:r>
            <a:endParaRPr lang="en-GB" sz="2400" dirty="0" smtClean="0"/>
          </a:p>
          <a:p>
            <a:pPr marL="457200" indent="-457200">
              <a:buAutoNum type="arabicPeriod"/>
            </a:pPr>
            <a:r>
              <a:rPr lang="en-GB" sz="2400" dirty="0" smtClean="0"/>
              <a:t>Flexibility</a:t>
            </a:r>
          </a:p>
          <a:p>
            <a:pPr marL="457200" indent="-457200">
              <a:buAutoNum type="arabicPeriod"/>
            </a:pPr>
            <a:r>
              <a:rPr lang="en-GB" sz="2400" dirty="0" smtClean="0"/>
              <a:t>Time management</a:t>
            </a:r>
            <a:endParaRPr lang="en-GB" sz="2400"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949"/>
          <a:stretch/>
        </p:blipFill>
        <p:spPr bwMode="auto">
          <a:xfrm>
            <a:off x="8752114" y="1343891"/>
            <a:ext cx="3439886" cy="4460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01679" y="434270"/>
            <a:ext cx="4489421" cy="909621"/>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SKILLS IN DEMAND</a:t>
            </a:r>
            <a:endParaRPr lang="en-GB" sz="3600" b="1" dirty="0">
              <a:solidFill>
                <a:schemeClr val="bg1"/>
              </a:solidFill>
            </a:endParaRPr>
          </a:p>
        </p:txBody>
      </p:sp>
    </p:spTree>
    <p:extLst>
      <p:ext uri="{BB962C8B-B14F-4D97-AF65-F5344CB8AC3E}">
        <p14:creationId xmlns:p14="http://schemas.microsoft.com/office/powerpoint/2010/main" val="37831959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8330" y="442598"/>
            <a:ext cx="7288499" cy="685106"/>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WHAT MAKES YOU STAND OUT?</a:t>
            </a:r>
            <a:endParaRPr lang="en-GB" sz="3600" b="1" dirty="0">
              <a:solidFill>
                <a:schemeClr val="bg1"/>
              </a:solidFill>
            </a:endParaRPr>
          </a:p>
        </p:txBody>
      </p:sp>
      <p:sp>
        <p:nvSpPr>
          <p:cNvPr id="5" name="Rounded Rectangle 4"/>
          <p:cNvSpPr/>
          <p:nvPr/>
        </p:nvSpPr>
        <p:spPr>
          <a:xfrm>
            <a:off x="529909" y="1298255"/>
            <a:ext cx="7445691" cy="4810445"/>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000" dirty="0"/>
              <a:t>Is it your knowledge? </a:t>
            </a:r>
            <a:endParaRPr lang="en-GB" sz="2000" dirty="0" smtClean="0"/>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Or </a:t>
            </a:r>
            <a:r>
              <a:rPr lang="en-GB" sz="2000" dirty="0"/>
              <a:t>is it your skills? Are your transferable skills going to benefit your employer? </a:t>
            </a:r>
            <a:endParaRPr lang="en-GB" sz="2000" dirty="0" smtClean="0"/>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Have </a:t>
            </a:r>
            <a:r>
              <a:rPr lang="en-GB" sz="2000" dirty="0"/>
              <a:t>you got attributes that make you stand out? Will your creative spark and determination help you succeed in this </a:t>
            </a:r>
            <a:r>
              <a:rPr lang="en-GB" sz="2000" dirty="0" smtClean="0"/>
              <a:t>career?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It </a:t>
            </a:r>
            <a:r>
              <a:rPr lang="en-GB" sz="2000" dirty="0"/>
              <a:t>could be your experience… Having experience in a job or an industry </a:t>
            </a:r>
            <a:r>
              <a:rPr lang="en-GB" sz="2000" dirty="0" smtClean="0"/>
              <a:t>brings lots </a:t>
            </a:r>
            <a:r>
              <a:rPr lang="en-GB" sz="2000" dirty="0"/>
              <a:t>of </a:t>
            </a:r>
            <a:r>
              <a:rPr lang="en-GB" sz="2000" dirty="0" smtClean="0"/>
              <a:t>knowledge </a:t>
            </a:r>
            <a:r>
              <a:rPr lang="en-GB" sz="2000" dirty="0"/>
              <a:t>with it and employers know this! Even working as a checkout assistant brings experience in handling and counting money – isn’t this basically what bankers do?!</a:t>
            </a:r>
          </a:p>
        </p:txBody>
      </p:sp>
      <p:pic>
        <p:nvPicPr>
          <p:cNvPr id="4102" name="Picture 6" descr="Stand out from the crowd and different concept , One glowing ligh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7802" y="1298255"/>
            <a:ext cx="3796872" cy="284765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5 Hacks That Will Make Your Facebook Ads Stand Out From The Crowd ..."/>
          <p:cNvPicPr>
            <a:picLocks noChangeAspect="1" noChangeArrowheads="1"/>
          </p:cNvPicPr>
          <p:nvPr/>
        </p:nvPicPr>
        <p:blipFill rotWithShape="1">
          <a:blip r:embed="rId4">
            <a:extLst>
              <a:ext uri="{28A0092B-C50C-407E-A947-70E740481C1C}">
                <a14:useLocalDpi xmlns:a14="http://schemas.microsoft.com/office/drawing/2010/main" val="0"/>
              </a:ext>
            </a:extLst>
          </a:blip>
          <a:srcRect t="23321" b="15515"/>
          <a:stretch/>
        </p:blipFill>
        <p:spPr bwMode="auto">
          <a:xfrm>
            <a:off x="8193064" y="4247509"/>
            <a:ext cx="3811610" cy="151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8897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02"/>
                                        </p:tgtEl>
                                        <p:attrNameLst>
                                          <p:attrName>style.visibility</p:attrName>
                                        </p:attrNameLst>
                                      </p:cBhvr>
                                      <p:to>
                                        <p:strVal val="visible"/>
                                      </p:to>
                                    </p:set>
                                    <p:animEffect transition="in" filter="fade">
                                      <p:cBhvr>
                                        <p:cTn id="10" dur="500"/>
                                        <p:tgtEl>
                                          <p:spTgt spid="410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104"/>
                                        </p:tgtEl>
                                        <p:attrNameLst>
                                          <p:attrName>style.visibility</p:attrName>
                                        </p:attrNameLst>
                                      </p:cBhvr>
                                      <p:to>
                                        <p:strVal val="visible"/>
                                      </p:to>
                                    </p:set>
                                    <p:animEffect transition="in" filter="fade">
                                      <p:cBhvr>
                                        <p:cTn id="23" dur="500"/>
                                        <p:tgtEl>
                                          <p:spTgt spid="410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8331" y="442598"/>
            <a:ext cx="7277612" cy="685106"/>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WHAT MAKES YOU STAND OUT?</a:t>
            </a:r>
            <a:endParaRPr lang="en-GB" sz="3600" b="1" dirty="0">
              <a:solidFill>
                <a:schemeClr val="bg1"/>
              </a:solidFill>
            </a:endParaRPr>
          </a:p>
        </p:txBody>
      </p:sp>
      <p:sp>
        <p:nvSpPr>
          <p:cNvPr id="5" name="Rounded Rectangle 4"/>
          <p:cNvSpPr/>
          <p:nvPr/>
        </p:nvSpPr>
        <p:spPr>
          <a:xfrm>
            <a:off x="538331" y="1358537"/>
            <a:ext cx="7449969" cy="4762863"/>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400" dirty="0"/>
              <a:t>Or how about your network?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‘It’s not </a:t>
            </a:r>
            <a:r>
              <a:rPr lang="en-GB" sz="2400" i="1" dirty="0"/>
              <a:t>what</a:t>
            </a:r>
            <a:r>
              <a:rPr lang="en-GB" sz="2400" dirty="0"/>
              <a:t> you know, it’s </a:t>
            </a:r>
            <a:r>
              <a:rPr lang="en-GB" sz="2400" b="1" dirty="0"/>
              <a:t>who</a:t>
            </a:r>
            <a:r>
              <a:rPr lang="en-GB" sz="2400" dirty="0"/>
              <a:t> you know’</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You all have your own network </a:t>
            </a:r>
            <a:r>
              <a:rPr lang="en-GB" sz="2400" dirty="0" smtClean="0"/>
              <a:t>– all the people </a:t>
            </a:r>
            <a:r>
              <a:rPr lang="en-GB" sz="2400" dirty="0"/>
              <a:t>sat in this room </a:t>
            </a:r>
            <a:r>
              <a:rPr lang="en-GB" sz="2400" dirty="0" smtClean="0"/>
              <a:t>are </a:t>
            </a:r>
            <a:r>
              <a:rPr lang="en-GB" sz="2400" dirty="0"/>
              <a:t>part of your </a:t>
            </a:r>
            <a:r>
              <a:rPr lang="en-GB" sz="2400" dirty="0" smtClean="0"/>
              <a:t>network</a:t>
            </a:r>
            <a:r>
              <a:rPr lang="en-GB" sz="2400" dirty="0"/>
              <a:t>!</a:t>
            </a:r>
            <a:endParaRPr lang="en-GB" sz="2400" dirty="0" smtClean="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What would happen if your networks combined or you were the link between 2 other networks?</a:t>
            </a:r>
          </a:p>
        </p:txBody>
      </p:sp>
      <p:pic>
        <p:nvPicPr>
          <p:cNvPr id="7170" name="Picture 2" descr="How Organic Networking Helps Introverts Grow Their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55" y="1977868"/>
            <a:ext cx="3963945" cy="307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9389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fade">
                                      <p:cBhvr>
                                        <p:cTn id="1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etworking: Building Your Contacts in New, More Effective Way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9091" y="2379904"/>
            <a:ext cx="4832909" cy="34240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ow Does Networking Affect Your Job Search? | St. Louis F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2771789"/>
            <a:ext cx="3698875" cy="23832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68684" y="1707800"/>
            <a:ext cx="1590106" cy="677108"/>
          </a:xfrm>
          <a:prstGeom prst="rect">
            <a:avLst/>
          </a:prstGeom>
          <a:noFill/>
        </p:spPr>
        <p:txBody>
          <a:bodyPr wrap="square" rtlCol="0">
            <a:spAutoFit/>
          </a:bodyPr>
          <a:lstStyle/>
          <a:p>
            <a:pPr algn="ctr"/>
            <a:r>
              <a:rPr lang="en-GB" sz="2000" b="1" dirty="0" smtClean="0">
                <a:solidFill>
                  <a:srgbClr val="1D7CC7"/>
                </a:solidFill>
              </a:rPr>
              <a:t>Person A</a:t>
            </a:r>
          </a:p>
          <a:p>
            <a:pPr algn="ctr"/>
            <a:r>
              <a:rPr lang="en-GB" dirty="0" smtClean="0"/>
              <a:t>Network - 27 </a:t>
            </a:r>
            <a:endParaRPr lang="en-GB" dirty="0"/>
          </a:p>
        </p:txBody>
      </p:sp>
      <p:sp>
        <p:nvSpPr>
          <p:cNvPr id="8" name="TextBox 7"/>
          <p:cNvSpPr txBox="1"/>
          <p:nvPr/>
        </p:nvSpPr>
        <p:spPr>
          <a:xfrm>
            <a:off x="8980492" y="1702796"/>
            <a:ext cx="1590106" cy="677108"/>
          </a:xfrm>
          <a:prstGeom prst="rect">
            <a:avLst/>
          </a:prstGeom>
          <a:noFill/>
        </p:spPr>
        <p:txBody>
          <a:bodyPr wrap="square" rtlCol="0">
            <a:spAutoFit/>
          </a:bodyPr>
          <a:lstStyle/>
          <a:p>
            <a:pPr algn="ctr"/>
            <a:r>
              <a:rPr lang="en-GB" sz="2000" b="1" dirty="0" smtClean="0">
                <a:solidFill>
                  <a:srgbClr val="0B9444"/>
                </a:solidFill>
              </a:rPr>
              <a:t>Person B</a:t>
            </a:r>
          </a:p>
          <a:p>
            <a:pPr algn="ctr"/>
            <a:r>
              <a:rPr lang="en-GB" dirty="0" smtClean="0"/>
              <a:t>Network - 47 </a:t>
            </a:r>
            <a:endParaRPr lang="en-GB" dirty="0"/>
          </a:p>
        </p:txBody>
      </p:sp>
      <p:pic>
        <p:nvPicPr>
          <p:cNvPr id="2056" name="Picture 8" descr="Business networking with personal friends | LinkedIn Learning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5382" y="3252866"/>
            <a:ext cx="3001502" cy="16883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791080" y="1702796"/>
            <a:ext cx="1590106" cy="677108"/>
          </a:xfrm>
          <a:prstGeom prst="rect">
            <a:avLst/>
          </a:prstGeom>
          <a:noFill/>
        </p:spPr>
        <p:txBody>
          <a:bodyPr wrap="square" rtlCol="0">
            <a:spAutoFit/>
          </a:bodyPr>
          <a:lstStyle/>
          <a:p>
            <a:pPr algn="ctr"/>
            <a:r>
              <a:rPr lang="en-GB" sz="2000" b="1" dirty="0" smtClean="0">
                <a:solidFill>
                  <a:srgbClr val="ED1C24"/>
                </a:solidFill>
              </a:rPr>
              <a:t>You</a:t>
            </a:r>
          </a:p>
          <a:p>
            <a:pPr algn="ctr"/>
            <a:r>
              <a:rPr lang="en-GB" dirty="0" smtClean="0"/>
              <a:t>Network - 74 </a:t>
            </a:r>
            <a:endParaRPr lang="en-GB" dirty="0"/>
          </a:p>
        </p:txBody>
      </p:sp>
      <p:sp>
        <p:nvSpPr>
          <p:cNvPr id="9" name="Rectangle 8"/>
          <p:cNvSpPr/>
          <p:nvPr/>
        </p:nvSpPr>
        <p:spPr>
          <a:xfrm>
            <a:off x="538331" y="442598"/>
            <a:ext cx="6604860" cy="776602"/>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THE POWER OF NETWORKING</a:t>
            </a:r>
            <a:endParaRPr lang="en-GB" sz="3600" b="1" dirty="0">
              <a:solidFill>
                <a:schemeClr val="bg1"/>
              </a:solidFill>
            </a:endParaRPr>
          </a:p>
        </p:txBody>
      </p:sp>
    </p:spTree>
    <p:extLst>
      <p:ext uri="{BB962C8B-B14F-4D97-AF65-F5344CB8AC3E}">
        <p14:creationId xmlns:p14="http://schemas.microsoft.com/office/powerpoint/2010/main" val="25466845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nodeType="clickEffect">
                                  <p:stCondLst>
                                    <p:cond delay="0"/>
                                  </p:stCondLst>
                                  <p:childTnLst>
                                    <p:animEffect transition="out" filter="fade">
                                      <p:cBhvr>
                                        <p:cTn id="42" dur="500" tmFilter="0, 0; .2, .5; .8, .5; 1, 0"/>
                                        <p:tgtEl>
                                          <p:spTgt spid="15">
                                            <p:txEl>
                                              <p:pRg st="1" end="1"/>
                                            </p:txEl>
                                          </p:spTgt>
                                        </p:tgtEl>
                                      </p:cBhvr>
                                    </p:animEffect>
                                    <p:animScale>
                                      <p:cBhvr>
                                        <p:cTn id="43" dur="250" autoRev="1" fill="hold"/>
                                        <p:tgtEl>
                                          <p:spTgt spid="1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8331" y="1418955"/>
            <a:ext cx="7471955" cy="4708981"/>
          </a:xfrm>
          <a:prstGeom prst="rect">
            <a:avLst/>
          </a:prstGeom>
        </p:spPr>
        <p:txBody>
          <a:bodyPr wrap="square">
            <a:spAutoFit/>
          </a:bodyPr>
          <a:lstStyle/>
          <a:p>
            <a:pPr marL="285750" indent="-285750">
              <a:buFont typeface="Arial" panose="020B0604020202020204" pitchFamily="34" charset="0"/>
              <a:buChar char="•"/>
            </a:pPr>
            <a:r>
              <a:rPr lang="en-GB" sz="2000" dirty="0" smtClean="0"/>
              <a:t>Did you know.. around </a:t>
            </a:r>
            <a:r>
              <a:rPr lang="en-GB" sz="2000" b="1" dirty="0" smtClean="0">
                <a:solidFill>
                  <a:srgbClr val="00B0F0"/>
                </a:solidFill>
              </a:rPr>
              <a:t>85%</a:t>
            </a:r>
            <a:r>
              <a:rPr lang="en-GB" sz="2000" dirty="0" smtClean="0"/>
              <a:t> of job positions are filled through networking – ‘</a:t>
            </a:r>
            <a:r>
              <a:rPr lang="en-GB" sz="2000" dirty="0" smtClean="0">
                <a:solidFill>
                  <a:srgbClr val="C00000"/>
                </a:solidFill>
              </a:rPr>
              <a:t>it’s not </a:t>
            </a:r>
            <a:r>
              <a:rPr lang="en-GB" sz="2000" i="1" dirty="0" smtClean="0">
                <a:solidFill>
                  <a:srgbClr val="C00000"/>
                </a:solidFill>
              </a:rPr>
              <a:t>what</a:t>
            </a:r>
            <a:r>
              <a:rPr lang="en-GB" sz="2000" dirty="0" smtClean="0">
                <a:solidFill>
                  <a:srgbClr val="C00000"/>
                </a:solidFill>
              </a:rPr>
              <a:t> you know, it’s </a:t>
            </a:r>
            <a:r>
              <a:rPr lang="en-GB" sz="2000" b="1" dirty="0" smtClean="0">
                <a:solidFill>
                  <a:srgbClr val="C00000"/>
                </a:solidFill>
              </a:rPr>
              <a:t>who</a:t>
            </a:r>
            <a:r>
              <a:rPr lang="en-GB" sz="2000" dirty="0" smtClean="0">
                <a:solidFill>
                  <a:srgbClr val="C00000"/>
                </a:solidFill>
              </a:rPr>
              <a:t> you know!</a:t>
            </a:r>
            <a:r>
              <a:rPr lang="en-GB" sz="2000" dirty="0" smtClean="0"/>
              <a: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 most important tool for networking is </a:t>
            </a:r>
            <a:r>
              <a:rPr lang="en-GB" sz="2000" b="1" dirty="0" smtClean="0"/>
              <a:t>you</a:t>
            </a:r>
            <a:r>
              <a:rPr lang="en-GB" sz="2000" dirty="0" smtClean="0"/>
              <a: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Meeting people, being friendly and having good interpersonal skills can help you </a:t>
            </a:r>
            <a:r>
              <a:rPr lang="en-GB" sz="2000" b="1" dirty="0" smtClean="0">
                <a:solidFill>
                  <a:srgbClr val="FFC000"/>
                </a:solidFill>
              </a:rPr>
              <a:t>build your network</a:t>
            </a:r>
            <a:r>
              <a:rPr lang="en-GB" sz="2000" dirty="0" smtClean="0"/>
              <a:t>.</a:t>
            </a: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b="1" dirty="0" smtClean="0">
                <a:solidFill>
                  <a:srgbClr val="0070C0"/>
                </a:solidFill>
              </a:rPr>
              <a:t>LinkedIn</a:t>
            </a:r>
            <a:r>
              <a:rPr lang="en-GB" sz="2000" dirty="0" smtClean="0"/>
              <a:t> is a social media networking platform that focuses on professional networking and career development.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Basically... </a:t>
            </a:r>
            <a:r>
              <a:rPr lang="en-GB" sz="2000" dirty="0"/>
              <a:t>i</a:t>
            </a:r>
            <a:r>
              <a:rPr lang="en-GB" sz="2000" dirty="0" smtClean="0"/>
              <a:t>t’s </a:t>
            </a:r>
            <a:r>
              <a:rPr lang="en-GB" sz="2000" dirty="0"/>
              <a:t>a</a:t>
            </a:r>
            <a:r>
              <a:rPr lang="en-GB" sz="2000" dirty="0" smtClean="0"/>
              <a:t> work version of Facebook!</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It’s never too early to start ‘connecting’ with people and building up your professional networks!</a:t>
            </a:r>
          </a:p>
        </p:txBody>
      </p:sp>
      <p:pic>
        <p:nvPicPr>
          <p:cNvPr id="4100" name="Picture 4" descr="Fake LinkedIn profiles lure unsuspecting users - TechCentral.ie"/>
          <p:cNvPicPr>
            <a:picLocks noChangeAspect="1" noChangeArrowheads="1"/>
          </p:cNvPicPr>
          <p:nvPr/>
        </p:nvPicPr>
        <p:blipFill rotWithShape="1">
          <a:blip r:embed="rId2">
            <a:extLst>
              <a:ext uri="{28A0092B-C50C-407E-A947-70E740481C1C}">
                <a14:useLocalDpi xmlns:a14="http://schemas.microsoft.com/office/drawing/2010/main" val="0"/>
              </a:ext>
            </a:extLst>
          </a:blip>
          <a:srcRect l="15667" t="31673" r="15024" b="30775"/>
          <a:stretch/>
        </p:blipFill>
        <p:spPr bwMode="auto">
          <a:xfrm>
            <a:off x="8010286" y="2904309"/>
            <a:ext cx="4093028" cy="12518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8330" y="427996"/>
            <a:ext cx="5875169" cy="829304"/>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TOOLS FOR NETWORKING</a:t>
            </a:r>
            <a:endParaRPr lang="en-GB" sz="3600" b="1" dirty="0">
              <a:solidFill>
                <a:schemeClr val="bg1"/>
              </a:solidFill>
            </a:endParaRPr>
          </a:p>
        </p:txBody>
      </p:sp>
    </p:spTree>
    <p:extLst>
      <p:ext uri="{BB962C8B-B14F-4D97-AF65-F5344CB8AC3E}">
        <p14:creationId xmlns:p14="http://schemas.microsoft.com/office/powerpoint/2010/main" val="16825962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8330" y="1738969"/>
            <a:ext cx="6374096" cy="3170099"/>
          </a:xfrm>
          <a:prstGeom prst="rect">
            <a:avLst/>
          </a:prstGeom>
        </p:spPr>
        <p:txBody>
          <a:bodyPr wrap="square">
            <a:spAutoFit/>
          </a:bodyPr>
          <a:lstStyle/>
          <a:p>
            <a:pPr marL="285750" indent="-285750">
              <a:buFont typeface="Arial" panose="020B0604020202020204" pitchFamily="34" charset="0"/>
              <a:buChar char="•"/>
            </a:pPr>
            <a:r>
              <a:rPr lang="en-GB" sz="2000" dirty="0" smtClean="0"/>
              <a:t>The 6 degrees of separation theory is the idea that all people are 6 or less social connections away from each other.</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It suggests that you are 6 ‘friend of a friends’ away from anyone!</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b="1" dirty="0" smtClean="0"/>
              <a:t>Who could you be 6 degrees of separation from?</a:t>
            </a:r>
            <a:endParaRPr lang="en-GB" sz="2000" b="1" dirty="0"/>
          </a:p>
        </p:txBody>
      </p:sp>
      <p:sp>
        <p:nvSpPr>
          <p:cNvPr id="7" name="Rectangle 6"/>
          <p:cNvSpPr/>
          <p:nvPr/>
        </p:nvSpPr>
        <p:spPr>
          <a:xfrm>
            <a:off x="538330" y="404497"/>
            <a:ext cx="6374096" cy="771781"/>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6 DEGREES OF SEPARATION </a:t>
            </a:r>
            <a:endParaRPr lang="en-GB" sz="3600" b="1" dirty="0">
              <a:solidFill>
                <a:schemeClr val="bg1"/>
              </a:solidFill>
            </a:endParaRPr>
          </a:p>
        </p:txBody>
      </p:sp>
      <p:pic>
        <p:nvPicPr>
          <p:cNvPr id="9" name="Picture 2" descr="Networking: Building Your Contacts in New, More Effective Way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5805" y="1738969"/>
            <a:ext cx="4832909" cy="342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8138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m Kardashian and Kanye West Are Living Apart For Now"/>
          <p:cNvPicPr>
            <a:picLocks noChangeAspect="1" noChangeArrowheads="1"/>
          </p:cNvPicPr>
          <p:nvPr/>
        </p:nvPicPr>
        <p:blipFill rotWithShape="1">
          <a:blip r:embed="rId3">
            <a:extLst>
              <a:ext uri="{28A0092B-C50C-407E-A947-70E740481C1C}">
                <a14:useLocalDpi xmlns:a14="http://schemas.microsoft.com/office/drawing/2010/main" val="0"/>
              </a:ext>
            </a:extLst>
          </a:blip>
          <a:srcRect l="20142" t="1507" r="22142" b="14132"/>
          <a:stretch/>
        </p:blipFill>
        <p:spPr bwMode="auto">
          <a:xfrm>
            <a:off x="9008177" y="1574384"/>
            <a:ext cx="2698048" cy="2630388"/>
          </a:xfrm>
          <a:prstGeom prst="rect">
            <a:avLst/>
          </a:prstGeom>
          <a:noFill/>
          <a:ln w="38100">
            <a:solidFill>
              <a:srgbClr val="92278F"/>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38330" y="404497"/>
            <a:ext cx="6374096" cy="771781"/>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6 DEGREES OF SEPARATION </a:t>
            </a:r>
            <a:endParaRPr lang="en-GB" sz="3600" b="1" dirty="0">
              <a:solidFill>
                <a:schemeClr val="bg1"/>
              </a:solidFill>
            </a:endParaRPr>
          </a:p>
        </p:txBody>
      </p:sp>
      <p:sp>
        <p:nvSpPr>
          <p:cNvPr id="8" name="Right Arrow 7"/>
          <p:cNvSpPr/>
          <p:nvPr/>
        </p:nvSpPr>
        <p:spPr>
          <a:xfrm rot="18315802">
            <a:off x="905121" y="3636467"/>
            <a:ext cx="1379402" cy="251711"/>
          </a:xfrm>
          <a:prstGeom prst="rightArrow">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538330" y="1315261"/>
            <a:ext cx="6374096" cy="928572"/>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2400" b="1" dirty="0" smtClean="0">
                <a:ea typeface="Calibri" panose="020F0502020204030204" pitchFamily="34" charset="0"/>
                <a:cs typeface="Times New Roman" panose="02020603050405020304" pitchFamily="18" charset="0"/>
              </a:rPr>
              <a:t>Do you think you’re 6 degrees of separation from Kim Kardashian and Kanye West?</a:t>
            </a:r>
            <a:endParaRPr lang="en-US" sz="2400" b="1" dirty="0">
              <a:ea typeface="Calibri" panose="020F0502020204030204" pitchFamily="34" charset="0"/>
              <a:cs typeface="Times New Roman" panose="02020603050405020304" pitchFamily="18" charset="0"/>
            </a:endParaRPr>
          </a:p>
        </p:txBody>
      </p:sp>
      <p:sp>
        <p:nvSpPr>
          <p:cNvPr id="12" name="Rectangle 11"/>
          <p:cNvSpPr/>
          <p:nvPr/>
        </p:nvSpPr>
        <p:spPr>
          <a:xfrm>
            <a:off x="271134" y="4398130"/>
            <a:ext cx="1952826" cy="1752780"/>
          </a:xfrm>
          <a:prstGeom prst="rect">
            <a:avLst/>
          </a:prstGeom>
          <a:noFill/>
          <a:ln w="28575">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rgbClr val="ED217C"/>
                </a:solidFill>
              </a:rPr>
              <a:t>YOU</a:t>
            </a:r>
            <a:endParaRPr lang="en-GB" sz="4000" b="1" dirty="0"/>
          </a:p>
        </p:txBody>
      </p:sp>
      <p:sp>
        <p:nvSpPr>
          <p:cNvPr id="13" name="Rectangle 12"/>
          <p:cNvSpPr/>
          <p:nvPr/>
        </p:nvSpPr>
        <p:spPr>
          <a:xfrm>
            <a:off x="2095773" y="2468205"/>
            <a:ext cx="1952826" cy="1752780"/>
          </a:xfrm>
          <a:prstGeom prst="rect">
            <a:avLst/>
          </a:prstGeom>
          <a:noFill/>
          <a:ln w="38100">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smtClean="0">
                <a:solidFill>
                  <a:srgbClr val="0B9444"/>
                </a:solidFill>
              </a:rPr>
              <a:t>?</a:t>
            </a:r>
            <a:endParaRPr lang="en-GB" sz="5000" b="1" dirty="0">
              <a:solidFill>
                <a:srgbClr val="0B9444"/>
              </a:solidFill>
            </a:endParaRPr>
          </a:p>
        </p:txBody>
      </p:sp>
      <p:sp>
        <p:nvSpPr>
          <p:cNvPr id="14" name="Rectangle 13"/>
          <p:cNvSpPr/>
          <p:nvPr/>
        </p:nvSpPr>
        <p:spPr>
          <a:xfrm>
            <a:off x="4030812" y="4398130"/>
            <a:ext cx="1905200" cy="1752780"/>
          </a:xfrm>
          <a:prstGeom prst="rect">
            <a:avLst/>
          </a:prstGeom>
          <a:noFill/>
          <a:ln w="38100">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0F7CC6"/>
                </a:solidFill>
              </a:rPr>
              <a:t>?</a:t>
            </a:r>
          </a:p>
        </p:txBody>
      </p:sp>
      <p:sp>
        <p:nvSpPr>
          <p:cNvPr id="15" name="Rectangle 14"/>
          <p:cNvSpPr/>
          <p:nvPr/>
        </p:nvSpPr>
        <p:spPr>
          <a:xfrm>
            <a:off x="5831388" y="2468205"/>
            <a:ext cx="1952826" cy="1752780"/>
          </a:xfrm>
          <a:prstGeom prst="rect">
            <a:avLst/>
          </a:prstGeom>
          <a:noFill/>
          <a:ln w="38100">
            <a:solidFill>
              <a:srgbClr val="FFD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smtClean="0">
                <a:solidFill>
                  <a:srgbClr val="FFDE16"/>
                </a:solidFill>
              </a:rPr>
              <a:t>?</a:t>
            </a:r>
            <a:endParaRPr lang="en-GB" sz="5000" b="1" dirty="0">
              <a:solidFill>
                <a:srgbClr val="FFDE16"/>
              </a:solidFill>
            </a:endParaRPr>
          </a:p>
        </p:txBody>
      </p:sp>
      <p:sp>
        <p:nvSpPr>
          <p:cNvPr id="16" name="Rectangle 15"/>
          <p:cNvSpPr/>
          <p:nvPr/>
        </p:nvSpPr>
        <p:spPr>
          <a:xfrm>
            <a:off x="7763318" y="4398130"/>
            <a:ext cx="1952826" cy="1752780"/>
          </a:xfrm>
          <a:prstGeom prst="rect">
            <a:avLst/>
          </a:prstGeom>
          <a:noFill/>
          <a:ln w="381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smtClean="0">
                <a:solidFill>
                  <a:srgbClr val="ED1C24"/>
                </a:solidFill>
              </a:rPr>
              <a:t>?</a:t>
            </a:r>
            <a:endParaRPr lang="en-GB" sz="5000" b="1" dirty="0">
              <a:solidFill>
                <a:srgbClr val="ED1C24"/>
              </a:solidFill>
            </a:endParaRPr>
          </a:p>
        </p:txBody>
      </p:sp>
      <p:sp>
        <p:nvSpPr>
          <p:cNvPr id="19" name="Right Arrow 18"/>
          <p:cNvSpPr/>
          <p:nvPr/>
        </p:nvSpPr>
        <p:spPr>
          <a:xfrm rot="3744812">
            <a:off x="2868138" y="4789540"/>
            <a:ext cx="1379402" cy="251711"/>
          </a:xfrm>
          <a:prstGeom prst="rightArrow">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Arrow 21"/>
          <p:cNvSpPr/>
          <p:nvPr/>
        </p:nvSpPr>
        <p:spPr>
          <a:xfrm rot="18315802">
            <a:off x="4638177" y="3636468"/>
            <a:ext cx="1379402" cy="251711"/>
          </a:xfrm>
          <a:prstGeom prst="rightArrow">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Arrow 22"/>
          <p:cNvSpPr/>
          <p:nvPr/>
        </p:nvSpPr>
        <p:spPr>
          <a:xfrm rot="17601299">
            <a:off x="7879351" y="3556649"/>
            <a:ext cx="1379402" cy="251711"/>
          </a:xfrm>
          <a:prstGeom prst="rightArrow">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Arrow 23"/>
          <p:cNvSpPr/>
          <p:nvPr/>
        </p:nvSpPr>
        <p:spPr>
          <a:xfrm rot="3744812">
            <a:off x="6663574" y="4822579"/>
            <a:ext cx="1379402" cy="251711"/>
          </a:xfrm>
          <a:prstGeom prst="rightArrow">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utoShape 4" descr="James Haskell takes 'really difficult decision' to reti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14430" t="2261" r="13943" b="15107"/>
          <a:stretch/>
        </p:blipFill>
        <p:spPr bwMode="auto">
          <a:xfrm>
            <a:off x="5850465" y="2485791"/>
            <a:ext cx="1912853" cy="171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t="4231" b="6550"/>
          <a:stretch/>
        </p:blipFill>
        <p:spPr bwMode="auto">
          <a:xfrm>
            <a:off x="7771785" y="4406596"/>
            <a:ext cx="1944526" cy="174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p:cNvSpPr/>
          <p:nvPr/>
        </p:nvSpPr>
        <p:spPr>
          <a:xfrm>
            <a:off x="2093369" y="2475279"/>
            <a:ext cx="1952826" cy="1752780"/>
          </a:xfrm>
          <a:prstGeom prst="rect">
            <a:avLst/>
          </a:prstGeom>
          <a:solidFill>
            <a:schemeClr val="bg1"/>
          </a:solidFill>
          <a:ln w="38100">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rgbClr val="0B9444"/>
                </a:solidFill>
              </a:rPr>
              <a:t>ME</a:t>
            </a:r>
            <a:endParaRPr lang="en-GB" sz="4000" b="1" dirty="0">
              <a:solidFill>
                <a:srgbClr val="0B9444"/>
              </a:solidFill>
            </a:endParaRPr>
          </a:p>
        </p:txBody>
      </p:sp>
      <p:pic>
        <p:nvPicPr>
          <p:cNvPr id="2" name="Picture 2" descr="Profile photo of Ben Tucker"/>
          <p:cNvPicPr>
            <a:picLocks noChangeAspect="1" noChangeArrowheads="1"/>
          </p:cNvPicPr>
          <p:nvPr/>
        </p:nvPicPr>
        <p:blipFill rotWithShape="1">
          <a:blip r:embed="rId6">
            <a:extLst>
              <a:ext uri="{28A0092B-C50C-407E-A947-70E740481C1C}">
                <a14:useLocalDpi xmlns:a14="http://schemas.microsoft.com/office/drawing/2010/main" val="0"/>
              </a:ext>
            </a:extLst>
          </a:blip>
          <a:srcRect t="5613" b="974"/>
          <a:stretch/>
        </p:blipFill>
        <p:spPr bwMode="auto">
          <a:xfrm>
            <a:off x="4049684" y="4406596"/>
            <a:ext cx="1867278" cy="1744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5015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P spid="16" grpId="0" animBg="1"/>
      <p:bldP spid="19" grpId="0" animBg="1"/>
      <p:bldP spid="22" grpId="0" animBg="1"/>
      <p:bldP spid="23" grpId="0" animBg="1"/>
      <p:bldP spid="24"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8331" y="1874624"/>
            <a:ext cx="6916570" cy="3816429"/>
          </a:xfrm>
          <a:prstGeom prst="rect">
            <a:avLst/>
          </a:prstGeom>
        </p:spPr>
        <p:txBody>
          <a:bodyPr wrap="square">
            <a:spAutoFit/>
          </a:bodyPr>
          <a:lstStyle/>
          <a:p>
            <a:pPr marL="285750" indent="-285750">
              <a:buFont typeface="Arial" panose="020B0604020202020204" pitchFamily="34" charset="0"/>
              <a:buChar char="•"/>
            </a:pPr>
            <a:r>
              <a:rPr lang="en-GB" sz="2200" dirty="0" smtClean="0"/>
              <a:t>You’ll be making some big decisions about your future soon, who in your network might be able to help you?</a:t>
            </a:r>
          </a:p>
          <a:p>
            <a:endParaRPr lang="en-GB" sz="2200" dirty="0"/>
          </a:p>
          <a:p>
            <a:pPr marL="285750" indent="-285750">
              <a:buFont typeface="Arial" panose="020B0604020202020204" pitchFamily="34" charset="0"/>
              <a:buChar char="•"/>
            </a:pPr>
            <a:r>
              <a:rPr lang="en-GB" sz="2200" dirty="0" smtClean="0"/>
              <a:t>Your teachers will always be part of your network – how could they help you now and in the future?</a:t>
            </a:r>
            <a:endParaRPr lang="en-GB" sz="2200" dirty="0"/>
          </a:p>
          <a:p>
            <a:endParaRPr lang="en-GB" sz="2200" dirty="0" smtClean="0"/>
          </a:p>
          <a:p>
            <a:pPr marL="285750" indent="-285750">
              <a:buFont typeface="Arial" panose="020B0604020202020204" pitchFamily="34" charset="0"/>
              <a:buChar char="•"/>
            </a:pPr>
            <a:r>
              <a:rPr lang="en-GB" sz="2200" dirty="0" smtClean="0"/>
              <a:t>The head of sixth form and the careers team in school have huge networks that have been built over many years – could someone in their network be useful in you achieving your career goals?</a:t>
            </a:r>
          </a:p>
        </p:txBody>
      </p:sp>
      <p:sp>
        <p:nvSpPr>
          <p:cNvPr id="4" name="Rectangle 3"/>
          <p:cNvSpPr/>
          <p:nvPr/>
        </p:nvSpPr>
        <p:spPr>
          <a:xfrm>
            <a:off x="538331" y="379096"/>
            <a:ext cx="6916570" cy="1259203"/>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WHO WILL BE IN YOUR FUTURE NETWORK?</a:t>
            </a:r>
            <a:endParaRPr lang="en-GB" sz="3600" b="1" dirty="0">
              <a:solidFill>
                <a:schemeClr val="bg1"/>
              </a:solidFill>
            </a:endParaRPr>
          </a:p>
        </p:txBody>
      </p:sp>
      <p:pic>
        <p:nvPicPr>
          <p:cNvPr id="9218" name="Picture 2" descr="Networking Is Necessary For Career Advancement. Here's Why"/>
          <p:cNvPicPr>
            <a:picLocks noChangeAspect="1" noChangeArrowheads="1"/>
          </p:cNvPicPr>
          <p:nvPr/>
        </p:nvPicPr>
        <p:blipFill rotWithShape="1">
          <a:blip r:embed="rId3">
            <a:extLst>
              <a:ext uri="{28A0092B-C50C-407E-A947-70E740481C1C}">
                <a14:useLocalDpi xmlns:a14="http://schemas.microsoft.com/office/drawing/2010/main" val="0"/>
              </a:ext>
            </a:extLst>
          </a:blip>
          <a:srcRect t="14169" b="1796"/>
          <a:stretch/>
        </p:blipFill>
        <p:spPr bwMode="auto">
          <a:xfrm>
            <a:off x="7454902" y="2480334"/>
            <a:ext cx="4737098" cy="32440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rategi: Vad vet du? | Kooperativt lärande"/>
          <p:cNvPicPr>
            <a:picLocks noChangeAspect="1"/>
          </p:cNvPicPr>
          <p:nvPr/>
        </p:nvPicPr>
        <p:blipFill>
          <a:blip r:embed="rId4" cstate="print">
            <a:extLst>
              <a:ext uri="{BEBA8EAE-BF5A-486C-A8C5-ECC9F3942E4B}">
                <a14:imgProps xmlns:a14="http://schemas.microsoft.com/office/drawing/2010/main">
                  <a14:imgLayer r:embed="rId5">
                    <a14:imgEffect>
                      <a14:backgroundRemoval t="600" b="98200" l="2714" r="99000">
                        <a14:foregroundMark x1="26429" y1="27200" x2="26429" y2="27200"/>
                        <a14:foregroundMark x1="25143" y1="45000" x2="25143" y2="45000"/>
                        <a14:foregroundMark x1="34429" y1="16000" x2="34429" y2="16000"/>
                        <a14:foregroundMark x1="47286" y1="14800" x2="47286" y2="14800"/>
                        <a14:foregroundMark x1="60143" y1="8000" x2="60143" y2="8000"/>
                        <a14:foregroundMark x1="67286" y1="19200" x2="67286" y2="19200"/>
                        <a14:foregroundMark x1="78857" y1="29400" x2="78857" y2="29400"/>
                        <a14:foregroundMark x1="77429" y1="47400" x2="77429" y2="47400"/>
                      </a14:backgroundRemoval>
                    </a14:imgEffect>
                  </a14:imgLayer>
                </a14:imgProps>
              </a:ext>
              <a:ext uri="{28A0092B-C50C-407E-A947-70E740481C1C}">
                <a14:useLocalDpi xmlns:a14="http://schemas.microsoft.com/office/drawing/2010/main" val="0"/>
              </a:ext>
            </a:extLst>
          </a:blip>
          <a:stretch>
            <a:fillRect/>
          </a:stretch>
        </p:blipFill>
        <p:spPr>
          <a:xfrm>
            <a:off x="9703515" y="855332"/>
            <a:ext cx="2192308" cy="1565934"/>
          </a:xfrm>
          <a:prstGeom prst="rect">
            <a:avLst/>
          </a:prstGeom>
        </p:spPr>
      </p:pic>
    </p:spTree>
    <p:extLst>
      <p:ext uri="{BB962C8B-B14F-4D97-AF65-F5344CB8AC3E}">
        <p14:creationId xmlns:p14="http://schemas.microsoft.com/office/powerpoint/2010/main" val="32935860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9218"/>
                                        </p:tgtEl>
                                        <p:attrNameLst>
                                          <p:attrName>style.visibility</p:attrName>
                                        </p:attrNameLst>
                                      </p:cBhvr>
                                      <p:to>
                                        <p:strVal val="visible"/>
                                      </p:to>
                                    </p:set>
                                    <p:animEffect transition="in" filter="fade">
                                      <p:cBhvr>
                                        <p:cTn id="2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482484"/>
            <a:ext cx="5594321" cy="901816"/>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INDEPENDENT ACTIVITY</a:t>
            </a:r>
            <a:endParaRPr lang="en-GB" sz="3600" b="1" dirty="0"/>
          </a:p>
        </p:txBody>
      </p:sp>
      <p:sp>
        <p:nvSpPr>
          <p:cNvPr id="6" name="Rectangle 5"/>
          <p:cNvSpPr/>
          <p:nvPr/>
        </p:nvSpPr>
        <p:spPr>
          <a:xfrm>
            <a:off x="1442438" y="2244108"/>
            <a:ext cx="9332242" cy="1692892"/>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GOOGLE GAP YEAR OPTIONS AND FIND ONE THAT INTERESTS YOU!</a:t>
            </a:r>
            <a:endParaRPr lang="en-GB" sz="3200" b="1" dirty="0"/>
          </a:p>
        </p:txBody>
      </p:sp>
    </p:spTree>
    <p:extLst>
      <p:ext uri="{BB962C8B-B14F-4D97-AF65-F5344CB8AC3E}">
        <p14:creationId xmlns:p14="http://schemas.microsoft.com/office/powerpoint/2010/main" val="30847431"/>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01679" y="1613864"/>
            <a:ext cx="10515600" cy="1110701"/>
          </a:xfrm>
          <a:prstGeom prst="roundRect">
            <a:avLst>
              <a:gd name="adj" fmla="val 10000"/>
            </a:avLst>
          </a:prstGeom>
          <a:solidFill>
            <a:schemeClr val="bg2">
              <a:lumMod val="50000"/>
            </a:schemeClr>
          </a:solidFill>
          <a:ln>
            <a:no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5" name="Rectangle 4" descr="Blog"/>
          <p:cNvSpPr/>
          <p:nvPr/>
        </p:nvSpPr>
        <p:spPr>
          <a:xfrm>
            <a:off x="718750" y="1787892"/>
            <a:ext cx="762643" cy="762643"/>
          </a:xfrm>
          <a:prstGeom prst="rect">
            <a:avLst/>
          </a:prstGeom>
          <a:blipFill>
            <a:blip r:embed="rId2">
              <a:extLst>
                <a:ext uri="{28A0092B-C50C-407E-A947-70E740481C1C}">
                  <a14:useLocalDpi xmlns:a14="http://schemas.microsoft.com/office/drawing/2010/main" val="0"/>
                </a:ext>
                <a:ext uri="{96DAC541-7B7A-43D3-8B79-37D633B846F1}">
                  <asvg:svgBlip xmlns:dgm="http://schemas.openxmlformats.org/drawingml/2006/diagram" xmlns:asvg="http://schemas.microsoft.com/office/drawing/2016/SVG/main" xmlns="" xmlns:lc="http://schemas.openxmlformats.org/drawingml/2006/lockedCanva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1742650" y="1613864"/>
            <a:ext cx="9165772" cy="1110701"/>
            <a:chOff x="1282860" y="601630"/>
            <a:chExt cx="9232739" cy="1110701"/>
          </a:xfrm>
          <a:solidFill>
            <a:schemeClr val="bg2">
              <a:lumMod val="50000"/>
            </a:schemeClr>
          </a:solidFill>
        </p:grpSpPr>
        <p:sp>
          <p:nvSpPr>
            <p:cNvPr id="7" name="Rectangle 6"/>
            <p:cNvSpPr/>
            <p:nvPr/>
          </p:nvSpPr>
          <p:spPr>
            <a:xfrm>
              <a:off x="1282860" y="601630"/>
              <a:ext cx="9232739" cy="1110701"/>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8" name="Rectangle 7"/>
            <p:cNvSpPr/>
            <p:nvPr/>
          </p:nvSpPr>
          <p:spPr>
            <a:xfrm>
              <a:off x="1282860" y="601630"/>
              <a:ext cx="9232739" cy="1110701"/>
            </a:xfrm>
            <a:prstGeom prst="rect">
              <a:avLst/>
            </a:prstGeom>
            <a:grpFill/>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smtClean="0">
                  <a:solidFill>
                    <a:schemeClr val="bg1"/>
                  </a:solidFill>
                </a:rPr>
                <a:t>OBJECTIVE 1: </a:t>
              </a:r>
              <a:r>
                <a:rPr lang="en-GB" sz="2400" kern="1200" dirty="0" smtClean="0"/>
                <a:t>To understand university entry requirements and why courses and universities have different requirements.</a:t>
              </a:r>
              <a:endParaRPr lang="en-US" sz="2400" b="1" kern="1200" dirty="0">
                <a:solidFill>
                  <a:schemeClr val="bg1"/>
                </a:solidFill>
              </a:endParaRPr>
            </a:p>
          </p:txBody>
        </p:sp>
      </p:grpSp>
      <p:sp>
        <p:nvSpPr>
          <p:cNvPr id="9" name="Rounded Rectangle 8"/>
          <p:cNvSpPr/>
          <p:nvPr/>
        </p:nvSpPr>
        <p:spPr>
          <a:xfrm>
            <a:off x="501679" y="3050777"/>
            <a:ext cx="10515600" cy="1110701"/>
          </a:xfrm>
          <a:prstGeom prst="roundRect">
            <a:avLst>
              <a:gd name="adj" fmla="val 10000"/>
            </a:avLst>
          </a:prstGeom>
          <a:solidFill>
            <a:schemeClr val="bg2">
              <a:lumMod val="50000"/>
            </a:schemeClr>
          </a:solidFill>
          <a:ln>
            <a:no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0" name="Rectangle 9" descr="Blog"/>
          <p:cNvSpPr/>
          <p:nvPr/>
        </p:nvSpPr>
        <p:spPr>
          <a:xfrm>
            <a:off x="718750" y="3224805"/>
            <a:ext cx="762643" cy="762643"/>
          </a:xfrm>
          <a:prstGeom prst="rect">
            <a:avLst/>
          </a:prstGeom>
          <a:blipFill>
            <a:blip r:embed="rId2">
              <a:extLst>
                <a:ext uri="{28A0092B-C50C-407E-A947-70E740481C1C}">
                  <a14:useLocalDpi xmlns:a14="http://schemas.microsoft.com/office/drawing/2010/main" val="0"/>
                </a:ext>
                <a:ext uri="{96DAC541-7B7A-43D3-8B79-37D633B846F1}">
                  <asvg:svgBlip xmlns:dgm="http://schemas.openxmlformats.org/drawingml/2006/diagram" xmlns:asvg="http://schemas.microsoft.com/office/drawing/2016/SVG/main" xmlns="" xmlns:lc="http://schemas.openxmlformats.org/drawingml/2006/lockedCanva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1742650" y="3050777"/>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smtClean="0">
                  <a:solidFill>
                    <a:schemeClr val="bg1"/>
                  </a:solidFill>
                </a:rPr>
                <a:t>OBJECTIVE 2: </a:t>
              </a:r>
              <a:r>
                <a:rPr lang="en-GB" sz="2400" kern="1200" dirty="0" smtClean="0"/>
                <a:t>To understand the different types of learning and assessment at university.</a:t>
              </a:r>
              <a:endParaRPr lang="en-US" sz="2400" b="1" kern="1200" dirty="0">
                <a:solidFill>
                  <a:schemeClr val="bg1"/>
                </a:solidFill>
              </a:endParaRPr>
            </a:p>
          </p:txBody>
        </p:sp>
      </p:grpSp>
      <p:sp>
        <p:nvSpPr>
          <p:cNvPr id="14" name="Rounded Rectangle 13"/>
          <p:cNvSpPr/>
          <p:nvPr/>
        </p:nvSpPr>
        <p:spPr>
          <a:xfrm>
            <a:off x="501679" y="4520350"/>
            <a:ext cx="10515600" cy="1110701"/>
          </a:xfrm>
          <a:prstGeom prst="roundRect">
            <a:avLst>
              <a:gd name="adj" fmla="val 10000"/>
            </a:avLst>
          </a:prstGeom>
          <a:solidFill>
            <a:schemeClr val="bg2">
              <a:lumMod val="50000"/>
            </a:schemeClr>
          </a:solidFill>
          <a:ln>
            <a:no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5" name="Rectangle 14" descr="Blog"/>
          <p:cNvSpPr/>
          <p:nvPr/>
        </p:nvSpPr>
        <p:spPr>
          <a:xfrm>
            <a:off x="718750" y="4694378"/>
            <a:ext cx="762643" cy="762643"/>
          </a:xfrm>
          <a:prstGeom prst="rect">
            <a:avLst/>
          </a:prstGeom>
          <a:blipFill>
            <a:blip r:embed="rId2">
              <a:extLst>
                <a:ext uri="{28A0092B-C50C-407E-A947-70E740481C1C}">
                  <a14:useLocalDpi xmlns:a14="http://schemas.microsoft.com/office/drawing/2010/main" val="0"/>
                </a:ext>
                <a:ext uri="{96DAC541-7B7A-43D3-8B79-37D633B846F1}">
                  <asvg:svgBlip xmlns:dgm="http://schemas.openxmlformats.org/drawingml/2006/diagram" xmlns:asvg="http://schemas.microsoft.com/office/drawing/2016/SVG/main" xmlns="" xmlns:lc="http://schemas.openxmlformats.org/drawingml/2006/lockedCanva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6" name="Group 15"/>
          <p:cNvGrpSpPr/>
          <p:nvPr/>
        </p:nvGrpSpPr>
        <p:grpSpPr>
          <a:xfrm>
            <a:off x="1742650" y="4520350"/>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smtClean="0">
                  <a:solidFill>
                    <a:schemeClr val="bg1"/>
                  </a:solidFill>
                </a:rPr>
                <a:t>OBJECTIVE 3: </a:t>
              </a:r>
              <a:r>
                <a:rPr lang="en-GB" sz="2400" kern="1200" dirty="0" smtClean="0"/>
                <a:t>To think about your own preferred way of learning and assessment.</a:t>
              </a:r>
              <a:endParaRPr lang="en-US" sz="2400" b="1" kern="1200" dirty="0">
                <a:solidFill>
                  <a:schemeClr val="bg1"/>
                </a:solidFill>
              </a:endParaRPr>
            </a:p>
          </p:txBody>
        </p:sp>
      </p:grpSp>
      <p:sp>
        <p:nvSpPr>
          <p:cNvPr id="19" name="Rectangle 18" descr="Blog"/>
          <p:cNvSpPr/>
          <p:nvPr/>
        </p:nvSpPr>
        <p:spPr>
          <a:xfrm>
            <a:off x="718750" y="1793757"/>
            <a:ext cx="762643" cy="762643"/>
          </a:xfrm>
          <a:prstGeom prst="rect">
            <a:avLst/>
          </a:prstGeom>
          <a:blipFill>
            <a:blip r:embed="rId2">
              <a:extLst>
                <a:ext uri="{28A0092B-C50C-407E-A947-70E740481C1C}">
                  <a14:useLocalDpi xmlns:a14="http://schemas.microsoft.com/office/drawing/2010/main" val="0"/>
                </a:ext>
                <a:ext uri="{96DAC541-7B7A-43D3-8B79-37D633B846F1}">
                  <asvg:svgBlip xmlns:dgm="http://schemas.openxmlformats.org/drawingml/2006/diagram" xmlns:asvg="http://schemas.microsoft.com/office/drawing/2016/SVG/main" xmlns="" xmlns:lc="http://schemas.openxmlformats.org/drawingml/2006/lockedCanva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01678" y="604064"/>
            <a:ext cx="7594571" cy="68510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PREVIOUS SESSION’S OBJECTIVES</a:t>
            </a:r>
            <a:endParaRPr lang="en-GB" sz="3600" b="1" dirty="0"/>
          </a:p>
        </p:txBody>
      </p:sp>
    </p:spTree>
    <p:extLst>
      <p:ext uri="{BB962C8B-B14F-4D97-AF65-F5344CB8AC3E}">
        <p14:creationId xmlns:p14="http://schemas.microsoft.com/office/powerpoint/2010/main" val="18281290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0470" y="5488839"/>
            <a:ext cx="2245718" cy="1132821"/>
            <a:chOff x="4940529" y="4696636"/>
            <a:chExt cx="2245718" cy="1132821"/>
          </a:xfrm>
        </p:grpSpPr>
        <p:grpSp>
          <p:nvGrpSpPr>
            <p:cNvPr id="4" name="Group 3"/>
            <p:cNvGrpSpPr/>
            <p:nvPr/>
          </p:nvGrpSpPr>
          <p:grpSpPr>
            <a:xfrm>
              <a:off x="4940529" y="4696636"/>
              <a:ext cx="2245718" cy="609601"/>
              <a:chOff x="4471605" y="5277852"/>
              <a:chExt cx="2844653" cy="747811"/>
            </a:xfrm>
          </p:grpSpPr>
          <p:pic>
            <p:nvPicPr>
              <p:cNvPr id="1028" name="Picture 4" descr="Transparent Background White Instagram Logo, Cliparts &amp; Cartoons - Jing.fm"/>
              <p:cNvPicPr>
                <a:picLocks noChangeAspect="1" noChangeArrowheads="1"/>
              </p:cNvPicPr>
              <p:nvPr/>
            </p:nvPicPr>
            <p:blipFill rotWithShape="1">
              <a:blip r:embed="rId2" cstate="print">
                <a:clrChange>
                  <a:clrFrom>
                    <a:srgbClr val="EEEEEE"/>
                  </a:clrFrom>
                  <a:clrTo>
                    <a:srgbClr val="EEEEEE">
                      <a:alpha val="0"/>
                    </a:srgbClr>
                  </a:clrTo>
                </a:clrChange>
                <a:extLst>
                  <a:ext uri="{28A0092B-C50C-407E-A947-70E740481C1C}">
                    <a14:useLocalDpi xmlns:a14="http://schemas.microsoft.com/office/drawing/2010/main" val="0"/>
                  </a:ext>
                </a:extLst>
              </a:blip>
              <a:srcRect l="15213" t="5134" r="13381" b="3972"/>
              <a:stretch/>
            </p:blipFill>
            <p:spPr bwMode="auto">
              <a:xfrm>
                <a:off x="4471605" y="5277853"/>
                <a:ext cx="729057" cy="747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itter Icon White Transparent #176653 - Free Icons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l="30710" t="34142" r="31357" b="33489"/>
              <a:stretch/>
            </p:blipFill>
            <p:spPr bwMode="auto">
              <a:xfrm>
                <a:off x="5438428" y="5277852"/>
                <a:ext cx="876342" cy="7478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ite Square Facebook Logos PNG Transparent Background, Free Download #774  - FreeIcon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542" t="17460" r="16412" b="16890"/>
              <a:stretch/>
            </p:blipFill>
            <p:spPr bwMode="auto">
              <a:xfrm>
                <a:off x="6552536" y="5277852"/>
                <a:ext cx="763722" cy="74781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962561" y="5306237"/>
              <a:ext cx="2223686" cy="523220"/>
            </a:xfrm>
            <a:prstGeom prst="rect">
              <a:avLst/>
            </a:prstGeom>
            <a:noFill/>
          </p:spPr>
          <p:txBody>
            <a:bodyPr wrap="none" rtlCol="0">
              <a:spAutoFit/>
            </a:bodyPr>
            <a:lstStyle/>
            <a:p>
              <a:r>
                <a:rPr lang="en-GB" sz="2800" b="1" dirty="0" smtClean="0">
                  <a:solidFill>
                    <a:schemeClr val="bg1"/>
                  </a:solidFill>
                  <a:latin typeface="Roboto" panose="02000000000000000000" pitchFamily="2" charset="0"/>
                  <a:ea typeface="Roboto" panose="02000000000000000000" pitchFamily="2" charset="0"/>
                  <a:cs typeface="Roboto" panose="02000000000000000000" pitchFamily="2" charset="0"/>
                </a:rPr>
                <a:t>@aspiretohe</a:t>
              </a:r>
              <a:endParaRPr lang="en-GB" sz="28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3584723431"/>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2375992" cy="68510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CHECK-IN</a:t>
            </a:r>
          </a:p>
        </p:txBody>
      </p:sp>
      <p:sp>
        <p:nvSpPr>
          <p:cNvPr id="6" name="TextBox 5"/>
          <p:cNvSpPr txBox="1"/>
          <p:nvPr/>
        </p:nvSpPr>
        <p:spPr>
          <a:xfrm>
            <a:off x="1270729" y="2018771"/>
            <a:ext cx="9731221" cy="1313180"/>
          </a:xfrm>
          <a:prstGeom prst="rect">
            <a:avLst/>
          </a:prstGeom>
          <a:noFill/>
        </p:spPr>
        <p:txBody>
          <a:bodyPr wrap="square" rtlCol="0">
            <a:spAutoFit/>
          </a:bodyPr>
          <a:lstStyle/>
          <a:p>
            <a:pPr algn="ctr">
              <a:lnSpc>
                <a:spcPct val="150000"/>
              </a:lnSpc>
            </a:pPr>
            <a:r>
              <a:rPr lang="en-GB" sz="2800" dirty="0" smtClean="0">
                <a:latin typeface="Roboto" panose="02000000000000000000" pitchFamily="2" charset="0"/>
                <a:ea typeface="Roboto" panose="02000000000000000000" pitchFamily="2" charset="0"/>
                <a:cs typeface="Roboto" panose="02000000000000000000" pitchFamily="2" charset="0"/>
              </a:rPr>
              <a:t>Find out how the courses you’ve been researching are taught &amp; assessed – </a:t>
            </a:r>
            <a:r>
              <a:rPr lang="en-GB" sz="2800" b="1" dirty="0" smtClean="0">
                <a:latin typeface="Roboto" panose="02000000000000000000" pitchFamily="2" charset="0"/>
                <a:ea typeface="Roboto" panose="02000000000000000000" pitchFamily="2" charset="0"/>
                <a:cs typeface="Roboto" panose="02000000000000000000" pitchFamily="2" charset="0"/>
              </a:rPr>
              <a:t>What did you find?</a:t>
            </a:r>
            <a:endParaRPr lang="en-GB" sz="28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7634624"/>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5060921" cy="685106"/>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SESSION OBJECTIVES</a:t>
            </a:r>
            <a:endParaRPr lang="en-GB" sz="3600" b="1" dirty="0"/>
          </a:p>
        </p:txBody>
      </p:sp>
      <p:sp>
        <p:nvSpPr>
          <p:cNvPr id="3" name="Rounded Rectangle 2"/>
          <p:cNvSpPr/>
          <p:nvPr/>
        </p:nvSpPr>
        <p:spPr>
          <a:xfrm>
            <a:off x="501679" y="1600588"/>
            <a:ext cx="10515600" cy="1110701"/>
          </a:xfrm>
          <a:prstGeom prst="roundRect">
            <a:avLst>
              <a:gd name="adj" fmla="val 10000"/>
            </a:avLst>
          </a:prstGeom>
          <a:solidFill>
            <a:srgbClr val="00AEEF"/>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5" name="Rectangle 4" descr="Blog"/>
          <p:cNvSpPr/>
          <p:nvPr/>
        </p:nvSpPr>
        <p:spPr>
          <a:xfrm>
            <a:off x="718750" y="1774616"/>
            <a:ext cx="762643" cy="762643"/>
          </a:xfrm>
          <a:prstGeom prst="rect">
            <a:avLst/>
          </a:prstGeom>
          <a:blipFill>
            <a:blip r:embed="rId2">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1742650" y="160058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smtClean="0">
                  <a:solidFill>
                    <a:schemeClr val="bg1"/>
                  </a:solidFill>
                </a:rPr>
                <a:t>OBJECTIVE 1: </a:t>
              </a:r>
              <a:r>
                <a:rPr lang="en-US" sz="2400" kern="1200" dirty="0" smtClean="0">
                  <a:solidFill>
                    <a:schemeClr val="bg1"/>
                  </a:solidFill>
                </a:rPr>
                <a:t>To understand </a:t>
              </a:r>
              <a:r>
                <a:rPr lang="en-US" sz="2400" dirty="0" smtClean="0">
                  <a:solidFill>
                    <a:schemeClr val="bg1"/>
                  </a:solidFill>
                </a:rPr>
                <a:t>what progression means within a career path.</a:t>
              </a:r>
              <a:endParaRPr lang="en-US" sz="2400" b="1" kern="1200" dirty="0">
                <a:solidFill>
                  <a:schemeClr val="bg1"/>
                </a:solidFill>
              </a:endParaRPr>
            </a:p>
          </p:txBody>
        </p:sp>
      </p:grpSp>
      <p:sp>
        <p:nvSpPr>
          <p:cNvPr id="9" name="Rounded Rectangle 8"/>
          <p:cNvSpPr/>
          <p:nvPr/>
        </p:nvSpPr>
        <p:spPr>
          <a:xfrm>
            <a:off x="501679" y="3037501"/>
            <a:ext cx="10515600" cy="1110701"/>
          </a:xfrm>
          <a:prstGeom prst="roundRect">
            <a:avLst>
              <a:gd name="adj" fmla="val 10000"/>
            </a:avLst>
          </a:prstGeom>
          <a:solidFill>
            <a:srgbClr val="0F7CC6"/>
          </a:solidFill>
          <a:ln>
            <a:solidFill>
              <a:srgbClr val="0F7CC6"/>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0" name="Rectangle 9" descr="Blog"/>
          <p:cNvSpPr/>
          <p:nvPr/>
        </p:nvSpPr>
        <p:spPr>
          <a:xfrm>
            <a:off x="718750" y="3211529"/>
            <a:ext cx="762643" cy="762643"/>
          </a:xfrm>
          <a:prstGeom prst="rect">
            <a:avLst/>
          </a:prstGeom>
          <a:blipFill>
            <a:blip r:embed="rId2">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1742650" y="303750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smtClean="0">
                  <a:solidFill>
                    <a:schemeClr val="bg1"/>
                  </a:solidFill>
                </a:rPr>
                <a:t>OBJECTIVE 2: </a:t>
              </a:r>
              <a:r>
                <a:rPr lang="en-GB" sz="2400" kern="1200" dirty="0" smtClean="0"/>
                <a:t>To understand what transferable skills are and what transferable skills you already have. </a:t>
              </a:r>
              <a:endParaRPr lang="en-US" sz="2400" b="1" kern="1200" dirty="0">
                <a:solidFill>
                  <a:schemeClr val="bg1"/>
                </a:solidFill>
              </a:endParaRPr>
            </a:p>
          </p:txBody>
        </p:sp>
      </p:grpSp>
      <p:sp>
        <p:nvSpPr>
          <p:cNvPr id="14" name="Rounded Rectangle 13"/>
          <p:cNvSpPr/>
          <p:nvPr/>
        </p:nvSpPr>
        <p:spPr>
          <a:xfrm>
            <a:off x="501679" y="4507074"/>
            <a:ext cx="10515600" cy="1110701"/>
          </a:xfrm>
          <a:prstGeom prst="roundRect">
            <a:avLst>
              <a:gd name="adj" fmla="val 10000"/>
            </a:avLst>
          </a:prstGeom>
          <a:solidFill>
            <a:srgbClr val="132E4B"/>
          </a:solidFill>
          <a:ln>
            <a:solidFill>
              <a:srgbClr val="132E4B"/>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5" name="Rectangle 14" descr="Blog"/>
          <p:cNvSpPr/>
          <p:nvPr/>
        </p:nvSpPr>
        <p:spPr>
          <a:xfrm>
            <a:off x="718750" y="4681102"/>
            <a:ext cx="762643" cy="762643"/>
          </a:xfrm>
          <a:prstGeom prst="rect">
            <a:avLst/>
          </a:prstGeom>
          <a:blipFill>
            <a:blip r:embed="rId2">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6" name="Group 15"/>
          <p:cNvGrpSpPr/>
          <p:nvPr/>
        </p:nvGrpSpPr>
        <p:grpSpPr>
          <a:xfrm>
            <a:off x="1742650" y="450707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smtClean="0">
                  <a:solidFill>
                    <a:schemeClr val="bg1"/>
                  </a:solidFill>
                </a:rPr>
                <a:t>OBJECTIVE 3: </a:t>
              </a:r>
              <a:r>
                <a:rPr lang="en-GB" sz="2400" kern="1200" dirty="0" smtClean="0"/>
                <a:t>To </a:t>
              </a:r>
              <a:r>
                <a:rPr lang="en-GB" sz="2400" dirty="0" smtClean="0"/>
                <a:t>understand what a network is and consider your own network.</a:t>
              </a:r>
              <a:r>
                <a:rPr lang="en-GB" sz="2400" kern="1200" dirty="0" smtClean="0"/>
                <a:t> </a:t>
              </a:r>
              <a:endParaRPr lang="en-US" sz="2400" b="1" kern="1200" dirty="0">
                <a:solidFill>
                  <a:schemeClr val="bg1"/>
                </a:solidFill>
              </a:endParaRPr>
            </a:p>
          </p:txBody>
        </p:sp>
      </p:grpSp>
    </p:spTree>
    <p:extLst>
      <p:ext uri="{BB962C8B-B14F-4D97-AF65-F5344CB8AC3E}">
        <p14:creationId xmlns:p14="http://schemas.microsoft.com/office/powerpoint/2010/main" val="7904821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8 Tips To Choose Your Career Carefully | Merit Cho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78" y="1902748"/>
            <a:ext cx="5200622" cy="29759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1678" y="434270"/>
            <a:ext cx="7478539" cy="1255985"/>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CAREER CLUSTERS AND CAREER PATHS</a:t>
            </a:r>
          </a:p>
        </p:txBody>
      </p:sp>
      <p:pic>
        <p:nvPicPr>
          <p:cNvPr id="5" name="Picture 2" descr="Image result for care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9964" y="2552223"/>
            <a:ext cx="5451677" cy="31555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arrow 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156870">
            <a:off x="4140323" y="4201962"/>
            <a:ext cx="2323549" cy="256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375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1679" y="1754658"/>
            <a:ext cx="10273833" cy="2308324"/>
          </a:xfrm>
          <a:prstGeom prst="rect">
            <a:avLst/>
          </a:prstGeom>
        </p:spPr>
        <p:txBody>
          <a:bodyPr wrap="square">
            <a:spAutoFit/>
          </a:bodyPr>
          <a:lstStyle/>
          <a:p>
            <a:pPr marL="457200" indent="-457200">
              <a:lnSpc>
                <a:spcPct val="150000"/>
              </a:lnSpc>
              <a:buFont typeface="Arial" panose="020B0604020202020204" pitchFamily="34" charset="0"/>
              <a:buChar char="•"/>
            </a:pPr>
            <a:r>
              <a:rPr lang="en-GB" sz="2400" dirty="0" smtClean="0"/>
              <a:t>On the activity sheet, unscramble </a:t>
            </a:r>
            <a:r>
              <a:rPr lang="en-GB" sz="2400" dirty="0"/>
              <a:t>the career paths for each of the career clusters! </a:t>
            </a:r>
            <a:endParaRPr lang="en-GB" sz="2400" dirty="0" smtClean="0"/>
          </a:p>
          <a:p>
            <a:pPr marL="457200" indent="-457200">
              <a:lnSpc>
                <a:spcPct val="150000"/>
              </a:lnSpc>
              <a:buFont typeface="Arial" panose="020B0604020202020204" pitchFamily="34" charset="0"/>
              <a:buChar char="•"/>
            </a:pPr>
            <a:r>
              <a:rPr lang="en-GB" sz="2400" dirty="0"/>
              <a:t>You get one point for each job in the right cluster, and another for each job in the right place in the career path. </a:t>
            </a:r>
            <a:endParaRPr lang="en-GB" sz="2400" dirty="0" smtClean="0"/>
          </a:p>
        </p:txBody>
      </p:sp>
      <p:pic>
        <p:nvPicPr>
          <p:cNvPr id="7" name="Picture 4" descr="Green Grass Background - SUBPNG / PNGFLY"/>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750" l="0" r="92111">
                        <a14:foregroundMark x1="23778" y1="26250" x2="23778" y2="26250"/>
                        <a14:foregroundMark x1="32556" y1="23750" x2="32556" y2="23750"/>
                        <a14:foregroundMark x1="31444" y1="14464" x2="31444" y2="14464"/>
                        <a14:foregroundMark x1="22222" y1="6607" x2="22222" y2="6607"/>
                        <a14:foregroundMark x1="19556" y1="33571" x2="19556" y2="33571"/>
                        <a14:foregroundMark x1="29889" y1="34107" x2="29889" y2="34107"/>
                        <a14:foregroundMark x1="33000" y1="28571" x2="33000" y2="28571"/>
                        <a14:foregroundMark x1="16222" y1="39643" x2="16222" y2="39643"/>
                        <a14:foregroundMark x1="19667" y1="35893" x2="19667" y2="35893"/>
                        <a14:foregroundMark x1="23111" y1="48571" x2="23111" y2="48571"/>
                        <a14:foregroundMark x1="26000" y1="41429" x2="26000" y2="41429"/>
                        <a14:foregroundMark x1="21556" y1="46964" x2="21556" y2="46964"/>
                        <a14:foregroundMark x1="23889" y1="40357" x2="23889" y2="40357"/>
                        <a14:foregroundMark x1="16667" y1="66964" x2="16667" y2="66964"/>
                      </a14:backgroundRemoval>
                    </a14:imgEffect>
                  </a14:imgLayer>
                </a14:imgProps>
              </a:ext>
              <a:ext uri="{28A0092B-C50C-407E-A947-70E740481C1C}">
                <a14:useLocalDpi xmlns:a14="http://schemas.microsoft.com/office/drawing/2010/main" val="0"/>
              </a:ext>
            </a:extLst>
          </a:blip>
          <a:srcRect/>
          <a:stretch>
            <a:fillRect/>
          </a:stretch>
        </p:blipFill>
        <p:spPr bwMode="auto">
          <a:xfrm>
            <a:off x="501679" y="4044173"/>
            <a:ext cx="3749465" cy="23330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01678" y="434270"/>
            <a:ext cx="7478539" cy="1255985"/>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CAREER CLUSTERS AND CAREER PATHS</a:t>
            </a:r>
          </a:p>
        </p:txBody>
      </p:sp>
    </p:spTree>
    <p:extLst>
      <p:ext uri="{BB962C8B-B14F-4D97-AF65-F5344CB8AC3E}">
        <p14:creationId xmlns:p14="http://schemas.microsoft.com/office/powerpoint/2010/main" val="2678166073"/>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1679" y="434270"/>
            <a:ext cx="5400358" cy="909621"/>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TRANSFERABLE SKILLS</a:t>
            </a:r>
            <a:endParaRPr lang="en-GB" sz="3600" b="1" dirty="0">
              <a:solidFill>
                <a:schemeClr val="bg1"/>
              </a:solidFill>
            </a:endParaRPr>
          </a:p>
        </p:txBody>
      </p:sp>
      <p:sp>
        <p:nvSpPr>
          <p:cNvPr id="2" name="Rounded Rectangle 1"/>
          <p:cNvSpPr/>
          <p:nvPr/>
        </p:nvSpPr>
        <p:spPr>
          <a:xfrm>
            <a:off x="501680" y="1609529"/>
            <a:ext cx="6744248" cy="4196860"/>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2400" dirty="0" smtClean="0">
                <a:ea typeface="Calibri" panose="020F0502020204030204" pitchFamily="34" charset="0"/>
                <a:cs typeface="Times New Roman" panose="02020603050405020304" pitchFamily="18" charset="0"/>
              </a:rPr>
              <a:t>We all </a:t>
            </a:r>
            <a:r>
              <a:rPr lang="en-US" sz="2400" dirty="0">
                <a:ea typeface="Calibri" panose="020F0502020204030204" pitchFamily="34" charset="0"/>
                <a:cs typeface="Times New Roman" panose="02020603050405020304" pitchFamily="18" charset="0"/>
              </a:rPr>
              <a:t>possess more skills than we think!</a:t>
            </a:r>
          </a:p>
          <a:p>
            <a:pPr>
              <a:lnSpc>
                <a:spcPct val="107000"/>
              </a:lnSpc>
              <a:spcAft>
                <a:spcPts val="800"/>
              </a:spcAft>
            </a:pPr>
            <a:endParaRPr lang="en-US" sz="2400" dirty="0">
              <a:ea typeface="Calibri" panose="020F0502020204030204" pitchFamily="34" charset="0"/>
              <a:cs typeface="Times New Roman" panose="02020603050405020304" pitchFamily="18" charset="0"/>
            </a:endParaRPr>
          </a:p>
          <a:p>
            <a:pPr>
              <a:lnSpc>
                <a:spcPct val="107000"/>
              </a:lnSpc>
              <a:spcAft>
                <a:spcPts val="800"/>
              </a:spcAft>
            </a:pPr>
            <a:r>
              <a:rPr lang="en-US" sz="2400" dirty="0">
                <a:ea typeface="Calibri" panose="020F0502020204030204" pitchFamily="34" charset="0"/>
                <a:cs typeface="Times New Roman" panose="02020603050405020304" pitchFamily="18" charset="0"/>
              </a:rPr>
              <a:t>For the next activity, think of </a:t>
            </a:r>
            <a:r>
              <a:rPr lang="en-US" sz="2400" b="1" dirty="0">
                <a:ea typeface="Calibri" panose="020F0502020204030204" pitchFamily="34" charset="0"/>
                <a:cs typeface="Times New Roman" panose="02020603050405020304" pitchFamily="18" charset="0"/>
              </a:rPr>
              <a:t>ways you have been assessed in school </a:t>
            </a:r>
            <a:r>
              <a:rPr lang="en-US" sz="2400" i="1" dirty="0">
                <a:ea typeface="Calibri" panose="020F0502020204030204" pitchFamily="34" charset="0"/>
                <a:cs typeface="Times New Roman" panose="02020603050405020304" pitchFamily="18" charset="0"/>
              </a:rPr>
              <a:t>and </a:t>
            </a:r>
            <a:r>
              <a:rPr lang="en-US" sz="2400" dirty="0">
                <a:ea typeface="Calibri" panose="020F0502020204030204" pitchFamily="34" charset="0"/>
                <a:cs typeface="Times New Roman" panose="02020603050405020304" pitchFamily="18" charset="0"/>
              </a:rPr>
              <a:t>what </a:t>
            </a:r>
            <a:r>
              <a:rPr lang="en-US" sz="2400" b="1" dirty="0">
                <a:ea typeface="Calibri" panose="020F0502020204030204" pitchFamily="34" charset="0"/>
                <a:cs typeface="Times New Roman" panose="02020603050405020304" pitchFamily="18" charset="0"/>
              </a:rPr>
              <a:t>extra curricular activities</a:t>
            </a:r>
            <a:r>
              <a:rPr lang="en-US" sz="2400" dirty="0">
                <a:ea typeface="Calibri" panose="020F0502020204030204" pitchFamily="34" charset="0"/>
                <a:cs typeface="Times New Roman" panose="02020603050405020304" pitchFamily="18" charset="0"/>
              </a:rPr>
              <a:t> you have done.</a:t>
            </a:r>
          </a:p>
          <a:p>
            <a:pPr>
              <a:lnSpc>
                <a:spcPct val="107000"/>
              </a:lnSpc>
              <a:spcAft>
                <a:spcPts val="800"/>
              </a:spcAft>
            </a:pPr>
            <a:endParaRPr lang="en-US" sz="2400" dirty="0">
              <a:ea typeface="Calibri" panose="020F0502020204030204" pitchFamily="34" charset="0"/>
              <a:cs typeface="Times New Roman" panose="02020603050405020304" pitchFamily="18" charset="0"/>
            </a:endParaRPr>
          </a:p>
          <a:p>
            <a:pPr>
              <a:lnSpc>
                <a:spcPct val="107000"/>
              </a:lnSpc>
              <a:spcAft>
                <a:spcPts val="800"/>
              </a:spcAft>
            </a:pPr>
            <a:r>
              <a:rPr lang="en-US" sz="2400" dirty="0">
                <a:ea typeface="Calibri" panose="020F0502020204030204" pitchFamily="34" charset="0"/>
                <a:cs typeface="Times New Roman" panose="02020603050405020304" pitchFamily="18" charset="0"/>
              </a:rPr>
              <a:t>Consider what skills you have used in order to be successful in them</a:t>
            </a:r>
            <a:r>
              <a:rPr lang="en-US" sz="2400" dirty="0" smtClean="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p:txBody>
      </p:sp>
      <p:pic>
        <p:nvPicPr>
          <p:cNvPr id="1028" name="Picture 4" descr="Identifying skills needs | Cedefop"/>
          <p:cNvPicPr>
            <a:picLocks noChangeAspect="1" noChangeArrowheads="1"/>
          </p:cNvPicPr>
          <p:nvPr/>
        </p:nvPicPr>
        <p:blipFill rotWithShape="1">
          <a:blip r:embed="rId3">
            <a:extLst>
              <a:ext uri="{28A0092B-C50C-407E-A947-70E740481C1C}">
                <a14:useLocalDpi xmlns:a14="http://schemas.microsoft.com/office/drawing/2010/main" val="0"/>
              </a:ext>
            </a:extLst>
          </a:blip>
          <a:srcRect l="18040" r="18178"/>
          <a:stretch/>
        </p:blipFill>
        <p:spPr bwMode="auto">
          <a:xfrm>
            <a:off x="7675418" y="1609528"/>
            <a:ext cx="4012593" cy="419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612206"/>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42643046"/>
              </p:ext>
            </p:extLst>
          </p:nvPr>
        </p:nvGraphicFramePr>
        <p:xfrm>
          <a:off x="538329" y="1510145"/>
          <a:ext cx="11396496" cy="1588192"/>
        </p:xfrm>
        <a:graphic>
          <a:graphicData uri="http://schemas.openxmlformats.org/drawingml/2006/table">
            <a:tbl>
              <a:tblPr firstRow="1" bandRow="1">
                <a:tableStyleId>{2D5ABB26-0587-4C30-8999-92F81FD0307C}</a:tableStyleId>
              </a:tblPr>
              <a:tblGrid>
                <a:gridCol w="3709942">
                  <a:extLst>
                    <a:ext uri="{9D8B030D-6E8A-4147-A177-3AD203B41FA5}">
                      <a16:colId xmlns="" xmlns:a16="http://schemas.microsoft.com/office/drawing/2014/main" val="2589614349"/>
                    </a:ext>
                  </a:extLst>
                </a:gridCol>
                <a:gridCol w="3701234">
                  <a:extLst>
                    <a:ext uri="{9D8B030D-6E8A-4147-A177-3AD203B41FA5}">
                      <a16:colId xmlns="" xmlns:a16="http://schemas.microsoft.com/office/drawing/2014/main" val="2142311288"/>
                    </a:ext>
                  </a:extLst>
                </a:gridCol>
                <a:gridCol w="3985320">
                  <a:extLst>
                    <a:ext uri="{9D8B030D-6E8A-4147-A177-3AD203B41FA5}">
                      <a16:colId xmlns="" xmlns:a16="http://schemas.microsoft.com/office/drawing/2014/main" val="20002"/>
                    </a:ext>
                  </a:extLst>
                </a:gridCol>
              </a:tblGrid>
              <a:tr h="1512031">
                <a:tc>
                  <a:txBody>
                    <a:bodyPr/>
                    <a:lstStyle/>
                    <a:p>
                      <a:pPr algn="ctr"/>
                      <a:r>
                        <a:rPr lang="en-GB" sz="3500" b="1" dirty="0" smtClean="0">
                          <a:solidFill>
                            <a:schemeClr val="bg1"/>
                          </a:solidFill>
                        </a:rPr>
                        <a:t>A</a:t>
                      </a:r>
                    </a:p>
                    <a:p>
                      <a:pPr algn="ctr"/>
                      <a:endParaRPr lang="en-GB" sz="1600" b="1" dirty="0" smtClean="0">
                        <a:solidFill>
                          <a:srgbClr val="FFFF00"/>
                        </a:solidFill>
                      </a:endParaRPr>
                    </a:p>
                    <a:p>
                      <a:pPr algn="ctr"/>
                      <a:r>
                        <a:rPr lang="en-GB" sz="1600" b="1" dirty="0" smtClean="0">
                          <a:solidFill>
                            <a:srgbClr val="FFFF00"/>
                          </a:solidFill>
                        </a:rPr>
                        <a:t>Activity</a:t>
                      </a:r>
                      <a:r>
                        <a:rPr lang="en-GB" sz="1600" b="0" dirty="0" smtClean="0">
                          <a:solidFill>
                            <a:schemeClr val="bg1"/>
                          </a:solidFill>
                        </a:rPr>
                        <a:t> – what activity</a:t>
                      </a:r>
                      <a:r>
                        <a:rPr lang="en-GB" sz="1600" b="0" baseline="0" dirty="0" smtClean="0">
                          <a:solidFill>
                            <a:schemeClr val="bg1"/>
                          </a:solidFill>
                        </a:rPr>
                        <a:t> did you do? (school / extra curricular / work experience)</a:t>
                      </a:r>
                      <a:endParaRPr lang="en-GB" sz="1600" b="0" dirty="0" smtClean="0">
                        <a:solidFill>
                          <a:schemeClr val="bg1"/>
                        </a:solidFill>
                      </a:endParaRPr>
                    </a:p>
                  </a:txBody>
                  <a:tcPr marL="79433" marR="79433" marT="39716" marB="39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217C"/>
                    </a:solidFill>
                  </a:tcPr>
                </a:tc>
                <a:tc>
                  <a:txBody>
                    <a:bodyPr/>
                    <a:lstStyle/>
                    <a:p>
                      <a:pPr algn="ctr"/>
                      <a:r>
                        <a:rPr lang="en-GB" sz="3500" b="1" dirty="0" smtClean="0">
                          <a:solidFill>
                            <a:schemeClr val="bg1"/>
                          </a:solidFill>
                        </a:rPr>
                        <a:t>B</a:t>
                      </a:r>
                    </a:p>
                    <a:p>
                      <a:pPr algn="ctr"/>
                      <a:endParaRPr lang="en-GB" sz="1600" b="1" dirty="0" smtClean="0">
                        <a:solidFill>
                          <a:srgbClr val="FFFF00"/>
                        </a:solidFill>
                      </a:endParaRPr>
                    </a:p>
                    <a:p>
                      <a:pPr algn="ctr"/>
                      <a:r>
                        <a:rPr lang="en-GB" sz="1600" b="1" dirty="0" smtClean="0">
                          <a:solidFill>
                            <a:srgbClr val="FFFF00"/>
                          </a:solidFill>
                        </a:rPr>
                        <a:t>Benefit</a:t>
                      </a:r>
                      <a:r>
                        <a:rPr lang="en-GB" sz="1600" b="0" dirty="0" smtClean="0">
                          <a:solidFill>
                            <a:schemeClr val="bg1"/>
                          </a:solidFill>
                        </a:rPr>
                        <a:t> – what skills and</a:t>
                      </a:r>
                      <a:r>
                        <a:rPr lang="en-GB" sz="1600" b="0" baseline="0" dirty="0" smtClean="0">
                          <a:solidFill>
                            <a:schemeClr val="bg1"/>
                          </a:solidFill>
                        </a:rPr>
                        <a:t> benefit did you gain?</a:t>
                      </a:r>
                      <a:endParaRPr lang="en-GB" sz="1600" b="0" dirty="0" smtClean="0">
                        <a:solidFill>
                          <a:schemeClr val="bg1"/>
                        </a:solidFill>
                      </a:endParaRPr>
                    </a:p>
                  </a:txBody>
                  <a:tcPr marL="79433" marR="79433" marT="39716" marB="39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217C"/>
                    </a:solidFill>
                  </a:tcPr>
                </a:tc>
                <a:tc>
                  <a:txBody>
                    <a:bodyPr/>
                    <a:lstStyle/>
                    <a:p>
                      <a:pPr algn="ctr"/>
                      <a:r>
                        <a:rPr lang="en-GB" sz="3500" b="1" dirty="0" smtClean="0">
                          <a:solidFill>
                            <a:schemeClr val="bg1"/>
                          </a:solidFill>
                        </a:rPr>
                        <a:t>C</a:t>
                      </a:r>
                    </a:p>
                    <a:p>
                      <a:pPr algn="ctr"/>
                      <a:endParaRPr lang="en-GB" sz="1600" b="1" dirty="0" smtClean="0">
                        <a:solidFill>
                          <a:srgbClr val="FFFF00"/>
                        </a:solidFill>
                      </a:endParaRPr>
                    </a:p>
                    <a:p>
                      <a:pPr algn="ctr"/>
                      <a:r>
                        <a:rPr lang="en-GB" sz="1600" b="1" dirty="0" smtClean="0">
                          <a:solidFill>
                            <a:srgbClr val="FFFF00"/>
                          </a:solidFill>
                        </a:rPr>
                        <a:t>Career</a:t>
                      </a:r>
                      <a:r>
                        <a:rPr lang="en-GB" sz="1600" b="0" baseline="0" dirty="0" smtClean="0">
                          <a:solidFill>
                            <a:schemeClr val="bg1"/>
                          </a:solidFill>
                        </a:rPr>
                        <a:t> – how could you apply this skill to a career? </a:t>
                      </a:r>
                      <a:endParaRPr lang="en-GB" sz="1600" b="1" dirty="0" smtClean="0">
                        <a:solidFill>
                          <a:schemeClr val="bg1"/>
                        </a:solidFill>
                      </a:endParaRPr>
                    </a:p>
                  </a:txBody>
                  <a:tcPr marL="79433" marR="79433" marT="39716" marB="39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217C"/>
                    </a:solidFill>
                  </a:tcPr>
                </a:tc>
                <a:extLst>
                  <a:ext uri="{0D108BD9-81ED-4DB2-BD59-A6C34878D82A}">
                    <a16:rowId xmlns="" xmlns:a16="http://schemas.microsoft.com/office/drawing/2014/main" val="2579698543"/>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185614708"/>
              </p:ext>
            </p:extLst>
          </p:nvPr>
        </p:nvGraphicFramePr>
        <p:xfrm>
          <a:off x="538329" y="3181350"/>
          <a:ext cx="11396496" cy="2589577"/>
        </p:xfrm>
        <a:graphic>
          <a:graphicData uri="http://schemas.openxmlformats.org/drawingml/2006/table">
            <a:tbl>
              <a:tblPr firstRow="1" bandRow="1">
                <a:tableStyleId>{2D5ABB26-0587-4C30-8999-92F81FD0307C}</a:tableStyleId>
              </a:tblPr>
              <a:tblGrid>
                <a:gridCol w="3709942">
                  <a:extLst>
                    <a:ext uri="{9D8B030D-6E8A-4147-A177-3AD203B41FA5}">
                      <a16:colId xmlns="" xmlns:a16="http://schemas.microsoft.com/office/drawing/2014/main" val="20000"/>
                    </a:ext>
                  </a:extLst>
                </a:gridCol>
                <a:gridCol w="3701234">
                  <a:extLst>
                    <a:ext uri="{9D8B030D-6E8A-4147-A177-3AD203B41FA5}">
                      <a16:colId xmlns="" xmlns:a16="http://schemas.microsoft.com/office/drawing/2014/main" val="20001"/>
                    </a:ext>
                  </a:extLst>
                </a:gridCol>
                <a:gridCol w="3985320">
                  <a:extLst>
                    <a:ext uri="{9D8B030D-6E8A-4147-A177-3AD203B41FA5}">
                      <a16:colId xmlns="" xmlns:a16="http://schemas.microsoft.com/office/drawing/2014/main" val="20002"/>
                    </a:ext>
                  </a:extLst>
                </a:gridCol>
              </a:tblGrid>
              <a:tr h="8830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Group performance in drama</a:t>
                      </a:r>
                    </a:p>
                  </a:txBody>
                  <a:tcPr marL="79433" marR="79433" marT="39716" marB="39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600" dirty="0" smtClean="0">
                          <a:effectLst/>
                        </a:rPr>
                        <a:t>Public speaking, teamwork</a:t>
                      </a:r>
                    </a:p>
                  </a:txBody>
                  <a:tcPr marL="79433" marR="79433" marT="39716" marB="39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effectLst/>
                        </a:rPr>
                        <a:t>I could lead a team meeting</a:t>
                      </a:r>
                      <a:r>
                        <a:rPr lang="en-GB" sz="1600" baseline="0" dirty="0" smtClean="0">
                          <a:effectLst/>
                        </a:rPr>
                        <a:t> at work</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79433" marR="79433" marT="39716" marB="39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8094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effectLst/>
                        </a:rPr>
                        <a:t>Captain of the school football team</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79433" marR="79433" marT="39716" marB="39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effectLst/>
                        </a:rPr>
                        <a:t>Communication</a:t>
                      </a:r>
                      <a:r>
                        <a:rPr lang="en-GB" sz="1600" baseline="0" dirty="0" smtClean="0">
                          <a:effectLst/>
                        </a:rPr>
                        <a:t>, teamwork and leadership skills</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79433" marR="79433" marT="39716" marB="39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effectLst/>
                        </a:rPr>
                        <a:t>I could supervise</a:t>
                      </a:r>
                      <a:r>
                        <a:rPr lang="en-GB" sz="1600" baseline="0" dirty="0" smtClean="0">
                          <a:effectLst/>
                        </a:rPr>
                        <a:t> a team and communicate effectively with my colleagues</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79433" marR="79433" marT="39716" marB="39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8955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effectLst/>
                        </a:rPr>
                        <a:t> Running a school fete stall</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79433" marR="79433" marT="39716" marB="39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effectLst/>
                        </a:rPr>
                        <a:t>Raising</a:t>
                      </a:r>
                      <a:r>
                        <a:rPr lang="en-GB" sz="1600" baseline="0" dirty="0" smtClean="0">
                          <a:effectLst/>
                        </a:rPr>
                        <a:t> money for a good cause, interacting with public</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79433" marR="79433" marT="39716" marB="39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effectLst/>
                        </a:rPr>
                        <a:t>Handling</a:t>
                      </a:r>
                      <a:r>
                        <a:rPr lang="en-GB" sz="1600" baseline="0" dirty="0" smtClean="0">
                          <a:effectLst/>
                        </a:rPr>
                        <a:t> money, communication</a:t>
                      </a:r>
                      <a:endParaRPr lang="en-GB" sz="1600" dirty="0" smtClean="0"/>
                    </a:p>
                  </a:txBody>
                  <a:tcPr marL="79433" marR="79433" marT="39716" marB="39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2"/>
                  </a:ext>
                </a:extLst>
              </a:tr>
            </a:tbl>
          </a:graphicData>
        </a:graphic>
      </p:graphicFrame>
      <p:sp>
        <p:nvSpPr>
          <p:cNvPr id="6" name="Rectangle 5"/>
          <p:cNvSpPr/>
          <p:nvPr/>
        </p:nvSpPr>
        <p:spPr>
          <a:xfrm>
            <a:off x="501679" y="434270"/>
            <a:ext cx="5400358" cy="909621"/>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YOUR CURRENT SKILLS</a:t>
            </a:r>
            <a:endParaRPr lang="en-GB" sz="3600" b="1" dirty="0">
              <a:solidFill>
                <a:schemeClr val="bg1"/>
              </a:solidFill>
            </a:endParaRPr>
          </a:p>
        </p:txBody>
      </p:sp>
    </p:spTree>
    <p:extLst>
      <p:ext uri="{BB962C8B-B14F-4D97-AF65-F5344CB8AC3E}">
        <p14:creationId xmlns:p14="http://schemas.microsoft.com/office/powerpoint/2010/main" val="31567761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1679" y="434270"/>
            <a:ext cx="5400358" cy="909621"/>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rPr>
              <a:t>TRANSFERABLE SKILLS</a:t>
            </a:r>
            <a:endParaRPr lang="en-GB" sz="3600" b="1" dirty="0">
              <a:solidFill>
                <a:schemeClr val="bg1"/>
              </a:solidFill>
            </a:endParaRPr>
          </a:p>
        </p:txBody>
      </p:sp>
      <p:sp>
        <p:nvSpPr>
          <p:cNvPr id="6" name="Rounded Rectangle 5"/>
          <p:cNvSpPr/>
          <p:nvPr/>
        </p:nvSpPr>
        <p:spPr>
          <a:xfrm>
            <a:off x="501680" y="1609529"/>
            <a:ext cx="11122284" cy="2463707"/>
          </a:xfrm>
          <a:prstGeom prst="round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dirty="0"/>
              <a:t>Now </a:t>
            </a:r>
            <a:r>
              <a:rPr lang="en-GB" sz="2600" dirty="0" smtClean="0"/>
              <a:t>you’ve </a:t>
            </a:r>
            <a:r>
              <a:rPr lang="en-GB" sz="2600" dirty="0"/>
              <a:t>completed this table, add these skills on to your CV/job application (or your university personal statement when you write it</a:t>
            </a:r>
            <a:r>
              <a:rPr lang="en-GB" sz="2600" dirty="0" smtClean="0"/>
              <a:t>)!</a:t>
            </a:r>
            <a:endParaRPr lang="en-GB" sz="2600" dirty="0"/>
          </a:p>
          <a:p>
            <a:endParaRPr lang="en-GB" sz="2600" dirty="0"/>
          </a:p>
          <a:p>
            <a:r>
              <a:rPr lang="en-GB" sz="2600" dirty="0"/>
              <a:t>These are what are known as </a:t>
            </a:r>
            <a:r>
              <a:rPr lang="en-GB" sz="2600" b="1" dirty="0"/>
              <a:t>transferable skills </a:t>
            </a:r>
            <a:r>
              <a:rPr lang="en-GB" sz="2600" dirty="0"/>
              <a:t>(skills which you can carry forward onto HE courses/future occupations</a:t>
            </a:r>
            <a:r>
              <a:rPr lang="en-GB" sz="2600" dirty="0" smtClean="0"/>
              <a:t>).</a:t>
            </a:r>
            <a:endParaRPr lang="en-GB" sz="2600" dirty="0"/>
          </a:p>
        </p:txBody>
      </p:sp>
      <p:pic>
        <p:nvPicPr>
          <p:cNvPr id="2050" name="Picture 2" descr="International Curriculum Vitae Example and Writing Tip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694" b="100000" l="0" r="100000">
                        <a14:foregroundMark x1="27037" y1="29674" x2="27037" y2="29674"/>
                        <a14:backgroundMark x1="49150" y1="44630" x2="49150" y2="44630"/>
                        <a14:backgroundMark x1="58102" y1="45823" x2="58102" y2="45823"/>
                      </a14:backgroundRemoval>
                    </a14:imgEffect>
                  </a14:imgLayer>
                </a14:imgProps>
              </a:ext>
              <a:ext uri="{28A0092B-C50C-407E-A947-70E740481C1C}">
                <a14:useLocalDpi xmlns:a14="http://schemas.microsoft.com/office/drawing/2010/main" val="0"/>
              </a:ext>
            </a:extLst>
          </a:blip>
          <a:srcRect/>
          <a:stretch>
            <a:fillRect/>
          </a:stretch>
        </p:blipFill>
        <p:spPr bwMode="auto">
          <a:xfrm>
            <a:off x="1914838" y="3585527"/>
            <a:ext cx="5815993" cy="327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5150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2255</TotalTime>
  <Words>1690</Words>
  <Application>Microsoft Office PowerPoint</Application>
  <PresentationFormat>Custom</PresentationFormat>
  <Paragraphs>192</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Stephen Heslegrave</cp:lastModifiedBy>
  <cp:revision>125</cp:revision>
  <dcterms:created xsi:type="dcterms:W3CDTF">2017-03-14T08:31:32Z</dcterms:created>
  <dcterms:modified xsi:type="dcterms:W3CDTF">2021-05-12T08:04:12Z</dcterms:modified>
</cp:coreProperties>
</file>