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74" r:id="rId5"/>
    <p:sldId id="316" r:id="rId6"/>
    <p:sldId id="317" r:id="rId7"/>
    <p:sldId id="289" r:id="rId8"/>
    <p:sldId id="276" r:id="rId9"/>
    <p:sldId id="285" r:id="rId10"/>
    <p:sldId id="286" r:id="rId11"/>
    <p:sldId id="290" r:id="rId12"/>
    <p:sldId id="291" r:id="rId13"/>
    <p:sldId id="292" r:id="rId14"/>
    <p:sldId id="293" r:id="rId15"/>
    <p:sldId id="294" r:id="rId16"/>
    <p:sldId id="295" r:id="rId17"/>
    <p:sldId id="296" r:id="rId18"/>
    <p:sldId id="297" r:id="rId19"/>
    <p:sldId id="312" r:id="rId20"/>
    <p:sldId id="319"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7C"/>
    <a:srgbClr val="132E4B"/>
    <a:srgbClr val="00AEEF"/>
    <a:srgbClr val="1D7CC7"/>
    <a:srgbClr val="0F7CC6"/>
    <a:srgbClr val="1E2C52"/>
    <a:srgbClr val="162D56"/>
    <a:srgbClr val="3A87C4"/>
    <a:srgbClr val="009193"/>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9" autoAdjust="0"/>
    <p:restoredTop sz="74489" autoAdjust="0"/>
  </p:normalViewPr>
  <p:slideViewPr>
    <p:cSldViewPr snapToGrid="0" snapToObjects="1">
      <p:cViewPr>
        <p:scale>
          <a:sx n="73" d="100"/>
          <a:sy n="73" d="100"/>
        </p:scale>
        <p:origin x="-763" y="-5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0" d="100"/>
          <a:sy n="50" d="100"/>
        </p:scale>
        <p:origin x="199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atuni.com/advice/choosing-a-course/what-is-a-hnd-and-a-hnc/2116/" TargetMode="External"/><Relationship Id="rId7" Type="http://schemas.openxmlformats.org/officeDocument/2006/relationships/hyperlink" Target="https://www.prospects.ac.uk/applying-for-university/choosing-a-course/foundation-degre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universitycompare.com/advice/student/foundation-degree/" TargetMode="External"/><Relationship Id="rId5" Type="http://schemas.openxmlformats.org/officeDocument/2006/relationships/hyperlink" Target="https://universitycompare.com/advice/student/hnd/" TargetMode="External"/><Relationship Id="rId4" Type="http://schemas.openxmlformats.org/officeDocument/2006/relationships/hyperlink" Target="https://universitycompare.com/advice/student/hnc/"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the session to the students - potentially add in a ‘Starter’ slide to quiz students about key terms from the previous three sessions (optional).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session is likely to need the deliverer to have done some prior reading about the HE pathways, such as HNDs, HNCs, Foundation Degrees, Degree Apprenticeships etc. There are links to websites with lots of information about these pathways </a:t>
            </a:r>
            <a:r>
              <a:rPr lang="en-GB" baseline="0" smtClean="0"/>
              <a:t>for further reading.</a:t>
            </a: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6943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Facilitate discussion and ask students to think what the benefits of these types of qualification are. Why someone would study them? Why might someone do these qualifications above a full undergraduate degree?</a:t>
            </a:r>
          </a:p>
          <a:p>
            <a:endParaRPr lang="en-GB" baseline="0" dirty="0" smtClean="0"/>
          </a:p>
          <a:p>
            <a:r>
              <a:rPr lang="en-GB" baseline="0" dirty="0" smtClean="0"/>
              <a:t>Ask probing questions around: the length of time the qualification takes, the links to industry, the type of learner someone is (practical vs. academic)</a:t>
            </a:r>
          </a:p>
          <a:p>
            <a:endParaRPr lang="en-GB" baseline="0" dirty="0" smtClean="0"/>
          </a:p>
          <a:p>
            <a:r>
              <a:rPr lang="en-GB" baseline="0" dirty="0" smtClean="0"/>
              <a:t>Do they appeal to your students?</a:t>
            </a:r>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92430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a:t>
            </a:r>
            <a:r>
              <a:rPr lang="en-GB" b="0" baseline="0" dirty="0" smtClean="0"/>
              <a:t> practical HNC / HND course in construction might be more useful than an academic, classroom based course in this field.</a:t>
            </a:r>
          </a:p>
          <a:p>
            <a:r>
              <a:rPr lang="en-GB" b="0" dirty="0" smtClean="0"/>
              <a:t>Due</a:t>
            </a:r>
            <a:r>
              <a:rPr lang="en-GB" b="0" baseline="0" dirty="0" smtClean="0"/>
              <a:t> to their close links to employment, these courses can be highly regarded by employers.</a:t>
            </a:r>
            <a:endParaRPr lang="en-GB" b="0"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92430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Pages 16-17: 4.2 Character</a:t>
            </a:r>
            <a:r>
              <a:rPr lang="en-GB" sz="1200" b="1" kern="1200" baseline="0" dirty="0" smtClean="0">
                <a:solidFill>
                  <a:schemeClr val="tx1"/>
                </a:solidFill>
                <a:effectLst/>
                <a:latin typeface="+mn-lt"/>
                <a:ea typeface="+mn-ea"/>
                <a:cs typeface="+mn-cs"/>
              </a:rPr>
              <a:t> profiles activity</a:t>
            </a:r>
            <a:endParaRPr lang="en-GB" sz="1200" kern="1200" dirty="0" smtClean="0">
              <a:solidFill>
                <a:schemeClr val="tx1"/>
              </a:solidFill>
              <a:effectLst/>
              <a:latin typeface="+mn-lt"/>
              <a:ea typeface="+mn-ea"/>
              <a:cs typeface="+mn-cs"/>
            </a:endParaRPr>
          </a:p>
          <a:p>
            <a:endParaRPr lang="en-GB" b="1" dirty="0" smtClean="0"/>
          </a:p>
          <a:p>
            <a:r>
              <a:rPr lang="en-GB" b="0" dirty="0" smtClean="0"/>
              <a:t>Rikki</a:t>
            </a:r>
            <a:r>
              <a:rPr lang="en-GB" b="0" baseline="0" dirty="0" smtClean="0"/>
              <a:t> </a:t>
            </a:r>
            <a:r>
              <a:rPr lang="en-GB" b="0" baseline="0" dirty="0" smtClean="0"/>
              <a:t>= HND – because he wants to carry on learning and stay in education but feels really settled in college environment</a:t>
            </a:r>
          </a:p>
          <a:p>
            <a:r>
              <a:rPr lang="en-GB" b="0" dirty="0" smtClean="0"/>
              <a:t>Alisha = Foundation Degree</a:t>
            </a:r>
            <a:r>
              <a:rPr lang="en-GB" b="1" dirty="0" smtClean="0"/>
              <a:t> </a:t>
            </a:r>
            <a:r>
              <a:rPr lang="en-GB" b="0" dirty="0" smtClean="0"/>
              <a:t>– because she likes the thought of going to university but wants to gain practical work experience and</a:t>
            </a:r>
            <a:r>
              <a:rPr lang="en-GB" b="0" baseline="0" dirty="0" smtClean="0"/>
              <a:t> could ‘top up’ to degree later</a:t>
            </a:r>
            <a:endParaRPr lang="en-GB" b="0" dirty="0" smtClean="0"/>
          </a:p>
          <a:p>
            <a:r>
              <a:rPr lang="en-GB" b="0" dirty="0" smtClean="0"/>
              <a:t>Chloe =</a:t>
            </a:r>
            <a:r>
              <a:rPr lang="en-GB" b="0" baseline="0" dirty="0" smtClean="0"/>
              <a:t> HNC – because she’s not very sure what she wants to do but thinks she might want to carry on learning about business before working</a:t>
            </a:r>
          </a:p>
          <a:p>
            <a:r>
              <a:rPr lang="en-GB" b="0" baseline="0" dirty="0" smtClean="0"/>
              <a:t>Sam = Gap Year</a:t>
            </a:r>
            <a:r>
              <a:rPr lang="en-GB" b="1" baseline="0" dirty="0" smtClean="0"/>
              <a:t> </a:t>
            </a:r>
            <a:r>
              <a:rPr lang="en-GB" b="0" baseline="0" dirty="0" smtClean="0"/>
              <a:t>– because although he has applied to university, he doesn’t feel it’s the right step just yet and wants to gain more life experience</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Kiran = Degree Apprenticeship</a:t>
            </a:r>
            <a:r>
              <a:rPr lang="en-GB" b="1" baseline="0" dirty="0" smtClean="0"/>
              <a:t> </a:t>
            </a:r>
            <a:r>
              <a:rPr lang="en-GB" b="0" baseline="0" dirty="0" smtClean="0"/>
              <a:t>– because she wants to gain a high level qualification, enjoys practical learning but wants to earn a salary at the same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Students might not distinguish yet if Kiran is most suited to a Degree Apprenticeship, but this can lead nicely onto the next unit.</a:t>
            </a:r>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92430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Pages 18-19: 4.2</a:t>
            </a:r>
            <a:r>
              <a:rPr lang="en-GB" sz="1200" b="1" kern="1200" baseline="0" dirty="0" smtClean="0">
                <a:solidFill>
                  <a:schemeClr val="tx1"/>
                </a:solidFill>
                <a:effectLst/>
                <a:latin typeface="+mn-lt"/>
                <a:ea typeface="+mn-ea"/>
                <a:cs typeface="+mn-cs"/>
              </a:rPr>
              <a:t> Levels of entry to HE handout – </a:t>
            </a:r>
            <a:r>
              <a:rPr lang="en-GB" sz="1200" b="0" kern="1200" baseline="0" dirty="0" smtClean="0">
                <a:solidFill>
                  <a:schemeClr val="tx1"/>
                </a:solidFill>
                <a:effectLst/>
                <a:latin typeface="+mn-lt"/>
                <a:ea typeface="+mn-ea"/>
                <a:cs typeface="+mn-cs"/>
              </a:rPr>
              <a:t>for students to takeaway for further consideration</a:t>
            </a:r>
            <a:endParaRPr lang="en-GB" sz="1200" kern="1200" dirty="0" smtClean="0">
              <a:solidFill>
                <a:schemeClr val="tx1"/>
              </a:solidFill>
              <a:effectLst/>
              <a:latin typeface="+mn-lt"/>
              <a:ea typeface="+mn-ea"/>
              <a:cs typeface="+mn-cs"/>
            </a:endParaRPr>
          </a:p>
          <a:p>
            <a:endParaRPr lang="en-GB" b="0" dirty="0" smtClean="0"/>
          </a:p>
          <a:p>
            <a:r>
              <a:rPr lang="en-GB" dirty="0" smtClean="0"/>
              <a:t>Where </a:t>
            </a:r>
            <a:r>
              <a:rPr lang="en-GB" dirty="0" smtClean="0"/>
              <a:t>to apply:</a:t>
            </a:r>
          </a:p>
          <a:p>
            <a:r>
              <a:rPr lang="en-GB" dirty="0" smtClean="0"/>
              <a:t>-</a:t>
            </a:r>
            <a:r>
              <a:rPr lang="en-GB" baseline="0" dirty="0" smtClean="0"/>
              <a:t> </a:t>
            </a:r>
            <a:r>
              <a:rPr lang="en-GB" dirty="0" smtClean="0"/>
              <a:t>HNC &amp; HND – direct</a:t>
            </a:r>
            <a:r>
              <a:rPr lang="en-GB" baseline="0" dirty="0" smtClean="0"/>
              <a:t> to college / HE provider or UCAS</a:t>
            </a:r>
            <a:endParaRPr lang="en-GB" dirty="0" smtClean="0"/>
          </a:p>
          <a:p>
            <a:r>
              <a:rPr lang="en-GB" dirty="0" smtClean="0"/>
              <a:t>- Foundation</a:t>
            </a:r>
            <a:r>
              <a:rPr lang="en-GB" baseline="0" dirty="0" smtClean="0"/>
              <a:t> Degree - UCAS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92430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4.3</a:t>
            </a:r>
          </a:p>
          <a:p>
            <a:r>
              <a:rPr lang="en-GB" dirty="0" smtClean="0"/>
              <a:t>These </a:t>
            </a:r>
            <a:r>
              <a:rPr lang="en-GB" dirty="0" smtClean="0"/>
              <a:t>organisations are all examples</a:t>
            </a:r>
            <a:r>
              <a:rPr lang="en-GB" baseline="0" dirty="0" smtClean="0"/>
              <a:t> of companies </a:t>
            </a:r>
            <a:r>
              <a:rPr lang="en-GB" baseline="0" dirty="0" smtClean="0"/>
              <a:t>where </a:t>
            </a:r>
            <a:r>
              <a:rPr lang="en-GB" baseline="0" dirty="0" smtClean="0"/>
              <a:t>students could do an apprenticeship pathway. Would they like to work for any of these companies in the future? Why?</a:t>
            </a:r>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200949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dynamics</a:t>
            </a:r>
            <a:r>
              <a:rPr lang="en-GB" baseline="0" dirty="0" smtClean="0"/>
              <a:t> of the group/if time allows, instead of making this a mind-map activity, simply pose the question to the group as a whole to fire off some examples to you.</a:t>
            </a:r>
            <a:endParaRPr lang="en-GB" dirty="0"/>
          </a:p>
        </p:txBody>
      </p:sp>
      <p:sp>
        <p:nvSpPr>
          <p:cNvPr id="4" name="Slide Number Placeholder 3"/>
          <p:cNvSpPr>
            <a:spLocks noGrp="1"/>
          </p:cNvSpPr>
          <p:nvPr>
            <p:ph type="sldNum" sz="quarter" idx="10"/>
          </p:nvPr>
        </p:nvSpPr>
        <p:spPr/>
        <p:txBody>
          <a:bodyPr/>
          <a:lstStyle/>
          <a:p>
            <a:fld id="{DAAA8DBC-5650-4E37-816A-DA65D2A1BB42}" type="slidenum">
              <a:rPr lang="en-GB" smtClean="0"/>
              <a:t>20</a:t>
            </a:fld>
            <a:endParaRPr lang="en-GB"/>
          </a:p>
        </p:txBody>
      </p:sp>
    </p:spTree>
    <p:extLst>
      <p:ext uri="{BB962C8B-B14F-4D97-AF65-F5344CB8AC3E}">
        <p14:creationId xmlns:p14="http://schemas.microsoft.com/office/powerpoint/2010/main" val="4137496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 information available:</a:t>
            </a:r>
            <a:endParaRPr lang="en-GB" baseline="0" dirty="0" smtClean="0"/>
          </a:p>
          <a:p>
            <a:r>
              <a:rPr lang="en-GB" dirty="0" smtClean="0"/>
              <a:t>https://www.ucas.com/alternatives/apprenticeships/apprenticeships-england/what-apprenticeships-are-available/higher-apprenticeships</a:t>
            </a:r>
          </a:p>
          <a:p>
            <a:r>
              <a:rPr lang="en-GB" dirty="0" smtClean="0"/>
              <a:t>https://www.gov.uk/government/publications/higher-and-degree-apprenticeships</a:t>
            </a:r>
          </a:p>
          <a:p>
            <a:endParaRPr lang="en-GB" dirty="0" smtClean="0"/>
          </a:p>
          <a:p>
            <a:r>
              <a:rPr lang="en-GB" dirty="0" smtClean="0"/>
              <a:t>Higher apprenticeships provide an opportunity to gain Level 4 qualifications or above, with most apprentices gaining an NVQ Level 4, HND, or foundation degree. Some offer the opportunity to progress to Level 7 (which is postgraduate degree level).</a:t>
            </a:r>
          </a:p>
          <a:p>
            <a:r>
              <a:rPr lang="en-GB" dirty="0" smtClean="0"/>
              <a:t>A higher apprenticeship can take from one to five years to complete, and involve part-time study at a college, university, or training provider.  </a:t>
            </a:r>
          </a:p>
          <a:p>
            <a:r>
              <a:rPr lang="en-GB" dirty="0" smtClean="0"/>
              <a:t>According to government figures, 90% of apprentices in England stayed on in employment after completing their qualification; 71% with the same employer. </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23</a:t>
            </a:fld>
            <a:endParaRPr lang="en-US"/>
          </a:p>
        </p:txBody>
      </p:sp>
    </p:spTree>
    <p:extLst>
      <p:ext uri="{BB962C8B-B14F-4D97-AF65-F5344CB8AC3E}">
        <p14:creationId xmlns:p14="http://schemas.microsoft.com/office/powerpoint/2010/main" val="2173490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reading:</a:t>
            </a:r>
          </a:p>
          <a:p>
            <a:r>
              <a:rPr lang="en-GB" dirty="0" smtClean="0"/>
              <a:t>https://www.ucas.com/alternatives/apprenticeships/apprenticeships-england/what-apprenticeships-are-available/degree-apprenticeships</a:t>
            </a:r>
          </a:p>
          <a:p>
            <a:r>
              <a:rPr lang="en-GB" dirty="0" smtClean="0"/>
              <a:t>https://www.prospects.ac.uk/jobs-and-work-experience/apprenticeships/degree-apprenticeships</a:t>
            </a:r>
          </a:p>
          <a:p>
            <a:r>
              <a:rPr lang="en-GB" dirty="0" smtClean="0"/>
              <a:t>https://www.gov.uk/government/publications/higher-and-degree-apprenticeships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24</a:t>
            </a:fld>
            <a:endParaRPr lang="en-US"/>
          </a:p>
        </p:txBody>
      </p:sp>
    </p:spTree>
    <p:extLst>
      <p:ext uri="{BB962C8B-B14F-4D97-AF65-F5344CB8AC3E}">
        <p14:creationId xmlns:p14="http://schemas.microsoft.com/office/powerpoint/2010/main" val="199637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Pose as generic question to encourage contributions and discussion</a:t>
            </a:r>
            <a:endParaRPr lang="en-GB" dirty="0"/>
          </a:p>
        </p:txBody>
      </p:sp>
      <p:sp>
        <p:nvSpPr>
          <p:cNvPr id="4" name="Slide Number Placeholder 3"/>
          <p:cNvSpPr>
            <a:spLocks noGrp="1"/>
          </p:cNvSpPr>
          <p:nvPr>
            <p:ph type="sldNum" sz="quarter" idx="10"/>
          </p:nvPr>
        </p:nvSpPr>
        <p:spPr/>
        <p:txBody>
          <a:bodyPr/>
          <a:lstStyle/>
          <a:p>
            <a:fld id="{DAAA8DBC-5650-4E37-816A-DA65D2A1BB42}" type="slidenum">
              <a:rPr lang="en-GB" smtClean="0"/>
              <a:t>26</a:t>
            </a:fld>
            <a:endParaRPr lang="en-GB"/>
          </a:p>
        </p:txBody>
      </p:sp>
    </p:spTree>
    <p:extLst>
      <p:ext uri="{BB962C8B-B14F-4D97-AF65-F5344CB8AC3E}">
        <p14:creationId xmlns:p14="http://schemas.microsoft.com/office/powerpoint/2010/main" val="73278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You get paid a wage throughout your course!</a:t>
            </a:r>
          </a:p>
          <a:p>
            <a:endParaRPr lang="en-GB" sz="1200" dirty="0" smtClean="0"/>
          </a:p>
          <a:p>
            <a:r>
              <a:rPr lang="en-GB" sz="1200" dirty="0" smtClean="0"/>
              <a:t>You will gain a full degree – without having to pay any student fees!</a:t>
            </a:r>
          </a:p>
          <a:p>
            <a:endParaRPr lang="en-GB" sz="1200" dirty="0" smtClean="0"/>
          </a:p>
          <a:p>
            <a:r>
              <a:rPr lang="en-GB" sz="1200" dirty="0" smtClean="0"/>
              <a:t>You will gain experience and get a head start in your chosen industry</a:t>
            </a:r>
          </a:p>
          <a:p>
            <a:pPr marL="0" indent="0">
              <a:buNone/>
            </a:pPr>
            <a:endParaRPr lang="en-GB" sz="1200" dirty="0" smtClean="0"/>
          </a:p>
          <a:p>
            <a:pPr marL="0" indent="0">
              <a:buNone/>
            </a:pPr>
            <a:r>
              <a:rPr lang="en-GB" sz="1200" dirty="0" smtClean="0"/>
              <a:t>BUT CONSIDER THIS: You will need to be totally committed to your area of interest and really enjoy it, otherwise the years to come might be a struggle. Apprenticeships are by no means an ‘easy option’…they require a great deal of balancing between studying and working, and are not suited to everyone.</a:t>
            </a:r>
          </a:p>
          <a:p>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28</a:t>
            </a:fld>
            <a:endParaRPr lang="en-US"/>
          </a:p>
        </p:txBody>
      </p:sp>
    </p:spTree>
    <p:extLst>
      <p:ext uri="{BB962C8B-B14F-4D97-AF65-F5344CB8AC3E}">
        <p14:creationId xmlns:p14="http://schemas.microsoft.com/office/powerpoint/2010/main" val="265512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4.1</a:t>
            </a:r>
          </a:p>
          <a:p>
            <a:r>
              <a:rPr lang="en-GB" dirty="0" smtClean="0"/>
              <a:t>Ask </a:t>
            </a:r>
            <a:r>
              <a:rPr lang="en-GB" dirty="0" smtClean="0"/>
              <a:t>the</a:t>
            </a:r>
            <a:r>
              <a:rPr lang="en-GB" baseline="0" dirty="0" smtClean="0"/>
              <a:t> students what they think a gap year is – have a discussion about why someone may take a gap year, the types of gap year available, the cost and their thoughts about taking a gap year.</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3532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31</a:t>
            </a:fld>
            <a:endParaRPr lang="en-US"/>
          </a:p>
        </p:txBody>
      </p:sp>
    </p:spTree>
    <p:extLst>
      <p:ext uri="{BB962C8B-B14F-4D97-AF65-F5344CB8AC3E}">
        <p14:creationId xmlns:p14="http://schemas.microsoft.com/office/powerpoint/2010/main" val="291132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 some</a:t>
            </a:r>
            <a:r>
              <a:rPr lang="en-GB" baseline="0" dirty="0" smtClean="0"/>
              <a:t> of these travel gap year options – i.e. Students usually attend Camp America during the summer holidays between each academic year, and it’s an exciting chance to work on a camp with kids doing fun activities, and there’s the chance to travel after camp has finished. Challenger Sports works in a similar way – it’s a really amazing opportunity to coach football around different camps in America, with the opportunity to travel afterwards.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91079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if they know what an internship is</a:t>
            </a:r>
            <a:r>
              <a:rPr lang="en-GB" baseline="0" dirty="0" smtClean="0"/>
              <a:t> – have a discussion about what they think it may entail, who might want to do an internship, why does it look good on your CV?</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222339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Break</a:t>
            </a:r>
            <a:r>
              <a:rPr lang="en-GB" baseline="0" dirty="0" smtClean="0"/>
              <a:t> the group up into two and assign them for or against the argument, give them a few minutes to prepare and then allow them to respectfully debate one another.</a:t>
            </a:r>
          </a:p>
          <a:p>
            <a:endParaRPr lang="en-GB" baseline="0" dirty="0" smtClean="0"/>
          </a:p>
          <a:p>
            <a:r>
              <a:rPr lang="en-GB" baseline="0" dirty="0" smtClean="0"/>
              <a:t>Use the prompt if students are struggling to think of reasons for or against.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156454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4.2</a:t>
            </a:r>
          </a:p>
          <a:p>
            <a:endParaRPr lang="en-GB" dirty="0" smtClean="0"/>
          </a:p>
          <a:p>
            <a:r>
              <a:rPr lang="en-GB" dirty="0" smtClean="0"/>
              <a:t>Explain to students that there are various forms of higher</a:t>
            </a:r>
            <a:r>
              <a:rPr lang="en-GB" baseline="0" dirty="0" smtClean="0"/>
              <a:t> education, and a university degree is just one of these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92430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to apply:</a:t>
            </a:r>
          </a:p>
          <a:p>
            <a:r>
              <a:rPr lang="en-GB" dirty="0" smtClean="0"/>
              <a:t>-</a:t>
            </a:r>
            <a:r>
              <a:rPr lang="en-GB" baseline="0" dirty="0" smtClean="0"/>
              <a:t> </a:t>
            </a:r>
            <a:r>
              <a:rPr lang="en-GB" dirty="0" smtClean="0"/>
              <a:t>HNC &amp; HND – direct</a:t>
            </a:r>
            <a:r>
              <a:rPr lang="en-GB" baseline="0" dirty="0" smtClean="0"/>
              <a:t> to college / HE provider or UCAS</a:t>
            </a:r>
            <a:endParaRPr lang="en-GB" dirty="0" smtClean="0"/>
          </a:p>
          <a:p>
            <a:r>
              <a:rPr lang="en-GB" dirty="0" smtClean="0"/>
              <a:t>- Foundation</a:t>
            </a:r>
            <a:r>
              <a:rPr lang="en-GB" baseline="0" dirty="0" smtClean="0"/>
              <a:t> Degree - UCAS</a:t>
            </a:r>
            <a:endParaRPr lang="en-GB" dirty="0" smtClean="0"/>
          </a:p>
          <a:p>
            <a:endParaRPr lang="en-GB" dirty="0" smtClean="0"/>
          </a:p>
          <a:p>
            <a:r>
              <a:rPr lang="en-GB" dirty="0" smtClean="0"/>
              <a:t>- HND</a:t>
            </a:r>
            <a:r>
              <a:rPr lang="en-GB" baseline="0" dirty="0" smtClean="0"/>
              <a:t> &amp; HNC c</a:t>
            </a:r>
            <a:r>
              <a:rPr lang="en-GB" dirty="0" smtClean="0"/>
              <a:t>ourse</a:t>
            </a:r>
            <a:r>
              <a:rPr lang="en-GB" baseline="0" dirty="0" smtClean="0"/>
              <a:t> content created in conjunction with employers to prepare students for employment</a:t>
            </a:r>
          </a:p>
          <a:p>
            <a:r>
              <a:rPr lang="en-GB" baseline="0" dirty="0" smtClean="0"/>
              <a:t>- Foundation degrees created in partnership between universities, higher education colleges and employers</a:t>
            </a:r>
          </a:p>
          <a:p>
            <a:r>
              <a:rPr lang="en-GB" baseline="0" dirty="0" smtClean="0"/>
              <a:t>- Times above are if studies full-time. Courses can be undertaken part-time too, which would take double the time</a:t>
            </a:r>
          </a:p>
          <a:p>
            <a:pPr marL="0" indent="0">
              <a:buFontTx/>
              <a:buNone/>
            </a:pPr>
            <a:r>
              <a:rPr lang="en-GB" baseline="0" dirty="0" smtClean="0"/>
              <a:t>- All options open to door to further higher education study and can lead to full university degree</a:t>
            </a:r>
          </a:p>
          <a:p>
            <a:pPr marL="0" indent="0">
              <a:buFontTx/>
              <a:buNone/>
            </a:pPr>
            <a:r>
              <a:rPr lang="en-GB" baseline="0" dirty="0" smtClean="0"/>
              <a:t>- Note that foundation degree is not the same as foundation year. Foundation degree is standalone qualification; foundation year gives access to degree course</a:t>
            </a:r>
          </a:p>
          <a:p>
            <a:endParaRPr lang="en-GB" baseline="0" dirty="0" smtClean="0"/>
          </a:p>
          <a:p>
            <a:r>
              <a:rPr lang="en-GB" u="sng" baseline="0" dirty="0" smtClean="0"/>
              <a:t>Further reading:</a:t>
            </a:r>
          </a:p>
          <a:p>
            <a:r>
              <a:rPr lang="en-GB" baseline="0" dirty="0" smtClean="0"/>
              <a:t>HND / HNC: </a:t>
            </a:r>
            <a:r>
              <a:rPr lang="en-GB" dirty="0" smtClean="0">
                <a:hlinkClick r:id="rId3"/>
              </a:rPr>
              <a:t>https://www.whatuni.com/advice/choosing-a-course/what-is-a-hnd-and-a-hnc/2116/</a:t>
            </a:r>
            <a:endParaRPr lang="en-GB" baseline="0" dirty="0" smtClean="0"/>
          </a:p>
          <a:p>
            <a:r>
              <a:rPr lang="en-GB" baseline="0" dirty="0" smtClean="0"/>
              <a:t>HNC: </a:t>
            </a:r>
            <a:r>
              <a:rPr lang="en-GB" dirty="0" smtClean="0">
                <a:hlinkClick r:id="rId4"/>
              </a:rPr>
              <a:t>https://universitycompare.com/advice/student/hnc/</a:t>
            </a:r>
            <a:endParaRPr lang="en-GB" dirty="0" smtClean="0"/>
          </a:p>
          <a:p>
            <a:r>
              <a:rPr lang="en-GB" dirty="0" smtClean="0"/>
              <a:t>HND: </a:t>
            </a:r>
            <a:r>
              <a:rPr lang="en-GB" dirty="0" smtClean="0">
                <a:hlinkClick r:id="rId5"/>
              </a:rPr>
              <a:t>https://universitycompare.com/advice/student/hnd/</a:t>
            </a:r>
            <a:endParaRPr lang="en-GB" dirty="0" smtClean="0"/>
          </a:p>
          <a:p>
            <a:r>
              <a:rPr lang="en-GB" dirty="0" smtClean="0"/>
              <a:t>Foundation Degree: </a:t>
            </a:r>
            <a:r>
              <a:rPr lang="en-GB" dirty="0" smtClean="0">
                <a:hlinkClick r:id="rId6"/>
              </a:rPr>
              <a:t>https://universitycompare.com/advice/student/foundation-degree/</a:t>
            </a:r>
            <a:r>
              <a:rPr lang="en-GB" baseline="0" dirty="0" smtClean="0"/>
              <a:t> </a:t>
            </a:r>
          </a:p>
          <a:p>
            <a:r>
              <a:rPr lang="en-GB" dirty="0" smtClean="0">
                <a:hlinkClick r:id="rId7"/>
              </a:rPr>
              <a:t>https://www.prospects.ac.uk/applying-for-university/choosing-a-course/foundation-degrees</a:t>
            </a: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92430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this slide to build</a:t>
            </a:r>
            <a:r>
              <a:rPr lang="en-GB" dirty="0" smtClean="0"/>
              <a:t> on subjects having a close</a:t>
            </a:r>
            <a:r>
              <a:rPr lang="en-GB" baseline="0" dirty="0" smtClean="0"/>
              <a:t> link to industry and often a career path.</a:t>
            </a: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92430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92430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smtClean="0">
                <a:solidFill>
                  <a:schemeClr val="tx2"/>
                </a:solidFill>
                <a:latin typeface="Verdana" charset="0"/>
                <a:ea typeface="Verdana" charset="0"/>
                <a:cs typeface="Verdana" charset="0"/>
              </a:rPr>
              <a:t>SECTION BREAK TITLE</a:t>
            </a:r>
            <a:endParaRPr lang="en-US" sz="2400" spc="1000" dirty="0">
              <a:solidFill>
                <a:schemeClr val="tx2"/>
              </a:solidFill>
              <a:latin typeface="Verdana" charset="0"/>
              <a:ea typeface="Verdana" charset="0"/>
              <a:cs typeface="Verdana" charset="0"/>
            </a:endParaRP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mj-lt"/>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smtClean="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smtClean="0">
                <a:solidFill>
                  <a:srgbClr val="00B0F0"/>
                </a:solidFill>
                <a:latin typeface="+mj-lt"/>
                <a:ea typeface="Verdana" charset="0"/>
                <a:cs typeface="Verdana" charset="0"/>
              </a:rPr>
              <a:t>THIS IS THE TITLE OF </a:t>
            </a:r>
          </a:p>
          <a:p>
            <a:pPr algn="l"/>
            <a:r>
              <a:rPr lang="en-US" sz="2000" i="0" spc="600" baseline="0" dirty="0" smtClean="0">
                <a:solidFill>
                  <a:srgbClr val="00B0F0"/>
                </a:solidFill>
                <a:latin typeface="+mj-lt"/>
                <a:ea typeface="Verdana" charset="0"/>
                <a:cs typeface="Verdana" charset="0"/>
              </a:rPr>
              <a:t>THE DOCUMENT</a:t>
            </a:r>
            <a:endParaRPr lang="en-US" sz="2000" i="0" spc="600" baseline="0" dirty="0">
              <a:solidFill>
                <a:srgbClr val="00B0F0"/>
              </a:solidFill>
              <a:latin typeface="+mj-lt"/>
              <a:ea typeface="Verdana" charset="0"/>
              <a:cs typeface="Verdana" charset="0"/>
            </a:endParaRP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smtClean="0">
                <a:solidFill>
                  <a:srgbClr val="0070C0"/>
                </a:solidFill>
                <a:latin typeface="+mn-lt"/>
                <a:ea typeface="Verdana" charset="0"/>
                <a:cs typeface="Verdana" charset="0"/>
              </a:rPr>
              <a:t>This is the subtitle text</a:t>
            </a:r>
            <a:endParaRPr lang="en-US" sz="1200" spc="300" baseline="0" dirty="0">
              <a:solidFill>
                <a:srgbClr val="0070C0"/>
              </a:solidFill>
              <a:latin typeface="+mn-lt"/>
              <a:ea typeface="Verdana" charset="0"/>
              <a:cs typeface="Verdana"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September 2017</a:t>
            </a:r>
            <a:endParaRPr lang="en-US" sz="800" spc="200" baseline="0" dirty="0">
              <a:solidFill>
                <a:srgbClr val="1E2C52"/>
              </a:solidFill>
              <a:latin typeface="Verdana" charset="0"/>
              <a:ea typeface="Verdana" charset="0"/>
              <a:cs typeface="Verdana" charset="0"/>
            </a:endParaRP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jpeg"/><Relationship Id="rId2" Type="http://schemas.openxmlformats.org/officeDocument/2006/relationships/notesSlide" Target="../notesSlides/notesSlide14.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jpeg"/><Relationship Id="rId30"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 Id="rId5" Type="http://schemas.openxmlformats.org/officeDocument/2006/relationships/image" Target="../media/image66.jpeg"/><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64.svg"/><Relationship Id="rId12" Type="http://schemas.openxmlformats.org/officeDocument/2006/relationships/image" Target="../media/image68.svg"/><Relationship Id="rId1" Type="http://schemas.openxmlformats.org/officeDocument/2006/relationships/slideLayout" Target="../slideLayouts/slideLayout5.xml"/><Relationship Id="rId6" Type="http://schemas.openxmlformats.org/officeDocument/2006/relationships/image" Target="../media/image62.sv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ucas.com/alternatives/apprenticeships/apprenticeships-england/applying-apprenticeships-england" TargetMode="External"/><Relationship Id="rId2" Type="http://schemas.openxmlformats.org/officeDocument/2006/relationships/hyperlink" Target="https://www.gov.uk/apply-apprenticeship" TargetMode="External"/><Relationship Id="rId1" Type="http://schemas.openxmlformats.org/officeDocument/2006/relationships/slideLayout" Target="../slideLayouts/slideLayout5.xml"/><Relationship Id="rId6" Type="http://schemas.openxmlformats.org/officeDocument/2006/relationships/image" Target="../media/image73.jpeg"/><Relationship Id="rId5" Type="http://schemas.openxmlformats.org/officeDocument/2006/relationships/hyperlink" Target="https://www.apprenticeships.gov.uk/apprentice/application" TargetMode="External"/><Relationship Id="rId4" Type="http://schemas.openxmlformats.org/officeDocument/2006/relationships/hyperlink" Target="https://www.findapprenticeships.co.u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519336"/>
            <a:ext cx="2203691" cy="637872"/>
          </a:xfrm>
          <a:prstGeom prst="rect">
            <a:avLst/>
          </a:prstGeom>
        </p:spPr>
      </p:pic>
      <p:sp>
        <p:nvSpPr>
          <p:cNvPr id="5" name="TextBox 4"/>
          <p:cNvSpPr txBox="1"/>
          <p:nvPr/>
        </p:nvSpPr>
        <p:spPr>
          <a:xfrm>
            <a:off x="330229" y="6453188"/>
            <a:ext cx="6438276" cy="215444"/>
          </a:xfrm>
          <a:prstGeom prst="rect">
            <a:avLst/>
          </a:prstGeom>
          <a:noFill/>
        </p:spPr>
        <p:txBody>
          <a:bodyPr wrap="square" rtlCol="0">
            <a:spAutoFit/>
          </a:bodyPr>
          <a:lstStyle/>
          <a:p>
            <a:pPr algn="l"/>
            <a:r>
              <a:rPr lang="en-US" sz="800" spc="200" dirty="0" smtClean="0">
                <a:solidFill>
                  <a:srgbClr val="1E2C52"/>
                </a:solidFill>
                <a:latin typeface="Verdana" charset="0"/>
                <a:ea typeface="Verdana" charset="0"/>
                <a:cs typeface="Verdana" charset="0"/>
              </a:rPr>
              <a:t>ASPIRE TO HE | SESSION </a:t>
            </a:r>
            <a:r>
              <a:rPr lang="en-US" sz="800" spc="200" dirty="0">
                <a:solidFill>
                  <a:srgbClr val="1E2C52"/>
                </a:solidFill>
                <a:latin typeface="Verdana" charset="0"/>
                <a:ea typeface="Verdana" charset="0"/>
                <a:cs typeface="Verdana" charset="0"/>
              </a:rPr>
              <a:t>F</a:t>
            </a:r>
            <a:r>
              <a:rPr lang="en-US" sz="800" spc="200" dirty="0" smtClean="0">
                <a:solidFill>
                  <a:srgbClr val="1E2C52"/>
                </a:solidFill>
                <a:latin typeface="Verdana" charset="0"/>
                <a:ea typeface="Verdana" charset="0"/>
                <a:cs typeface="Verdana" charset="0"/>
              </a:rPr>
              <a:t>OUR</a:t>
            </a:r>
            <a:endParaRPr lang="en-US" sz="800" spc="200" baseline="0" dirty="0">
              <a:solidFill>
                <a:srgbClr val="1E2C52"/>
              </a:solidFill>
              <a:latin typeface="Verdana" charset="0"/>
              <a:ea typeface="Verdana" charset="0"/>
              <a:cs typeface="Verdana" charset="0"/>
            </a:endParaRPr>
          </a:p>
        </p:txBody>
      </p:sp>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715" y="4686994"/>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7988" y="4816557"/>
            <a:ext cx="5699868" cy="1140365"/>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YEAR 12 - SESSION 4: WHAT ARE MY CHOICES?</a:t>
            </a:r>
            <a:endParaRPr lang="en-GB" sz="3600" b="1" dirty="0"/>
          </a:p>
        </p:txBody>
      </p:sp>
    </p:spTree>
    <p:extLst>
      <p:ext uri="{BB962C8B-B14F-4D97-AF65-F5344CB8AC3E}">
        <p14:creationId xmlns:p14="http://schemas.microsoft.com/office/powerpoint/2010/main" val="1877736406"/>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79" y="1539240"/>
            <a:ext cx="10958801" cy="369332"/>
          </a:xfrm>
          <a:prstGeom prst="rect">
            <a:avLst/>
          </a:prstGeom>
          <a:noFill/>
        </p:spPr>
        <p:txBody>
          <a:bodyPr wrap="square" rtlCol="0">
            <a:spAutoFit/>
          </a:bodyPr>
          <a:lstStyle/>
          <a:p>
            <a:r>
              <a:rPr lang="en-GB" b="1" dirty="0" smtClean="0"/>
              <a:t>Can you </a:t>
            </a:r>
            <a:r>
              <a:rPr lang="en-GB" b="1" dirty="0"/>
              <a:t>m</a:t>
            </a:r>
            <a:r>
              <a:rPr lang="en-GB" b="1" dirty="0" smtClean="0"/>
              <a:t>atch the qualification to the definition?</a:t>
            </a:r>
            <a:endParaRPr lang="en-GB" dirty="0" smtClean="0"/>
          </a:p>
        </p:txBody>
      </p:sp>
      <p:sp>
        <p:nvSpPr>
          <p:cNvPr id="5" name="Rectangle 4"/>
          <p:cNvSpPr/>
          <p:nvPr/>
        </p:nvSpPr>
        <p:spPr>
          <a:xfrm>
            <a:off x="8304558" y="2027900"/>
            <a:ext cx="3521681" cy="70055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HND</a:t>
            </a:r>
          </a:p>
          <a:p>
            <a:pPr algn="ctr"/>
            <a:r>
              <a:rPr lang="en-GB" sz="2000" b="1" dirty="0">
                <a:solidFill>
                  <a:schemeClr val="bg1"/>
                </a:solidFill>
              </a:rPr>
              <a:t>(Higher National Diploma)</a:t>
            </a:r>
          </a:p>
        </p:txBody>
      </p:sp>
      <p:sp>
        <p:nvSpPr>
          <p:cNvPr id="6" name="Rectangle 5"/>
          <p:cNvSpPr/>
          <p:nvPr/>
        </p:nvSpPr>
        <p:spPr>
          <a:xfrm>
            <a:off x="4357399" y="2027410"/>
            <a:ext cx="3521681" cy="70055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HNC</a:t>
            </a:r>
          </a:p>
          <a:p>
            <a:pPr algn="ctr"/>
            <a:r>
              <a:rPr lang="en-GB" sz="2000" b="1" dirty="0">
                <a:solidFill>
                  <a:schemeClr val="bg1"/>
                </a:solidFill>
              </a:rPr>
              <a:t>(Higher National Certificate</a:t>
            </a:r>
            <a:r>
              <a:rPr lang="en-GB" sz="2000" b="1" dirty="0" smtClean="0">
                <a:solidFill>
                  <a:schemeClr val="bg1"/>
                </a:solidFill>
              </a:rPr>
              <a:t>)</a:t>
            </a:r>
            <a:endParaRPr lang="en-GB" sz="2000" b="1" dirty="0">
              <a:solidFill>
                <a:schemeClr val="bg1"/>
              </a:solidFill>
            </a:endParaRPr>
          </a:p>
        </p:txBody>
      </p:sp>
      <p:sp>
        <p:nvSpPr>
          <p:cNvPr id="7" name="Rectangle 6"/>
          <p:cNvSpPr/>
          <p:nvPr/>
        </p:nvSpPr>
        <p:spPr>
          <a:xfrm>
            <a:off x="501679" y="2005040"/>
            <a:ext cx="3521681" cy="72292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Foundation degree</a:t>
            </a:r>
            <a:endParaRPr lang="en-GB" sz="2000" b="1" dirty="0">
              <a:solidFill>
                <a:schemeClr val="bg1"/>
              </a:solidFill>
            </a:endParaRPr>
          </a:p>
        </p:txBody>
      </p:sp>
      <p:sp>
        <p:nvSpPr>
          <p:cNvPr id="8" name="TextBox 7"/>
          <p:cNvSpPr txBox="1"/>
          <p:nvPr/>
        </p:nvSpPr>
        <p:spPr>
          <a:xfrm>
            <a:off x="2941320" y="3145692"/>
            <a:ext cx="9083040" cy="2862322"/>
          </a:xfrm>
          <a:prstGeom prst="rect">
            <a:avLst/>
          </a:prstGeom>
          <a:noFill/>
        </p:spPr>
        <p:txBody>
          <a:bodyPr wrap="square" rtlCol="0">
            <a:spAutoFit/>
          </a:bodyPr>
          <a:lstStyle/>
          <a:p>
            <a:r>
              <a:rPr lang="en-GB" dirty="0" smtClean="0"/>
              <a:t>Takes </a:t>
            </a:r>
            <a:r>
              <a:rPr lang="en-GB" b="1" dirty="0" smtClean="0"/>
              <a:t>one year</a:t>
            </a:r>
            <a:r>
              <a:rPr lang="en-GB" dirty="0" smtClean="0"/>
              <a:t> to complete and is the equivalent of </a:t>
            </a:r>
            <a:r>
              <a:rPr lang="en-GB" b="1" dirty="0" smtClean="0"/>
              <a:t>one year at university</a:t>
            </a:r>
            <a:r>
              <a:rPr lang="en-GB" dirty="0" smtClean="0"/>
              <a:t>.</a:t>
            </a:r>
          </a:p>
          <a:p>
            <a:r>
              <a:rPr lang="en-GB" dirty="0" smtClean="0"/>
              <a:t>Often takes place at higher and further education</a:t>
            </a:r>
            <a:r>
              <a:rPr lang="en-GB" b="1" dirty="0" smtClean="0"/>
              <a:t> colleges</a:t>
            </a:r>
            <a:r>
              <a:rPr lang="en-GB" dirty="0" smtClean="0"/>
              <a:t>.</a:t>
            </a:r>
          </a:p>
          <a:p>
            <a:endParaRPr lang="en-GB" dirty="0" smtClean="0"/>
          </a:p>
          <a:p>
            <a:endParaRPr lang="en-GB" dirty="0"/>
          </a:p>
          <a:p>
            <a:r>
              <a:rPr lang="en-GB" dirty="0" smtClean="0"/>
              <a:t>Takes </a:t>
            </a:r>
            <a:r>
              <a:rPr lang="en-GB" b="1" dirty="0" smtClean="0"/>
              <a:t>two years</a:t>
            </a:r>
            <a:r>
              <a:rPr lang="en-GB" dirty="0" smtClean="0"/>
              <a:t> to complete and is the equivalent of </a:t>
            </a:r>
            <a:r>
              <a:rPr lang="en-GB" b="1" dirty="0" smtClean="0"/>
              <a:t>two years at university</a:t>
            </a:r>
            <a:r>
              <a:rPr lang="en-GB" dirty="0" smtClean="0"/>
              <a:t>.</a:t>
            </a:r>
          </a:p>
          <a:p>
            <a:r>
              <a:rPr lang="en-GB" dirty="0" smtClean="0"/>
              <a:t>Often takes place at higher and further education </a:t>
            </a:r>
            <a:r>
              <a:rPr lang="en-GB" b="1" dirty="0" smtClean="0"/>
              <a:t>colleges</a:t>
            </a:r>
            <a:r>
              <a:rPr lang="en-GB" dirty="0" smtClean="0"/>
              <a:t>.</a:t>
            </a:r>
          </a:p>
          <a:p>
            <a:endParaRPr lang="en-GB" dirty="0" smtClean="0"/>
          </a:p>
          <a:p>
            <a:endParaRPr lang="en-GB" dirty="0"/>
          </a:p>
          <a:p>
            <a:r>
              <a:rPr lang="en-GB" dirty="0" smtClean="0"/>
              <a:t>Takes </a:t>
            </a:r>
            <a:r>
              <a:rPr lang="en-GB" b="1" dirty="0" smtClean="0"/>
              <a:t>two years</a:t>
            </a:r>
            <a:r>
              <a:rPr lang="en-GB" dirty="0" smtClean="0"/>
              <a:t> to complete and is the equivalent of </a:t>
            </a:r>
            <a:r>
              <a:rPr lang="en-GB" b="1" dirty="0" smtClean="0"/>
              <a:t>2/3rds of a university degree</a:t>
            </a:r>
            <a:r>
              <a:rPr lang="en-GB" dirty="0" smtClean="0"/>
              <a:t>.</a:t>
            </a:r>
          </a:p>
          <a:p>
            <a:r>
              <a:rPr lang="en-GB" dirty="0" smtClean="0"/>
              <a:t>Often takes place at </a:t>
            </a:r>
            <a:r>
              <a:rPr lang="en-GB" b="1" dirty="0" smtClean="0"/>
              <a:t>university</a:t>
            </a:r>
            <a:r>
              <a:rPr lang="en-GB" dirty="0" smtClean="0"/>
              <a:t>.</a:t>
            </a:r>
            <a:endParaRPr lang="en-GB" dirty="0"/>
          </a:p>
        </p:txBody>
      </p:sp>
      <p:sp>
        <p:nvSpPr>
          <p:cNvPr id="9" name="Rectangle 8"/>
          <p:cNvSpPr/>
          <p:nvPr/>
        </p:nvSpPr>
        <p:spPr>
          <a:xfrm>
            <a:off x="501679" y="3130452"/>
            <a:ext cx="2256762" cy="707680"/>
          </a:xfrm>
          <a:prstGeom prst="rect">
            <a:avLst/>
          </a:prstGeom>
          <a:noFill/>
          <a:ln w="28575">
            <a:solidFill>
              <a:srgbClr val="ED21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HNC</a:t>
            </a:r>
            <a:endParaRPr lang="en-GB" sz="2000" b="1" dirty="0">
              <a:solidFill>
                <a:schemeClr val="tx1"/>
              </a:solidFill>
            </a:endParaRPr>
          </a:p>
        </p:txBody>
      </p:sp>
      <p:sp>
        <p:nvSpPr>
          <p:cNvPr id="10" name="Rectangle 9"/>
          <p:cNvSpPr/>
          <p:nvPr/>
        </p:nvSpPr>
        <p:spPr>
          <a:xfrm>
            <a:off x="501679" y="4223013"/>
            <a:ext cx="2256762" cy="707680"/>
          </a:xfrm>
          <a:prstGeom prst="rect">
            <a:avLst/>
          </a:prstGeom>
          <a:noFill/>
          <a:ln w="28575">
            <a:solidFill>
              <a:srgbClr val="ED21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HND</a:t>
            </a:r>
            <a:endParaRPr lang="en-GB" sz="2000" b="1" dirty="0">
              <a:solidFill>
                <a:schemeClr val="tx1"/>
              </a:solidFill>
            </a:endParaRPr>
          </a:p>
        </p:txBody>
      </p:sp>
      <p:sp>
        <p:nvSpPr>
          <p:cNvPr id="11" name="Rectangle 10"/>
          <p:cNvSpPr/>
          <p:nvPr/>
        </p:nvSpPr>
        <p:spPr>
          <a:xfrm>
            <a:off x="501679" y="5300334"/>
            <a:ext cx="2256762" cy="707680"/>
          </a:xfrm>
          <a:prstGeom prst="rect">
            <a:avLst/>
          </a:prstGeom>
          <a:noFill/>
          <a:ln w="28575">
            <a:solidFill>
              <a:srgbClr val="ED21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Foundation Degree</a:t>
            </a:r>
            <a:endParaRPr lang="en-GB" sz="2000" b="1" dirty="0">
              <a:solidFill>
                <a:schemeClr val="tx1"/>
              </a:solidFill>
            </a:endParaRPr>
          </a:p>
        </p:txBody>
      </p:sp>
      <p:sp>
        <p:nvSpPr>
          <p:cNvPr id="12" name="Rectangle 11"/>
          <p:cNvSpPr/>
          <p:nvPr/>
        </p:nvSpPr>
        <p:spPr>
          <a:xfrm>
            <a:off x="501680" y="622184"/>
            <a:ext cx="6236577"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ADDITIONAL HE PATHWAYS</a:t>
            </a:r>
            <a:endParaRPr lang="en-GB" sz="3600" b="1" dirty="0"/>
          </a:p>
        </p:txBody>
      </p:sp>
      <p:sp>
        <p:nvSpPr>
          <p:cNvPr id="3" name="TextBox 2"/>
          <p:cNvSpPr txBox="1"/>
          <p:nvPr/>
        </p:nvSpPr>
        <p:spPr>
          <a:xfrm>
            <a:off x="156117" y="3253459"/>
            <a:ext cx="345563" cy="461665"/>
          </a:xfrm>
          <a:prstGeom prst="rect">
            <a:avLst/>
          </a:prstGeom>
          <a:noFill/>
        </p:spPr>
        <p:txBody>
          <a:bodyPr wrap="square" rtlCol="0">
            <a:spAutoFit/>
          </a:bodyPr>
          <a:lstStyle/>
          <a:p>
            <a:r>
              <a:rPr lang="en-GB" sz="2400" b="1" dirty="0" smtClean="0">
                <a:solidFill>
                  <a:srgbClr val="ED217C"/>
                </a:solidFill>
              </a:rPr>
              <a:t>1</a:t>
            </a:r>
            <a:endParaRPr lang="en-GB" sz="2400" b="1" dirty="0">
              <a:solidFill>
                <a:srgbClr val="ED217C"/>
              </a:solidFill>
            </a:endParaRPr>
          </a:p>
        </p:txBody>
      </p:sp>
      <p:sp>
        <p:nvSpPr>
          <p:cNvPr id="13" name="TextBox 12"/>
          <p:cNvSpPr txBox="1"/>
          <p:nvPr/>
        </p:nvSpPr>
        <p:spPr>
          <a:xfrm>
            <a:off x="135735" y="4346020"/>
            <a:ext cx="345563" cy="461665"/>
          </a:xfrm>
          <a:prstGeom prst="rect">
            <a:avLst/>
          </a:prstGeom>
          <a:noFill/>
        </p:spPr>
        <p:txBody>
          <a:bodyPr wrap="square" rtlCol="0">
            <a:spAutoFit/>
          </a:bodyPr>
          <a:lstStyle/>
          <a:p>
            <a:r>
              <a:rPr lang="en-GB" sz="2400" b="1" dirty="0" smtClean="0">
                <a:solidFill>
                  <a:srgbClr val="ED217C"/>
                </a:solidFill>
              </a:rPr>
              <a:t>2</a:t>
            </a:r>
            <a:endParaRPr lang="en-GB" sz="2400" b="1" dirty="0">
              <a:solidFill>
                <a:srgbClr val="ED217C"/>
              </a:solidFill>
            </a:endParaRPr>
          </a:p>
        </p:txBody>
      </p:sp>
      <p:sp>
        <p:nvSpPr>
          <p:cNvPr id="14" name="TextBox 13"/>
          <p:cNvSpPr txBox="1"/>
          <p:nvPr/>
        </p:nvSpPr>
        <p:spPr>
          <a:xfrm>
            <a:off x="156117" y="5423341"/>
            <a:ext cx="345563" cy="461665"/>
          </a:xfrm>
          <a:prstGeom prst="rect">
            <a:avLst/>
          </a:prstGeom>
          <a:noFill/>
        </p:spPr>
        <p:txBody>
          <a:bodyPr wrap="square" rtlCol="0">
            <a:spAutoFit/>
          </a:bodyPr>
          <a:lstStyle/>
          <a:p>
            <a:r>
              <a:rPr lang="en-GB" sz="2400" b="1" dirty="0" smtClean="0">
                <a:solidFill>
                  <a:srgbClr val="ED217C"/>
                </a:solidFill>
              </a:rPr>
              <a:t>3</a:t>
            </a:r>
            <a:endParaRPr lang="en-GB" sz="2400" b="1" dirty="0">
              <a:solidFill>
                <a:srgbClr val="ED217C"/>
              </a:solidFill>
            </a:endParaRPr>
          </a:p>
        </p:txBody>
      </p:sp>
    </p:spTree>
    <p:extLst>
      <p:ext uri="{BB962C8B-B14F-4D97-AF65-F5344CB8AC3E}">
        <p14:creationId xmlns:p14="http://schemas.microsoft.com/office/powerpoint/2010/main" val="1949779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1199" y="2143526"/>
            <a:ext cx="3521681" cy="3717335"/>
          </a:xfrm>
          <a:prstGeom prst="rect">
            <a:avLst/>
          </a:prstGeom>
          <a:noFill/>
          <a:ln w="28575">
            <a:solidFill>
              <a:srgbClr val="ED21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chemeClr val="tx1"/>
              </a:solidFill>
            </a:endParaRPr>
          </a:p>
          <a:p>
            <a:r>
              <a:rPr lang="en-GB" dirty="0" smtClean="0">
                <a:solidFill>
                  <a:schemeClr val="tx1"/>
                </a:solidFill>
              </a:rPr>
              <a:t>Takes 1 year &amp; is equivalent of 1 year at university</a:t>
            </a:r>
          </a:p>
          <a:p>
            <a:endParaRPr lang="en-GB" dirty="0" smtClean="0">
              <a:solidFill>
                <a:schemeClr val="tx1"/>
              </a:solidFill>
            </a:endParaRPr>
          </a:p>
          <a:p>
            <a:r>
              <a:rPr lang="en-GB" dirty="0" smtClean="0">
                <a:solidFill>
                  <a:schemeClr val="tx1"/>
                </a:solidFill>
              </a:rPr>
              <a:t>Takes place at HE / FE college</a:t>
            </a:r>
          </a:p>
          <a:p>
            <a:endParaRPr lang="en-GB" dirty="0">
              <a:solidFill>
                <a:schemeClr val="tx1"/>
              </a:solidFill>
            </a:endParaRPr>
          </a:p>
          <a:p>
            <a:r>
              <a:rPr lang="en-GB" dirty="0" smtClean="0">
                <a:solidFill>
                  <a:schemeClr val="tx1"/>
                </a:solidFill>
              </a:rPr>
              <a:t>Vocational &amp; practical</a:t>
            </a:r>
            <a:r>
              <a:rPr lang="en-GB" dirty="0">
                <a:solidFill>
                  <a:schemeClr val="tx1"/>
                </a:solidFill>
              </a:rPr>
              <a:t>: ‘learn by doing’</a:t>
            </a:r>
          </a:p>
          <a:p>
            <a:endParaRPr lang="en-GB" dirty="0">
              <a:solidFill>
                <a:schemeClr val="tx1"/>
              </a:solidFill>
            </a:endParaRPr>
          </a:p>
          <a:p>
            <a:r>
              <a:rPr lang="en-GB" dirty="0" smtClean="0">
                <a:solidFill>
                  <a:schemeClr val="tx1"/>
                </a:solidFill>
              </a:rPr>
              <a:t>Links to industry / prepares students for the workplace</a:t>
            </a:r>
          </a:p>
          <a:p>
            <a:endParaRPr lang="en-GB" dirty="0" smtClean="0">
              <a:solidFill>
                <a:schemeClr val="tx1"/>
              </a:solidFill>
            </a:endParaRPr>
          </a:p>
          <a:p>
            <a:r>
              <a:rPr lang="en-GB" dirty="0" smtClean="0">
                <a:solidFill>
                  <a:schemeClr val="tx1"/>
                </a:solidFill>
              </a:rPr>
              <a:t>Can continue on to HND</a:t>
            </a:r>
            <a:endParaRPr lang="en-GB" dirty="0">
              <a:solidFill>
                <a:schemeClr val="tx1"/>
              </a:solidFill>
            </a:endParaRPr>
          </a:p>
        </p:txBody>
      </p:sp>
      <p:sp>
        <p:nvSpPr>
          <p:cNvPr id="5" name="Rectangle 4"/>
          <p:cNvSpPr/>
          <p:nvPr/>
        </p:nvSpPr>
        <p:spPr>
          <a:xfrm>
            <a:off x="501680" y="622184"/>
            <a:ext cx="3475960"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KEY FEATURES</a:t>
            </a:r>
            <a:endParaRPr lang="en-GB" sz="3600" b="1" dirty="0"/>
          </a:p>
        </p:txBody>
      </p:sp>
      <p:sp>
        <p:nvSpPr>
          <p:cNvPr id="7" name="Rectangle 6"/>
          <p:cNvSpPr/>
          <p:nvPr/>
        </p:nvSpPr>
        <p:spPr>
          <a:xfrm>
            <a:off x="4479319" y="1458217"/>
            <a:ext cx="3521681" cy="70055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HND</a:t>
            </a:r>
          </a:p>
          <a:p>
            <a:pPr algn="ctr"/>
            <a:r>
              <a:rPr lang="en-GB" sz="2000" b="1" dirty="0">
                <a:solidFill>
                  <a:schemeClr val="bg1"/>
                </a:solidFill>
              </a:rPr>
              <a:t>(Higher National Diploma)</a:t>
            </a:r>
          </a:p>
        </p:txBody>
      </p:sp>
      <p:sp>
        <p:nvSpPr>
          <p:cNvPr id="8" name="Rectangle 7"/>
          <p:cNvSpPr/>
          <p:nvPr/>
        </p:nvSpPr>
        <p:spPr>
          <a:xfrm>
            <a:off x="471200" y="1458217"/>
            <a:ext cx="3521681" cy="70055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HNC</a:t>
            </a:r>
          </a:p>
          <a:p>
            <a:pPr algn="ctr"/>
            <a:r>
              <a:rPr lang="en-GB" sz="2000" b="1" dirty="0">
                <a:solidFill>
                  <a:schemeClr val="bg1"/>
                </a:solidFill>
              </a:rPr>
              <a:t>(Higher National Certificate</a:t>
            </a:r>
            <a:r>
              <a:rPr lang="en-GB" sz="2000" b="1" dirty="0" smtClean="0">
                <a:solidFill>
                  <a:schemeClr val="bg1"/>
                </a:solidFill>
              </a:rPr>
              <a:t>)</a:t>
            </a:r>
            <a:endParaRPr lang="en-GB" sz="2000" b="1" dirty="0">
              <a:solidFill>
                <a:schemeClr val="bg1"/>
              </a:solidFill>
            </a:endParaRPr>
          </a:p>
        </p:txBody>
      </p:sp>
      <p:sp>
        <p:nvSpPr>
          <p:cNvPr id="9" name="Rectangle 8"/>
          <p:cNvSpPr/>
          <p:nvPr/>
        </p:nvSpPr>
        <p:spPr>
          <a:xfrm>
            <a:off x="8396000" y="1435847"/>
            <a:ext cx="3521681" cy="72292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Foundation degree</a:t>
            </a:r>
            <a:endParaRPr lang="en-GB" sz="2000" b="1" dirty="0">
              <a:solidFill>
                <a:schemeClr val="bg1"/>
              </a:solidFill>
            </a:endParaRPr>
          </a:p>
        </p:txBody>
      </p:sp>
      <p:sp>
        <p:nvSpPr>
          <p:cNvPr id="15" name="Rectangle 14"/>
          <p:cNvSpPr/>
          <p:nvPr/>
        </p:nvSpPr>
        <p:spPr>
          <a:xfrm>
            <a:off x="4479319" y="2143527"/>
            <a:ext cx="3521681" cy="3717335"/>
          </a:xfrm>
          <a:prstGeom prst="rect">
            <a:avLst/>
          </a:prstGeom>
          <a:noFill/>
          <a:ln w="28575">
            <a:solidFill>
              <a:srgbClr val="ED21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chemeClr val="tx1"/>
              </a:solidFill>
            </a:endParaRPr>
          </a:p>
          <a:p>
            <a:r>
              <a:rPr lang="en-GB" dirty="0" smtClean="0">
                <a:solidFill>
                  <a:schemeClr val="tx1"/>
                </a:solidFill>
              </a:rPr>
              <a:t>Takes 2 years &amp; is equivalent of 2 years at university</a:t>
            </a:r>
          </a:p>
          <a:p>
            <a:endParaRPr lang="en-GB" dirty="0">
              <a:solidFill>
                <a:schemeClr val="tx1"/>
              </a:solidFill>
            </a:endParaRPr>
          </a:p>
          <a:p>
            <a:r>
              <a:rPr lang="en-GB" dirty="0" smtClean="0">
                <a:solidFill>
                  <a:schemeClr val="tx1"/>
                </a:solidFill>
              </a:rPr>
              <a:t>Takes place </a:t>
            </a:r>
            <a:r>
              <a:rPr lang="en-GB" dirty="0">
                <a:solidFill>
                  <a:schemeClr val="tx1"/>
                </a:solidFill>
              </a:rPr>
              <a:t>at HE / FE college</a:t>
            </a:r>
          </a:p>
          <a:p>
            <a:endParaRPr lang="en-GB" dirty="0" smtClean="0">
              <a:solidFill>
                <a:schemeClr val="tx1"/>
              </a:solidFill>
            </a:endParaRPr>
          </a:p>
          <a:p>
            <a:r>
              <a:rPr lang="en-GB" dirty="0">
                <a:solidFill>
                  <a:schemeClr val="tx1"/>
                </a:solidFill>
              </a:rPr>
              <a:t>Vocational &amp; practical: ‘learn by doing’</a:t>
            </a:r>
          </a:p>
          <a:p>
            <a:endParaRPr lang="en-GB" dirty="0">
              <a:solidFill>
                <a:schemeClr val="tx1"/>
              </a:solidFill>
            </a:endParaRPr>
          </a:p>
          <a:p>
            <a:r>
              <a:rPr lang="en-GB" dirty="0">
                <a:solidFill>
                  <a:schemeClr val="tx1"/>
                </a:solidFill>
              </a:rPr>
              <a:t>Links to industry / prepares students for the workplace</a:t>
            </a:r>
          </a:p>
          <a:p>
            <a:endParaRPr lang="en-GB" dirty="0">
              <a:solidFill>
                <a:schemeClr val="tx1"/>
              </a:solidFill>
            </a:endParaRPr>
          </a:p>
          <a:p>
            <a:r>
              <a:rPr lang="en-GB" dirty="0">
                <a:solidFill>
                  <a:schemeClr val="tx1"/>
                </a:solidFill>
              </a:rPr>
              <a:t>Can ‘top up’ to university </a:t>
            </a:r>
            <a:r>
              <a:rPr lang="en-GB" dirty="0" smtClean="0">
                <a:solidFill>
                  <a:schemeClr val="tx1"/>
                </a:solidFill>
              </a:rPr>
              <a:t>degree</a:t>
            </a:r>
            <a:endParaRPr lang="en-GB" dirty="0">
              <a:solidFill>
                <a:schemeClr val="tx1"/>
              </a:solidFill>
            </a:endParaRPr>
          </a:p>
        </p:txBody>
      </p:sp>
      <p:sp>
        <p:nvSpPr>
          <p:cNvPr id="16" name="Rectangle 15"/>
          <p:cNvSpPr/>
          <p:nvPr/>
        </p:nvSpPr>
        <p:spPr>
          <a:xfrm>
            <a:off x="8396000" y="2143525"/>
            <a:ext cx="3521681" cy="3717335"/>
          </a:xfrm>
          <a:prstGeom prst="rect">
            <a:avLst/>
          </a:prstGeom>
          <a:noFill/>
          <a:ln w="28575">
            <a:solidFill>
              <a:srgbClr val="ED21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chemeClr val="tx1"/>
              </a:solidFill>
            </a:endParaRPr>
          </a:p>
          <a:p>
            <a:r>
              <a:rPr lang="en-GB" dirty="0" smtClean="0">
                <a:solidFill>
                  <a:schemeClr val="tx1"/>
                </a:solidFill>
              </a:rPr>
              <a:t>Takes 2 years &amp; is equivalent of 2/3</a:t>
            </a:r>
            <a:r>
              <a:rPr lang="en-GB" baseline="30000" dirty="0" smtClean="0">
                <a:solidFill>
                  <a:schemeClr val="tx1"/>
                </a:solidFill>
              </a:rPr>
              <a:t>rd</a:t>
            </a:r>
            <a:r>
              <a:rPr lang="en-GB" dirty="0" smtClean="0">
                <a:solidFill>
                  <a:schemeClr val="tx1"/>
                </a:solidFill>
              </a:rPr>
              <a:t> of university degree</a:t>
            </a:r>
            <a:endParaRPr lang="en-GB" dirty="0">
              <a:solidFill>
                <a:schemeClr val="tx1"/>
              </a:solidFill>
            </a:endParaRPr>
          </a:p>
          <a:p>
            <a:endParaRPr lang="en-GB" dirty="0" smtClean="0">
              <a:solidFill>
                <a:schemeClr val="tx1"/>
              </a:solidFill>
            </a:endParaRPr>
          </a:p>
          <a:p>
            <a:r>
              <a:rPr lang="en-GB" dirty="0" smtClean="0">
                <a:solidFill>
                  <a:schemeClr val="tx1"/>
                </a:solidFill>
              </a:rPr>
              <a:t>Takes place at university &amp; HE / FE colleges</a:t>
            </a:r>
            <a:endParaRPr lang="en-GB" dirty="0">
              <a:solidFill>
                <a:schemeClr val="tx1"/>
              </a:solidFill>
            </a:endParaRPr>
          </a:p>
          <a:p>
            <a:endParaRPr lang="en-GB" dirty="0">
              <a:solidFill>
                <a:schemeClr val="tx1"/>
              </a:solidFill>
            </a:endParaRPr>
          </a:p>
          <a:p>
            <a:r>
              <a:rPr lang="en-GB" dirty="0" smtClean="0">
                <a:solidFill>
                  <a:schemeClr val="tx1"/>
                </a:solidFill>
              </a:rPr>
              <a:t>Combines </a:t>
            </a:r>
            <a:r>
              <a:rPr lang="en-GB" dirty="0">
                <a:solidFill>
                  <a:schemeClr val="tx1"/>
                </a:solidFill>
              </a:rPr>
              <a:t>academic study with work-place </a:t>
            </a:r>
            <a:r>
              <a:rPr lang="en-GB" dirty="0" smtClean="0">
                <a:solidFill>
                  <a:schemeClr val="tx1"/>
                </a:solidFill>
              </a:rPr>
              <a:t>learning</a:t>
            </a:r>
          </a:p>
          <a:p>
            <a:endParaRPr lang="en-GB" dirty="0">
              <a:solidFill>
                <a:schemeClr val="tx1"/>
              </a:solidFill>
            </a:endParaRPr>
          </a:p>
          <a:p>
            <a:r>
              <a:rPr lang="en-GB" dirty="0" smtClean="0">
                <a:solidFill>
                  <a:schemeClr val="tx1"/>
                </a:solidFill>
              </a:rPr>
              <a:t>Prepares students for the workplace or further university study</a:t>
            </a:r>
          </a:p>
        </p:txBody>
      </p:sp>
    </p:spTree>
    <p:extLst>
      <p:ext uri="{BB962C8B-B14F-4D97-AF65-F5344CB8AC3E}">
        <p14:creationId xmlns:p14="http://schemas.microsoft.com/office/powerpoint/2010/main" val="3401785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80" y="622183"/>
            <a:ext cx="7026880" cy="1092347"/>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COMMON HNC, HND &amp; FOUNDATION DEGREE COURSES</a:t>
            </a:r>
            <a:endParaRPr lang="en-GB" sz="3600" b="1" dirty="0"/>
          </a:p>
        </p:txBody>
      </p:sp>
      <p:sp>
        <p:nvSpPr>
          <p:cNvPr id="6" name="TextBox 5"/>
          <p:cNvSpPr txBox="1"/>
          <p:nvPr/>
        </p:nvSpPr>
        <p:spPr>
          <a:xfrm>
            <a:off x="501680" y="2142591"/>
            <a:ext cx="3582640" cy="523220"/>
          </a:xfrm>
          <a:prstGeom prst="rect">
            <a:avLst/>
          </a:prstGeom>
          <a:noFill/>
        </p:spPr>
        <p:txBody>
          <a:bodyPr wrap="square" rtlCol="0">
            <a:spAutoFit/>
          </a:bodyPr>
          <a:lstStyle/>
          <a:p>
            <a:r>
              <a:rPr lang="en-GB" sz="2800" b="1" dirty="0" smtClean="0">
                <a:solidFill>
                  <a:srgbClr val="FF3300"/>
                </a:solidFill>
              </a:rPr>
              <a:t>Business &amp; Finance</a:t>
            </a:r>
            <a:endParaRPr lang="en-GB" sz="2800" b="1" dirty="0">
              <a:solidFill>
                <a:srgbClr val="FF3300"/>
              </a:solidFill>
            </a:endParaRPr>
          </a:p>
        </p:txBody>
      </p:sp>
      <p:sp>
        <p:nvSpPr>
          <p:cNvPr id="4" name="TextBox 3"/>
          <p:cNvSpPr txBox="1"/>
          <p:nvPr/>
        </p:nvSpPr>
        <p:spPr>
          <a:xfrm>
            <a:off x="2773680" y="3301277"/>
            <a:ext cx="2849880" cy="523220"/>
          </a:xfrm>
          <a:prstGeom prst="rect">
            <a:avLst/>
          </a:prstGeom>
          <a:noFill/>
        </p:spPr>
        <p:txBody>
          <a:bodyPr wrap="square" rtlCol="0">
            <a:spAutoFit/>
          </a:bodyPr>
          <a:lstStyle/>
          <a:p>
            <a:r>
              <a:rPr lang="en-GB" sz="2800" b="1" dirty="0" smtClean="0">
                <a:solidFill>
                  <a:srgbClr val="92278F"/>
                </a:solidFill>
              </a:rPr>
              <a:t>Health &amp; Social</a:t>
            </a:r>
            <a:endParaRPr lang="en-GB" sz="2800" b="1" dirty="0">
              <a:solidFill>
                <a:srgbClr val="92278F"/>
              </a:solidFill>
            </a:endParaRPr>
          </a:p>
        </p:txBody>
      </p:sp>
      <p:sp>
        <p:nvSpPr>
          <p:cNvPr id="7" name="TextBox 6"/>
          <p:cNvSpPr txBox="1"/>
          <p:nvPr/>
        </p:nvSpPr>
        <p:spPr>
          <a:xfrm>
            <a:off x="684560" y="4139988"/>
            <a:ext cx="2089120" cy="523220"/>
          </a:xfrm>
          <a:prstGeom prst="rect">
            <a:avLst/>
          </a:prstGeom>
          <a:noFill/>
        </p:spPr>
        <p:txBody>
          <a:bodyPr wrap="square" rtlCol="0">
            <a:spAutoFit/>
          </a:bodyPr>
          <a:lstStyle/>
          <a:p>
            <a:r>
              <a:rPr lang="en-GB" sz="2800" b="1" dirty="0" smtClean="0">
                <a:solidFill>
                  <a:srgbClr val="0B9444"/>
                </a:solidFill>
              </a:rPr>
              <a:t>Engineering</a:t>
            </a:r>
            <a:endParaRPr lang="en-GB" sz="2800" b="1" dirty="0">
              <a:solidFill>
                <a:srgbClr val="0B9444"/>
              </a:solidFill>
            </a:endParaRPr>
          </a:p>
        </p:txBody>
      </p:sp>
      <p:sp>
        <p:nvSpPr>
          <p:cNvPr id="8" name="TextBox 7"/>
          <p:cNvSpPr txBox="1"/>
          <p:nvPr/>
        </p:nvSpPr>
        <p:spPr>
          <a:xfrm>
            <a:off x="3124200" y="5263667"/>
            <a:ext cx="2270760" cy="523220"/>
          </a:xfrm>
          <a:prstGeom prst="rect">
            <a:avLst/>
          </a:prstGeom>
          <a:noFill/>
        </p:spPr>
        <p:txBody>
          <a:bodyPr wrap="square" rtlCol="0">
            <a:spAutoFit/>
          </a:bodyPr>
          <a:lstStyle/>
          <a:p>
            <a:r>
              <a:rPr lang="en-GB" sz="2800" b="1" dirty="0" smtClean="0">
                <a:solidFill>
                  <a:srgbClr val="00B0F0"/>
                </a:solidFill>
              </a:rPr>
              <a:t>Photography</a:t>
            </a:r>
            <a:endParaRPr lang="en-GB" sz="2800" b="1" dirty="0">
              <a:solidFill>
                <a:srgbClr val="00B0F0"/>
              </a:solidFill>
            </a:endParaRPr>
          </a:p>
        </p:txBody>
      </p:sp>
      <p:sp>
        <p:nvSpPr>
          <p:cNvPr id="9" name="TextBox 8"/>
          <p:cNvSpPr txBox="1"/>
          <p:nvPr/>
        </p:nvSpPr>
        <p:spPr>
          <a:xfrm>
            <a:off x="5281280" y="2183406"/>
            <a:ext cx="2340470" cy="523220"/>
          </a:xfrm>
          <a:prstGeom prst="rect">
            <a:avLst/>
          </a:prstGeom>
          <a:noFill/>
        </p:spPr>
        <p:txBody>
          <a:bodyPr wrap="square" rtlCol="0">
            <a:spAutoFit/>
          </a:bodyPr>
          <a:lstStyle/>
          <a:p>
            <a:r>
              <a:rPr lang="en-GB" sz="2800" b="1" dirty="0" smtClean="0">
                <a:solidFill>
                  <a:srgbClr val="0B9444"/>
                </a:solidFill>
              </a:rPr>
              <a:t>Construction</a:t>
            </a:r>
            <a:endParaRPr lang="en-GB" sz="2800" b="1" dirty="0">
              <a:solidFill>
                <a:srgbClr val="0B9444"/>
              </a:solidFill>
            </a:endParaRPr>
          </a:p>
        </p:txBody>
      </p:sp>
      <p:sp>
        <p:nvSpPr>
          <p:cNvPr id="10" name="TextBox 9"/>
          <p:cNvSpPr txBox="1"/>
          <p:nvPr/>
        </p:nvSpPr>
        <p:spPr>
          <a:xfrm>
            <a:off x="5072040" y="4139987"/>
            <a:ext cx="2700360" cy="523220"/>
          </a:xfrm>
          <a:prstGeom prst="rect">
            <a:avLst/>
          </a:prstGeom>
          <a:noFill/>
        </p:spPr>
        <p:txBody>
          <a:bodyPr wrap="square" rtlCol="0">
            <a:spAutoFit/>
          </a:bodyPr>
          <a:lstStyle/>
          <a:p>
            <a:r>
              <a:rPr lang="en-GB" sz="2800" b="1" dirty="0" smtClean="0">
                <a:solidFill>
                  <a:srgbClr val="FF3300"/>
                </a:solidFill>
              </a:rPr>
              <a:t>Graphic Design</a:t>
            </a:r>
            <a:endParaRPr lang="en-GB" sz="2800" b="1" dirty="0">
              <a:solidFill>
                <a:srgbClr val="FF3300"/>
              </a:solidFill>
            </a:endParaRPr>
          </a:p>
        </p:txBody>
      </p:sp>
      <p:sp>
        <p:nvSpPr>
          <p:cNvPr id="11" name="TextBox 10"/>
          <p:cNvSpPr txBox="1"/>
          <p:nvPr/>
        </p:nvSpPr>
        <p:spPr>
          <a:xfrm>
            <a:off x="7471720" y="3301276"/>
            <a:ext cx="1981200" cy="523220"/>
          </a:xfrm>
          <a:prstGeom prst="rect">
            <a:avLst/>
          </a:prstGeom>
          <a:noFill/>
        </p:spPr>
        <p:txBody>
          <a:bodyPr wrap="square" rtlCol="0">
            <a:spAutoFit/>
          </a:bodyPr>
          <a:lstStyle/>
          <a:p>
            <a:r>
              <a:rPr lang="en-GB" sz="2800" b="1" dirty="0" smtClean="0">
                <a:solidFill>
                  <a:srgbClr val="00B0F0"/>
                </a:solidFill>
              </a:rPr>
              <a:t>Computing</a:t>
            </a:r>
            <a:endParaRPr lang="en-GB" sz="2800" b="1" dirty="0">
              <a:solidFill>
                <a:srgbClr val="00B0F0"/>
              </a:solidFill>
            </a:endParaRPr>
          </a:p>
        </p:txBody>
      </p:sp>
      <p:sp>
        <p:nvSpPr>
          <p:cNvPr id="12" name="TextBox 11"/>
          <p:cNvSpPr txBox="1"/>
          <p:nvPr/>
        </p:nvSpPr>
        <p:spPr>
          <a:xfrm>
            <a:off x="7471720" y="5263668"/>
            <a:ext cx="1981200" cy="523220"/>
          </a:xfrm>
          <a:prstGeom prst="rect">
            <a:avLst/>
          </a:prstGeom>
          <a:noFill/>
        </p:spPr>
        <p:txBody>
          <a:bodyPr wrap="square" rtlCol="0">
            <a:spAutoFit/>
          </a:bodyPr>
          <a:lstStyle/>
          <a:p>
            <a:r>
              <a:rPr lang="en-GB" sz="2800" b="1" dirty="0" smtClean="0">
                <a:solidFill>
                  <a:srgbClr val="92278F"/>
                </a:solidFill>
              </a:rPr>
              <a:t>Hospitality</a:t>
            </a:r>
            <a:endParaRPr lang="en-GB" sz="2800" b="1" dirty="0">
              <a:solidFill>
                <a:srgbClr val="92278F"/>
              </a:solidFill>
            </a:endParaRPr>
          </a:p>
        </p:txBody>
      </p:sp>
      <p:sp>
        <p:nvSpPr>
          <p:cNvPr id="13" name="TextBox 12"/>
          <p:cNvSpPr txBox="1"/>
          <p:nvPr/>
        </p:nvSpPr>
        <p:spPr>
          <a:xfrm>
            <a:off x="9125880" y="2183406"/>
            <a:ext cx="2563200" cy="523220"/>
          </a:xfrm>
          <a:prstGeom prst="rect">
            <a:avLst/>
          </a:prstGeom>
          <a:noFill/>
        </p:spPr>
        <p:txBody>
          <a:bodyPr wrap="square" rtlCol="0">
            <a:spAutoFit/>
          </a:bodyPr>
          <a:lstStyle/>
          <a:p>
            <a:r>
              <a:rPr lang="en-GB" sz="2800" b="1" dirty="0" smtClean="0">
                <a:solidFill>
                  <a:srgbClr val="FF3300"/>
                </a:solidFill>
              </a:rPr>
              <a:t>Sport Science</a:t>
            </a:r>
            <a:endParaRPr lang="en-GB" sz="2800" b="1" dirty="0">
              <a:solidFill>
                <a:srgbClr val="FF3300"/>
              </a:solidFill>
            </a:endParaRPr>
          </a:p>
        </p:txBody>
      </p:sp>
      <p:sp>
        <p:nvSpPr>
          <p:cNvPr id="14" name="TextBox 13"/>
          <p:cNvSpPr txBox="1"/>
          <p:nvPr/>
        </p:nvSpPr>
        <p:spPr>
          <a:xfrm>
            <a:off x="9335120" y="4139986"/>
            <a:ext cx="2353960" cy="954107"/>
          </a:xfrm>
          <a:prstGeom prst="rect">
            <a:avLst/>
          </a:prstGeom>
          <a:noFill/>
        </p:spPr>
        <p:txBody>
          <a:bodyPr wrap="square" rtlCol="0">
            <a:spAutoFit/>
          </a:bodyPr>
          <a:lstStyle/>
          <a:p>
            <a:r>
              <a:rPr lang="en-GB" sz="2800" b="1" dirty="0" smtClean="0">
                <a:solidFill>
                  <a:srgbClr val="0B9444"/>
                </a:solidFill>
              </a:rPr>
              <a:t>Animal Management</a:t>
            </a:r>
            <a:endParaRPr lang="en-GB" sz="2800" b="1" dirty="0">
              <a:solidFill>
                <a:srgbClr val="0B9444"/>
              </a:solidFill>
            </a:endParaRPr>
          </a:p>
        </p:txBody>
      </p:sp>
    </p:spTree>
    <p:extLst>
      <p:ext uri="{BB962C8B-B14F-4D97-AF65-F5344CB8AC3E}">
        <p14:creationId xmlns:p14="http://schemas.microsoft.com/office/powerpoint/2010/main" val="2344391136"/>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18760" y="1779692"/>
            <a:ext cx="5775960" cy="3970318"/>
          </a:xfrm>
          <a:prstGeom prst="rect">
            <a:avLst/>
          </a:prstGeom>
          <a:solidFill>
            <a:srgbClr val="132E4B"/>
          </a:solidFill>
        </p:spPr>
        <p:txBody>
          <a:bodyPr wrap="square" rtlCol="0">
            <a:spAutoFit/>
          </a:bodyPr>
          <a:lstStyle/>
          <a:p>
            <a:pPr>
              <a:lnSpc>
                <a:spcPct val="150000"/>
              </a:lnSpc>
            </a:pPr>
            <a:r>
              <a:rPr lang="en-GB" sz="2800" dirty="0" smtClean="0">
                <a:solidFill>
                  <a:schemeClr val="bg1"/>
                </a:solidFill>
              </a:rPr>
              <a:t>You can even do a </a:t>
            </a:r>
            <a:r>
              <a:rPr lang="en-GB" sz="2800" dirty="0" smtClean="0">
                <a:solidFill>
                  <a:schemeClr val="bg1"/>
                </a:solidFill>
              </a:rPr>
              <a:t>McDonald’s </a:t>
            </a:r>
            <a:r>
              <a:rPr lang="en-GB" sz="2800" dirty="0" smtClean="0">
                <a:solidFill>
                  <a:schemeClr val="bg1"/>
                </a:solidFill>
              </a:rPr>
              <a:t>Foundation Degree!</a:t>
            </a:r>
          </a:p>
          <a:p>
            <a:pPr>
              <a:lnSpc>
                <a:spcPct val="150000"/>
              </a:lnSpc>
            </a:pPr>
            <a:endParaRPr lang="en-GB" sz="2800" dirty="0">
              <a:solidFill>
                <a:schemeClr val="bg1"/>
              </a:solidFill>
            </a:endParaRPr>
          </a:p>
          <a:p>
            <a:pPr>
              <a:lnSpc>
                <a:spcPct val="150000"/>
              </a:lnSpc>
            </a:pPr>
            <a:r>
              <a:rPr lang="en-GB" sz="2800" dirty="0" smtClean="0">
                <a:solidFill>
                  <a:srgbClr val="FFFF00"/>
                </a:solidFill>
              </a:rPr>
              <a:t>McDonald’s </a:t>
            </a:r>
            <a:r>
              <a:rPr lang="en-GB" sz="2800" dirty="0" smtClean="0">
                <a:solidFill>
                  <a:srgbClr val="FFFF00"/>
                </a:solidFill>
              </a:rPr>
              <a:t>Managing Business Operations </a:t>
            </a:r>
            <a:r>
              <a:rPr lang="en-GB" sz="2800" dirty="0" smtClean="0">
                <a:solidFill>
                  <a:schemeClr val="bg1"/>
                </a:solidFill>
              </a:rPr>
              <a:t>at Manchester Metropolitan University</a:t>
            </a:r>
            <a:endParaRPr lang="en-GB" sz="2800" dirty="0">
              <a:solidFill>
                <a:schemeClr val="bg1"/>
              </a:solidFill>
            </a:endParaRPr>
          </a:p>
        </p:txBody>
      </p:sp>
      <p:sp>
        <p:nvSpPr>
          <p:cNvPr id="5" name="Rectangle 4"/>
          <p:cNvSpPr/>
          <p:nvPr/>
        </p:nvSpPr>
        <p:spPr>
          <a:xfrm>
            <a:off x="501680" y="622184"/>
            <a:ext cx="3780760"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DID YOU KNOW?</a:t>
            </a:r>
            <a:endParaRPr lang="en-GB" sz="3600" b="1" dirty="0"/>
          </a:p>
        </p:txBody>
      </p:sp>
      <p:pic>
        <p:nvPicPr>
          <p:cNvPr id="1028" name="Picture 4" descr="Logos | McDonald's Corp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80" y="2372066"/>
            <a:ext cx="4501368" cy="25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81796"/>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in4081\AppData\Local\Microsoft\Windows\Temporary Internet Files\Content.IE5\127VV5IV\question-mark[1].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795" y="2426372"/>
            <a:ext cx="2142803" cy="21428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49882" y="2841183"/>
            <a:ext cx="5663638" cy="1384995"/>
          </a:xfrm>
          <a:prstGeom prst="rect">
            <a:avLst/>
          </a:prstGeom>
          <a:noFill/>
        </p:spPr>
        <p:txBody>
          <a:bodyPr wrap="square" rtlCol="0">
            <a:spAutoFit/>
          </a:bodyPr>
          <a:lstStyle/>
          <a:p>
            <a:pPr>
              <a:lnSpc>
                <a:spcPct val="150000"/>
              </a:lnSpc>
            </a:pPr>
            <a:r>
              <a:rPr lang="en-GB" sz="2800" dirty="0" smtClean="0"/>
              <a:t>Why might someone take this type of qualification?</a:t>
            </a:r>
            <a:endParaRPr lang="en-GB" sz="2800" dirty="0"/>
          </a:p>
        </p:txBody>
      </p:sp>
      <p:sp>
        <p:nvSpPr>
          <p:cNvPr id="5" name="Rectangle 4"/>
          <p:cNvSpPr/>
          <p:nvPr/>
        </p:nvSpPr>
        <p:spPr>
          <a:xfrm>
            <a:off x="501679" y="535098"/>
            <a:ext cx="3361193"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THE BENEFITS</a:t>
            </a:r>
            <a:endParaRPr lang="en-GB" sz="3600" b="1" dirty="0"/>
          </a:p>
        </p:txBody>
      </p:sp>
    </p:spTree>
    <p:extLst>
      <p:ext uri="{BB962C8B-B14F-4D97-AF65-F5344CB8AC3E}">
        <p14:creationId xmlns:p14="http://schemas.microsoft.com/office/powerpoint/2010/main" val="73559058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1680" y="1676462"/>
            <a:ext cx="8124160" cy="4401205"/>
          </a:xfrm>
          <a:prstGeom prst="rect">
            <a:avLst/>
          </a:prstGeom>
          <a:solidFill>
            <a:srgbClr val="7030A0"/>
          </a:solidFill>
        </p:spPr>
        <p:txBody>
          <a:bodyPr wrap="square" rtlCol="0">
            <a:spAutoFit/>
          </a:bodyPr>
          <a:lstStyle/>
          <a:p>
            <a:pPr marL="285750" indent="-285750">
              <a:buFontTx/>
              <a:buChar char="-"/>
            </a:pPr>
            <a:r>
              <a:rPr lang="en-GB" sz="2000" dirty="0">
                <a:solidFill>
                  <a:schemeClr val="bg1"/>
                </a:solidFill>
              </a:rPr>
              <a:t>L</a:t>
            </a:r>
            <a:r>
              <a:rPr lang="en-GB" sz="2000" dirty="0" smtClean="0">
                <a:solidFill>
                  <a:schemeClr val="bg1"/>
                </a:solidFill>
              </a:rPr>
              <a:t>ess time to complete than a full university degree</a:t>
            </a:r>
          </a:p>
          <a:p>
            <a:pPr marL="285750" indent="-285750">
              <a:buFontTx/>
              <a:buChar char="-"/>
            </a:pPr>
            <a:endParaRPr lang="en-GB" sz="2000" dirty="0" smtClean="0">
              <a:solidFill>
                <a:schemeClr val="bg1"/>
              </a:solidFill>
            </a:endParaRPr>
          </a:p>
          <a:p>
            <a:pPr marL="285750" indent="-285750">
              <a:buFontTx/>
              <a:buChar char="-"/>
            </a:pPr>
            <a:r>
              <a:rPr lang="en-GB" sz="2000" dirty="0" smtClean="0">
                <a:solidFill>
                  <a:schemeClr val="bg1"/>
                </a:solidFill>
              </a:rPr>
              <a:t>Vocationally focussed and can lead straight on to a career</a:t>
            </a:r>
          </a:p>
          <a:p>
            <a:pPr marL="285750" indent="-285750">
              <a:buFontTx/>
              <a:buChar char="-"/>
            </a:pPr>
            <a:endParaRPr lang="en-GB" sz="2000" dirty="0" smtClean="0">
              <a:solidFill>
                <a:schemeClr val="bg1"/>
              </a:solidFill>
            </a:endParaRPr>
          </a:p>
          <a:p>
            <a:pPr marL="285750" indent="-285750">
              <a:buFontTx/>
              <a:buChar char="-"/>
            </a:pPr>
            <a:r>
              <a:rPr lang="en-GB" sz="2000" dirty="0" smtClean="0">
                <a:solidFill>
                  <a:schemeClr val="bg1"/>
                </a:solidFill>
              </a:rPr>
              <a:t>Suited to people who like practical learning and teaching</a:t>
            </a:r>
          </a:p>
          <a:p>
            <a:pPr marL="285750" indent="-285750">
              <a:buFontTx/>
              <a:buChar char="-"/>
            </a:pPr>
            <a:endParaRPr lang="en-GB" sz="2000" dirty="0" smtClean="0">
              <a:solidFill>
                <a:schemeClr val="bg1"/>
              </a:solidFill>
            </a:endParaRPr>
          </a:p>
          <a:p>
            <a:pPr marL="285750" indent="-285750">
              <a:buFontTx/>
              <a:buChar char="-"/>
            </a:pPr>
            <a:r>
              <a:rPr lang="en-GB" sz="2000" dirty="0" smtClean="0">
                <a:solidFill>
                  <a:schemeClr val="bg1"/>
                </a:solidFill>
              </a:rPr>
              <a:t>A stepping stone to higher education – you can choose to ‘top up’ and convert to a university degree</a:t>
            </a:r>
          </a:p>
          <a:p>
            <a:pPr marL="285750" indent="-285750">
              <a:buFontTx/>
              <a:buChar char="-"/>
            </a:pPr>
            <a:endParaRPr lang="en-GB" sz="2000" dirty="0" smtClean="0">
              <a:solidFill>
                <a:schemeClr val="bg1"/>
              </a:solidFill>
            </a:endParaRPr>
          </a:p>
          <a:p>
            <a:pPr marL="285750" indent="-285750">
              <a:buFontTx/>
              <a:buChar char="-"/>
            </a:pPr>
            <a:r>
              <a:rPr lang="en-GB" sz="2000" dirty="0">
                <a:solidFill>
                  <a:schemeClr val="bg1"/>
                </a:solidFill>
              </a:rPr>
              <a:t>G</a:t>
            </a:r>
            <a:r>
              <a:rPr lang="en-GB" sz="2000" dirty="0" smtClean="0">
                <a:solidFill>
                  <a:schemeClr val="bg1"/>
                </a:solidFill>
              </a:rPr>
              <a:t>ood option if you’re not sure what to study at university</a:t>
            </a:r>
          </a:p>
          <a:p>
            <a:pPr marL="285750" indent="-285750">
              <a:buFontTx/>
              <a:buChar char="-"/>
            </a:pPr>
            <a:endParaRPr lang="en-GB" sz="2000" dirty="0" smtClean="0">
              <a:solidFill>
                <a:schemeClr val="bg1"/>
              </a:solidFill>
            </a:endParaRPr>
          </a:p>
          <a:p>
            <a:pPr marL="285750" indent="-285750">
              <a:buFontTx/>
              <a:buChar char="-"/>
            </a:pPr>
            <a:r>
              <a:rPr lang="en-GB" sz="2000" dirty="0" smtClean="0">
                <a:solidFill>
                  <a:schemeClr val="bg1"/>
                </a:solidFill>
              </a:rPr>
              <a:t>Valued qualification with close links to industry</a:t>
            </a:r>
          </a:p>
          <a:p>
            <a:pPr marL="285750" indent="-285750">
              <a:buFontTx/>
              <a:buChar char="-"/>
            </a:pPr>
            <a:endParaRPr lang="en-GB" sz="2000" dirty="0" smtClean="0">
              <a:solidFill>
                <a:schemeClr val="bg1"/>
              </a:solidFill>
            </a:endParaRPr>
          </a:p>
          <a:p>
            <a:pPr marL="285750" indent="-285750">
              <a:buFontTx/>
              <a:buChar char="-"/>
            </a:pPr>
            <a:r>
              <a:rPr lang="en-GB" sz="2000" dirty="0" smtClean="0">
                <a:solidFill>
                  <a:schemeClr val="bg1"/>
                </a:solidFill>
              </a:rPr>
              <a:t>Likely to be lower cost than full university degree</a:t>
            </a:r>
          </a:p>
        </p:txBody>
      </p:sp>
      <p:pic>
        <p:nvPicPr>
          <p:cNvPr id="1026" name="Picture 2" descr="girl wearing grey long-sleeved shirt using MacBook Pro on brown wooden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368" y="1200609"/>
            <a:ext cx="3032991" cy="45494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1679" y="622184"/>
            <a:ext cx="3361193"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THE BENEFITS</a:t>
            </a:r>
            <a:endParaRPr lang="en-GB" sz="3600" b="1" dirty="0"/>
          </a:p>
        </p:txBody>
      </p:sp>
    </p:spTree>
    <p:extLst>
      <p:ext uri="{BB962C8B-B14F-4D97-AF65-F5344CB8AC3E}">
        <p14:creationId xmlns:p14="http://schemas.microsoft.com/office/powerpoint/2010/main" val="15160344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1680" y="1676462"/>
            <a:ext cx="9133026" cy="954107"/>
          </a:xfrm>
          <a:prstGeom prst="rect">
            <a:avLst/>
          </a:prstGeom>
          <a:noFill/>
        </p:spPr>
        <p:txBody>
          <a:bodyPr wrap="square" rtlCol="0">
            <a:spAutoFit/>
          </a:bodyPr>
          <a:lstStyle/>
          <a:p>
            <a:r>
              <a:rPr lang="en-GB" sz="2000" dirty="0" smtClean="0"/>
              <a:t>Can you match the characters to their ideal education </a:t>
            </a:r>
            <a:r>
              <a:rPr lang="en-GB" sz="2000" dirty="0" smtClean="0"/>
              <a:t>pathway or next step? </a:t>
            </a:r>
            <a:endParaRPr lang="en-GB" sz="2000" dirty="0" smtClean="0"/>
          </a:p>
          <a:p>
            <a:pPr marL="285750" indent="-285750">
              <a:buFontTx/>
              <a:buChar char="-"/>
            </a:pPr>
            <a:endParaRPr lang="en-GB" dirty="0" smtClean="0"/>
          </a:p>
          <a:p>
            <a:endParaRPr lang="en-GB" dirty="0"/>
          </a:p>
        </p:txBody>
      </p:sp>
      <p:sp>
        <p:nvSpPr>
          <p:cNvPr id="7" name="Rectangle 6"/>
          <p:cNvSpPr/>
          <p:nvPr/>
        </p:nvSpPr>
        <p:spPr>
          <a:xfrm>
            <a:off x="501678" y="622184"/>
            <a:ext cx="5126235"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CHARACTER PROFILES</a:t>
            </a:r>
            <a:endParaRPr lang="en-GB" sz="3600" b="1" dirty="0"/>
          </a:p>
        </p:txBody>
      </p:sp>
      <p:pic>
        <p:nvPicPr>
          <p:cNvPr id="5" name="Picture 4" descr="C:\Users\u25082\OneDrive - University of Wolverhampton\Rikki Golfing Bitmoji.jpg"/>
          <p:cNvPicPr/>
          <p:nvPr/>
        </p:nvPicPr>
        <p:blipFill>
          <a:blip r:embed="rId3">
            <a:extLst>
              <a:ext uri="{28A0092B-C50C-407E-A947-70E740481C1C}">
                <a14:useLocalDpi xmlns:a14="http://schemas.microsoft.com/office/drawing/2010/main" val="0"/>
              </a:ext>
            </a:extLst>
          </a:blip>
          <a:srcRect/>
          <a:stretch>
            <a:fillRect/>
          </a:stretch>
        </p:blipFill>
        <p:spPr bwMode="auto">
          <a:xfrm>
            <a:off x="60648" y="2630569"/>
            <a:ext cx="2590800" cy="2590800"/>
          </a:xfrm>
          <a:prstGeom prst="rect">
            <a:avLst/>
          </a:prstGeom>
          <a:noFill/>
          <a:ln>
            <a:noFill/>
          </a:ln>
        </p:spPr>
      </p:pic>
      <p:pic>
        <p:nvPicPr>
          <p:cNvPr id="8" name="Picture 7" descr="C:\Users\u25082\OneDrive - University of Wolverhampton\Kiran Bitmoji.jpg"/>
          <p:cNvPicPr/>
          <p:nvPr/>
        </p:nvPicPr>
        <p:blipFill rotWithShape="1">
          <a:blip r:embed="rId4">
            <a:extLst>
              <a:ext uri="{28A0092B-C50C-407E-A947-70E740481C1C}">
                <a14:useLocalDpi xmlns:a14="http://schemas.microsoft.com/office/drawing/2010/main" val="0"/>
              </a:ext>
            </a:extLst>
          </a:blip>
          <a:srcRect l="13762" t="11261"/>
          <a:stretch/>
        </p:blipFill>
        <p:spPr bwMode="auto">
          <a:xfrm>
            <a:off x="9494741" y="2513082"/>
            <a:ext cx="2480310" cy="2552700"/>
          </a:xfrm>
          <a:prstGeom prst="rect">
            <a:avLst/>
          </a:prstGeom>
          <a:noFill/>
          <a:ln>
            <a:noFill/>
          </a:ln>
          <a:extLst>
            <a:ext uri="{53640926-AAD7-44D8-BBD7-CCE9431645EC}">
              <a14:shadowObscured xmlns:a14="http://schemas.microsoft.com/office/drawing/2010/main"/>
            </a:ext>
          </a:extLst>
        </p:spPr>
      </p:pic>
      <p:pic>
        <p:nvPicPr>
          <p:cNvPr id="9" name="Picture 8" descr="C:\Users\u25082\OneDrive - University of Wolverhampton\Alisha Bitmoji.jpg"/>
          <p:cNvPicPr/>
          <p:nvPr/>
        </p:nvPicPr>
        <p:blipFill>
          <a:blip r:embed="rId5">
            <a:extLst>
              <a:ext uri="{28A0092B-C50C-407E-A947-70E740481C1C}">
                <a14:useLocalDpi xmlns:a14="http://schemas.microsoft.com/office/drawing/2010/main" val="0"/>
              </a:ext>
            </a:extLst>
          </a:blip>
          <a:srcRect/>
          <a:stretch>
            <a:fillRect/>
          </a:stretch>
        </p:blipFill>
        <p:spPr bwMode="auto">
          <a:xfrm>
            <a:off x="2516537" y="2429183"/>
            <a:ext cx="2552700" cy="2552700"/>
          </a:xfrm>
          <a:prstGeom prst="rect">
            <a:avLst/>
          </a:prstGeom>
          <a:noFill/>
          <a:ln>
            <a:noFill/>
          </a:ln>
        </p:spPr>
      </p:pic>
      <p:pic>
        <p:nvPicPr>
          <p:cNvPr id="10" name="Picture 9" descr="C:\Users\u25082\OneDrive - University of Wolverhampton\Chloe Art Bitmoji.jpg"/>
          <p:cNvPicPr/>
          <p:nvPr/>
        </p:nvPicPr>
        <p:blipFill rotWithShape="1">
          <a:blip r:embed="rId6">
            <a:extLst>
              <a:ext uri="{28A0092B-C50C-407E-A947-70E740481C1C}">
                <a14:useLocalDpi xmlns:a14="http://schemas.microsoft.com/office/drawing/2010/main" val="0"/>
              </a:ext>
            </a:extLst>
          </a:blip>
          <a:srcRect l="8943" t="6233"/>
          <a:stretch/>
        </p:blipFill>
        <p:spPr bwMode="auto">
          <a:xfrm>
            <a:off x="5049100" y="2438514"/>
            <a:ext cx="2560320" cy="2636520"/>
          </a:xfrm>
          <a:prstGeom prst="rect">
            <a:avLst/>
          </a:prstGeom>
          <a:noFill/>
          <a:ln>
            <a:noFill/>
          </a:ln>
          <a:extLst>
            <a:ext uri="{53640926-AAD7-44D8-BBD7-CCE9431645EC}">
              <a14:shadowObscured xmlns:a14="http://schemas.microsoft.com/office/drawing/2010/main"/>
            </a:ext>
          </a:extLst>
        </p:spPr>
      </p:pic>
      <p:pic>
        <p:nvPicPr>
          <p:cNvPr id="11" name="Picture 10" descr="C:\Users\u25082\OneDrive - University of Wolverhampton\Sam Bitmoji.jpg"/>
          <p:cNvPicPr/>
          <p:nvPr/>
        </p:nvPicPr>
        <p:blipFill rotWithShape="1">
          <a:blip r:embed="rId7">
            <a:extLst>
              <a:ext uri="{28A0092B-C50C-407E-A947-70E740481C1C}">
                <a14:useLocalDpi xmlns:a14="http://schemas.microsoft.com/office/drawing/2010/main" val="0"/>
              </a:ext>
            </a:extLst>
          </a:blip>
          <a:srcRect l="14557" r="11448"/>
          <a:stretch/>
        </p:blipFill>
        <p:spPr bwMode="auto">
          <a:xfrm>
            <a:off x="7452763" y="2211625"/>
            <a:ext cx="2063750" cy="278892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82556" y="5337110"/>
            <a:ext cx="1894114" cy="369332"/>
          </a:xfrm>
          <a:prstGeom prst="rect">
            <a:avLst/>
          </a:prstGeom>
          <a:noFill/>
        </p:spPr>
        <p:txBody>
          <a:bodyPr wrap="square" rtlCol="0">
            <a:spAutoFit/>
          </a:bodyPr>
          <a:lstStyle/>
          <a:p>
            <a:pPr algn="ctr"/>
            <a:r>
              <a:rPr lang="en-GB" dirty="0" smtClean="0"/>
              <a:t>Rikki</a:t>
            </a:r>
            <a:endParaRPr lang="en-GB" dirty="0"/>
          </a:p>
        </p:txBody>
      </p:sp>
      <p:sp>
        <p:nvSpPr>
          <p:cNvPr id="12" name="TextBox 11"/>
          <p:cNvSpPr txBox="1"/>
          <p:nvPr/>
        </p:nvSpPr>
        <p:spPr>
          <a:xfrm>
            <a:off x="9634706" y="5219623"/>
            <a:ext cx="1894114" cy="369332"/>
          </a:xfrm>
          <a:prstGeom prst="rect">
            <a:avLst/>
          </a:prstGeom>
          <a:noFill/>
        </p:spPr>
        <p:txBody>
          <a:bodyPr wrap="square" rtlCol="0">
            <a:spAutoFit/>
          </a:bodyPr>
          <a:lstStyle/>
          <a:p>
            <a:pPr algn="ctr"/>
            <a:r>
              <a:rPr lang="en-GB" dirty="0" smtClean="0"/>
              <a:t>Kiran</a:t>
            </a:r>
            <a:endParaRPr lang="en-GB" dirty="0"/>
          </a:p>
        </p:txBody>
      </p:sp>
      <p:sp>
        <p:nvSpPr>
          <p:cNvPr id="13" name="TextBox 12"/>
          <p:cNvSpPr txBox="1"/>
          <p:nvPr/>
        </p:nvSpPr>
        <p:spPr>
          <a:xfrm>
            <a:off x="2845830" y="5259241"/>
            <a:ext cx="1894114" cy="369332"/>
          </a:xfrm>
          <a:prstGeom prst="rect">
            <a:avLst/>
          </a:prstGeom>
          <a:noFill/>
        </p:spPr>
        <p:txBody>
          <a:bodyPr wrap="square" rtlCol="0">
            <a:spAutoFit/>
          </a:bodyPr>
          <a:lstStyle/>
          <a:p>
            <a:pPr algn="ctr"/>
            <a:r>
              <a:rPr lang="en-GB" dirty="0" smtClean="0"/>
              <a:t>Alisha</a:t>
            </a:r>
            <a:endParaRPr lang="en-GB" dirty="0"/>
          </a:p>
        </p:txBody>
      </p:sp>
      <p:sp>
        <p:nvSpPr>
          <p:cNvPr id="14" name="TextBox 13"/>
          <p:cNvSpPr txBox="1"/>
          <p:nvPr/>
        </p:nvSpPr>
        <p:spPr>
          <a:xfrm>
            <a:off x="5382203" y="5259241"/>
            <a:ext cx="1894114" cy="369332"/>
          </a:xfrm>
          <a:prstGeom prst="rect">
            <a:avLst/>
          </a:prstGeom>
          <a:noFill/>
        </p:spPr>
        <p:txBody>
          <a:bodyPr wrap="square" rtlCol="0">
            <a:spAutoFit/>
          </a:bodyPr>
          <a:lstStyle/>
          <a:p>
            <a:pPr algn="ctr"/>
            <a:r>
              <a:rPr lang="en-GB" dirty="0" smtClean="0"/>
              <a:t>Chloe</a:t>
            </a:r>
            <a:endParaRPr lang="en-GB" dirty="0"/>
          </a:p>
        </p:txBody>
      </p:sp>
      <p:sp>
        <p:nvSpPr>
          <p:cNvPr id="15" name="TextBox 14"/>
          <p:cNvSpPr txBox="1"/>
          <p:nvPr/>
        </p:nvSpPr>
        <p:spPr>
          <a:xfrm>
            <a:off x="7537581" y="5259241"/>
            <a:ext cx="1894114" cy="369332"/>
          </a:xfrm>
          <a:prstGeom prst="rect">
            <a:avLst/>
          </a:prstGeom>
          <a:noFill/>
        </p:spPr>
        <p:txBody>
          <a:bodyPr wrap="square" rtlCol="0">
            <a:spAutoFit/>
          </a:bodyPr>
          <a:lstStyle/>
          <a:p>
            <a:pPr algn="ctr"/>
            <a:r>
              <a:rPr lang="en-GB" dirty="0" smtClean="0"/>
              <a:t>Sam</a:t>
            </a:r>
            <a:endParaRPr lang="en-GB" dirty="0"/>
          </a:p>
        </p:txBody>
      </p:sp>
    </p:spTree>
    <p:extLst>
      <p:ext uri="{BB962C8B-B14F-4D97-AF65-F5344CB8AC3E}">
        <p14:creationId xmlns:p14="http://schemas.microsoft.com/office/powerpoint/2010/main" val="825476981"/>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80" y="622183"/>
            <a:ext cx="7705618" cy="1092347"/>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HNC, HND &amp; FOUNDATION DEGREE COURSES – FIND OUT MORE</a:t>
            </a:r>
            <a:endParaRPr lang="en-GB" sz="3600" b="1" dirty="0"/>
          </a:p>
        </p:txBody>
      </p:sp>
      <p:pic>
        <p:nvPicPr>
          <p:cNvPr id="1032" name="Picture 8" descr="UCA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870" y="2625038"/>
            <a:ext cx="4873208" cy="16244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pare the Best University Degrees Courses UK | Whatu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486" y="2453659"/>
            <a:ext cx="1852287" cy="19671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87445" y="4592199"/>
            <a:ext cx="2676292" cy="523220"/>
          </a:xfrm>
          <a:prstGeom prst="rect">
            <a:avLst/>
          </a:prstGeom>
          <a:noFill/>
        </p:spPr>
        <p:txBody>
          <a:bodyPr wrap="square" rtlCol="0">
            <a:spAutoFit/>
          </a:bodyPr>
          <a:lstStyle/>
          <a:p>
            <a:r>
              <a:rPr lang="en-GB" sz="2800" dirty="0" smtClean="0"/>
              <a:t>www.ucas.com</a:t>
            </a:r>
            <a:endParaRPr lang="en-GB" sz="2800" dirty="0"/>
          </a:p>
        </p:txBody>
      </p:sp>
      <p:sp>
        <p:nvSpPr>
          <p:cNvPr id="19" name="TextBox 18"/>
          <p:cNvSpPr txBox="1"/>
          <p:nvPr/>
        </p:nvSpPr>
        <p:spPr>
          <a:xfrm>
            <a:off x="7337502" y="4592199"/>
            <a:ext cx="3155796" cy="523220"/>
          </a:xfrm>
          <a:prstGeom prst="rect">
            <a:avLst/>
          </a:prstGeom>
          <a:noFill/>
        </p:spPr>
        <p:txBody>
          <a:bodyPr wrap="square" rtlCol="0">
            <a:spAutoFit/>
          </a:bodyPr>
          <a:lstStyle/>
          <a:p>
            <a:r>
              <a:rPr lang="en-GB" sz="2800" dirty="0" smtClean="0"/>
              <a:t>www.whatuni.com</a:t>
            </a:r>
            <a:endParaRPr lang="en-GB" sz="2800" dirty="0"/>
          </a:p>
        </p:txBody>
      </p:sp>
    </p:spTree>
    <p:extLst>
      <p:ext uri="{BB962C8B-B14F-4D97-AF65-F5344CB8AC3E}">
        <p14:creationId xmlns:p14="http://schemas.microsoft.com/office/powerpoint/2010/main" val="193141729"/>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3B7B010-2BCB-CF42-A555-DC3B463137B3}"/>
              </a:ext>
            </a:extLst>
          </p:cNvPr>
          <p:cNvSpPr txBox="1"/>
          <p:nvPr/>
        </p:nvSpPr>
        <p:spPr>
          <a:xfrm>
            <a:off x="311728" y="547362"/>
            <a:ext cx="8935840" cy="1200329"/>
          </a:xfrm>
          <a:prstGeom prst="rect">
            <a:avLst/>
          </a:prstGeom>
          <a:solidFill>
            <a:srgbClr val="132E4B"/>
          </a:solidFill>
        </p:spPr>
        <p:txBody>
          <a:bodyPr wrap="square" rtlCol="0">
            <a:spAutoFit/>
          </a:bodyPr>
          <a:lstStyle/>
          <a:p>
            <a:r>
              <a:rPr lang="en-GB" sz="3600" b="1" dirty="0" smtClean="0">
                <a:solidFill>
                  <a:schemeClr val="bg1"/>
                </a:solidFill>
              </a:rPr>
              <a:t>HIGHER AND DEGREE APPRENTICESHIPS</a:t>
            </a:r>
          </a:p>
          <a:p>
            <a:r>
              <a:rPr lang="en-GB" sz="3600" b="1" dirty="0" smtClean="0">
                <a:solidFill>
                  <a:schemeClr val="bg1"/>
                </a:solidFill>
              </a:rPr>
              <a:t>DO YOU RECOGNISE THESE COMPANIES?</a:t>
            </a:r>
            <a:endParaRPr lang="en-GB" sz="3600" b="1" dirty="0">
              <a:solidFill>
                <a:schemeClr val="bg1"/>
              </a:solidFill>
            </a:endParaRP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277" y="4342168"/>
            <a:ext cx="856872" cy="99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597" y="4432343"/>
            <a:ext cx="1225039" cy="69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9491" y="3572531"/>
            <a:ext cx="911654" cy="7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2467" y="4450672"/>
            <a:ext cx="1501291" cy="78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7388" y="2734968"/>
            <a:ext cx="1080357" cy="66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5032" y="2003238"/>
            <a:ext cx="1135761" cy="79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9"/>
          <p:cNvPicPr>
            <a:picLocks noChangeAspect="1" noChangeArrowheads="1"/>
          </p:cNvPicPr>
          <p:nvPr/>
        </p:nvPicPr>
        <p:blipFill rotWithShape="1">
          <a:blip r:embed="rId9">
            <a:extLst>
              <a:ext uri="{28A0092B-C50C-407E-A947-70E740481C1C}">
                <a14:useLocalDpi xmlns:a14="http://schemas.microsoft.com/office/drawing/2010/main" val="0"/>
              </a:ext>
            </a:extLst>
          </a:blip>
          <a:srcRect r="6828"/>
          <a:stretch/>
        </p:blipFill>
        <p:spPr bwMode="auto">
          <a:xfrm>
            <a:off x="10040978" y="2837845"/>
            <a:ext cx="1572221" cy="6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9"/>
          <p:cNvPicPr>
            <a:picLocks noChangeAspect="1" noChangeArrowheads="1"/>
          </p:cNvPicPr>
          <p:nvPr/>
        </p:nvPicPr>
        <p:blipFill>
          <a:blip r:embed="rId10" cstate="print"/>
          <a:srcRect/>
          <a:stretch>
            <a:fillRect/>
          </a:stretch>
        </p:blipFill>
        <p:spPr bwMode="auto">
          <a:xfrm>
            <a:off x="6460563" y="3105207"/>
            <a:ext cx="1666875" cy="695325"/>
          </a:xfrm>
          <a:prstGeom prst="rect">
            <a:avLst/>
          </a:prstGeom>
          <a:noFill/>
          <a:ln w="9525">
            <a:noFill/>
            <a:miter lim="800000"/>
            <a:headEnd/>
            <a:tailEnd/>
          </a:ln>
        </p:spPr>
      </p:pic>
      <p:pic>
        <p:nvPicPr>
          <p:cNvPr id="12" name="Picture 10"/>
          <p:cNvPicPr>
            <a:picLocks noChangeAspect="1" noChangeArrowheads="1"/>
          </p:cNvPicPr>
          <p:nvPr/>
        </p:nvPicPr>
        <p:blipFill>
          <a:blip r:embed="rId11" cstate="print"/>
          <a:srcRect/>
          <a:stretch>
            <a:fillRect/>
          </a:stretch>
        </p:blipFill>
        <p:spPr bwMode="auto">
          <a:xfrm>
            <a:off x="8570817" y="3651542"/>
            <a:ext cx="1771650" cy="590550"/>
          </a:xfrm>
          <a:prstGeom prst="rect">
            <a:avLst/>
          </a:prstGeom>
          <a:noFill/>
          <a:ln w="9525">
            <a:noFill/>
            <a:miter lim="800000"/>
            <a:headEnd/>
            <a:tailEnd/>
          </a:ln>
        </p:spPr>
      </p:pic>
      <p:pic>
        <p:nvPicPr>
          <p:cNvPr id="13" name="Picture 12" descr="Starbucks.bmp"/>
          <p:cNvPicPr>
            <a:picLocks noChangeAspect="1"/>
          </p:cNvPicPr>
          <p:nvPr/>
        </p:nvPicPr>
        <p:blipFill>
          <a:blip r:embed="rId12" cstate="print"/>
          <a:stretch>
            <a:fillRect/>
          </a:stretch>
        </p:blipFill>
        <p:spPr>
          <a:xfrm>
            <a:off x="7751190" y="5317385"/>
            <a:ext cx="956199" cy="935629"/>
          </a:xfrm>
          <a:prstGeom prst="rect">
            <a:avLst/>
          </a:prstGeom>
        </p:spPr>
      </p:pic>
      <p:pic>
        <p:nvPicPr>
          <p:cNvPr id="14" name="Picture 11"/>
          <p:cNvPicPr>
            <a:picLocks noChangeAspect="1" noChangeArrowheads="1"/>
          </p:cNvPicPr>
          <p:nvPr/>
        </p:nvPicPr>
        <p:blipFill>
          <a:blip r:embed="rId13" cstate="print"/>
          <a:srcRect/>
          <a:stretch>
            <a:fillRect/>
          </a:stretch>
        </p:blipFill>
        <p:spPr bwMode="auto">
          <a:xfrm>
            <a:off x="6724413" y="2242850"/>
            <a:ext cx="1752600" cy="276225"/>
          </a:xfrm>
          <a:prstGeom prst="rect">
            <a:avLst/>
          </a:prstGeom>
          <a:noFill/>
          <a:ln w="9525">
            <a:noFill/>
            <a:miter lim="800000"/>
            <a:headEnd/>
            <a:tailEnd/>
          </a:ln>
        </p:spPr>
      </p:pic>
      <p:pic>
        <p:nvPicPr>
          <p:cNvPr id="15" name="Picture 14" descr="A close up of a sign&#10;&#10;Description automatically generated">
            <a:extLst>
              <a:ext uri="{FF2B5EF4-FFF2-40B4-BE49-F238E27FC236}">
                <a16:creationId xmlns:a16="http://schemas.microsoft.com/office/drawing/2014/main" xmlns="" id="{F3162680-3892-49B4-AD82-7AE1BE59813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37933" y="1141304"/>
            <a:ext cx="2094197" cy="727287"/>
          </a:xfrm>
          <a:prstGeom prst="rect">
            <a:avLst/>
          </a:prstGeom>
        </p:spPr>
      </p:pic>
      <p:pic>
        <p:nvPicPr>
          <p:cNvPr id="16" name="Picture 15" descr="A close up of a sign&#10;&#10;Description automatically generated">
            <a:extLst>
              <a:ext uri="{FF2B5EF4-FFF2-40B4-BE49-F238E27FC236}">
                <a16:creationId xmlns:a16="http://schemas.microsoft.com/office/drawing/2014/main" xmlns="" id="{E52EDB28-503D-4745-A5C9-D4F2BFB2913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80379" y="1992807"/>
            <a:ext cx="1152525" cy="699011"/>
          </a:xfrm>
          <a:prstGeom prst="rect">
            <a:avLst/>
          </a:prstGeom>
        </p:spPr>
      </p:pic>
      <p:pic>
        <p:nvPicPr>
          <p:cNvPr id="1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8273" y="2193618"/>
            <a:ext cx="1313884" cy="65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2158" y="2974690"/>
            <a:ext cx="1080925" cy="54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05904" y="4686098"/>
            <a:ext cx="1385881" cy="6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34301" y="5536087"/>
            <a:ext cx="1138034" cy="85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77701" y="2056177"/>
            <a:ext cx="1369703" cy="67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94031" y="4061974"/>
            <a:ext cx="1508411" cy="74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00623" y="5317385"/>
            <a:ext cx="1191534" cy="77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06400" y="3521756"/>
            <a:ext cx="1127901" cy="63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24" cstate="print"/>
          <a:srcRect/>
          <a:stretch>
            <a:fillRect/>
          </a:stretch>
        </p:blipFill>
        <p:spPr bwMode="auto">
          <a:xfrm>
            <a:off x="4516416" y="5413483"/>
            <a:ext cx="2383560" cy="510269"/>
          </a:xfrm>
          <a:prstGeom prst="rect">
            <a:avLst/>
          </a:prstGeom>
          <a:noFill/>
          <a:ln w="9525">
            <a:noFill/>
            <a:miter lim="800000"/>
            <a:headEnd/>
            <a:tailEnd/>
          </a:ln>
        </p:spPr>
      </p:pic>
      <p:pic>
        <p:nvPicPr>
          <p:cNvPr id="26" name="Picture 25" descr="rolls-royce.jpg"/>
          <p:cNvPicPr>
            <a:picLocks noChangeAspect="1"/>
          </p:cNvPicPr>
          <p:nvPr/>
        </p:nvPicPr>
        <p:blipFill>
          <a:blip r:embed="rId25" cstate="print"/>
          <a:stretch>
            <a:fillRect/>
          </a:stretch>
        </p:blipFill>
        <p:spPr>
          <a:xfrm>
            <a:off x="3527214" y="3086249"/>
            <a:ext cx="1776196" cy="934679"/>
          </a:xfrm>
          <a:prstGeom prst="rect">
            <a:avLst/>
          </a:prstGeom>
        </p:spPr>
      </p:pic>
      <p:pic>
        <p:nvPicPr>
          <p:cNvPr id="27" name="Picture 6"/>
          <p:cNvPicPr>
            <a:picLocks noChangeAspect="1" noChangeArrowheads="1"/>
          </p:cNvPicPr>
          <p:nvPr/>
        </p:nvPicPr>
        <p:blipFill>
          <a:blip r:embed="rId26" cstate="print"/>
          <a:srcRect/>
          <a:stretch>
            <a:fillRect/>
          </a:stretch>
        </p:blipFill>
        <p:spPr bwMode="auto">
          <a:xfrm>
            <a:off x="5188058" y="3654665"/>
            <a:ext cx="1771650" cy="714375"/>
          </a:xfrm>
          <a:prstGeom prst="rect">
            <a:avLst/>
          </a:prstGeom>
          <a:noFill/>
          <a:ln w="9525">
            <a:noFill/>
            <a:miter lim="800000"/>
            <a:headEnd/>
            <a:tailEnd/>
          </a:ln>
        </p:spPr>
      </p:pic>
      <p:pic>
        <p:nvPicPr>
          <p:cNvPr id="28" name="Picture 27" descr="RBS.jpg"/>
          <p:cNvPicPr>
            <a:picLocks noChangeAspect="1"/>
          </p:cNvPicPr>
          <p:nvPr/>
        </p:nvPicPr>
        <p:blipFill>
          <a:blip r:embed="rId27" cstate="print"/>
          <a:stretch>
            <a:fillRect/>
          </a:stretch>
        </p:blipFill>
        <p:spPr>
          <a:xfrm>
            <a:off x="2392157" y="2647221"/>
            <a:ext cx="1064369" cy="792088"/>
          </a:xfrm>
          <a:prstGeom prst="rect">
            <a:avLst/>
          </a:prstGeom>
        </p:spPr>
      </p:pic>
      <p:pic>
        <p:nvPicPr>
          <p:cNvPr id="29" name="Picture 28" descr="Pets at Home.bmp"/>
          <p:cNvPicPr>
            <a:picLocks noChangeAspect="1"/>
          </p:cNvPicPr>
          <p:nvPr/>
        </p:nvPicPr>
        <p:blipFill>
          <a:blip r:embed="rId28" cstate="print"/>
          <a:stretch>
            <a:fillRect/>
          </a:stretch>
        </p:blipFill>
        <p:spPr>
          <a:xfrm>
            <a:off x="3667780" y="2025287"/>
            <a:ext cx="812118" cy="959776"/>
          </a:xfrm>
          <a:prstGeom prst="rect">
            <a:avLst/>
          </a:prstGeom>
        </p:spPr>
      </p:pic>
      <p:pic>
        <p:nvPicPr>
          <p:cNvPr id="30" name="Picture 15"/>
          <p:cNvPicPr>
            <a:picLocks noChangeAspect="1" noChangeArrowheads="1"/>
          </p:cNvPicPr>
          <p:nvPr/>
        </p:nvPicPr>
        <p:blipFill>
          <a:blip r:embed="rId29" cstate="print"/>
          <a:srcRect/>
          <a:stretch>
            <a:fillRect/>
          </a:stretch>
        </p:blipFill>
        <p:spPr bwMode="auto">
          <a:xfrm>
            <a:off x="1475297" y="4251748"/>
            <a:ext cx="1152525" cy="723900"/>
          </a:xfrm>
          <a:prstGeom prst="rect">
            <a:avLst/>
          </a:prstGeom>
          <a:noFill/>
          <a:ln w="9525">
            <a:noFill/>
            <a:miter lim="800000"/>
            <a:headEnd/>
            <a:tailEnd/>
          </a:ln>
        </p:spPr>
      </p:pic>
      <p:pic>
        <p:nvPicPr>
          <p:cNvPr id="31" name="Picture 16"/>
          <p:cNvPicPr>
            <a:picLocks noChangeAspect="1" noChangeArrowheads="1"/>
          </p:cNvPicPr>
          <p:nvPr/>
        </p:nvPicPr>
        <p:blipFill>
          <a:blip r:embed="rId30" cstate="print"/>
          <a:srcRect/>
          <a:stretch>
            <a:fillRect/>
          </a:stretch>
        </p:blipFill>
        <p:spPr bwMode="auto">
          <a:xfrm>
            <a:off x="4999026" y="2884390"/>
            <a:ext cx="752475" cy="457200"/>
          </a:xfrm>
          <a:prstGeom prst="rect">
            <a:avLst/>
          </a:prstGeom>
          <a:noFill/>
          <a:ln w="9525">
            <a:noFill/>
            <a:miter lim="800000"/>
            <a:headEnd/>
            <a:tailEnd/>
          </a:ln>
        </p:spPr>
      </p:pic>
      <p:pic>
        <p:nvPicPr>
          <p:cNvPr id="32" name="Picture 31" descr="A close up of a logo&#10;&#10;Description automatically generated">
            <a:extLst>
              <a:ext uri="{FF2B5EF4-FFF2-40B4-BE49-F238E27FC236}">
                <a16:creationId xmlns:a16="http://schemas.microsoft.com/office/drawing/2014/main" xmlns="" id="{437FF95D-935D-4A12-921D-B3CC7EA2269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17753" t="14757" r="17656" b="23960"/>
          <a:stretch/>
        </p:blipFill>
        <p:spPr>
          <a:xfrm>
            <a:off x="5073948" y="4426689"/>
            <a:ext cx="1385881" cy="657449"/>
          </a:xfrm>
          <a:prstGeom prst="rect">
            <a:avLst/>
          </a:prstGeom>
        </p:spPr>
      </p:pic>
    </p:spTree>
    <p:extLst>
      <p:ext uri="{BB962C8B-B14F-4D97-AF65-F5344CB8AC3E}">
        <p14:creationId xmlns:p14="http://schemas.microsoft.com/office/powerpoint/2010/main" val="4125130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2500"/>
                            </p:stCondLst>
                            <p:childTnLst>
                              <p:par>
                                <p:cTn id="76" presetID="10"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par>
                          <p:cTn id="83" fill="hold">
                            <p:stCondLst>
                              <p:cond delay="3500"/>
                            </p:stCondLst>
                            <p:childTnLst>
                              <p:par>
                                <p:cTn id="84" presetID="10"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par>
                          <p:cTn id="87" fill="hold">
                            <p:stCondLst>
                              <p:cond delay="4000"/>
                            </p:stCondLst>
                            <p:childTnLst>
                              <p:par>
                                <p:cTn id="88" presetID="10" presetClass="entr" presetSubtype="0"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4500"/>
                            </p:stCondLst>
                            <p:childTnLst>
                              <p:par>
                                <p:cTn id="92" presetID="10" presetClass="entr" presetSubtype="0"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par>
                          <p:cTn id="95" fill="hold">
                            <p:stCondLst>
                              <p:cond delay="5000"/>
                            </p:stCondLst>
                            <p:childTnLst>
                              <p:par>
                                <p:cTn id="96" presetID="10" presetClass="entr" presetSubtype="0" fill="hold"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par>
                          <p:cTn id="99" fill="hold">
                            <p:stCondLst>
                              <p:cond delay="5500"/>
                            </p:stCondLst>
                            <p:childTnLst>
                              <p:par>
                                <p:cTn id="100" presetID="10" presetClass="entr" presetSubtype="0" fill="hold"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par>
                          <p:cTn id="103" fill="hold">
                            <p:stCondLst>
                              <p:cond delay="6000"/>
                            </p:stCondLst>
                            <p:childTnLst>
                              <p:par>
                                <p:cTn id="104" presetID="10" presetClass="entr" presetSubtype="0"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childTnLst>
                          </p:cTn>
                        </p:par>
                        <p:par>
                          <p:cTn id="107" fill="hold">
                            <p:stCondLst>
                              <p:cond delay="6500"/>
                            </p:stCondLst>
                            <p:childTnLst>
                              <p:par>
                                <p:cTn id="108" presetID="10"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childTnLst>
                          </p:cTn>
                        </p:par>
                        <p:par>
                          <p:cTn id="111" fill="hold">
                            <p:stCondLst>
                              <p:cond delay="7000"/>
                            </p:stCondLst>
                            <p:childTnLst>
                              <p:par>
                                <p:cTn id="112" presetID="10" presetClass="entr" presetSubtype="0" fill="hold"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500"/>
                                        <p:tgtEl>
                                          <p:spTgt spid="23"/>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47660" y="303225"/>
            <a:ext cx="7495328" cy="1200329"/>
          </a:xfrm>
          <a:prstGeom prst="rect">
            <a:avLst/>
          </a:prstGeom>
          <a:solidFill>
            <a:srgbClr val="132E4B"/>
          </a:solidFill>
        </p:spPr>
        <p:txBody>
          <a:bodyPr wrap="square" rtlCol="0">
            <a:spAutoFit/>
          </a:bodyPr>
          <a:lstStyle/>
          <a:p>
            <a:r>
              <a:rPr lang="en-GB" sz="3600" b="1" dirty="0" smtClean="0">
                <a:solidFill>
                  <a:schemeClr val="bg1"/>
                </a:solidFill>
              </a:rPr>
              <a:t>FIRST THING’S FIRST:</a:t>
            </a:r>
          </a:p>
          <a:p>
            <a:r>
              <a:rPr lang="en-GB" sz="3600" b="1" dirty="0" smtClean="0">
                <a:solidFill>
                  <a:schemeClr val="bg1"/>
                </a:solidFill>
              </a:rPr>
              <a:t>WHAT IS AN APPRENTICESHIP?</a:t>
            </a:r>
            <a:endParaRPr lang="en-GB" sz="3600" b="1" dirty="0">
              <a:solidFill>
                <a:schemeClr val="bg1"/>
              </a:solidFill>
            </a:endParaRPr>
          </a:p>
        </p:txBody>
      </p:sp>
      <p:grpSp>
        <p:nvGrpSpPr>
          <p:cNvPr id="3" name="Group 2">
            <a:extLst>
              <a:ext uri="{FF2B5EF4-FFF2-40B4-BE49-F238E27FC236}">
                <a16:creationId xmlns:a16="http://schemas.microsoft.com/office/drawing/2014/main" xmlns="" id="{C8D6FC64-3023-4CD7-A6C7-21D9C63B1894}"/>
              </a:ext>
            </a:extLst>
          </p:cNvPr>
          <p:cNvGrpSpPr/>
          <p:nvPr/>
        </p:nvGrpSpPr>
        <p:grpSpPr>
          <a:xfrm>
            <a:off x="458482" y="5253355"/>
            <a:ext cx="2437667" cy="878257"/>
            <a:chOff x="7231532" y="4691614"/>
            <a:chExt cx="2437667" cy="878257"/>
          </a:xfrm>
        </p:grpSpPr>
        <p:grpSp>
          <p:nvGrpSpPr>
            <p:cNvPr id="4" name="Group 3">
              <a:extLst>
                <a:ext uri="{FF2B5EF4-FFF2-40B4-BE49-F238E27FC236}">
                  <a16:creationId xmlns:a16="http://schemas.microsoft.com/office/drawing/2014/main" xmlns="" id="{187BACEC-A020-44C5-9D04-32AC293C5D56}"/>
                </a:ext>
              </a:extLst>
            </p:cNvPr>
            <p:cNvGrpSpPr/>
            <p:nvPr/>
          </p:nvGrpSpPr>
          <p:grpSpPr>
            <a:xfrm>
              <a:off x="7231532" y="4691614"/>
              <a:ext cx="2437667" cy="878257"/>
              <a:chOff x="1240169" y="1651346"/>
              <a:chExt cx="2437667" cy="878257"/>
            </a:xfrm>
          </p:grpSpPr>
          <p:sp>
            <p:nvSpPr>
              <p:cNvPr id="8" name="Oval 7">
                <a:extLst>
                  <a:ext uri="{FF2B5EF4-FFF2-40B4-BE49-F238E27FC236}">
                    <a16:creationId xmlns:a16="http://schemas.microsoft.com/office/drawing/2014/main" xmlns="" id="{C9425CD3-6BF2-4D85-A588-08C4AB559D37}"/>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614C4555-3CE3-4513-893C-EF76EBB9281E}"/>
                  </a:ext>
                </a:extLst>
              </p:cNvPr>
              <p:cNvSpPr txBox="1"/>
              <p:nvPr/>
            </p:nvSpPr>
            <p:spPr>
              <a:xfrm>
                <a:off x="1240169" y="2217210"/>
                <a:ext cx="2437667" cy="312393"/>
              </a:xfrm>
              <a:prstGeom prst="rect">
                <a:avLst/>
              </a:prstGeom>
              <a:noFill/>
            </p:spPr>
            <p:txBody>
              <a:bodyPr wrap="square" rtlCol="0">
                <a:spAutoFit/>
              </a:bodyPr>
              <a:lstStyle/>
              <a:p>
                <a:pPr algn="ctr">
                  <a:lnSpc>
                    <a:spcPct val="130000"/>
                  </a:lnSpc>
                </a:pP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Earn a wage</a:t>
                </a:r>
              </a:p>
            </p:txBody>
          </p:sp>
        </p:grpSp>
        <p:grpSp>
          <p:nvGrpSpPr>
            <p:cNvPr id="5" name="Group 85">
              <a:extLst>
                <a:ext uri="{FF2B5EF4-FFF2-40B4-BE49-F238E27FC236}">
                  <a16:creationId xmlns:a16="http://schemas.microsoft.com/office/drawing/2014/main" xmlns="" id="{DD8C47C1-D0CF-4408-A7C7-D6624B9440D0}"/>
                </a:ext>
              </a:extLst>
            </p:cNvPr>
            <p:cNvGrpSpPr/>
            <p:nvPr/>
          </p:nvGrpSpPr>
          <p:grpSpPr>
            <a:xfrm>
              <a:off x="8279117" y="4746965"/>
              <a:ext cx="342496" cy="455162"/>
              <a:chOff x="5575100" y="3734191"/>
              <a:chExt cx="315602" cy="419419"/>
            </a:xfrm>
            <a:solidFill>
              <a:srgbClr val="F6510A"/>
            </a:solidFill>
          </p:grpSpPr>
          <p:sp>
            <p:nvSpPr>
              <p:cNvPr id="6" name="Freeform 108">
                <a:extLst>
                  <a:ext uri="{FF2B5EF4-FFF2-40B4-BE49-F238E27FC236}">
                    <a16:creationId xmlns:a16="http://schemas.microsoft.com/office/drawing/2014/main" xmlns="" id="{335A8A69-0E90-4E1F-BDC0-2427C294B947}"/>
                  </a:ext>
                </a:extLst>
              </p:cNvPr>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09">
                <a:extLst>
                  <a:ext uri="{FF2B5EF4-FFF2-40B4-BE49-F238E27FC236}">
                    <a16:creationId xmlns:a16="http://schemas.microsoft.com/office/drawing/2014/main" xmlns="" id="{980DF708-FC88-49EA-BE6F-CEC5F77B40CD}"/>
                  </a:ext>
                </a:extLst>
              </p:cNvPr>
              <p:cNvSpPr>
                <a:spLocks/>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a:extLst>
              <a:ext uri="{FF2B5EF4-FFF2-40B4-BE49-F238E27FC236}">
                <a16:creationId xmlns:a16="http://schemas.microsoft.com/office/drawing/2014/main" xmlns="" id="{DCDDD213-042D-49DB-88EB-3980EACD1610}"/>
              </a:ext>
            </a:extLst>
          </p:cNvPr>
          <p:cNvGrpSpPr/>
          <p:nvPr/>
        </p:nvGrpSpPr>
        <p:grpSpPr>
          <a:xfrm>
            <a:off x="7950869" y="5296677"/>
            <a:ext cx="2437667" cy="996751"/>
            <a:chOff x="-433895" y="2294673"/>
            <a:chExt cx="2437667" cy="996751"/>
          </a:xfrm>
        </p:grpSpPr>
        <p:grpSp>
          <p:nvGrpSpPr>
            <p:cNvPr id="11" name="Group 10">
              <a:extLst>
                <a:ext uri="{FF2B5EF4-FFF2-40B4-BE49-F238E27FC236}">
                  <a16:creationId xmlns:a16="http://schemas.microsoft.com/office/drawing/2014/main" xmlns="" id="{0B203096-928B-4C1C-9151-B918423B3ABF}"/>
                </a:ext>
              </a:extLst>
            </p:cNvPr>
            <p:cNvGrpSpPr/>
            <p:nvPr/>
          </p:nvGrpSpPr>
          <p:grpSpPr>
            <a:xfrm>
              <a:off x="-433895" y="2294673"/>
              <a:ext cx="2437667" cy="996751"/>
              <a:chOff x="1240169" y="1651346"/>
              <a:chExt cx="2437667" cy="996751"/>
            </a:xfrm>
          </p:grpSpPr>
          <p:sp>
            <p:nvSpPr>
              <p:cNvPr id="13" name="Oval 12">
                <a:extLst>
                  <a:ext uri="{FF2B5EF4-FFF2-40B4-BE49-F238E27FC236}">
                    <a16:creationId xmlns:a16="http://schemas.microsoft.com/office/drawing/2014/main" xmlns="" id="{80D52645-2CAD-4883-AAE8-EE498379BCF0}"/>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618CA0A5-2012-4B67-B297-AC777D9D8DAB}"/>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Real job with </a:t>
                </a:r>
                <a:b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b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real responsibilities</a:t>
                </a:r>
              </a:p>
            </p:txBody>
          </p:sp>
        </p:grpSp>
        <p:sp>
          <p:nvSpPr>
            <p:cNvPr id="12" name="Freeform 23">
              <a:extLst>
                <a:ext uri="{FF2B5EF4-FFF2-40B4-BE49-F238E27FC236}">
                  <a16:creationId xmlns:a16="http://schemas.microsoft.com/office/drawing/2014/main" xmlns="" id="{37A99D43-E0E8-40AE-BB17-A31F2E98F60B}"/>
                </a:ext>
              </a:extLst>
            </p:cNvPr>
            <p:cNvSpPr>
              <a:spLocks noEditPoints="1"/>
            </p:cNvSpPr>
            <p:nvPr/>
          </p:nvSpPr>
          <p:spPr bwMode="auto">
            <a:xfrm>
              <a:off x="579889" y="2415276"/>
              <a:ext cx="410096" cy="34024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a:extLst>
              <a:ext uri="{FF2B5EF4-FFF2-40B4-BE49-F238E27FC236}">
                <a16:creationId xmlns:a16="http://schemas.microsoft.com/office/drawing/2014/main" xmlns="" id="{A2AF70D8-26BC-4B34-A842-31062EA6609C}"/>
              </a:ext>
            </a:extLst>
          </p:cNvPr>
          <p:cNvGrpSpPr/>
          <p:nvPr/>
        </p:nvGrpSpPr>
        <p:grpSpPr>
          <a:xfrm>
            <a:off x="4393612" y="5288935"/>
            <a:ext cx="2437667" cy="996751"/>
            <a:chOff x="7102510" y="3155703"/>
            <a:chExt cx="2437667" cy="996751"/>
          </a:xfrm>
        </p:grpSpPr>
        <p:grpSp>
          <p:nvGrpSpPr>
            <p:cNvPr id="16" name="Group 15">
              <a:extLst>
                <a:ext uri="{FF2B5EF4-FFF2-40B4-BE49-F238E27FC236}">
                  <a16:creationId xmlns:a16="http://schemas.microsoft.com/office/drawing/2014/main" xmlns="" id="{F4F8A96D-0C27-40F0-A147-5D11C4EE63D6}"/>
                </a:ext>
              </a:extLst>
            </p:cNvPr>
            <p:cNvGrpSpPr/>
            <p:nvPr/>
          </p:nvGrpSpPr>
          <p:grpSpPr>
            <a:xfrm>
              <a:off x="7102510" y="3155703"/>
              <a:ext cx="2437667" cy="996751"/>
              <a:chOff x="1240169" y="1651346"/>
              <a:chExt cx="2437667" cy="996751"/>
            </a:xfrm>
          </p:grpSpPr>
          <p:sp>
            <p:nvSpPr>
              <p:cNvPr id="18" name="Oval 17">
                <a:extLst>
                  <a:ext uri="{FF2B5EF4-FFF2-40B4-BE49-F238E27FC236}">
                    <a16:creationId xmlns:a16="http://schemas.microsoft.com/office/drawing/2014/main" xmlns="" id="{15448B53-9122-44C0-89FC-2AB17771F035}"/>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3E59C990-1035-425E-AF5A-92A8FE26D8CA}"/>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Study towards a</a:t>
                </a:r>
              </a:p>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job related qualification</a:t>
                </a:r>
              </a:p>
            </p:txBody>
          </p:sp>
        </p:grpSp>
        <p:sp>
          <p:nvSpPr>
            <p:cNvPr id="17" name="Freeform 33">
              <a:extLst>
                <a:ext uri="{FF2B5EF4-FFF2-40B4-BE49-F238E27FC236}">
                  <a16:creationId xmlns:a16="http://schemas.microsoft.com/office/drawing/2014/main" xmlns="" id="{FF044416-A167-4DB2-BF3E-8AB97B895B6E}"/>
                </a:ext>
              </a:extLst>
            </p:cNvPr>
            <p:cNvSpPr>
              <a:spLocks noEditPoints="1"/>
            </p:cNvSpPr>
            <p:nvPr/>
          </p:nvSpPr>
          <p:spPr bwMode="auto">
            <a:xfrm>
              <a:off x="8136030" y="3230104"/>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F8FD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a:extLst>
              <a:ext uri="{FF2B5EF4-FFF2-40B4-BE49-F238E27FC236}">
                <a16:creationId xmlns:a16="http://schemas.microsoft.com/office/drawing/2014/main" xmlns="" id="{2383E0C9-1E71-4618-87CD-02F091DCDADA}"/>
              </a:ext>
            </a:extLst>
          </p:cNvPr>
          <p:cNvGrpSpPr/>
          <p:nvPr/>
        </p:nvGrpSpPr>
        <p:grpSpPr>
          <a:xfrm rot="171457">
            <a:off x="2449544" y="5185995"/>
            <a:ext cx="2437667" cy="996751"/>
            <a:chOff x="7164288" y="1677153"/>
            <a:chExt cx="2437667" cy="996751"/>
          </a:xfrm>
        </p:grpSpPr>
        <p:grpSp>
          <p:nvGrpSpPr>
            <p:cNvPr id="21" name="Group 20">
              <a:extLst>
                <a:ext uri="{FF2B5EF4-FFF2-40B4-BE49-F238E27FC236}">
                  <a16:creationId xmlns:a16="http://schemas.microsoft.com/office/drawing/2014/main" xmlns="" id="{118D2B20-23B9-4B31-AF42-3A4786D1BEBA}"/>
                </a:ext>
              </a:extLst>
            </p:cNvPr>
            <p:cNvGrpSpPr/>
            <p:nvPr/>
          </p:nvGrpSpPr>
          <p:grpSpPr>
            <a:xfrm>
              <a:off x="7164288" y="1677153"/>
              <a:ext cx="2437667" cy="996751"/>
              <a:chOff x="1240169" y="1651346"/>
              <a:chExt cx="2437667" cy="996751"/>
            </a:xfrm>
          </p:grpSpPr>
          <p:sp>
            <p:nvSpPr>
              <p:cNvPr id="25" name="Oval 24">
                <a:extLst>
                  <a:ext uri="{FF2B5EF4-FFF2-40B4-BE49-F238E27FC236}">
                    <a16:creationId xmlns:a16="http://schemas.microsoft.com/office/drawing/2014/main" xmlns="" id="{C3DED97F-9607-46AD-B54A-2ECFF1F4476B}"/>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xmlns="" id="{9545DE2C-41C3-4971-B63F-FB556F34EBD6}"/>
                  </a:ext>
                </a:extLst>
              </p:cNvPr>
              <p:cNvSpPr txBox="1"/>
              <p:nvPr/>
            </p:nvSpPr>
            <p:spPr>
              <a:xfrm rot="21428301">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Work for at least</a:t>
                </a:r>
              </a:p>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30 hours per week</a:t>
                </a:r>
              </a:p>
            </p:txBody>
          </p:sp>
        </p:grpSp>
        <p:grpSp>
          <p:nvGrpSpPr>
            <p:cNvPr id="22" name="Group 75">
              <a:extLst>
                <a:ext uri="{FF2B5EF4-FFF2-40B4-BE49-F238E27FC236}">
                  <a16:creationId xmlns:a16="http://schemas.microsoft.com/office/drawing/2014/main" xmlns="" id="{12DA68A7-28BB-4903-A7CA-00200FD72C0C}"/>
                </a:ext>
              </a:extLst>
            </p:cNvPr>
            <p:cNvGrpSpPr/>
            <p:nvPr/>
          </p:nvGrpSpPr>
          <p:grpSpPr>
            <a:xfrm>
              <a:off x="8205112" y="1787467"/>
              <a:ext cx="356018" cy="347004"/>
              <a:chOff x="4080141" y="798258"/>
              <a:chExt cx="328062" cy="319755"/>
            </a:xfrm>
            <a:solidFill>
              <a:srgbClr val="F6510A"/>
            </a:solidFill>
          </p:grpSpPr>
          <p:sp>
            <p:nvSpPr>
              <p:cNvPr id="23" name="Freeform 76">
                <a:extLst>
                  <a:ext uri="{FF2B5EF4-FFF2-40B4-BE49-F238E27FC236}">
                    <a16:creationId xmlns:a16="http://schemas.microsoft.com/office/drawing/2014/main" xmlns="" id="{521F1825-F6EE-4A03-983E-C8A072763FF8}"/>
                  </a:ext>
                </a:extLst>
              </p:cNvPr>
              <p:cNvSpPr>
                <a:spLocks/>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7">
                <a:extLst>
                  <a:ext uri="{FF2B5EF4-FFF2-40B4-BE49-F238E27FC236}">
                    <a16:creationId xmlns:a16="http://schemas.microsoft.com/office/drawing/2014/main" xmlns="" id="{C01CF365-FF1D-479C-A63B-D48AC34A51D3}"/>
                  </a:ext>
                </a:extLst>
              </p:cNvPr>
              <p:cNvSpPr>
                <a:spLocks/>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7" name="Picture 26" descr="A person standing in a room&#10;&#10;Description automatically generated">
            <a:extLst>
              <a:ext uri="{FF2B5EF4-FFF2-40B4-BE49-F238E27FC236}">
                <a16:creationId xmlns:a16="http://schemas.microsoft.com/office/drawing/2014/main" xmlns="" id="{2D77609A-6DF9-47A7-98A4-99A6572C0D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905" t="6836" b="3172"/>
          <a:stretch/>
        </p:blipFill>
        <p:spPr>
          <a:xfrm>
            <a:off x="892354" y="1664301"/>
            <a:ext cx="2126278" cy="3421261"/>
          </a:xfrm>
          <a:prstGeom prst="rect">
            <a:avLst/>
          </a:prstGeom>
        </p:spPr>
      </p:pic>
      <p:pic>
        <p:nvPicPr>
          <p:cNvPr id="28" name="Picture 27" descr="A person standing next to a train station&#10;&#10;Description automatically generated">
            <a:extLst>
              <a:ext uri="{FF2B5EF4-FFF2-40B4-BE49-F238E27FC236}">
                <a16:creationId xmlns:a16="http://schemas.microsoft.com/office/drawing/2014/main" xmlns="" id="{89DCA1CE-0F2A-4476-B400-36F59AC8B5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61"/>
          <a:stretch/>
        </p:blipFill>
        <p:spPr>
          <a:xfrm>
            <a:off x="2965567" y="1658907"/>
            <a:ext cx="2213319" cy="3426890"/>
          </a:xfrm>
          <a:prstGeom prst="rect">
            <a:avLst/>
          </a:prstGeom>
        </p:spPr>
      </p:pic>
      <p:pic>
        <p:nvPicPr>
          <p:cNvPr id="29" name="Picture 28" descr="A person standing in front of a building&#10;&#10;Description automatically generated">
            <a:extLst>
              <a:ext uri="{FF2B5EF4-FFF2-40B4-BE49-F238E27FC236}">
                <a16:creationId xmlns:a16="http://schemas.microsoft.com/office/drawing/2014/main" xmlns="" id="{6C70B167-C82F-4E0C-B421-09C2EE58A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327" y="1664301"/>
            <a:ext cx="2420076" cy="3422462"/>
          </a:xfrm>
          <a:prstGeom prst="rect">
            <a:avLst/>
          </a:prstGeom>
        </p:spPr>
      </p:pic>
      <p:pic>
        <p:nvPicPr>
          <p:cNvPr id="30" name="Picture 29" descr="A person standing in a room&#10;&#10;Description automatically generated">
            <a:extLst>
              <a:ext uri="{FF2B5EF4-FFF2-40B4-BE49-F238E27FC236}">
                <a16:creationId xmlns:a16="http://schemas.microsoft.com/office/drawing/2014/main" xmlns="" id="{99FBF8C4-024E-4F05-ABD5-B80E04FC13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428" y="1674090"/>
            <a:ext cx="2430835" cy="3396524"/>
          </a:xfrm>
          <a:prstGeom prst="rect">
            <a:avLst/>
          </a:prstGeom>
        </p:spPr>
      </p:pic>
      <p:grpSp>
        <p:nvGrpSpPr>
          <p:cNvPr id="31" name="Group 30">
            <a:extLst>
              <a:ext uri="{FF2B5EF4-FFF2-40B4-BE49-F238E27FC236}">
                <a16:creationId xmlns:a16="http://schemas.microsoft.com/office/drawing/2014/main" xmlns="" id="{381FC6D2-737F-4566-9068-279D8CB13BC1}"/>
              </a:ext>
            </a:extLst>
          </p:cNvPr>
          <p:cNvGrpSpPr/>
          <p:nvPr/>
        </p:nvGrpSpPr>
        <p:grpSpPr>
          <a:xfrm>
            <a:off x="6080130" y="5356423"/>
            <a:ext cx="2437667" cy="996751"/>
            <a:chOff x="-396552" y="3720924"/>
            <a:chExt cx="2437667" cy="996751"/>
          </a:xfrm>
        </p:grpSpPr>
        <p:grpSp>
          <p:nvGrpSpPr>
            <p:cNvPr id="32" name="Group 31">
              <a:extLst>
                <a:ext uri="{FF2B5EF4-FFF2-40B4-BE49-F238E27FC236}">
                  <a16:creationId xmlns:a16="http://schemas.microsoft.com/office/drawing/2014/main" xmlns="" id="{56F07347-A8D8-4E79-BE06-AF978907032B}"/>
                </a:ext>
              </a:extLst>
            </p:cNvPr>
            <p:cNvGrpSpPr/>
            <p:nvPr/>
          </p:nvGrpSpPr>
          <p:grpSpPr>
            <a:xfrm>
              <a:off x="-396552" y="3720924"/>
              <a:ext cx="2437667" cy="996751"/>
              <a:chOff x="1240169" y="1651346"/>
              <a:chExt cx="2437667" cy="996751"/>
            </a:xfrm>
          </p:grpSpPr>
          <p:sp>
            <p:nvSpPr>
              <p:cNvPr id="37" name="Oval 36">
                <a:extLst>
                  <a:ext uri="{FF2B5EF4-FFF2-40B4-BE49-F238E27FC236}">
                    <a16:creationId xmlns:a16="http://schemas.microsoft.com/office/drawing/2014/main" xmlns="" id="{6B2AE521-C87E-497E-AA2F-28F1891C61E9}"/>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05070B00-CCE2-41ED-8F9F-B5E0EE6E64DC}"/>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Contract of employment</a:t>
                </a:r>
              </a:p>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including holiday pay</a:t>
                </a:r>
              </a:p>
            </p:txBody>
          </p:sp>
        </p:grpSp>
        <p:grpSp>
          <p:nvGrpSpPr>
            <p:cNvPr id="33" name="Group 77">
              <a:extLst>
                <a:ext uri="{FF2B5EF4-FFF2-40B4-BE49-F238E27FC236}">
                  <a16:creationId xmlns:a16="http://schemas.microsoft.com/office/drawing/2014/main" xmlns="" id="{6F0AE385-3720-40B9-9B47-80ED1570E058}"/>
                </a:ext>
              </a:extLst>
            </p:cNvPr>
            <p:cNvGrpSpPr/>
            <p:nvPr/>
          </p:nvGrpSpPr>
          <p:grpSpPr>
            <a:xfrm>
              <a:off x="625120" y="3852887"/>
              <a:ext cx="394322" cy="301938"/>
              <a:chOff x="5552261" y="1554043"/>
              <a:chExt cx="363359" cy="278229"/>
            </a:xfrm>
            <a:solidFill>
              <a:srgbClr val="F6510A"/>
            </a:solidFill>
          </p:grpSpPr>
          <p:sp>
            <p:nvSpPr>
              <p:cNvPr id="34" name="Freeform 96">
                <a:extLst>
                  <a:ext uri="{FF2B5EF4-FFF2-40B4-BE49-F238E27FC236}">
                    <a16:creationId xmlns:a16="http://schemas.microsoft.com/office/drawing/2014/main" xmlns="" id="{79C74613-1FC9-4F89-93DB-90246F2A49E9}"/>
                  </a:ext>
                </a:extLst>
              </p:cNvPr>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xmlns="" id="{2C844AA8-3162-4442-B869-ACB93FBA0D04}"/>
                  </a:ext>
                </a:extLst>
              </p:cNvPr>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98">
                <a:extLst>
                  <a:ext uri="{FF2B5EF4-FFF2-40B4-BE49-F238E27FC236}">
                    <a16:creationId xmlns:a16="http://schemas.microsoft.com/office/drawing/2014/main" xmlns="" id="{C8A6C4C1-44BD-48A2-90DA-9FBEC8AB8AFC}"/>
                  </a:ext>
                </a:extLst>
              </p:cNvPr>
              <p:cNvSpPr>
                <a:spLocks noChangeArrowheads="1"/>
              </p:cNvSpPr>
              <p:nvPr/>
            </p:nvSpPr>
            <p:spPr bwMode="auto">
              <a:xfrm>
                <a:off x="5710062" y="1715997"/>
                <a:ext cx="45679" cy="18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4093314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8" y="604064"/>
            <a:ext cx="7594571"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PREVIOUS SESSION’S OBJECTIVES</a:t>
            </a:r>
            <a:endParaRPr lang="en-GB" sz="3600" b="1" dirty="0"/>
          </a:p>
        </p:txBody>
      </p:sp>
      <p:sp>
        <p:nvSpPr>
          <p:cNvPr id="3" name="Rounded Rectangle 2"/>
          <p:cNvSpPr/>
          <p:nvPr/>
        </p:nvSpPr>
        <p:spPr>
          <a:xfrm>
            <a:off x="501679" y="1740848"/>
            <a:ext cx="10515600" cy="1110701"/>
          </a:xfrm>
          <a:prstGeom prst="roundRect">
            <a:avLst>
              <a:gd name="adj" fmla="val 10000"/>
            </a:avLst>
          </a:prstGeom>
          <a:solidFill>
            <a:schemeClr val="tx1">
              <a:lumMod val="50000"/>
              <a:lumOff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dirty="0">
                  <a:solidFill>
                    <a:schemeClr val="bg1"/>
                  </a:solidFill>
                </a:rPr>
                <a:t>OBJECTIVE 1: </a:t>
              </a:r>
              <a:r>
                <a:rPr lang="en-US" sz="2400" dirty="0">
                  <a:solidFill>
                    <a:schemeClr val="bg1"/>
                  </a:solidFill>
                </a:rPr>
                <a:t>To understand what progression means within a career path.</a:t>
              </a:r>
              <a:endParaRPr lang="en-US" sz="2400" b="1" dirty="0">
                <a:solidFill>
                  <a:schemeClr val="bg1"/>
                </a:solidFill>
              </a:endParaRPr>
            </a:p>
          </p:txBody>
        </p:sp>
      </p:grpSp>
      <p:sp>
        <p:nvSpPr>
          <p:cNvPr id="9" name="Rounded Rectangle 8"/>
          <p:cNvSpPr/>
          <p:nvPr/>
        </p:nvSpPr>
        <p:spPr>
          <a:xfrm>
            <a:off x="501679" y="3177761"/>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dirty="0">
                  <a:solidFill>
                    <a:schemeClr val="bg1"/>
                  </a:solidFill>
                </a:rPr>
                <a:t>OBJECTIVE 2: </a:t>
              </a:r>
              <a:r>
                <a:rPr lang="en-GB" sz="2400" dirty="0"/>
                <a:t>To understand what transferable skills are and what transferable skills you already have. </a:t>
              </a:r>
              <a:endParaRPr lang="en-US" sz="2400" b="1" dirty="0">
                <a:solidFill>
                  <a:schemeClr val="bg1"/>
                </a:solidFill>
              </a:endParaRPr>
            </a:p>
          </p:txBody>
        </p:sp>
      </p:grpSp>
      <p:sp>
        <p:nvSpPr>
          <p:cNvPr id="14" name="Rounded Rectangle 13"/>
          <p:cNvSpPr/>
          <p:nvPr/>
        </p:nvSpPr>
        <p:spPr>
          <a:xfrm>
            <a:off x="501679" y="4647334"/>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dirty="0">
                  <a:solidFill>
                    <a:schemeClr val="bg1"/>
                  </a:solidFill>
                </a:rPr>
                <a:t>OBJECTIVE 3: </a:t>
              </a:r>
              <a:r>
                <a:rPr lang="en-GB" sz="2400" dirty="0"/>
                <a:t>To understand what a network is and consider your own network</a:t>
              </a:r>
              <a:r>
                <a:rPr lang="en-GB" sz="2400" dirty="0" smtClean="0"/>
                <a:t>.</a:t>
              </a:r>
              <a:endParaRPr lang="en-US" sz="2400" b="1" dirty="0">
                <a:solidFill>
                  <a:schemeClr val="bg1"/>
                </a:solidFill>
              </a:endParaRPr>
            </a:p>
          </p:txBody>
        </p:sp>
      </p:grpSp>
    </p:spTree>
    <p:extLst>
      <p:ext uri="{BB962C8B-B14F-4D97-AF65-F5344CB8AC3E}">
        <p14:creationId xmlns:p14="http://schemas.microsoft.com/office/powerpoint/2010/main" val="25328230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67608" y="1340768"/>
            <a:ext cx="6984776" cy="3672408"/>
          </a:xfrm>
          <a:prstGeom prst="ellipse">
            <a:avLst/>
          </a:prstGeom>
          <a:solidFill>
            <a:srgbClr val="132E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415016" y="2207476"/>
            <a:ext cx="5289959" cy="1938992"/>
          </a:xfrm>
          <a:prstGeom prst="rect">
            <a:avLst/>
          </a:prstGeom>
          <a:noFill/>
        </p:spPr>
        <p:txBody>
          <a:bodyPr wrap="square" rtlCol="0">
            <a:spAutoFit/>
          </a:bodyPr>
          <a:lstStyle/>
          <a:p>
            <a:pPr algn="ctr"/>
            <a:r>
              <a:rPr lang="en-GB" sz="4000" b="1" dirty="0" smtClean="0">
                <a:solidFill>
                  <a:schemeClr val="bg1">
                    <a:lumMod val="95000"/>
                  </a:schemeClr>
                </a:solidFill>
              </a:rPr>
              <a:t>WHAT INDUSTRIES CAN YOU OBTAIN AN APPRENTICESHIP IN?</a:t>
            </a:r>
            <a:endParaRPr lang="en-GB" sz="4000" b="1" dirty="0">
              <a:solidFill>
                <a:schemeClr val="bg1">
                  <a:lumMod val="95000"/>
                </a:schemeClr>
              </a:solidFill>
            </a:endParaRPr>
          </a:p>
        </p:txBody>
      </p:sp>
      <p:cxnSp>
        <p:nvCxnSpPr>
          <p:cNvPr id="5" name="Straight Connector 4"/>
          <p:cNvCxnSpPr/>
          <p:nvPr/>
        </p:nvCxnSpPr>
        <p:spPr>
          <a:xfrm flipH="1" flipV="1">
            <a:off x="2055223" y="1053737"/>
            <a:ext cx="1837508" cy="740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10194" y="3509554"/>
            <a:ext cx="1619795" cy="7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75017" y="4868091"/>
            <a:ext cx="818606" cy="853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5"/>
          </p:cNvCxnSpPr>
          <p:nvPr/>
        </p:nvCxnSpPr>
        <p:spPr>
          <a:xfrm>
            <a:off x="8529487" y="4475364"/>
            <a:ext cx="1022897" cy="1481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52384" y="3019296"/>
            <a:ext cx="1664256" cy="15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212183" y="1271451"/>
            <a:ext cx="2046514" cy="4615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845518"/>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106165"/>
            <a:ext cx="9144000" cy="1143000"/>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505200" y="1652744"/>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7010400" y="1652743"/>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880652" y="1961263"/>
            <a:ext cx="1395882" cy="942055"/>
            <a:chOff x="356652" y="1350646"/>
            <a:chExt cx="1395882" cy="942055"/>
          </a:xfrm>
        </p:grpSpPr>
        <p:grpSp>
          <p:nvGrpSpPr>
            <p:cNvPr id="6" name="Group 5"/>
            <p:cNvGrpSpPr/>
            <p:nvPr/>
          </p:nvGrpSpPr>
          <p:grpSpPr>
            <a:xfrm>
              <a:off x="356652" y="1350646"/>
              <a:ext cx="1395882" cy="942055"/>
              <a:chOff x="356719" y="1334635"/>
              <a:chExt cx="1395882" cy="942055"/>
            </a:xfrm>
          </p:grpSpPr>
          <p:sp>
            <p:nvSpPr>
              <p:cNvPr id="8" name="Oval 7"/>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Accounting</a:t>
                </a:r>
              </a:p>
            </p:txBody>
          </p:sp>
        </p:grpSp>
        <p:sp>
          <p:nvSpPr>
            <p:cNvPr id="7" name="Freeform 52"/>
            <p:cNvSpPr>
              <a:spLocks noEditPoints="1"/>
            </p:cNvSpPr>
            <p:nvPr/>
          </p:nvSpPr>
          <p:spPr bwMode="auto">
            <a:xfrm>
              <a:off x="928227" y="1498525"/>
              <a:ext cx="301938" cy="41235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5427502" y="1961263"/>
            <a:ext cx="1395882" cy="942055"/>
            <a:chOff x="3903502" y="1350646"/>
            <a:chExt cx="1395882" cy="942055"/>
          </a:xfrm>
        </p:grpSpPr>
        <p:grpSp>
          <p:nvGrpSpPr>
            <p:cNvPr id="11" name="Group 10"/>
            <p:cNvGrpSpPr/>
            <p:nvPr/>
          </p:nvGrpSpPr>
          <p:grpSpPr>
            <a:xfrm>
              <a:off x="3903502" y="1350646"/>
              <a:ext cx="1395882" cy="942055"/>
              <a:chOff x="356719" y="1334635"/>
              <a:chExt cx="1395882" cy="942055"/>
            </a:xfrm>
          </p:grpSpPr>
          <p:sp>
            <p:nvSpPr>
              <p:cNvPr id="13" name="Oval 12"/>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Horticulture</a:t>
                </a:r>
              </a:p>
            </p:txBody>
          </p:sp>
        </p:grpSp>
        <p:sp>
          <p:nvSpPr>
            <p:cNvPr id="12" name="Freeform 15"/>
            <p:cNvSpPr>
              <a:spLocks noEditPoints="1"/>
            </p:cNvSpPr>
            <p:nvPr/>
          </p:nvSpPr>
          <p:spPr bwMode="auto">
            <a:xfrm>
              <a:off x="4428658" y="1500491"/>
              <a:ext cx="394776" cy="394776"/>
            </a:xfrm>
            <a:custGeom>
              <a:avLst/>
              <a:gdLst>
                <a:gd name="T0" fmla="*/ 344438 w 256"/>
                <a:gd name="T1" fmla="*/ 227459 h 256"/>
                <a:gd name="T2" fmla="*/ 344438 w 256"/>
                <a:gd name="T3" fmla="*/ 188466 h 256"/>
                <a:gd name="T4" fmla="*/ 415925 w 256"/>
                <a:gd name="T5" fmla="*/ 207963 h 256"/>
                <a:gd name="T6" fmla="*/ 357436 w 256"/>
                <a:gd name="T7" fmla="*/ 84485 h 256"/>
                <a:gd name="T8" fmla="*/ 305445 w 256"/>
                <a:gd name="T9" fmla="*/ 129977 h 256"/>
                <a:gd name="T10" fmla="*/ 292447 w 256"/>
                <a:gd name="T11" fmla="*/ 97482 h 256"/>
                <a:gd name="T12" fmla="*/ 344438 w 256"/>
                <a:gd name="T13" fmla="*/ 51991 h 256"/>
                <a:gd name="T14" fmla="*/ 357436 w 256"/>
                <a:gd name="T15" fmla="*/ 84485 h 256"/>
                <a:gd name="T16" fmla="*/ 188466 w 256"/>
                <a:gd name="T17" fmla="*/ 396429 h 256"/>
                <a:gd name="T18" fmla="*/ 207963 w 256"/>
                <a:gd name="T19" fmla="*/ 324941 h 256"/>
                <a:gd name="T20" fmla="*/ 227459 w 256"/>
                <a:gd name="T21" fmla="*/ 396429 h 256"/>
                <a:gd name="T22" fmla="*/ 207963 w 256"/>
                <a:gd name="T23" fmla="*/ 90984 h 256"/>
                <a:gd name="T24" fmla="*/ 188466 w 256"/>
                <a:gd name="T25" fmla="*/ 19496 h 256"/>
                <a:gd name="T26" fmla="*/ 227459 w 256"/>
                <a:gd name="T27" fmla="*/ 19496 h 256"/>
                <a:gd name="T28" fmla="*/ 207963 w 256"/>
                <a:gd name="T29" fmla="*/ 90984 h 256"/>
                <a:gd name="T30" fmla="*/ 84485 w 256"/>
                <a:gd name="T31" fmla="*/ 357436 h 256"/>
                <a:gd name="T32" fmla="*/ 51991 w 256"/>
                <a:gd name="T33" fmla="*/ 344438 h 256"/>
                <a:gd name="T34" fmla="*/ 97482 w 256"/>
                <a:gd name="T35" fmla="*/ 292447 h 256"/>
                <a:gd name="T36" fmla="*/ 129977 w 256"/>
                <a:gd name="T37" fmla="*/ 305445 h 256"/>
                <a:gd name="T38" fmla="*/ 110480 w 256"/>
                <a:gd name="T39" fmla="*/ 129977 h 256"/>
                <a:gd name="T40" fmla="*/ 58489 w 256"/>
                <a:gd name="T41" fmla="*/ 84485 h 256"/>
                <a:gd name="T42" fmla="*/ 71487 w 256"/>
                <a:gd name="T43" fmla="*/ 51991 h 256"/>
                <a:gd name="T44" fmla="*/ 123478 w 256"/>
                <a:gd name="T45" fmla="*/ 97482 h 256"/>
                <a:gd name="T46" fmla="*/ 110480 w 256"/>
                <a:gd name="T47" fmla="*/ 129977 h 256"/>
                <a:gd name="T48" fmla="*/ 71487 w 256"/>
                <a:gd name="T49" fmla="*/ 227459 h 256"/>
                <a:gd name="T50" fmla="*/ 0 w 256"/>
                <a:gd name="T51" fmla="*/ 207963 h 256"/>
                <a:gd name="T52" fmla="*/ 71487 w 256"/>
                <a:gd name="T53" fmla="*/ 188466 h 256"/>
                <a:gd name="T54" fmla="*/ 305445 w 256"/>
                <a:gd name="T55" fmla="*/ 285948 h 256"/>
                <a:gd name="T56" fmla="*/ 357436 w 256"/>
                <a:gd name="T57" fmla="*/ 331440 h 256"/>
                <a:gd name="T58" fmla="*/ 344438 w 256"/>
                <a:gd name="T59" fmla="*/ 363934 h 256"/>
                <a:gd name="T60" fmla="*/ 292447 w 256"/>
                <a:gd name="T61" fmla="*/ 318443 h 256"/>
                <a:gd name="T62" fmla="*/ 305445 w 256"/>
                <a:gd name="T63" fmla="*/ 285948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56">
                  <a:moveTo>
                    <a:pt x="244" y="140"/>
                  </a:moveTo>
                  <a:cubicBezTo>
                    <a:pt x="212" y="140"/>
                    <a:pt x="212" y="140"/>
                    <a:pt x="212" y="140"/>
                  </a:cubicBezTo>
                  <a:cubicBezTo>
                    <a:pt x="205" y="140"/>
                    <a:pt x="200" y="135"/>
                    <a:pt x="200" y="128"/>
                  </a:cubicBezTo>
                  <a:cubicBezTo>
                    <a:pt x="200" y="121"/>
                    <a:pt x="205" y="116"/>
                    <a:pt x="212" y="116"/>
                  </a:cubicBezTo>
                  <a:cubicBezTo>
                    <a:pt x="244" y="116"/>
                    <a:pt x="244" y="116"/>
                    <a:pt x="244" y="116"/>
                  </a:cubicBezTo>
                  <a:cubicBezTo>
                    <a:pt x="251" y="116"/>
                    <a:pt x="256" y="121"/>
                    <a:pt x="256" y="128"/>
                  </a:cubicBezTo>
                  <a:cubicBezTo>
                    <a:pt x="256" y="135"/>
                    <a:pt x="251" y="140"/>
                    <a:pt x="244" y="140"/>
                  </a:cubicBezTo>
                  <a:moveTo>
                    <a:pt x="220" y="52"/>
                  </a:moveTo>
                  <a:cubicBezTo>
                    <a:pt x="196" y="76"/>
                    <a:pt x="196" y="76"/>
                    <a:pt x="196" y="76"/>
                  </a:cubicBezTo>
                  <a:cubicBezTo>
                    <a:pt x="194" y="79"/>
                    <a:pt x="191" y="80"/>
                    <a:pt x="188" y="80"/>
                  </a:cubicBezTo>
                  <a:cubicBezTo>
                    <a:pt x="181" y="80"/>
                    <a:pt x="176" y="75"/>
                    <a:pt x="176" y="68"/>
                  </a:cubicBezTo>
                  <a:cubicBezTo>
                    <a:pt x="176" y="65"/>
                    <a:pt x="177" y="62"/>
                    <a:pt x="180" y="60"/>
                  </a:cubicBezTo>
                  <a:cubicBezTo>
                    <a:pt x="204" y="36"/>
                    <a:pt x="204" y="36"/>
                    <a:pt x="204" y="36"/>
                  </a:cubicBezTo>
                  <a:cubicBezTo>
                    <a:pt x="206" y="33"/>
                    <a:pt x="209" y="32"/>
                    <a:pt x="212" y="32"/>
                  </a:cubicBezTo>
                  <a:cubicBezTo>
                    <a:pt x="219" y="32"/>
                    <a:pt x="224" y="37"/>
                    <a:pt x="224" y="44"/>
                  </a:cubicBezTo>
                  <a:cubicBezTo>
                    <a:pt x="224" y="47"/>
                    <a:pt x="223" y="50"/>
                    <a:pt x="220" y="52"/>
                  </a:cubicBezTo>
                  <a:moveTo>
                    <a:pt x="128" y="256"/>
                  </a:moveTo>
                  <a:cubicBezTo>
                    <a:pt x="121" y="256"/>
                    <a:pt x="116" y="251"/>
                    <a:pt x="116" y="244"/>
                  </a:cubicBezTo>
                  <a:cubicBezTo>
                    <a:pt x="116" y="212"/>
                    <a:pt x="116" y="212"/>
                    <a:pt x="116" y="212"/>
                  </a:cubicBezTo>
                  <a:cubicBezTo>
                    <a:pt x="116" y="205"/>
                    <a:pt x="121" y="200"/>
                    <a:pt x="128" y="200"/>
                  </a:cubicBezTo>
                  <a:cubicBezTo>
                    <a:pt x="135" y="200"/>
                    <a:pt x="140" y="205"/>
                    <a:pt x="140" y="212"/>
                  </a:cubicBezTo>
                  <a:cubicBezTo>
                    <a:pt x="140" y="244"/>
                    <a:pt x="140" y="244"/>
                    <a:pt x="140" y="244"/>
                  </a:cubicBezTo>
                  <a:cubicBezTo>
                    <a:pt x="140" y="251"/>
                    <a:pt x="135" y="256"/>
                    <a:pt x="128" y="256"/>
                  </a:cubicBezTo>
                  <a:moveTo>
                    <a:pt x="128" y="56"/>
                  </a:moveTo>
                  <a:cubicBezTo>
                    <a:pt x="121" y="56"/>
                    <a:pt x="116" y="51"/>
                    <a:pt x="116" y="44"/>
                  </a:cubicBezTo>
                  <a:cubicBezTo>
                    <a:pt x="116" y="12"/>
                    <a:pt x="116" y="12"/>
                    <a:pt x="116" y="12"/>
                  </a:cubicBezTo>
                  <a:cubicBezTo>
                    <a:pt x="116" y="5"/>
                    <a:pt x="121" y="0"/>
                    <a:pt x="128" y="0"/>
                  </a:cubicBezTo>
                  <a:cubicBezTo>
                    <a:pt x="135" y="0"/>
                    <a:pt x="140" y="5"/>
                    <a:pt x="140" y="12"/>
                  </a:cubicBezTo>
                  <a:cubicBezTo>
                    <a:pt x="140" y="44"/>
                    <a:pt x="140" y="44"/>
                    <a:pt x="140" y="44"/>
                  </a:cubicBezTo>
                  <a:cubicBezTo>
                    <a:pt x="140" y="51"/>
                    <a:pt x="135" y="56"/>
                    <a:pt x="128" y="56"/>
                  </a:cubicBezTo>
                  <a:moveTo>
                    <a:pt x="76" y="196"/>
                  </a:moveTo>
                  <a:cubicBezTo>
                    <a:pt x="52" y="220"/>
                    <a:pt x="52" y="220"/>
                    <a:pt x="52" y="220"/>
                  </a:cubicBezTo>
                  <a:cubicBezTo>
                    <a:pt x="50" y="223"/>
                    <a:pt x="47" y="224"/>
                    <a:pt x="44" y="224"/>
                  </a:cubicBezTo>
                  <a:cubicBezTo>
                    <a:pt x="37" y="224"/>
                    <a:pt x="32" y="219"/>
                    <a:pt x="32" y="212"/>
                  </a:cubicBezTo>
                  <a:cubicBezTo>
                    <a:pt x="32" y="209"/>
                    <a:pt x="33" y="206"/>
                    <a:pt x="36" y="204"/>
                  </a:cubicBezTo>
                  <a:cubicBezTo>
                    <a:pt x="60" y="180"/>
                    <a:pt x="60" y="180"/>
                    <a:pt x="60" y="180"/>
                  </a:cubicBezTo>
                  <a:cubicBezTo>
                    <a:pt x="62" y="177"/>
                    <a:pt x="65" y="176"/>
                    <a:pt x="68" y="176"/>
                  </a:cubicBezTo>
                  <a:cubicBezTo>
                    <a:pt x="75" y="176"/>
                    <a:pt x="80" y="181"/>
                    <a:pt x="80" y="188"/>
                  </a:cubicBezTo>
                  <a:cubicBezTo>
                    <a:pt x="80" y="191"/>
                    <a:pt x="79" y="194"/>
                    <a:pt x="76" y="196"/>
                  </a:cubicBezTo>
                  <a:moveTo>
                    <a:pt x="68" y="80"/>
                  </a:moveTo>
                  <a:cubicBezTo>
                    <a:pt x="65" y="80"/>
                    <a:pt x="62" y="79"/>
                    <a:pt x="60" y="76"/>
                  </a:cubicBezTo>
                  <a:cubicBezTo>
                    <a:pt x="36" y="52"/>
                    <a:pt x="36" y="52"/>
                    <a:pt x="36" y="52"/>
                  </a:cubicBezTo>
                  <a:cubicBezTo>
                    <a:pt x="33" y="50"/>
                    <a:pt x="32" y="47"/>
                    <a:pt x="32" y="44"/>
                  </a:cubicBezTo>
                  <a:cubicBezTo>
                    <a:pt x="32" y="37"/>
                    <a:pt x="37" y="32"/>
                    <a:pt x="44" y="32"/>
                  </a:cubicBezTo>
                  <a:cubicBezTo>
                    <a:pt x="47" y="32"/>
                    <a:pt x="50" y="33"/>
                    <a:pt x="52" y="36"/>
                  </a:cubicBezTo>
                  <a:cubicBezTo>
                    <a:pt x="76" y="60"/>
                    <a:pt x="76" y="60"/>
                    <a:pt x="76" y="60"/>
                  </a:cubicBezTo>
                  <a:cubicBezTo>
                    <a:pt x="79" y="62"/>
                    <a:pt x="80" y="65"/>
                    <a:pt x="80" y="68"/>
                  </a:cubicBezTo>
                  <a:cubicBezTo>
                    <a:pt x="80" y="75"/>
                    <a:pt x="75" y="80"/>
                    <a:pt x="68" y="80"/>
                  </a:cubicBezTo>
                  <a:moveTo>
                    <a:pt x="56" y="128"/>
                  </a:moveTo>
                  <a:cubicBezTo>
                    <a:pt x="56" y="135"/>
                    <a:pt x="51" y="140"/>
                    <a:pt x="44" y="140"/>
                  </a:cubicBezTo>
                  <a:cubicBezTo>
                    <a:pt x="12" y="140"/>
                    <a:pt x="12" y="140"/>
                    <a:pt x="12" y="140"/>
                  </a:cubicBezTo>
                  <a:cubicBezTo>
                    <a:pt x="5" y="140"/>
                    <a:pt x="0" y="135"/>
                    <a:pt x="0" y="128"/>
                  </a:cubicBezTo>
                  <a:cubicBezTo>
                    <a:pt x="0" y="121"/>
                    <a:pt x="5" y="116"/>
                    <a:pt x="12" y="116"/>
                  </a:cubicBezTo>
                  <a:cubicBezTo>
                    <a:pt x="44" y="116"/>
                    <a:pt x="44" y="116"/>
                    <a:pt x="44" y="116"/>
                  </a:cubicBezTo>
                  <a:cubicBezTo>
                    <a:pt x="51" y="116"/>
                    <a:pt x="56" y="121"/>
                    <a:pt x="56" y="128"/>
                  </a:cubicBezTo>
                  <a:moveTo>
                    <a:pt x="188" y="176"/>
                  </a:moveTo>
                  <a:cubicBezTo>
                    <a:pt x="191" y="176"/>
                    <a:pt x="194" y="177"/>
                    <a:pt x="196" y="180"/>
                  </a:cubicBezTo>
                  <a:cubicBezTo>
                    <a:pt x="220" y="204"/>
                    <a:pt x="220" y="204"/>
                    <a:pt x="220" y="204"/>
                  </a:cubicBezTo>
                  <a:cubicBezTo>
                    <a:pt x="223" y="206"/>
                    <a:pt x="224" y="209"/>
                    <a:pt x="224" y="212"/>
                  </a:cubicBezTo>
                  <a:cubicBezTo>
                    <a:pt x="224" y="219"/>
                    <a:pt x="219" y="224"/>
                    <a:pt x="212" y="224"/>
                  </a:cubicBezTo>
                  <a:cubicBezTo>
                    <a:pt x="209" y="224"/>
                    <a:pt x="206" y="223"/>
                    <a:pt x="204" y="220"/>
                  </a:cubicBezTo>
                  <a:cubicBezTo>
                    <a:pt x="180" y="196"/>
                    <a:pt x="180" y="196"/>
                    <a:pt x="180" y="196"/>
                  </a:cubicBezTo>
                  <a:cubicBezTo>
                    <a:pt x="177" y="194"/>
                    <a:pt x="176" y="191"/>
                    <a:pt x="176" y="188"/>
                  </a:cubicBezTo>
                  <a:cubicBezTo>
                    <a:pt x="176" y="181"/>
                    <a:pt x="181" y="176"/>
                    <a:pt x="188" y="176"/>
                  </a:cubicBezTo>
                </a:path>
              </a:pathLst>
            </a:custGeom>
            <a:solidFill>
              <a:schemeClr val="tx2">
                <a:lumMod val="95000"/>
                <a:lumOff val="5000"/>
              </a:schemeClr>
            </a:solidFill>
            <a:ln>
              <a:noFill/>
            </a:ln>
          </p:spPr>
          <p:txBody>
            <a:bodyPr/>
            <a:lstStyle/>
            <a:p>
              <a:endParaRPr lang="en-US" sz="1350"/>
            </a:p>
          </p:txBody>
        </p:sp>
      </p:grpSp>
      <p:grpSp>
        <p:nvGrpSpPr>
          <p:cNvPr id="15" name="Group 14"/>
          <p:cNvGrpSpPr/>
          <p:nvPr/>
        </p:nvGrpSpPr>
        <p:grpSpPr>
          <a:xfrm>
            <a:off x="8945117" y="1972417"/>
            <a:ext cx="1395882" cy="942055"/>
            <a:chOff x="7421117" y="1361800"/>
            <a:chExt cx="1395882" cy="942055"/>
          </a:xfrm>
        </p:grpSpPr>
        <p:grpSp>
          <p:nvGrpSpPr>
            <p:cNvPr id="16" name="Group 15"/>
            <p:cNvGrpSpPr/>
            <p:nvPr/>
          </p:nvGrpSpPr>
          <p:grpSpPr>
            <a:xfrm>
              <a:off x="7421117" y="1361800"/>
              <a:ext cx="1395882" cy="942055"/>
              <a:chOff x="356719" y="1334635"/>
              <a:chExt cx="1395882" cy="942055"/>
            </a:xfrm>
          </p:grpSpPr>
          <p:sp>
            <p:nvSpPr>
              <p:cNvPr id="26" name="Oval 25"/>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Creative &amp; Digital</a:t>
                </a:r>
              </a:p>
            </p:txBody>
          </p:sp>
        </p:grpSp>
        <p:grpSp>
          <p:nvGrpSpPr>
            <p:cNvPr id="17" name="Group 16"/>
            <p:cNvGrpSpPr/>
            <p:nvPr/>
          </p:nvGrpSpPr>
          <p:grpSpPr>
            <a:xfrm>
              <a:off x="7978555" y="1581959"/>
              <a:ext cx="330211" cy="255429"/>
              <a:chOff x="3727889" y="-113301"/>
              <a:chExt cx="548381" cy="424189"/>
            </a:xfrm>
            <a:solidFill>
              <a:schemeClr val="tx1"/>
            </a:solidFill>
          </p:grpSpPr>
          <p:sp>
            <p:nvSpPr>
              <p:cNvPr id="18"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4"/>
              <p:cNvSpPr>
                <a:spLocks/>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5"/>
              <p:cNvSpPr>
                <a:spLocks/>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6"/>
              <p:cNvSpPr>
                <a:spLocks/>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47"/>
              <p:cNvSpPr>
                <a:spLocks noChangeArrowheads="1"/>
              </p:cNvSpPr>
              <p:nvPr/>
            </p:nvSpPr>
            <p:spPr bwMode="auto">
              <a:xfrm>
                <a:off x="3952887" y="52019"/>
                <a:ext cx="96773" cy="97580"/>
              </a:xfrm>
              <a:prstGeom prst="ellipse">
                <a:avLst/>
              </a:pr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8"/>
              <p:cNvSpPr>
                <a:spLocks/>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9"/>
              <p:cNvSpPr>
                <a:spLocks/>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50"/>
              <p:cNvSpPr>
                <a:spLocks/>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8" name="Group 27"/>
          <p:cNvGrpSpPr/>
          <p:nvPr/>
        </p:nvGrpSpPr>
        <p:grpSpPr>
          <a:xfrm>
            <a:off x="8945117" y="4413653"/>
            <a:ext cx="1395882" cy="947410"/>
            <a:chOff x="7421117" y="3803038"/>
            <a:chExt cx="1395882" cy="947410"/>
          </a:xfrm>
        </p:grpSpPr>
        <p:grpSp>
          <p:nvGrpSpPr>
            <p:cNvPr id="29" name="Group 28"/>
            <p:cNvGrpSpPr/>
            <p:nvPr/>
          </p:nvGrpSpPr>
          <p:grpSpPr>
            <a:xfrm>
              <a:off x="7421117" y="3803038"/>
              <a:ext cx="1395882" cy="947410"/>
              <a:chOff x="356719" y="1329280"/>
              <a:chExt cx="1395882" cy="947410"/>
            </a:xfrm>
          </p:grpSpPr>
          <p:sp>
            <p:nvSpPr>
              <p:cNvPr id="31" name="Oval 30"/>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Journalism</a:t>
                </a:r>
              </a:p>
            </p:txBody>
          </p:sp>
        </p:grpSp>
        <p:sp>
          <p:nvSpPr>
            <p:cNvPr id="30" name="Freeform 32"/>
            <p:cNvSpPr>
              <a:spLocks noEditPoints="1"/>
            </p:cNvSpPr>
            <p:nvPr/>
          </p:nvSpPr>
          <p:spPr bwMode="auto">
            <a:xfrm>
              <a:off x="7938422" y="3980689"/>
              <a:ext cx="407844" cy="333484"/>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p:nvGrpSpPr>
        <p:grpSpPr>
          <a:xfrm>
            <a:off x="1880652" y="4402499"/>
            <a:ext cx="1395882" cy="947410"/>
            <a:chOff x="356652" y="3791884"/>
            <a:chExt cx="1395882" cy="947410"/>
          </a:xfrm>
        </p:grpSpPr>
        <p:grpSp>
          <p:nvGrpSpPr>
            <p:cNvPr id="34" name="Group 33"/>
            <p:cNvGrpSpPr/>
            <p:nvPr/>
          </p:nvGrpSpPr>
          <p:grpSpPr>
            <a:xfrm>
              <a:off x="356652" y="3791884"/>
              <a:ext cx="1395882" cy="947410"/>
              <a:chOff x="356719" y="1329280"/>
              <a:chExt cx="1395882" cy="947410"/>
            </a:xfrm>
          </p:grpSpPr>
          <p:sp>
            <p:nvSpPr>
              <p:cNvPr id="36" name="Oval 35"/>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Dental Nursing</a:t>
                </a:r>
              </a:p>
            </p:txBody>
          </p:sp>
        </p:grpSp>
        <p:pic>
          <p:nvPicPr>
            <p:cNvPr id="35" name="Picture 6" descr="Image result for Dental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558" y="4000210"/>
              <a:ext cx="298607" cy="339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427502" y="4402499"/>
            <a:ext cx="1395882" cy="947410"/>
            <a:chOff x="3903502" y="4649134"/>
            <a:chExt cx="1395882" cy="947410"/>
          </a:xfrm>
        </p:grpSpPr>
        <p:grpSp>
          <p:nvGrpSpPr>
            <p:cNvPr id="39" name="Group 38"/>
            <p:cNvGrpSpPr/>
            <p:nvPr/>
          </p:nvGrpSpPr>
          <p:grpSpPr>
            <a:xfrm>
              <a:off x="3903502" y="4649134"/>
              <a:ext cx="1395882" cy="947410"/>
              <a:chOff x="356719" y="1329280"/>
              <a:chExt cx="1395882" cy="947410"/>
            </a:xfrm>
          </p:grpSpPr>
          <p:sp>
            <p:nvSpPr>
              <p:cNvPr id="41" name="Oval 40"/>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Hairdressing</a:t>
                </a:r>
              </a:p>
            </p:txBody>
          </p:sp>
        </p:grpSp>
        <p:pic>
          <p:nvPicPr>
            <p:cNvPr id="40"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7849" y="4791257"/>
              <a:ext cx="423863" cy="423863"/>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42"/>
          <p:cNvSpPr/>
          <p:nvPr/>
        </p:nvSpPr>
        <p:spPr>
          <a:xfrm>
            <a:off x="3532131" y="1674585"/>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010400" y="1652743"/>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855015" y="3203960"/>
            <a:ext cx="1395882" cy="947410"/>
            <a:chOff x="331015" y="2593345"/>
            <a:chExt cx="1395882" cy="947410"/>
          </a:xfrm>
        </p:grpSpPr>
        <p:grpSp>
          <p:nvGrpSpPr>
            <p:cNvPr id="46" name="Group 45"/>
            <p:cNvGrpSpPr/>
            <p:nvPr/>
          </p:nvGrpSpPr>
          <p:grpSpPr>
            <a:xfrm>
              <a:off x="331015" y="2593345"/>
              <a:ext cx="1395882" cy="947410"/>
              <a:chOff x="356719" y="1329280"/>
              <a:chExt cx="1395882" cy="947410"/>
            </a:xfrm>
          </p:grpSpPr>
          <p:sp>
            <p:nvSpPr>
              <p:cNvPr id="53" name="Oval 52"/>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Teaching</a:t>
                </a:r>
              </a:p>
            </p:txBody>
          </p:sp>
        </p:grpSp>
        <p:grpSp>
          <p:nvGrpSpPr>
            <p:cNvPr id="47" name="Group 74"/>
            <p:cNvGrpSpPr/>
            <p:nvPr/>
          </p:nvGrpSpPr>
          <p:grpSpPr>
            <a:xfrm>
              <a:off x="985685" y="2776667"/>
              <a:ext cx="187022" cy="337990"/>
              <a:chOff x="3386647" y="802411"/>
              <a:chExt cx="172336" cy="311450"/>
            </a:xfrm>
            <a:solidFill>
              <a:schemeClr val="tx1"/>
            </a:solidFill>
          </p:grpSpPr>
          <p:sp>
            <p:nvSpPr>
              <p:cNvPr id="48" name="Freeform 71"/>
              <p:cNvSpPr>
                <a:spLocks/>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73"/>
              <p:cNvSpPr>
                <a:spLocks/>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4"/>
              <p:cNvSpPr>
                <a:spLocks/>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75"/>
              <p:cNvSpPr>
                <a:spLocks noChangeShapeType="1"/>
              </p:cNvSpPr>
              <p:nvPr/>
            </p:nvSpPr>
            <p:spPr bwMode="auto">
              <a:xfrm>
                <a:off x="3534067" y="924914"/>
                <a:ext cx="2077" cy="2077"/>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3607752" y="3203960"/>
            <a:ext cx="1395882" cy="947410"/>
            <a:chOff x="2083752" y="2593345"/>
            <a:chExt cx="1395882" cy="947410"/>
          </a:xfrm>
        </p:grpSpPr>
        <p:grpSp>
          <p:nvGrpSpPr>
            <p:cNvPr id="56" name="Group 55"/>
            <p:cNvGrpSpPr/>
            <p:nvPr/>
          </p:nvGrpSpPr>
          <p:grpSpPr>
            <a:xfrm>
              <a:off x="2083752" y="2593345"/>
              <a:ext cx="1395882" cy="947410"/>
              <a:chOff x="356719" y="1329280"/>
              <a:chExt cx="1395882" cy="947410"/>
            </a:xfrm>
          </p:grpSpPr>
          <p:sp>
            <p:nvSpPr>
              <p:cNvPr id="58" name="Oval 57"/>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Cyber Security</a:t>
                </a:r>
              </a:p>
            </p:txBody>
          </p:sp>
        </p:grpSp>
        <p:sp>
          <p:nvSpPr>
            <p:cNvPr id="57" name="Freeform 80"/>
            <p:cNvSpPr>
              <a:spLocks noEditPoints="1"/>
            </p:cNvSpPr>
            <p:nvPr/>
          </p:nvSpPr>
          <p:spPr bwMode="auto">
            <a:xfrm>
              <a:off x="2631166" y="2779460"/>
              <a:ext cx="394776" cy="296836"/>
            </a:xfrm>
            <a:custGeom>
              <a:avLst/>
              <a:gdLst>
                <a:gd name="T0" fmla="*/ 409426 w 256"/>
                <a:gd name="T1" fmla="*/ 171029 h 192"/>
                <a:gd name="T2" fmla="*/ 409426 w 256"/>
                <a:gd name="T3" fmla="*/ 171029 h 192"/>
                <a:gd name="T4" fmla="*/ 331440 w 256"/>
                <a:gd name="T5" fmla="*/ 249213 h 192"/>
                <a:gd name="T6" fmla="*/ 331440 w 256"/>
                <a:gd name="T7" fmla="*/ 249213 h 192"/>
                <a:gd name="T8" fmla="*/ 318443 w 256"/>
                <a:gd name="T9" fmla="*/ 254100 h 192"/>
                <a:gd name="T10" fmla="*/ 298946 w 256"/>
                <a:gd name="T11" fmla="*/ 234554 h 192"/>
                <a:gd name="T12" fmla="*/ 305445 w 256"/>
                <a:gd name="T13" fmla="*/ 221523 h 192"/>
                <a:gd name="T14" fmla="*/ 305445 w 256"/>
                <a:gd name="T15" fmla="*/ 221523 h 192"/>
                <a:gd name="T16" fmla="*/ 368808 w 256"/>
                <a:gd name="T17" fmla="*/ 156369 h 192"/>
                <a:gd name="T18" fmla="*/ 305445 w 256"/>
                <a:gd name="T19" fmla="*/ 92844 h 192"/>
                <a:gd name="T20" fmla="*/ 305445 w 256"/>
                <a:gd name="T21" fmla="*/ 92844 h 192"/>
                <a:gd name="T22" fmla="*/ 298946 w 256"/>
                <a:gd name="T23" fmla="*/ 78185 h 192"/>
                <a:gd name="T24" fmla="*/ 318443 w 256"/>
                <a:gd name="T25" fmla="*/ 58638 h 192"/>
                <a:gd name="T26" fmla="*/ 333065 w 256"/>
                <a:gd name="T27" fmla="*/ 65154 h 192"/>
                <a:gd name="T28" fmla="*/ 333065 w 256"/>
                <a:gd name="T29" fmla="*/ 65154 h 192"/>
                <a:gd name="T30" fmla="*/ 409426 w 256"/>
                <a:gd name="T31" fmla="*/ 141709 h 192"/>
                <a:gd name="T32" fmla="*/ 415925 w 256"/>
                <a:gd name="T33" fmla="*/ 156369 h 192"/>
                <a:gd name="T34" fmla="*/ 409426 w 256"/>
                <a:gd name="T35" fmla="*/ 171029 h 192"/>
                <a:gd name="T36" fmla="*/ 173844 w 256"/>
                <a:gd name="T37" fmla="*/ 299707 h 192"/>
                <a:gd name="T38" fmla="*/ 155972 w 256"/>
                <a:gd name="T39" fmla="*/ 312738 h 192"/>
                <a:gd name="T40" fmla="*/ 136475 w 256"/>
                <a:gd name="T41" fmla="*/ 293192 h 192"/>
                <a:gd name="T42" fmla="*/ 138100 w 256"/>
                <a:gd name="T43" fmla="*/ 286677 h 192"/>
                <a:gd name="T44" fmla="*/ 242081 w 256"/>
                <a:gd name="T45" fmla="*/ 13031 h 192"/>
                <a:gd name="T46" fmla="*/ 259953 w 256"/>
                <a:gd name="T47" fmla="*/ 0 h 192"/>
                <a:gd name="T48" fmla="*/ 279450 w 256"/>
                <a:gd name="T49" fmla="*/ 19546 h 192"/>
                <a:gd name="T50" fmla="*/ 277825 w 256"/>
                <a:gd name="T51" fmla="*/ 26062 h 192"/>
                <a:gd name="T52" fmla="*/ 173844 w 256"/>
                <a:gd name="T53" fmla="*/ 299707 h 192"/>
                <a:gd name="T54" fmla="*/ 110480 w 256"/>
                <a:gd name="T55" fmla="*/ 92844 h 192"/>
                <a:gd name="T56" fmla="*/ 47117 w 256"/>
                <a:gd name="T57" fmla="*/ 156369 h 192"/>
                <a:gd name="T58" fmla="*/ 112105 w 256"/>
                <a:gd name="T59" fmla="*/ 221523 h 192"/>
                <a:gd name="T60" fmla="*/ 112105 w 256"/>
                <a:gd name="T61" fmla="*/ 221523 h 192"/>
                <a:gd name="T62" fmla="*/ 116979 w 256"/>
                <a:gd name="T63" fmla="*/ 234554 h 192"/>
                <a:gd name="T64" fmla="*/ 97482 w 256"/>
                <a:gd name="T65" fmla="*/ 254100 h 192"/>
                <a:gd name="T66" fmla="*/ 84485 w 256"/>
                <a:gd name="T67" fmla="*/ 249213 h 192"/>
                <a:gd name="T68" fmla="*/ 84485 w 256"/>
                <a:gd name="T69" fmla="*/ 249213 h 192"/>
                <a:gd name="T70" fmla="*/ 6499 w 256"/>
                <a:gd name="T71" fmla="*/ 171029 h 192"/>
                <a:gd name="T72" fmla="*/ 6499 w 256"/>
                <a:gd name="T73" fmla="*/ 171029 h 192"/>
                <a:gd name="T74" fmla="*/ 0 w 256"/>
                <a:gd name="T75" fmla="*/ 156369 h 192"/>
                <a:gd name="T76" fmla="*/ 6499 w 256"/>
                <a:gd name="T77" fmla="*/ 141709 h 192"/>
                <a:gd name="T78" fmla="*/ 84485 w 256"/>
                <a:gd name="T79" fmla="*/ 65154 h 192"/>
                <a:gd name="T80" fmla="*/ 84485 w 256"/>
                <a:gd name="T81" fmla="*/ 65154 h 192"/>
                <a:gd name="T82" fmla="*/ 97482 w 256"/>
                <a:gd name="T83" fmla="*/ 58638 h 192"/>
                <a:gd name="T84" fmla="*/ 116979 w 256"/>
                <a:gd name="T85" fmla="*/ 78185 h 192"/>
                <a:gd name="T86" fmla="*/ 110480 w 256"/>
                <a:gd name="T87" fmla="*/ 92844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192">
                  <a:moveTo>
                    <a:pt x="252" y="105"/>
                  </a:moveTo>
                  <a:cubicBezTo>
                    <a:pt x="252" y="105"/>
                    <a:pt x="252" y="105"/>
                    <a:pt x="252" y="105"/>
                  </a:cubicBezTo>
                  <a:cubicBezTo>
                    <a:pt x="204" y="153"/>
                    <a:pt x="204" y="153"/>
                    <a:pt x="204" y="153"/>
                  </a:cubicBezTo>
                  <a:cubicBezTo>
                    <a:pt x="204" y="153"/>
                    <a:pt x="204" y="153"/>
                    <a:pt x="204" y="153"/>
                  </a:cubicBezTo>
                  <a:cubicBezTo>
                    <a:pt x="202" y="155"/>
                    <a:pt x="199" y="156"/>
                    <a:pt x="196" y="156"/>
                  </a:cubicBezTo>
                  <a:cubicBezTo>
                    <a:pt x="189" y="156"/>
                    <a:pt x="184" y="151"/>
                    <a:pt x="184" y="144"/>
                  </a:cubicBezTo>
                  <a:cubicBezTo>
                    <a:pt x="184" y="141"/>
                    <a:pt x="185" y="138"/>
                    <a:pt x="188" y="136"/>
                  </a:cubicBezTo>
                  <a:cubicBezTo>
                    <a:pt x="188" y="136"/>
                    <a:pt x="188" y="136"/>
                    <a:pt x="188" y="136"/>
                  </a:cubicBezTo>
                  <a:cubicBezTo>
                    <a:pt x="227" y="96"/>
                    <a:pt x="227" y="96"/>
                    <a:pt x="227" y="96"/>
                  </a:cubicBezTo>
                  <a:cubicBezTo>
                    <a:pt x="188" y="57"/>
                    <a:pt x="188" y="57"/>
                    <a:pt x="188" y="57"/>
                  </a:cubicBezTo>
                  <a:cubicBezTo>
                    <a:pt x="188" y="57"/>
                    <a:pt x="188" y="57"/>
                    <a:pt x="188" y="57"/>
                  </a:cubicBezTo>
                  <a:cubicBezTo>
                    <a:pt x="185" y="54"/>
                    <a:pt x="184" y="51"/>
                    <a:pt x="184" y="48"/>
                  </a:cubicBezTo>
                  <a:cubicBezTo>
                    <a:pt x="184" y="41"/>
                    <a:pt x="189" y="36"/>
                    <a:pt x="196" y="36"/>
                  </a:cubicBezTo>
                  <a:cubicBezTo>
                    <a:pt x="199" y="36"/>
                    <a:pt x="202" y="37"/>
                    <a:pt x="205" y="40"/>
                  </a:cubicBezTo>
                  <a:cubicBezTo>
                    <a:pt x="205" y="40"/>
                    <a:pt x="205" y="40"/>
                    <a:pt x="205" y="40"/>
                  </a:cubicBezTo>
                  <a:cubicBezTo>
                    <a:pt x="252" y="87"/>
                    <a:pt x="252" y="87"/>
                    <a:pt x="252" y="87"/>
                  </a:cubicBezTo>
                  <a:cubicBezTo>
                    <a:pt x="254" y="89"/>
                    <a:pt x="256" y="92"/>
                    <a:pt x="256" y="96"/>
                  </a:cubicBezTo>
                  <a:cubicBezTo>
                    <a:pt x="256" y="99"/>
                    <a:pt x="255" y="102"/>
                    <a:pt x="252" y="105"/>
                  </a:cubicBezTo>
                  <a:moveTo>
                    <a:pt x="107" y="184"/>
                  </a:moveTo>
                  <a:cubicBezTo>
                    <a:pt x="106" y="189"/>
                    <a:pt x="101" y="192"/>
                    <a:pt x="96" y="192"/>
                  </a:cubicBezTo>
                  <a:cubicBezTo>
                    <a:pt x="89" y="192"/>
                    <a:pt x="84" y="187"/>
                    <a:pt x="84" y="180"/>
                  </a:cubicBezTo>
                  <a:cubicBezTo>
                    <a:pt x="84" y="178"/>
                    <a:pt x="84" y="177"/>
                    <a:pt x="85" y="176"/>
                  </a:cubicBezTo>
                  <a:cubicBezTo>
                    <a:pt x="149" y="8"/>
                    <a:pt x="149" y="8"/>
                    <a:pt x="149" y="8"/>
                  </a:cubicBezTo>
                  <a:cubicBezTo>
                    <a:pt x="150" y="3"/>
                    <a:pt x="155" y="0"/>
                    <a:pt x="160" y="0"/>
                  </a:cubicBezTo>
                  <a:cubicBezTo>
                    <a:pt x="167" y="0"/>
                    <a:pt x="172" y="5"/>
                    <a:pt x="172" y="12"/>
                  </a:cubicBezTo>
                  <a:cubicBezTo>
                    <a:pt x="172" y="14"/>
                    <a:pt x="172" y="15"/>
                    <a:pt x="171" y="16"/>
                  </a:cubicBezTo>
                  <a:lnTo>
                    <a:pt x="107" y="184"/>
                  </a:lnTo>
                  <a:close/>
                  <a:moveTo>
                    <a:pt x="68" y="57"/>
                  </a:moveTo>
                  <a:cubicBezTo>
                    <a:pt x="29" y="96"/>
                    <a:pt x="29" y="96"/>
                    <a:pt x="29" y="96"/>
                  </a:cubicBezTo>
                  <a:cubicBezTo>
                    <a:pt x="69" y="136"/>
                    <a:pt x="69" y="136"/>
                    <a:pt x="69" y="136"/>
                  </a:cubicBezTo>
                  <a:cubicBezTo>
                    <a:pt x="69" y="136"/>
                    <a:pt x="69" y="136"/>
                    <a:pt x="69" y="136"/>
                  </a:cubicBezTo>
                  <a:cubicBezTo>
                    <a:pt x="71" y="138"/>
                    <a:pt x="72" y="141"/>
                    <a:pt x="72" y="144"/>
                  </a:cubicBezTo>
                  <a:cubicBezTo>
                    <a:pt x="72" y="151"/>
                    <a:pt x="67" y="156"/>
                    <a:pt x="60" y="156"/>
                  </a:cubicBezTo>
                  <a:cubicBezTo>
                    <a:pt x="57" y="156"/>
                    <a:pt x="54" y="155"/>
                    <a:pt x="52" y="153"/>
                  </a:cubicBezTo>
                  <a:cubicBezTo>
                    <a:pt x="52" y="153"/>
                    <a:pt x="52" y="153"/>
                    <a:pt x="52" y="153"/>
                  </a:cubicBezTo>
                  <a:cubicBezTo>
                    <a:pt x="4" y="105"/>
                    <a:pt x="4" y="105"/>
                    <a:pt x="4" y="105"/>
                  </a:cubicBezTo>
                  <a:cubicBezTo>
                    <a:pt x="4" y="105"/>
                    <a:pt x="4" y="105"/>
                    <a:pt x="4" y="105"/>
                  </a:cubicBezTo>
                  <a:cubicBezTo>
                    <a:pt x="1" y="102"/>
                    <a:pt x="0" y="99"/>
                    <a:pt x="0" y="96"/>
                  </a:cubicBezTo>
                  <a:cubicBezTo>
                    <a:pt x="0" y="92"/>
                    <a:pt x="2" y="89"/>
                    <a:pt x="4" y="87"/>
                  </a:cubicBezTo>
                  <a:cubicBezTo>
                    <a:pt x="52" y="40"/>
                    <a:pt x="52" y="40"/>
                    <a:pt x="52" y="40"/>
                  </a:cubicBezTo>
                  <a:cubicBezTo>
                    <a:pt x="52" y="40"/>
                    <a:pt x="52" y="40"/>
                    <a:pt x="52" y="40"/>
                  </a:cubicBezTo>
                  <a:cubicBezTo>
                    <a:pt x="54" y="37"/>
                    <a:pt x="57" y="36"/>
                    <a:pt x="60" y="36"/>
                  </a:cubicBezTo>
                  <a:cubicBezTo>
                    <a:pt x="67" y="36"/>
                    <a:pt x="72" y="41"/>
                    <a:pt x="72" y="48"/>
                  </a:cubicBezTo>
                  <a:cubicBezTo>
                    <a:pt x="72" y="51"/>
                    <a:pt x="71" y="54"/>
                    <a:pt x="68" y="57"/>
                  </a:cubicBezTo>
                  <a:close/>
                </a:path>
              </a:pathLst>
            </a:custGeom>
            <a:solidFill>
              <a:schemeClr val="tx2">
                <a:lumMod val="95000"/>
                <a:lumOff val="5000"/>
              </a:schemeClr>
            </a:solidFill>
            <a:ln>
              <a:noFill/>
            </a:ln>
          </p:spPr>
          <p:txBody>
            <a:bodyPr/>
            <a:lstStyle/>
            <a:p>
              <a:endParaRPr lang="en-US" sz="1350"/>
            </a:p>
          </p:txBody>
        </p:sp>
      </p:grpSp>
      <p:grpSp>
        <p:nvGrpSpPr>
          <p:cNvPr id="60" name="Group 59"/>
          <p:cNvGrpSpPr/>
          <p:nvPr/>
        </p:nvGrpSpPr>
        <p:grpSpPr>
          <a:xfrm>
            <a:off x="5401865" y="3203960"/>
            <a:ext cx="1395882" cy="947410"/>
            <a:chOff x="3877865" y="2593345"/>
            <a:chExt cx="1395882" cy="947410"/>
          </a:xfrm>
        </p:grpSpPr>
        <p:grpSp>
          <p:nvGrpSpPr>
            <p:cNvPr id="61" name="Group 60"/>
            <p:cNvGrpSpPr/>
            <p:nvPr/>
          </p:nvGrpSpPr>
          <p:grpSpPr>
            <a:xfrm>
              <a:off x="3877865" y="2593345"/>
              <a:ext cx="1395882" cy="947410"/>
              <a:chOff x="356719" y="1329280"/>
              <a:chExt cx="1395882" cy="947410"/>
            </a:xfrm>
          </p:grpSpPr>
          <p:sp>
            <p:nvSpPr>
              <p:cNvPr id="63" name="Oval 62"/>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Surveying</a:t>
                </a:r>
              </a:p>
            </p:txBody>
          </p:sp>
        </p:grpSp>
        <p:sp>
          <p:nvSpPr>
            <p:cNvPr id="62" name="Freeform 111"/>
            <p:cNvSpPr>
              <a:spLocks noEditPoints="1"/>
            </p:cNvSpPr>
            <p:nvPr/>
          </p:nvSpPr>
          <p:spPr bwMode="auto">
            <a:xfrm>
              <a:off x="4463084" y="2769021"/>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p:nvPr/>
        </p:nvGrpSpPr>
        <p:grpSpPr>
          <a:xfrm>
            <a:off x="7180239" y="4402499"/>
            <a:ext cx="1395882" cy="947410"/>
            <a:chOff x="5656239" y="3791884"/>
            <a:chExt cx="1395882" cy="947410"/>
          </a:xfrm>
        </p:grpSpPr>
        <p:grpSp>
          <p:nvGrpSpPr>
            <p:cNvPr id="66" name="Group 65"/>
            <p:cNvGrpSpPr/>
            <p:nvPr/>
          </p:nvGrpSpPr>
          <p:grpSpPr>
            <a:xfrm>
              <a:off x="5656239" y="3791884"/>
              <a:ext cx="1395882" cy="947410"/>
              <a:chOff x="356719" y="1329280"/>
              <a:chExt cx="1395882" cy="947410"/>
            </a:xfrm>
          </p:grpSpPr>
          <p:sp>
            <p:nvSpPr>
              <p:cNvPr id="68" name="Oval 67"/>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Legal Services</a:t>
                </a:r>
              </a:p>
            </p:txBody>
          </p:sp>
        </p:grpSp>
        <p:sp>
          <p:nvSpPr>
            <p:cNvPr id="67" name="Freeform 55"/>
            <p:cNvSpPr>
              <a:spLocks noEditPoints="1"/>
            </p:cNvSpPr>
            <p:nvPr/>
          </p:nvSpPr>
          <p:spPr bwMode="auto">
            <a:xfrm>
              <a:off x="6181395" y="3948013"/>
              <a:ext cx="394776" cy="340532"/>
            </a:xfrm>
            <a:custGeom>
              <a:avLst/>
              <a:gdLst>
                <a:gd name="T0" fmla="*/ 396429 w 256"/>
                <a:gd name="T1" fmla="*/ 358775 h 220"/>
                <a:gd name="T2" fmla="*/ 19496 w 256"/>
                <a:gd name="T3" fmla="*/ 358775 h 220"/>
                <a:gd name="T4" fmla="*/ 0 w 256"/>
                <a:gd name="T5" fmla="*/ 339205 h 220"/>
                <a:gd name="T6" fmla="*/ 0 w 256"/>
                <a:gd name="T7" fmla="*/ 215265 h 220"/>
                <a:gd name="T8" fmla="*/ 0 w 256"/>
                <a:gd name="T9" fmla="*/ 215265 h 220"/>
                <a:gd name="T10" fmla="*/ 1625 w 256"/>
                <a:gd name="T11" fmla="*/ 208742 h 220"/>
                <a:gd name="T12" fmla="*/ 53615 w 256"/>
                <a:gd name="T13" fmla="*/ 71755 h 220"/>
                <a:gd name="T14" fmla="*/ 71487 w 256"/>
                <a:gd name="T15" fmla="*/ 58709 h 220"/>
                <a:gd name="T16" fmla="*/ 103981 w 256"/>
                <a:gd name="T17" fmla="*/ 58709 h 220"/>
                <a:gd name="T18" fmla="*/ 123478 w 256"/>
                <a:gd name="T19" fmla="*/ 58709 h 220"/>
                <a:gd name="T20" fmla="*/ 123478 w 256"/>
                <a:gd name="T21" fmla="*/ 65232 h 220"/>
                <a:gd name="T22" fmla="*/ 141350 w 256"/>
                <a:gd name="T23" fmla="*/ 97848 h 220"/>
                <a:gd name="T24" fmla="*/ 103981 w 256"/>
                <a:gd name="T25" fmla="*/ 97848 h 220"/>
                <a:gd name="T26" fmla="*/ 84485 w 256"/>
                <a:gd name="T27" fmla="*/ 97848 h 220"/>
                <a:gd name="T28" fmla="*/ 47117 w 256"/>
                <a:gd name="T29" fmla="*/ 195695 h 220"/>
                <a:gd name="T30" fmla="*/ 97482 w 256"/>
                <a:gd name="T31" fmla="*/ 195695 h 220"/>
                <a:gd name="T32" fmla="*/ 110480 w 256"/>
                <a:gd name="T33" fmla="*/ 195695 h 220"/>
                <a:gd name="T34" fmla="*/ 129977 w 256"/>
                <a:gd name="T35" fmla="*/ 215265 h 220"/>
                <a:gd name="T36" fmla="*/ 129977 w 256"/>
                <a:gd name="T37" fmla="*/ 234835 h 220"/>
                <a:gd name="T38" fmla="*/ 285948 w 256"/>
                <a:gd name="T39" fmla="*/ 234835 h 220"/>
                <a:gd name="T40" fmla="*/ 285948 w 256"/>
                <a:gd name="T41" fmla="*/ 215265 h 220"/>
                <a:gd name="T42" fmla="*/ 305445 w 256"/>
                <a:gd name="T43" fmla="*/ 195695 h 220"/>
                <a:gd name="T44" fmla="*/ 324941 w 256"/>
                <a:gd name="T45" fmla="*/ 195695 h 220"/>
                <a:gd name="T46" fmla="*/ 368808 w 256"/>
                <a:gd name="T47" fmla="*/ 195695 h 220"/>
                <a:gd name="T48" fmla="*/ 331440 w 256"/>
                <a:gd name="T49" fmla="*/ 97848 h 220"/>
                <a:gd name="T50" fmla="*/ 311944 w 256"/>
                <a:gd name="T51" fmla="*/ 97848 h 220"/>
                <a:gd name="T52" fmla="*/ 274575 w 256"/>
                <a:gd name="T53" fmla="*/ 97848 h 220"/>
                <a:gd name="T54" fmla="*/ 292447 w 256"/>
                <a:gd name="T55" fmla="*/ 65232 h 220"/>
                <a:gd name="T56" fmla="*/ 292447 w 256"/>
                <a:gd name="T57" fmla="*/ 58709 h 220"/>
                <a:gd name="T58" fmla="*/ 311944 w 256"/>
                <a:gd name="T59" fmla="*/ 58709 h 220"/>
                <a:gd name="T60" fmla="*/ 344438 w 256"/>
                <a:gd name="T61" fmla="*/ 58709 h 220"/>
                <a:gd name="T62" fmla="*/ 362310 w 256"/>
                <a:gd name="T63" fmla="*/ 71755 h 220"/>
                <a:gd name="T64" fmla="*/ 414300 w 256"/>
                <a:gd name="T65" fmla="*/ 208742 h 220"/>
                <a:gd name="T66" fmla="*/ 415925 w 256"/>
                <a:gd name="T67" fmla="*/ 215265 h 220"/>
                <a:gd name="T68" fmla="*/ 415925 w 256"/>
                <a:gd name="T69" fmla="*/ 339205 h 220"/>
                <a:gd name="T70" fmla="*/ 396429 w 256"/>
                <a:gd name="T71" fmla="*/ 358775 h 220"/>
                <a:gd name="T72" fmla="*/ 253454 w 256"/>
                <a:gd name="T73" fmla="*/ 84801 h 220"/>
                <a:gd name="T74" fmla="*/ 240457 w 256"/>
                <a:gd name="T75" fmla="*/ 78278 h 220"/>
                <a:gd name="T76" fmla="*/ 227459 w 256"/>
                <a:gd name="T77" fmla="*/ 66863 h 220"/>
                <a:gd name="T78" fmla="*/ 227459 w 256"/>
                <a:gd name="T79" fmla="*/ 143510 h 220"/>
                <a:gd name="T80" fmla="*/ 227459 w 256"/>
                <a:gd name="T81" fmla="*/ 189172 h 220"/>
                <a:gd name="T82" fmla="*/ 207963 w 256"/>
                <a:gd name="T83" fmla="*/ 208742 h 220"/>
                <a:gd name="T84" fmla="*/ 188466 w 256"/>
                <a:gd name="T85" fmla="*/ 189172 h 220"/>
                <a:gd name="T86" fmla="*/ 188466 w 256"/>
                <a:gd name="T87" fmla="*/ 156556 h 220"/>
                <a:gd name="T88" fmla="*/ 188466 w 256"/>
                <a:gd name="T89" fmla="*/ 66863 h 220"/>
                <a:gd name="T90" fmla="*/ 175468 w 256"/>
                <a:gd name="T91" fmla="*/ 78278 h 220"/>
                <a:gd name="T92" fmla="*/ 162471 w 256"/>
                <a:gd name="T93" fmla="*/ 84801 h 220"/>
                <a:gd name="T94" fmla="*/ 142974 w 256"/>
                <a:gd name="T95" fmla="*/ 65232 h 220"/>
                <a:gd name="T96" fmla="*/ 149473 w 256"/>
                <a:gd name="T97" fmla="*/ 52185 h 220"/>
                <a:gd name="T98" fmla="*/ 194965 w 256"/>
                <a:gd name="T99" fmla="*/ 6523 h 220"/>
                <a:gd name="T100" fmla="*/ 207963 w 256"/>
                <a:gd name="T101" fmla="*/ 0 h 220"/>
                <a:gd name="T102" fmla="*/ 220960 w 256"/>
                <a:gd name="T103" fmla="*/ 6523 h 220"/>
                <a:gd name="T104" fmla="*/ 266452 w 256"/>
                <a:gd name="T105" fmla="*/ 52185 h 220"/>
                <a:gd name="T106" fmla="*/ 272951 w 256"/>
                <a:gd name="T107" fmla="*/ 65232 h 220"/>
                <a:gd name="T108" fmla="*/ 253454 w 256"/>
                <a:gd name="T109" fmla="*/ 84801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tx2">
                <a:lumMod val="95000"/>
                <a:lumOff val="5000"/>
              </a:schemeClr>
            </a:solidFill>
            <a:ln>
              <a:noFill/>
            </a:ln>
          </p:spPr>
          <p:txBody>
            <a:bodyPr/>
            <a:lstStyle/>
            <a:p>
              <a:endParaRPr lang="en-US" sz="1350"/>
            </a:p>
          </p:txBody>
        </p:sp>
      </p:grpSp>
      <p:grpSp>
        <p:nvGrpSpPr>
          <p:cNvPr id="70" name="Group 69"/>
          <p:cNvGrpSpPr/>
          <p:nvPr/>
        </p:nvGrpSpPr>
        <p:grpSpPr>
          <a:xfrm>
            <a:off x="7010400" y="3203960"/>
            <a:ext cx="1752600" cy="947410"/>
            <a:chOff x="5486400" y="2593345"/>
            <a:chExt cx="1752600" cy="947410"/>
          </a:xfrm>
        </p:grpSpPr>
        <p:grpSp>
          <p:nvGrpSpPr>
            <p:cNvPr id="71" name="Group 70"/>
            <p:cNvGrpSpPr/>
            <p:nvPr/>
          </p:nvGrpSpPr>
          <p:grpSpPr>
            <a:xfrm>
              <a:off x="5486400" y="2593345"/>
              <a:ext cx="1752600" cy="947410"/>
              <a:chOff x="212517" y="1329280"/>
              <a:chExt cx="1752600" cy="947410"/>
            </a:xfrm>
          </p:grpSpPr>
          <p:sp>
            <p:nvSpPr>
              <p:cNvPr id="73" name="Oval 72"/>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212517" y="2015080"/>
                <a:ext cx="1752600"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Project management</a:t>
                </a:r>
              </a:p>
            </p:txBody>
          </p:sp>
        </p:grpSp>
        <p:sp>
          <p:nvSpPr>
            <p:cNvPr id="72" name="Freeform 19"/>
            <p:cNvSpPr>
              <a:spLocks noEditPoints="1"/>
            </p:cNvSpPr>
            <p:nvPr/>
          </p:nvSpPr>
          <p:spPr bwMode="auto">
            <a:xfrm>
              <a:off x="6181395" y="2785190"/>
              <a:ext cx="394776" cy="320944"/>
            </a:xfrm>
            <a:custGeom>
              <a:avLst/>
              <a:gdLst>
                <a:gd name="T0" fmla="*/ 396429 w 256"/>
                <a:gd name="T1" fmla="*/ 338137 h 208"/>
                <a:gd name="T2" fmla="*/ 19496 w 256"/>
                <a:gd name="T3" fmla="*/ 338137 h 208"/>
                <a:gd name="T4" fmla="*/ 0 w 256"/>
                <a:gd name="T5" fmla="*/ 318629 h 208"/>
                <a:gd name="T6" fmla="*/ 0 w 256"/>
                <a:gd name="T7" fmla="*/ 19508 h 208"/>
                <a:gd name="T8" fmla="*/ 19496 w 256"/>
                <a:gd name="T9" fmla="*/ 0 h 208"/>
                <a:gd name="T10" fmla="*/ 396429 w 256"/>
                <a:gd name="T11" fmla="*/ 0 h 208"/>
                <a:gd name="T12" fmla="*/ 415925 w 256"/>
                <a:gd name="T13" fmla="*/ 19508 h 208"/>
                <a:gd name="T14" fmla="*/ 415925 w 256"/>
                <a:gd name="T15" fmla="*/ 318629 h 208"/>
                <a:gd name="T16" fmla="*/ 396429 w 256"/>
                <a:gd name="T17" fmla="*/ 338137 h 208"/>
                <a:gd name="T18" fmla="*/ 136475 w 256"/>
                <a:gd name="T19" fmla="*/ 39016 h 208"/>
                <a:gd name="T20" fmla="*/ 38993 w 256"/>
                <a:gd name="T21" fmla="*/ 39016 h 208"/>
                <a:gd name="T22" fmla="*/ 38993 w 256"/>
                <a:gd name="T23" fmla="*/ 299121 h 208"/>
                <a:gd name="T24" fmla="*/ 136475 w 256"/>
                <a:gd name="T25" fmla="*/ 299121 h 208"/>
                <a:gd name="T26" fmla="*/ 136475 w 256"/>
                <a:gd name="T27" fmla="*/ 39016 h 208"/>
                <a:gd name="T28" fmla="*/ 155972 w 256"/>
                <a:gd name="T29" fmla="*/ 299121 h 208"/>
                <a:gd name="T30" fmla="*/ 259953 w 256"/>
                <a:gd name="T31" fmla="*/ 299121 h 208"/>
                <a:gd name="T32" fmla="*/ 259953 w 256"/>
                <a:gd name="T33" fmla="*/ 39016 h 208"/>
                <a:gd name="T34" fmla="*/ 155972 w 256"/>
                <a:gd name="T35" fmla="*/ 39016 h 208"/>
                <a:gd name="T36" fmla="*/ 155972 w 256"/>
                <a:gd name="T37" fmla="*/ 299121 h 208"/>
                <a:gd name="T38" fmla="*/ 376932 w 256"/>
                <a:gd name="T39" fmla="*/ 39016 h 208"/>
                <a:gd name="T40" fmla="*/ 279450 w 256"/>
                <a:gd name="T41" fmla="*/ 39016 h 208"/>
                <a:gd name="T42" fmla="*/ 279450 w 256"/>
                <a:gd name="T43" fmla="*/ 299121 h 208"/>
                <a:gd name="T44" fmla="*/ 376932 w 256"/>
                <a:gd name="T45" fmla="*/ 299121 h 208"/>
                <a:gd name="T46" fmla="*/ 376932 w 256"/>
                <a:gd name="T47" fmla="*/ 39016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208">
                  <a:moveTo>
                    <a:pt x="244" y="208"/>
                  </a:moveTo>
                  <a:cubicBezTo>
                    <a:pt x="12" y="208"/>
                    <a:pt x="12" y="208"/>
                    <a:pt x="12" y="208"/>
                  </a:cubicBezTo>
                  <a:cubicBezTo>
                    <a:pt x="5" y="208"/>
                    <a:pt x="0" y="203"/>
                    <a:pt x="0" y="196"/>
                  </a:cubicBezTo>
                  <a:cubicBezTo>
                    <a:pt x="0" y="12"/>
                    <a:pt x="0" y="12"/>
                    <a:pt x="0" y="12"/>
                  </a:cubicBezTo>
                  <a:cubicBezTo>
                    <a:pt x="0" y="5"/>
                    <a:pt x="5" y="0"/>
                    <a:pt x="12" y="0"/>
                  </a:cubicBezTo>
                  <a:cubicBezTo>
                    <a:pt x="244" y="0"/>
                    <a:pt x="244" y="0"/>
                    <a:pt x="244" y="0"/>
                  </a:cubicBezTo>
                  <a:cubicBezTo>
                    <a:pt x="251" y="0"/>
                    <a:pt x="256" y="5"/>
                    <a:pt x="256" y="12"/>
                  </a:cubicBezTo>
                  <a:cubicBezTo>
                    <a:pt x="256" y="196"/>
                    <a:pt x="256" y="196"/>
                    <a:pt x="256" y="196"/>
                  </a:cubicBezTo>
                  <a:cubicBezTo>
                    <a:pt x="256" y="203"/>
                    <a:pt x="251" y="208"/>
                    <a:pt x="244" y="208"/>
                  </a:cubicBezTo>
                  <a:moveTo>
                    <a:pt x="84" y="24"/>
                  </a:moveTo>
                  <a:cubicBezTo>
                    <a:pt x="24" y="24"/>
                    <a:pt x="24" y="24"/>
                    <a:pt x="24" y="24"/>
                  </a:cubicBezTo>
                  <a:cubicBezTo>
                    <a:pt x="24" y="184"/>
                    <a:pt x="24" y="184"/>
                    <a:pt x="24" y="184"/>
                  </a:cubicBezTo>
                  <a:cubicBezTo>
                    <a:pt x="84" y="184"/>
                    <a:pt x="84" y="184"/>
                    <a:pt x="84" y="184"/>
                  </a:cubicBezTo>
                  <a:lnTo>
                    <a:pt x="84" y="24"/>
                  </a:lnTo>
                  <a:close/>
                  <a:moveTo>
                    <a:pt x="96" y="184"/>
                  </a:moveTo>
                  <a:cubicBezTo>
                    <a:pt x="160" y="184"/>
                    <a:pt x="160" y="184"/>
                    <a:pt x="160" y="184"/>
                  </a:cubicBezTo>
                  <a:cubicBezTo>
                    <a:pt x="160" y="24"/>
                    <a:pt x="160" y="24"/>
                    <a:pt x="160" y="24"/>
                  </a:cubicBezTo>
                  <a:cubicBezTo>
                    <a:pt x="96" y="24"/>
                    <a:pt x="96" y="24"/>
                    <a:pt x="96" y="24"/>
                  </a:cubicBezTo>
                  <a:lnTo>
                    <a:pt x="96" y="184"/>
                  </a:lnTo>
                  <a:close/>
                  <a:moveTo>
                    <a:pt x="232" y="24"/>
                  </a:moveTo>
                  <a:cubicBezTo>
                    <a:pt x="172" y="24"/>
                    <a:pt x="172" y="24"/>
                    <a:pt x="172" y="24"/>
                  </a:cubicBezTo>
                  <a:cubicBezTo>
                    <a:pt x="172" y="184"/>
                    <a:pt x="172" y="184"/>
                    <a:pt x="172" y="184"/>
                  </a:cubicBezTo>
                  <a:cubicBezTo>
                    <a:pt x="232" y="184"/>
                    <a:pt x="232" y="184"/>
                    <a:pt x="232" y="184"/>
                  </a:cubicBezTo>
                  <a:lnTo>
                    <a:pt x="232" y="24"/>
                  </a:lnTo>
                  <a:close/>
                </a:path>
              </a:pathLst>
            </a:custGeom>
            <a:solidFill>
              <a:schemeClr val="tx2">
                <a:lumMod val="95000"/>
                <a:lumOff val="5000"/>
              </a:schemeClr>
            </a:solidFill>
            <a:ln>
              <a:noFill/>
            </a:ln>
          </p:spPr>
          <p:txBody>
            <a:bodyPr/>
            <a:lstStyle/>
            <a:p>
              <a:endParaRPr lang="en-US" sz="1350"/>
            </a:p>
          </p:txBody>
        </p:sp>
      </p:grpSp>
      <p:grpSp>
        <p:nvGrpSpPr>
          <p:cNvPr id="75" name="Group 74"/>
          <p:cNvGrpSpPr/>
          <p:nvPr/>
        </p:nvGrpSpPr>
        <p:grpSpPr>
          <a:xfrm>
            <a:off x="7180239" y="1961263"/>
            <a:ext cx="1395882" cy="942055"/>
            <a:chOff x="5656239" y="1350646"/>
            <a:chExt cx="1395882" cy="942055"/>
          </a:xfrm>
        </p:grpSpPr>
        <p:grpSp>
          <p:nvGrpSpPr>
            <p:cNvPr id="76" name="Group 75"/>
            <p:cNvGrpSpPr/>
            <p:nvPr/>
          </p:nvGrpSpPr>
          <p:grpSpPr>
            <a:xfrm>
              <a:off x="5656239" y="1350646"/>
              <a:ext cx="1395882" cy="942055"/>
              <a:chOff x="356719" y="1334635"/>
              <a:chExt cx="1395882" cy="942055"/>
            </a:xfrm>
          </p:grpSpPr>
          <p:sp>
            <p:nvSpPr>
              <p:cNvPr id="84" name="Oval 83"/>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Architect</a:t>
                </a:r>
              </a:p>
            </p:txBody>
          </p:sp>
        </p:grpSp>
        <p:grpSp>
          <p:nvGrpSpPr>
            <p:cNvPr id="77" name="Group 1047"/>
            <p:cNvGrpSpPr>
              <a:grpSpLocks noChangeAspect="1"/>
            </p:cNvGrpSpPr>
            <p:nvPr/>
          </p:nvGrpSpPr>
          <p:grpSpPr bwMode="auto">
            <a:xfrm>
              <a:off x="6183516" y="1538565"/>
              <a:ext cx="443571" cy="344422"/>
              <a:chOff x="281" y="748"/>
              <a:chExt cx="4098" cy="3182"/>
            </a:xfrm>
            <a:solidFill>
              <a:schemeClr val="tx1"/>
            </a:solidFill>
          </p:grpSpPr>
          <p:sp>
            <p:nvSpPr>
              <p:cNvPr id="78" name="Freeform 1049"/>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50"/>
              <p:cNvSpPr>
                <a:spLocks/>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51"/>
              <p:cNvSpPr>
                <a:spLocks/>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052"/>
              <p:cNvSpPr>
                <a:spLocks/>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053"/>
              <p:cNvSpPr>
                <a:spLocks/>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054"/>
              <p:cNvSpPr>
                <a:spLocks/>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6" name="Group 85"/>
          <p:cNvGrpSpPr/>
          <p:nvPr/>
        </p:nvGrpSpPr>
        <p:grpSpPr>
          <a:xfrm>
            <a:off x="3633389" y="1961263"/>
            <a:ext cx="1395882" cy="942055"/>
            <a:chOff x="2109389" y="1350646"/>
            <a:chExt cx="1395882" cy="942055"/>
          </a:xfrm>
        </p:grpSpPr>
        <p:grpSp>
          <p:nvGrpSpPr>
            <p:cNvPr id="87" name="Group 86"/>
            <p:cNvGrpSpPr/>
            <p:nvPr/>
          </p:nvGrpSpPr>
          <p:grpSpPr>
            <a:xfrm>
              <a:off x="2109389" y="1350646"/>
              <a:ext cx="1395882" cy="942055"/>
              <a:chOff x="356719" y="1334635"/>
              <a:chExt cx="1395882" cy="942055"/>
            </a:xfrm>
          </p:grpSpPr>
          <p:sp>
            <p:nvSpPr>
              <p:cNvPr id="89" name="Oval 88"/>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Aviation</a:t>
                </a:r>
              </a:p>
            </p:txBody>
          </p:sp>
        </p:grpSp>
        <p:pic>
          <p:nvPicPr>
            <p:cNvPr id="88" name="Picture 2" descr="Related imag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2628436" y="1544100"/>
              <a:ext cx="377825" cy="377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8919480" y="3215114"/>
            <a:ext cx="1395882" cy="947410"/>
            <a:chOff x="7395480" y="2604499"/>
            <a:chExt cx="1395882" cy="947410"/>
          </a:xfrm>
        </p:grpSpPr>
        <p:grpSp>
          <p:nvGrpSpPr>
            <p:cNvPr id="92" name="Group 91"/>
            <p:cNvGrpSpPr/>
            <p:nvPr/>
          </p:nvGrpSpPr>
          <p:grpSpPr>
            <a:xfrm>
              <a:off x="7395480" y="2604499"/>
              <a:ext cx="1395882" cy="947410"/>
              <a:chOff x="356719" y="1329280"/>
              <a:chExt cx="1395882" cy="947410"/>
            </a:xfrm>
          </p:grpSpPr>
          <p:sp>
            <p:nvSpPr>
              <p:cNvPr id="94" name="Oval 93"/>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Nursing</a:t>
                </a:r>
              </a:p>
            </p:txBody>
          </p:sp>
        </p:grpSp>
        <p:pic>
          <p:nvPicPr>
            <p:cNvPr id="93" name="Picture 4" descr="Image result for Nursing icon"/>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915331" y="2720387"/>
              <a:ext cx="454025" cy="454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p:cNvGrpSpPr/>
          <p:nvPr/>
        </p:nvGrpSpPr>
        <p:grpSpPr>
          <a:xfrm>
            <a:off x="3607752" y="4425455"/>
            <a:ext cx="1395882" cy="947410"/>
            <a:chOff x="2109389" y="3791884"/>
            <a:chExt cx="1395882" cy="947410"/>
          </a:xfrm>
        </p:grpSpPr>
        <p:grpSp>
          <p:nvGrpSpPr>
            <p:cNvPr id="97" name="Group 96"/>
            <p:cNvGrpSpPr/>
            <p:nvPr/>
          </p:nvGrpSpPr>
          <p:grpSpPr>
            <a:xfrm>
              <a:off x="2109389" y="3791884"/>
              <a:ext cx="1395882" cy="947410"/>
              <a:chOff x="356719" y="1329280"/>
              <a:chExt cx="1395882" cy="947410"/>
            </a:xfrm>
          </p:grpSpPr>
          <p:sp>
            <p:nvSpPr>
              <p:cNvPr id="99" name="Oval 98"/>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Hospitality</a:t>
                </a:r>
              </a:p>
            </p:txBody>
          </p:sp>
        </p:grpSp>
        <p:pic>
          <p:nvPicPr>
            <p:cNvPr id="98" name="Picture 8" descr="Related imag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2650717" y="3966510"/>
              <a:ext cx="347663" cy="347663"/>
            </a:xfrm>
            <a:prstGeom prst="rect">
              <a:avLst/>
            </a:prstGeom>
            <a:noFill/>
            <a:extLst>
              <a:ext uri="{909E8E84-426E-40DD-AFC4-6F175D3DCCD1}">
                <a14:hiddenFill xmlns:a14="http://schemas.microsoft.com/office/drawing/2010/main">
                  <a:solidFill>
                    <a:srgbClr val="FFFFFF"/>
                  </a:solidFill>
                </a14:hiddenFill>
              </a:ext>
            </a:extLst>
          </p:spPr>
        </p:pic>
      </p:grpSp>
      <p:sp>
        <p:nvSpPr>
          <p:cNvPr id="102" name="Rectangle 101"/>
          <p:cNvSpPr/>
          <p:nvPr/>
        </p:nvSpPr>
        <p:spPr>
          <a:xfrm>
            <a:off x="501679" y="622184"/>
            <a:ext cx="6769978"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APPRENTICESHIP INDUSTRIES</a:t>
            </a:r>
            <a:endParaRPr lang="en-GB" sz="3600" b="1" dirty="0"/>
          </a:p>
        </p:txBody>
      </p:sp>
    </p:spTree>
    <p:extLst>
      <p:ext uri="{BB962C8B-B14F-4D97-AF65-F5344CB8AC3E}">
        <p14:creationId xmlns:p14="http://schemas.microsoft.com/office/powerpoint/2010/main" val="38166991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p:tgtEl>
                                          <p:spTgt spid="38"/>
                                        </p:tgtEl>
                                        <p:attrNameLst>
                                          <p:attrName>ppt_y</p:attrName>
                                        </p:attrNameLst>
                                      </p:cBhvr>
                                      <p:tavLst>
                                        <p:tav tm="0">
                                          <p:val>
                                            <p:strVal val="#ppt_y+#ppt_h*1.125000"/>
                                          </p:val>
                                        </p:tav>
                                        <p:tav tm="100000">
                                          <p:val>
                                            <p:strVal val="#ppt_y"/>
                                          </p:val>
                                        </p:tav>
                                      </p:tavLst>
                                    </p:anim>
                                    <p:animEffect transition="in" filter="wipe(up)">
                                      <p:cBhvr>
                                        <p:cTn id="23" dur="500"/>
                                        <p:tgtEl>
                                          <p:spTgt spid="38"/>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up)">
                                      <p:cBhvr>
                                        <p:cTn id="28" dur="500"/>
                                        <p:tgtEl>
                                          <p:spTgt spid="28"/>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p:tgtEl>
                                          <p:spTgt spid="33"/>
                                        </p:tgtEl>
                                        <p:attrNameLst>
                                          <p:attrName>ppt_y</p:attrName>
                                        </p:attrNameLst>
                                      </p:cBhvr>
                                      <p:tavLst>
                                        <p:tav tm="0">
                                          <p:val>
                                            <p:strVal val="#ppt_y+#ppt_h*1.125000"/>
                                          </p:val>
                                        </p:tav>
                                        <p:tav tm="100000">
                                          <p:val>
                                            <p:strVal val="#ppt_y"/>
                                          </p:val>
                                        </p:tav>
                                      </p:tavLst>
                                    </p:anim>
                                    <p:animEffect transition="in" filter="wipe(up)">
                                      <p:cBhvr>
                                        <p:cTn id="33" dur="500"/>
                                        <p:tgtEl>
                                          <p:spTgt spid="33"/>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p:tgtEl>
                                          <p:spTgt spid="45"/>
                                        </p:tgtEl>
                                        <p:attrNameLst>
                                          <p:attrName>ppt_y</p:attrName>
                                        </p:attrNameLst>
                                      </p:cBhvr>
                                      <p:tavLst>
                                        <p:tav tm="0">
                                          <p:val>
                                            <p:strVal val="#ppt_y+#ppt_h*1.125000"/>
                                          </p:val>
                                        </p:tav>
                                        <p:tav tm="100000">
                                          <p:val>
                                            <p:strVal val="#ppt_y"/>
                                          </p:val>
                                        </p:tav>
                                      </p:tavLst>
                                    </p:anim>
                                    <p:animEffect transition="in" filter="wipe(up)">
                                      <p:cBhvr>
                                        <p:cTn id="38" dur="500"/>
                                        <p:tgtEl>
                                          <p:spTgt spid="45"/>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p:tgtEl>
                                          <p:spTgt spid="60"/>
                                        </p:tgtEl>
                                        <p:attrNameLst>
                                          <p:attrName>ppt_y</p:attrName>
                                        </p:attrNameLst>
                                      </p:cBhvr>
                                      <p:tavLst>
                                        <p:tav tm="0">
                                          <p:val>
                                            <p:strVal val="#ppt_y+#ppt_h*1.125000"/>
                                          </p:val>
                                        </p:tav>
                                        <p:tav tm="100000">
                                          <p:val>
                                            <p:strVal val="#ppt_y"/>
                                          </p:val>
                                        </p:tav>
                                      </p:tavLst>
                                    </p:anim>
                                    <p:animEffect transition="in" filter="wipe(up)">
                                      <p:cBhvr>
                                        <p:cTn id="43" dur="500"/>
                                        <p:tgtEl>
                                          <p:spTgt spid="60"/>
                                        </p:tgtEl>
                                      </p:cBhvr>
                                    </p:animEffect>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p:tgtEl>
                                          <p:spTgt spid="65"/>
                                        </p:tgtEl>
                                        <p:attrNameLst>
                                          <p:attrName>ppt_y</p:attrName>
                                        </p:attrNameLst>
                                      </p:cBhvr>
                                      <p:tavLst>
                                        <p:tav tm="0">
                                          <p:val>
                                            <p:strVal val="#ppt_y+#ppt_h*1.125000"/>
                                          </p:val>
                                        </p:tav>
                                        <p:tav tm="100000">
                                          <p:val>
                                            <p:strVal val="#ppt_y"/>
                                          </p:val>
                                        </p:tav>
                                      </p:tavLst>
                                    </p:anim>
                                    <p:animEffect transition="in" filter="wipe(up)">
                                      <p:cBhvr>
                                        <p:cTn id="48" dur="500"/>
                                        <p:tgtEl>
                                          <p:spTgt spid="65"/>
                                        </p:tgtEl>
                                      </p:cBhvr>
                                    </p:animEffect>
                                  </p:childTnLst>
                                </p:cTn>
                              </p:par>
                            </p:childTnLst>
                          </p:cTn>
                        </p:par>
                        <p:par>
                          <p:cTn id="49" fill="hold">
                            <p:stCondLst>
                              <p:cond delay="4500"/>
                            </p:stCondLst>
                            <p:childTnLst>
                              <p:par>
                                <p:cTn id="50" presetID="12" presetClass="entr" presetSubtype="4"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500"/>
                                        <p:tgtEl>
                                          <p:spTgt spid="70"/>
                                        </p:tgtEl>
                                        <p:attrNameLst>
                                          <p:attrName>ppt_y</p:attrName>
                                        </p:attrNameLst>
                                      </p:cBhvr>
                                      <p:tavLst>
                                        <p:tav tm="0">
                                          <p:val>
                                            <p:strVal val="#ppt_y+#ppt_h*1.125000"/>
                                          </p:val>
                                        </p:tav>
                                        <p:tav tm="100000">
                                          <p:val>
                                            <p:strVal val="#ppt_y"/>
                                          </p:val>
                                        </p:tav>
                                      </p:tavLst>
                                    </p:anim>
                                    <p:animEffect transition="in" filter="wipe(up)">
                                      <p:cBhvr>
                                        <p:cTn id="53" dur="500"/>
                                        <p:tgtEl>
                                          <p:spTgt spid="70"/>
                                        </p:tgtEl>
                                      </p:cBhvr>
                                    </p:animEffect>
                                  </p:childTnLst>
                                </p:cTn>
                              </p:par>
                            </p:childTnLst>
                          </p:cTn>
                        </p:par>
                        <p:par>
                          <p:cTn id="54" fill="hold">
                            <p:stCondLst>
                              <p:cond delay="5000"/>
                            </p:stCondLst>
                            <p:childTnLst>
                              <p:par>
                                <p:cTn id="55" presetID="12" presetClass="entr" presetSubtype="4"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additive="base">
                                        <p:cTn id="57" dur="500"/>
                                        <p:tgtEl>
                                          <p:spTgt spid="75"/>
                                        </p:tgtEl>
                                        <p:attrNameLst>
                                          <p:attrName>ppt_y</p:attrName>
                                        </p:attrNameLst>
                                      </p:cBhvr>
                                      <p:tavLst>
                                        <p:tav tm="0">
                                          <p:val>
                                            <p:strVal val="#ppt_y+#ppt_h*1.125000"/>
                                          </p:val>
                                        </p:tav>
                                        <p:tav tm="100000">
                                          <p:val>
                                            <p:strVal val="#ppt_y"/>
                                          </p:val>
                                        </p:tav>
                                      </p:tavLst>
                                    </p:anim>
                                    <p:animEffect transition="in" filter="wipe(up)">
                                      <p:cBhvr>
                                        <p:cTn id="58" dur="500"/>
                                        <p:tgtEl>
                                          <p:spTgt spid="75"/>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p:tgtEl>
                                          <p:spTgt spid="55"/>
                                        </p:tgtEl>
                                        <p:attrNameLst>
                                          <p:attrName>ppt_y</p:attrName>
                                        </p:attrNameLst>
                                      </p:cBhvr>
                                      <p:tavLst>
                                        <p:tav tm="0">
                                          <p:val>
                                            <p:strVal val="#ppt_y+#ppt_h*1.125000"/>
                                          </p:val>
                                        </p:tav>
                                        <p:tav tm="100000">
                                          <p:val>
                                            <p:strVal val="#ppt_y"/>
                                          </p:val>
                                        </p:tav>
                                      </p:tavLst>
                                    </p:anim>
                                    <p:animEffect transition="in" filter="wipe(up)">
                                      <p:cBhvr>
                                        <p:cTn id="63" dur="500"/>
                                        <p:tgtEl>
                                          <p:spTgt spid="55"/>
                                        </p:tgtEl>
                                      </p:cBhvr>
                                    </p:animEffect>
                                  </p:childTnLst>
                                </p:cTn>
                              </p:par>
                            </p:childTnLst>
                          </p:cTn>
                        </p:par>
                        <p:par>
                          <p:cTn id="64" fill="hold">
                            <p:stCondLst>
                              <p:cond delay="6000"/>
                            </p:stCondLst>
                            <p:childTnLst>
                              <p:par>
                                <p:cTn id="65" presetID="1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p:tgtEl>
                                          <p:spTgt spid="91"/>
                                        </p:tgtEl>
                                        <p:attrNameLst>
                                          <p:attrName>ppt_y</p:attrName>
                                        </p:attrNameLst>
                                      </p:cBhvr>
                                      <p:tavLst>
                                        <p:tav tm="0">
                                          <p:val>
                                            <p:strVal val="#ppt_y+#ppt_h*1.125000"/>
                                          </p:val>
                                        </p:tav>
                                        <p:tav tm="100000">
                                          <p:val>
                                            <p:strVal val="#ppt_y"/>
                                          </p:val>
                                        </p:tav>
                                      </p:tavLst>
                                    </p:anim>
                                    <p:animEffect transition="in" filter="wipe(up)">
                                      <p:cBhvr>
                                        <p:cTn id="68" dur="500"/>
                                        <p:tgtEl>
                                          <p:spTgt spid="91"/>
                                        </p:tgtEl>
                                      </p:cBhvr>
                                    </p:animEffect>
                                  </p:childTnLst>
                                </p:cTn>
                              </p:par>
                            </p:childTnLst>
                          </p:cTn>
                        </p:par>
                        <p:par>
                          <p:cTn id="69" fill="hold">
                            <p:stCondLst>
                              <p:cond delay="6500"/>
                            </p:stCondLst>
                            <p:childTnLst>
                              <p:par>
                                <p:cTn id="70" presetID="12" presetClass="entr" presetSubtype="4" fill="hold"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additive="base">
                                        <p:cTn id="72" dur="500"/>
                                        <p:tgtEl>
                                          <p:spTgt spid="96"/>
                                        </p:tgtEl>
                                        <p:attrNameLst>
                                          <p:attrName>ppt_y</p:attrName>
                                        </p:attrNameLst>
                                      </p:cBhvr>
                                      <p:tavLst>
                                        <p:tav tm="0">
                                          <p:val>
                                            <p:strVal val="#ppt_y+#ppt_h*1.125000"/>
                                          </p:val>
                                        </p:tav>
                                        <p:tav tm="100000">
                                          <p:val>
                                            <p:strVal val="#ppt_y"/>
                                          </p:val>
                                        </p:tav>
                                      </p:tavLst>
                                    </p:anim>
                                    <p:animEffect transition="in" filter="wipe(up)">
                                      <p:cBhvr>
                                        <p:cTn id="73" dur="500"/>
                                        <p:tgtEl>
                                          <p:spTgt spid="96"/>
                                        </p:tgtEl>
                                      </p:cBhvr>
                                    </p:animEffect>
                                  </p:childTnLst>
                                </p:cTn>
                              </p:par>
                            </p:childTnLst>
                          </p:cTn>
                        </p:par>
                        <p:par>
                          <p:cTn id="74" fill="hold">
                            <p:stCondLst>
                              <p:cond delay="7000"/>
                            </p:stCondLst>
                            <p:childTnLst>
                              <p:par>
                                <p:cTn id="75" presetID="12" presetClass="entr" presetSubtype="4" fill="hold" nodeType="afterEffect">
                                  <p:stCondLst>
                                    <p:cond delay="0"/>
                                  </p:stCondLst>
                                  <p:childTnLst>
                                    <p:set>
                                      <p:cBhvr>
                                        <p:cTn id="76" dur="1" fill="hold">
                                          <p:stCondLst>
                                            <p:cond delay="0"/>
                                          </p:stCondLst>
                                        </p:cTn>
                                        <p:tgtEl>
                                          <p:spTgt spid="86"/>
                                        </p:tgtEl>
                                        <p:attrNameLst>
                                          <p:attrName>style.visibility</p:attrName>
                                        </p:attrNameLst>
                                      </p:cBhvr>
                                      <p:to>
                                        <p:strVal val="visible"/>
                                      </p:to>
                                    </p:set>
                                    <p:anim calcmode="lin" valueType="num">
                                      <p:cBhvr additive="base">
                                        <p:cTn id="77" dur="500"/>
                                        <p:tgtEl>
                                          <p:spTgt spid="86"/>
                                        </p:tgtEl>
                                        <p:attrNameLst>
                                          <p:attrName>ppt_y</p:attrName>
                                        </p:attrNameLst>
                                      </p:cBhvr>
                                      <p:tavLst>
                                        <p:tav tm="0">
                                          <p:val>
                                            <p:strVal val="#ppt_y+#ppt_h*1.125000"/>
                                          </p:val>
                                        </p:tav>
                                        <p:tav tm="100000">
                                          <p:val>
                                            <p:strVal val="#ppt_y"/>
                                          </p:val>
                                        </p:tav>
                                      </p:tavLst>
                                    </p:anim>
                                    <p:animEffect transition="in" filter="wipe(up)">
                                      <p:cBhvr>
                                        <p:cTn id="7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CAE7FCF-94B2-4694-9C5C-8F2B71175374}"/>
              </a:ext>
            </a:extLst>
          </p:cNvPr>
          <p:cNvGrpSpPr/>
          <p:nvPr/>
        </p:nvGrpSpPr>
        <p:grpSpPr>
          <a:xfrm>
            <a:off x="2285519" y="1835463"/>
            <a:ext cx="7678452" cy="876202"/>
            <a:chOff x="659866" y="1826038"/>
            <a:chExt cx="7735340" cy="381000"/>
          </a:xfrm>
        </p:grpSpPr>
        <p:sp>
          <p:nvSpPr>
            <p:cNvPr id="3" name="Rectangle 2">
              <a:extLst>
                <a:ext uri="{FF2B5EF4-FFF2-40B4-BE49-F238E27FC236}">
                  <a16:creationId xmlns:a16="http://schemas.microsoft.com/office/drawing/2014/main" xmlns="" id="{EDB3D918-F210-403B-9A8B-8A0D693589E2}"/>
                </a:ext>
              </a:extLst>
            </p:cNvPr>
            <p:cNvSpPr/>
            <p:nvPr/>
          </p:nvSpPr>
          <p:spPr>
            <a:xfrm>
              <a:off x="659866" y="1826038"/>
              <a:ext cx="7696200" cy="3810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93C84960-286F-47F2-860A-FE59DBFD15A2}"/>
                </a:ext>
              </a:extLst>
            </p:cNvPr>
            <p:cNvSpPr txBox="1"/>
            <p:nvPr/>
          </p:nvSpPr>
          <p:spPr>
            <a:xfrm>
              <a:off x="699006" y="1877279"/>
              <a:ext cx="7696200" cy="248925"/>
            </a:xfrm>
            <a:prstGeom prst="rect">
              <a:avLst/>
            </a:prstGeom>
            <a:noFill/>
          </p:spPr>
          <p:txBody>
            <a:bodyPr wrap="square" rtlCol="0">
              <a:spAutoFit/>
            </a:bodyPr>
            <a:lstStyle/>
            <a:p>
              <a:pPr algn="ctr">
                <a:lnSpc>
                  <a:spcPct val="130000"/>
                </a:lnSpc>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LEVEL</a:t>
              </a:r>
            </a:p>
          </p:txBody>
        </p:sp>
      </p:grpSp>
      <p:grpSp>
        <p:nvGrpSpPr>
          <p:cNvPr id="5" name="Group 4">
            <a:extLst>
              <a:ext uri="{FF2B5EF4-FFF2-40B4-BE49-F238E27FC236}">
                <a16:creationId xmlns:a16="http://schemas.microsoft.com/office/drawing/2014/main" xmlns="" id="{1425C642-B078-4D48-9761-31E6128FF9BE}"/>
              </a:ext>
            </a:extLst>
          </p:cNvPr>
          <p:cNvGrpSpPr/>
          <p:nvPr/>
        </p:nvGrpSpPr>
        <p:grpSpPr>
          <a:xfrm>
            <a:off x="2285520" y="2905823"/>
            <a:ext cx="1799359" cy="2100673"/>
            <a:chOff x="722928" y="819150"/>
            <a:chExt cx="7697172" cy="1600200"/>
          </a:xfrm>
        </p:grpSpPr>
        <p:sp>
          <p:nvSpPr>
            <p:cNvPr id="6" name="Rectangle 5">
              <a:extLst>
                <a:ext uri="{FF2B5EF4-FFF2-40B4-BE49-F238E27FC236}">
                  <a16:creationId xmlns:a16="http://schemas.microsoft.com/office/drawing/2014/main" xmlns="" id="{A2BF68FA-5326-49AA-BA3A-99CC2D37CDE1}"/>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74E42CE-2A77-440C-A3EB-7686854CA16C}"/>
                </a:ext>
              </a:extLst>
            </p:cNvPr>
            <p:cNvSpPr txBox="1"/>
            <p:nvPr/>
          </p:nvSpPr>
          <p:spPr>
            <a:xfrm>
              <a:off x="722928" y="1598579"/>
              <a:ext cx="7696201" cy="703352"/>
            </a:xfrm>
            <a:prstGeom prst="rect">
              <a:avLst/>
            </a:prstGeom>
            <a:noFill/>
            <a:ln>
              <a:noFill/>
            </a:ln>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Intermediate </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2</a:t>
              </a:r>
            </a:p>
          </p:txBody>
        </p:sp>
      </p:grpSp>
      <p:grpSp>
        <p:nvGrpSpPr>
          <p:cNvPr id="8" name="Group 7">
            <a:extLst>
              <a:ext uri="{FF2B5EF4-FFF2-40B4-BE49-F238E27FC236}">
                <a16:creationId xmlns:a16="http://schemas.microsoft.com/office/drawing/2014/main" xmlns="" id="{089185FB-F80A-4B5C-B314-708AF658283C}"/>
              </a:ext>
            </a:extLst>
          </p:cNvPr>
          <p:cNvGrpSpPr/>
          <p:nvPr/>
        </p:nvGrpSpPr>
        <p:grpSpPr>
          <a:xfrm>
            <a:off x="4214286" y="2909670"/>
            <a:ext cx="1799131" cy="2079292"/>
            <a:chOff x="722928" y="819150"/>
            <a:chExt cx="7697172" cy="1600200"/>
          </a:xfrm>
        </p:grpSpPr>
        <p:sp>
          <p:nvSpPr>
            <p:cNvPr id="9" name="Rectangle 8">
              <a:extLst>
                <a:ext uri="{FF2B5EF4-FFF2-40B4-BE49-F238E27FC236}">
                  <a16:creationId xmlns:a16="http://schemas.microsoft.com/office/drawing/2014/main" xmlns="" id="{166C226A-337D-4563-9C5C-139A8DE530DB}"/>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E5E6E90-9AE2-43C6-A677-8CBB143303D1}"/>
                </a:ext>
              </a:extLst>
            </p:cNvPr>
            <p:cNvSpPr txBox="1"/>
            <p:nvPr/>
          </p:nvSpPr>
          <p:spPr>
            <a:xfrm>
              <a:off x="722928" y="1591722"/>
              <a:ext cx="7696201" cy="710584"/>
            </a:xfrm>
            <a:prstGeom prst="rect">
              <a:avLst/>
            </a:prstGeom>
            <a:noFill/>
            <a:ln>
              <a:noFill/>
            </a:ln>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Advanced 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3</a:t>
              </a:r>
            </a:p>
          </p:txBody>
        </p:sp>
      </p:grpSp>
      <p:grpSp>
        <p:nvGrpSpPr>
          <p:cNvPr id="11" name="Group 10">
            <a:extLst>
              <a:ext uri="{FF2B5EF4-FFF2-40B4-BE49-F238E27FC236}">
                <a16:creationId xmlns:a16="http://schemas.microsoft.com/office/drawing/2014/main" xmlns="" id="{9F0ACC54-1237-4714-8BCF-173A4891538C}"/>
              </a:ext>
            </a:extLst>
          </p:cNvPr>
          <p:cNvGrpSpPr/>
          <p:nvPr/>
        </p:nvGrpSpPr>
        <p:grpSpPr>
          <a:xfrm>
            <a:off x="6182145" y="2913398"/>
            <a:ext cx="1798904" cy="2063309"/>
            <a:chOff x="722924" y="819150"/>
            <a:chExt cx="7697176" cy="1600200"/>
          </a:xfrm>
        </p:grpSpPr>
        <p:sp>
          <p:nvSpPr>
            <p:cNvPr id="12" name="Rectangle 11">
              <a:extLst>
                <a:ext uri="{FF2B5EF4-FFF2-40B4-BE49-F238E27FC236}">
                  <a16:creationId xmlns:a16="http://schemas.microsoft.com/office/drawing/2014/main" xmlns="" id="{C8B8E31A-29F9-41FB-8CD2-DBD9E0CD04E9}"/>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23DD0B58-C4CF-4EEE-A889-46AC7AFB6E62}"/>
                </a:ext>
              </a:extLst>
            </p:cNvPr>
            <p:cNvSpPr txBox="1"/>
            <p:nvPr/>
          </p:nvSpPr>
          <p:spPr>
            <a:xfrm>
              <a:off x="722924" y="1615134"/>
              <a:ext cx="7696201" cy="716089"/>
            </a:xfrm>
            <a:prstGeom prst="rect">
              <a:avLst/>
            </a:prstGeom>
            <a:noFill/>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Higher 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4-7</a:t>
              </a:r>
            </a:p>
          </p:txBody>
        </p:sp>
      </p:grpSp>
      <p:pic>
        <p:nvPicPr>
          <p:cNvPr id="14" name="Graphic 49">
            <a:extLst>
              <a:ext uri="{FF2B5EF4-FFF2-40B4-BE49-F238E27FC236}">
                <a16:creationId xmlns:a16="http://schemas.microsoft.com/office/drawing/2014/main" xmlns="" id="{8D4F839D-C3AF-4882-B183-1E7ADE034185}"/>
              </a:ext>
            </a:extLst>
          </p:cNvPr>
          <p:cNvPicPr>
            <a:picLocks noChangeAspect="1"/>
          </p:cNvPicPr>
          <p:nvPr/>
        </p:nvPicPr>
        <p:blipFill>
          <a:blip>
            <a:extLst>
              <a:ext uri="{96DAC541-7B7A-43D3-8B79-37D633B846F1}">
                <asvg:svgBlip xmlns="" xmlns:asvg="http://schemas.microsoft.com/office/drawing/2016/SVG/main" r:embed="rId4"/>
              </a:ext>
            </a:extLst>
          </a:blip>
          <a:stretch>
            <a:fillRect/>
          </a:stretch>
        </p:blipFill>
        <p:spPr>
          <a:xfrm>
            <a:off x="2790983" y="3059867"/>
            <a:ext cx="782216" cy="782216"/>
          </a:xfrm>
          <a:prstGeom prst="rect">
            <a:avLst/>
          </a:prstGeom>
        </p:spPr>
      </p:pic>
      <p:pic>
        <p:nvPicPr>
          <p:cNvPr id="15" name="Graphic 50">
            <a:extLst>
              <a:ext uri="{FF2B5EF4-FFF2-40B4-BE49-F238E27FC236}">
                <a16:creationId xmlns:a16="http://schemas.microsoft.com/office/drawing/2014/main" xmlns="" id="{9994A2F2-93F9-43CC-BBB3-336A09FBB866}"/>
              </a:ext>
            </a:extLst>
          </p:cNvPr>
          <p:cNvPicPr>
            <a:picLocks noChangeAspect="1"/>
          </p:cNvPicPr>
          <p:nvPr/>
        </p:nvPicPr>
        <p:blipFill>
          <a:blip>
            <a:extLst>
              <a:ext uri="{96DAC541-7B7A-43D3-8B79-37D633B846F1}">
                <asvg:svgBlip xmlns="" xmlns:asvg="http://schemas.microsoft.com/office/drawing/2016/SVG/main" r:embed="rId6"/>
              </a:ext>
            </a:extLst>
          </a:blip>
          <a:stretch>
            <a:fillRect/>
          </a:stretch>
        </p:blipFill>
        <p:spPr>
          <a:xfrm>
            <a:off x="4715071" y="3072045"/>
            <a:ext cx="789737" cy="789737"/>
          </a:xfrm>
          <a:prstGeom prst="rect">
            <a:avLst/>
          </a:prstGeom>
        </p:spPr>
      </p:pic>
      <p:pic>
        <p:nvPicPr>
          <p:cNvPr id="16" name="Graphic 51">
            <a:extLst>
              <a:ext uri="{FF2B5EF4-FFF2-40B4-BE49-F238E27FC236}">
                <a16:creationId xmlns:a16="http://schemas.microsoft.com/office/drawing/2014/main" xmlns="" id="{32314657-6974-4B40-A881-D48F3F0DC217}"/>
              </a:ext>
            </a:extLst>
          </p:cNvPr>
          <p:cNvPicPr>
            <a:picLocks noChangeAspect="1"/>
          </p:cNvPicPr>
          <p:nvPr/>
        </p:nvPicPr>
        <p:blipFill>
          <a:blip>
            <a:extLst>
              <a:ext uri="{96DAC541-7B7A-43D3-8B79-37D633B846F1}">
                <asvg:svgBlip xmlns="" xmlns:asvg="http://schemas.microsoft.com/office/drawing/2016/SVG/main" r:embed="rId8"/>
              </a:ext>
            </a:extLst>
          </a:blip>
          <a:stretch>
            <a:fillRect/>
          </a:stretch>
        </p:blipFill>
        <p:spPr>
          <a:xfrm>
            <a:off x="6285399" y="3053816"/>
            <a:ext cx="789737" cy="789737"/>
          </a:xfrm>
          <a:prstGeom prst="rect">
            <a:avLst/>
          </a:prstGeom>
        </p:spPr>
      </p:pic>
      <p:pic>
        <p:nvPicPr>
          <p:cNvPr id="17" name="Graphic 52">
            <a:extLst>
              <a:ext uri="{FF2B5EF4-FFF2-40B4-BE49-F238E27FC236}">
                <a16:creationId xmlns:a16="http://schemas.microsoft.com/office/drawing/2014/main" xmlns="" id="{617EF995-7B28-4DEA-A450-DCADBBFEDE9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162414" y="3053815"/>
            <a:ext cx="780988" cy="780988"/>
          </a:xfrm>
          <a:prstGeom prst="rect">
            <a:avLst/>
          </a:prstGeom>
        </p:spPr>
      </p:pic>
      <p:pic>
        <p:nvPicPr>
          <p:cNvPr id="18" name="Graphic 53">
            <a:extLst>
              <a:ext uri="{FF2B5EF4-FFF2-40B4-BE49-F238E27FC236}">
                <a16:creationId xmlns:a16="http://schemas.microsoft.com/office/drawing/2014/main" xmlns="" id="{BAA8B2D5-9ED0-4B5B-A564-B0C7D4DCC326}"/>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122520" y="3069684"/>
            <a:ext cx="780988" cy="780988"/>
          </a:xfrm>
          <a:prstGeom prst="rect">
            <a:avLst/>
          </a:prstGeom>
        </p:spPr>
      </p:pic>
      <p:pic>
        <p:nvPicPr>
          <p:cNvPr id="19" name="Graphic 54">
            <a:extLst>
              <a:ext uri="{FF2B5EF4-FFF2-40B4-BE49-F238E27FC236}">
                <a16:creationId xmlns:a16="http://schemas.microsoft.com/office/drawing/2014/main" xmlns="" id="{4971840C-91AC-478A-AFAF-4B6CA0D155AF}"/>
              </a:ext>
            </a:extLst>
          </p:cNvPr>
          <p:cNvPicPr>
            <a:picLocks noChangeAspect="1"/>
          </p:cNvPicPr>
          <p:nvPr/>
        </p:nvPicPr>
        <p:blipFill>
          <a:blip>
            <a:extLst>
              <a:ext uri="{96DAC541-7B7A-43D3-8B79-37D633B846F1}">
                <asvg:svgBlip xmlns="" xmlns:asvg="http://schemas.microsoft.com/office/drawing/2016/SVG/main" r:embed="rId12"/>
              </a:ext>
            </a:extLst>
          </a:blip>
          <a:stretch>
            <a:fillRect/>
          </a:stretch>
        </p:blipFill>
        <p:spPr>
          <a:xfrm>
            <a:off x="8277013" y="3072045"/>
            <a:ext cx="789736" cy="789736"/>
          </a:xfrm>
          <a:prstGeom prst="rect">
            <a:avLst/>
          </a:prstGeom>
        </p:spPr>
      </p:pic>
      <p:sp>
        <p:nvSpPr>
          <p:cNvPr id="20" name="TextBox 19">
            <a:extLst>
              <a:ext uri="{FF2B5EF4-FFF2-40B4-BE49-F238E27FC236}">
                <a16:creationId xmlns:a16="http://schemas.microsoft.com/office/drawing/2014/main" xmlns="" id="{FA529FF1-2256-4B62-82D4-D59F29CFA02C}"/>
              </a:ext>
            </a:extLst>
          </p:cNvPr>
          <p:cNvSpPr txBox="1"/>
          <p:nvPr/>
        </p:nvSpPr>
        <p:spPr>
          <a:xfrm>
            <a:off x="8118541" y="3922718"/>
            <a:ext cx="1848109" cy="923330"/>
          </a:xfrm>
          <a:prstGeom prst="rect">
            <a:avLst/>
          </a:prstGeom>
          <a:noFill/>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Degree 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6 &amp; 7</a:t>
            </a:r>
          </a:p>
        </p:txBody>
      </p:sp>
      <p:grpSp>
        <p:nvGrpSpPr>
          <p:cNvPr id="21" name="Group 20">
            <a:extLst>
              <a:ext uri="{FF2B5EF4-FFF2-40B4-BE49-F238E27FC236}">
                <a16:creationId xmlns:a16="http://schemas.microsoft.com/office/drawing/2014/main" xmlns="" id="{D006E1CA-6ABF-4B1F-9246-0FAEB92AFF64}"/>
              </a:ext>
            </a:extLst>
          </p:cNvPr>
          <p:cNvGrpSpPr/>
          <p:nvPr/>
        </p:nvGrpSpPr>
        <p:grpSpPr>
          <a:xfrm>
            <a:off x="8118541" y="2900499"/>
            <a:ext cx="1848342" cy="2097635"/>
            <a:chOff x="722928" y="819150"/>
            <a:chExt cx="7697172" cy="1600200"/>
          </a:xfrm>
        </p:grpSpPr>
        <p:sp>
          <p:nvSpPr>
            <p:cNvPr id="22" name="Rectangle 21">
              <a:extLst>
                <a:ext uri="{FF2B5EF4-FFF2-40B4-BE49-F238E27FC236}">
                  <a16:creationId xmlns:a16="http://schemas.microsoft.com/office/drawing/2014/main" xmlns="" id="{677AF5AD-54ED-4E84-93B4-EDC4C367E193}"/>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FA529FF1-2256-4B62-82D4-D59F29CFA02C}"/>
                </a:ext>
              </a:extLst>
            </p:cNvPr>
            <p:cNvSpPr txBox="1"/>
            <p:nvPr/>
          </p:nvSpPr>
          <p:spPr>
            <a:xfrm>
              <a:off x="722928" y="1598959"/>
              <a:ext cx="7696202" cy="704371"/>
            </a:xfrm>
            <a:prstGeom prst="rect">
              <a:avLst/>
            </a:prstGeom>
            <a:noFill/>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Degree 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6 &amp; 7</a:t>
              </a:r>
            </a:p>
          </p:txBody>
        </p:sp>
      </p:grpSp>
      <p:sp>
        <p:nvSpPr>
          <p:cNvPr id="25" name="Oval 24"/>
          <p:cNvSpPr/>
          <p:nvPr/>
        </p:nvSpPr>
        <p:spPr>
          <a:xfrm>
            <a:off x="5560579" y="2339848"/>
            <a:ext cx="5021696" cy="3196718"/>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01678" y="622184"/>
            <a:ext cx="6748208"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LEVELS OF APPRENTICESHIPS</a:t>
            </a:r>
            <a:endParaRPr lang="en-GB" sz="3600" b="1" dirty="0"/>
          </a:p>
        </p:txBody>
      </p:sp>
    </p:spTree>
    <p:extLst>
      <p:ext uri="{BB962C8B-B14F-4D97-AF65-F5344CB8AC3E}">
        <p14:creationId xmlns:p14="http://schemas.microsoft.com/office/powerpoint/2010/main" val="3342508258"/>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1679" y="1588147"/>
            <a:ext cx="5213321" cy="4710113"/>
          </a:xfrm>
          <a:prstGeom prst="rect">
            <a:avLst/>
          </a:prstGeom>
          <a:solidFill>
            <a:srgbClr val="1D7CC7"/>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chemeClr val="bg1"/>
                </a:solidFill>
              </a:rPr>
              <a:t>Gain a </a:t>
            </a:r>
            <a:r>
              <a:rPr lang="en-GB" dirty="0" smtClean="0">
                <a:solidFill>
                  <a:srgbClr val="FFFF00"/>
                </a:solidFill>
              </a:rPr>
              <a:t>Level 4</a:t>
            </a:r>
            <a:r>
              <a:rPr lang="en-GB" dirty="0" smtClean="0">
                <a:solidFill>
                  <a:schemeClr val="bg1"/>
                </a:solidFill>
              </a:rPr>
              <a:t> (higher education) qualification or above</a:t>
            </a:r>
          </a:p>
          <a:p>
            <a:endParaRPr lang="en-GB" dirty="0">
              <a:solidFill>
                <a:schemeClr val="bg1"/>
              </a:solidFill>
            </a:endParaRPr>
          </a:p>
          <a:p>
            <a:r>
              <a:rPr lang="en-GB" dirty="0" smtClean="0">
                <a:solidFill>
                  <a:schemeClr val="bg1"/>
                </a:solidFill>
              </a:rPr>
              <a:t>1 to 5 years to complete</a:t>
            </a:r>
          </a:p>
          <a:p>
            <a:endParaRPr lang="en-GB" dirty="0">
              <a:solidFill>
                <a:schemeClr val="bg1"/>
              </a:solidFill>
            </a:endParaRPr>
          </a:p>
          <a:p>
            <a:r>
              <a:rPr lang="en-GB" dirty="0" smtClean="0">
                <a:solidFill>
                  <a:schemeClr val="bg1"/>
                </a:solidFill>
              </a:rPr>
              <a:t>Combine work with study</a:t>
            </a:r>
          </a:p>
          <a:p>
            <a:endParaRPr lang="en-GB" dirty="0">
              <a:solidFill>
                <a:schemeClr val="bg1"/>
              </a:solidFill>
            </a:endParaRPr>
          </a:p>
          <a:p>
            <a:r>
              <a:rPr lang="en-GB" dirty="0" smtClean="0">
                <a:solidFill>
                  <a:schemeClr val="bg1"/>
                </a:solidFill>
              </a:rPr>
              <a:t>Study part-time at college, university or training provider</a:t>
            </a:r>
          </a:p>
          <a:p>
            <a:endParaRPr lang="en-GB" dirty="0"/>
          </a:p>
          <a:p>
            <a:endParaRPr lang="en-GB" dirty="0"/>
          </a:p>
        </p:txBody>
      </p:sp>
      <p:sp>
        <p:nvSpPr>
          <p:cNvPr id="4" name="Rectangle 3"/>
          <p:cNvSpPr/>
          <p:nvPr/>
        </p:nvSpPr>
        <p:spPr>
          <a:xfrm>
            <a:off x="501678" y="622184"/>
            <a:ext cx="8381065"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WHAT IS A HIGHER APPRENTICESHIP?</a:t>
            </a:r>
            <a:endParaRPr lang="en-GB" sz="3600" b="1" dirty="0"/>
          </a:p>
        </p:txBody>
      </p:sp>
      <p:pic>
        <p:nvPicPr>
          <p:cNvPr id="2050" name="Picture 2" descr="Apprenticeship Standards | What Do They Mean For Apprent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828" y="2186858"/>
            <a:ext cx="6116865" cy="27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5433"/>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1679" y="1616399"/>
            <a:ext cx="6628464" cy="4351338"/>
          </a:xfrm>
          <a:prstGeom prst="rect">
            <a:avLst/>
          </a:prstGeom>
          <a:solidFill>
            <a:srgbClr val="1D7CC7"/>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chemeClr val="bg1"/>
                </a:solidFill>
              </a:rPr>
              <a:t>Similar to higher apprenticeships, but gain a full bachelor's degree (</a:t>
            </a:r>
            <a:r>
              <a:rPr lang="en-GB" dirty="0" smtClean="0">
                <a:solidFill>
                  <a:srgbClr val="FFFF00"/>
                </a:solidFill>
              </a:rPr>
              <a:t>Level 6</a:t>
            </a:r>
            <a:r>
              <a:rPr lang="en-GB" dirty="0" smtClean="0">
                <a:solidFill>
                  <a:schemeClr val="bg1"/>
                </a:solidFill>
              </a:rPr>
              <a:t>) or master’s degree (</a:t>
            </a:r>
            <a:r>
              <a:rPr lang="en-GB" dirty="0" smtClean="0">
                <a:solidFill>
                  <a:srgbClr val="FFFF00"/>
                </a:solidFill>
              </a:rPr>
              <a:t>Level 7</a:t>
            </a:r>
            <a:r>
              <a:rPr lang="en-GB" dirty="0" smtClean="0">
                <a:solidFill>
                  <a:schemeClr val="bg1"/>
                </a:solidFill>
              </a:rPr>
              <a:t>).</a:t>
            </a:r>
          </a:p>
          <a:p>
            <a:endParaRPr lang="en-GB" dirty="0" smtClean="0">
              <a:solidFill>
                <a:schemeClr val="bg1"/>
              </a:solidFill>
            </a:endParaRPr>
          </a:p>
          <a:p>
            <a:r>
              <a:rPr lang="en-GB" dirty="0" smtClean="0">
                <a:solidFill>
                  <a:schemeClr val="bg1"/>
                </a:solidFill>
              </a:rPr>
              <a:t>Offered by some universities </a:t>
            </a:r>
          </a:p>
          <a:p>
            <a:endParaRPr lang="en-GB" dirty="0" smtClean="0">
              <a:solidFill>
                <a:schemeClr val="bg1"/>
              </a:solidFill>
            </a:endParaRPr>
          </a:p>
          <a:p>
            <a:r>
              <a:rPr lang="en-GB" dirty="0" smtClean="0">
                <a:solidFill>
                  <a:schemeClr val="bg1"/>
                </a:solidFill>
              </a:rPr>
              <a:t>Developed by employers, universities and professional bodies all working together to provide a vocational form of education</a:t>
            </a:r>
            <a:endParaRPr lang="en-GB" dirty="0">
              <a:solidFill>
                <a:schemeClr val="bg1"/>
              </a:solidFill>
            </a:endParaRPr>
          </a:p>
        </p:txBody>
      </p:sp>
      <p:sp>
        <p:nvSpPr>
          <p:cNvPr id="4" name="Rectangle 3"/>
          <p:cNvSpPr/>
          <p:nvPr/>
        </p:nvSpPr>
        <p:spPr>
          <a:xfrm>
            <a:off x="501678" y="622184"/>
            <a:ext cx="8381065"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WHAT IS A DEGREE APPRENTICESHIP?</a:t>
            </a:r>
            <a:endParaRPr lang="en-GB" sz="3600" b="1" dirty="0"/>
          </a:p>
        </p:txBody>
      </p:sp>
      <p:pic>
        <p:nvPicPr>
          <p:cNvPr id="3074" name="Picture 2" descr="What Is A Degree Apprenticeship? | Apprenticeships With Deg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2" y="2326756"/>
            <a:ext cx="4395935" cy="293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58435"/>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01680" y="625296"/>
            <a:ext cx="6872121" cy="1200329"/>
          </a:xfrm>
          <a:prstGeom prst="rect">
            <a:avLst/>
          </a:prstGeom>
          <a:solidFill>
            <a:srgbClr val="132E4B"/>
          </a:solidFill>
        </p:spPr>
        <p:txBody>
          <a:bodyPr wrap="square" rtlCol="0">
            <a:spAutoFit/>
          </a:bodyPr>
          <a:lstStyle/>
          <a:p>
            <a:r>
              <a:rPr lang="en-GB" sz="3600" b="1" dirty="0" smtClean="0">
                <a:solidFill>
                  <a:schemeClr val="bg1"/>
                </a:solidFill>
              </a:rPr>
              <a:t>HOW DOES A DEGREE APPRENTICESHIP WORK?</a:t>
            </a:r>
            <a:endParaRPr lang="en-GB" sz="3600" b="1" dirty="0">
              <a:solidFill>
                <a:schemeClr val="bg1"/>
              </a:solidFill>
            </a:endParaRPr>
          </a:p>
        </p:txBody>
      </p:sp>
      <p:sp>
        <p:nvSpPr>
          <p:cNvPr id="3" name="Content Placeholder 2"/>
          <p:cNvSpPr txBox="1">
            <a:spLocks/>
          </p:cNvSpPr>
          <p:nvPr/>
        </p:nvSpPr>
        <p:spPr>
          <a:xfrm>
            <a:off x="509456" y="196558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They combine </a:t>
            </a:r>
            <a:r>
              <a:rPr lang="en-GB" b="1" dirty="0" smtClean="0">
                <a:solidFill>
                  <a:srgbClr val="ED217C"/>
                </a:solidFill>
              </a:rPr>
              <a:t>working</a:t>
            </a:r>
            <a:r>
              <a:rPr lang="en-GB" dirty="0" smtClean="0"/>
              <a:t> with </a:t>
            </a:r>
            <a:r>
              <a:rPr lang="en-GB" b="1" dirty="0" smtClean="0">
                <a:solidFill>
                  <a:srgbClr val="ED217C"/>
                </a:solidFill>
              </a:rPr>
              <a:t>studying part-time </a:t>
            </a:r>
            <a:r>
              <a:rPr lang="en-GB" dirty="0" smtClean="0"/>
              <a:t>at university.</a:t>
            </a:r>
          </a:p>
          <a:p>
            <a:endParaRPr lang="en-GB" dirty="0" smtClean="0"/>
          </a:p>
          <a:p>
            <a:r>
              <a:rPr lang="en-GB" dirty="0" smtClean="0"/>
              <a:t>You will be employed throughout the programme, earning money and gaining work experience</a:t>
            </a:r>
          </a:p>
          <a:p>
            <a:endParaRPr lang="en-GB" dirty="0" smtClean="0"/>
          </a:p>
          <a:p>
            <a:r>
              <a:rPr lang="en-GB" dirty="0" smtClean="0"/>
              <a:t>Often it is an 80:20 programme, spending </a:t>
            </a:r>
            <a:r>
              <a:rPr lang="en-GB" b="1" dirty="0" smtClean="0">
                <a:solidFill>
                  <a:srgbClr val="ED217C"/>
                </a:solidFill>
              </a:rPr>
              <a:t>4 days per week working</a:t>
            </a:r>
            <a:r>
              <a:rPr lang="en-GB" dirty="0" smtClean="0"/>
              <a:t> and </a:t>
            </a:r>
            <a:r>
              <a:rPr lang="en-GB" b="1" dirty="0" smtClean="0">
                <a:solidFill>
                  <a:srgbClr val="ED217C"/>
                </a:solidFill>
              </a:rPr>
              <a:t>1 day per week in university </a:t>
            </a:r>
          </a:p>
          <a:p>
            <a:endParaRPr lang="en-GB" dirty="0" smtClean="0"/>
          </a:p>
          <a:p>
            <a:r>
              <a:rPr lang="en-GB" dirty="0" smtClean="0"/>
              <a:t>They can take between </a:t>
            </a:r>
            <a:r>
              <a:rPr lang="en-GB" b="1" dirty="0" smtClean="0">
                <a:solidFill>
                  <a:srgbClr val="ED217C"/>
                </a:solidFill>
              </a:rPr>
              <a:t>3 and 6 years </a:t>
            </a:r>
            <a:r>
              <a:rPr lang="en-GB" dirty="0" smtClean="0"/>
              <a:t>to complete</a:t>
            </a:r>
            <a:endParaRPr lang="en-GB" dirty="0"/>
          </a:p>
        </p:txBody>
      </p:sp>
    </p:spTree>
    <p:extLst>
      <p:ext uri="{BB962C8B-B14F-4D97-AF65-F5344CB8AC3E}">
        <p14:creationId xmlns:p14="http://schemas.microsoft.com/office/powerpoint/2010/main" val="4096858178"/>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129004"/>
            <a:ext cx="10010775" cy="4381500"/>
          </a:xfrm>
          <a:prstGeom prst="rect">
            <a:avLst/>
          </a:prstGeom>
          <a:solidFill>
            <a:srgbClr val="132E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785936" y="1847850"/>
            <a:ext cx="8267700" cy="3046988"/>
          </a:xfrm>
          <a:prstGeom prst="rect">
            <a:avLst/>
          </a:prstGeom>
          <a:noFill/>
        </p:spPr>
        <p:txBody>
          <a:bodyPr wrap="square" rtlCol="0">
            <a:spAutoFit/>
          </a:bodyPr>
          <a:lstStyle/>
          <a:p>
            <a:pPr algn="ctr"/>
            <a:r>
              <a:rPr lang="en-GB" sz="4800" b="1" dirty="0" smtClean="0">
                <a:solidFill>
                  <a:schemeClr val="bg1"/>
                </a:solidFill>
              </a:rPr>
              <a:t>WHAT ARE THE DIFFERENCES BETWEEN A HIGHER AND DEGREE APPRENTICESHIP?</a:t>
            </a:r>
            <a:endParaRPr lang="en-GB" sz="4800" b="1" dirty="0">
              <a:solidFill>
                <a:schemeClr val="bg1"/>
              </a:solidFill>
            </a:endParaRPr>
          </a:p>
        </p:txBody>
      </p:sp>
    </p:spTree>
    <p:extLst>
      <p:ext uri="{BB962C8B-B14F-4D97-AF65-F5344CB8AC3E}">
        <p14:creationId xmlns:p14="http://schemas.microsoft.com/office/powerpoint/2010/main" val="238511928"/>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0140308"/>
              </p:ext>
            </p:extLst>
          </p:nvPr>
        </p:nvGraphicFramePr>
        <p:xfrm>
          <a:off x="1294782" y="1680288"/>
          <a:ext cx="9108851" cy="4207328"/>
        </p:xfrm>
        <a:graphic>
          <a:graphicData uri="http://schemas.openxmlformats.org/drawingml/2006/table">
            <a:tbl>
              <a:tblPr firstRow="1" bandRow="1">
                <a:tableStyleId>{2D5ABB26-0587-4C30-8999-92F81FD0307C}</a:tableStyleId>
              </a:tblPr>
              <a:tblGrid>
                <a:gridCol w="4500456">
                  <a:extLst>
                    <a:ext uri="{9D8B030D-6E8A-4147-A177-3AD203B41FA5}">
                      <a16:colId xmlns:a16="http://schemas.microsoft.com/office/drawing/2014/main" xmlns="" val="2589614349"/>
                    </a:ext>
                  </a:extLst>
                </a:gridCol>
                <a:gridCol w="4608395">
                  <a:extLst>
                    <a:ext uri="{9D8B030D-6E8A-4147-A177-3AD203B41FA5}">
                      <a16:colId xmlns:a16="http://schemas.microsoft.com/office/drawing/2014/main" xmlns="" val="2142311288"/>
                    </a:ext>
                  </a:extLst>
                </a:gridCol>
              </a:tblGrid>
              <a:tr h="811476">
                <a:tc>
                  <a:txBody>
                    <a:bodyPr/>
                    <a:lstStyle/>
                    <a:p>
                      <a:r>
                        <a:rPr lang="en-GB" sz="2000" b="1" dirty="0" smtClean="0">
                          <a:solidFill>
                            <a:schemeClr val="bg1"/>
                          </a:solidFill>
                        </a:rPr>
                        <a:t>Higher (Level 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17C"/>
                    </a:solidFill>
                  </a:tcPr>
                </a:tc>
                <a:tc>
                  <a:txBody>
                    <a:bodyPr/>
                    <a:lstStyle/>
                    <a:p>
                      <a:r>
                        <a:rPr lang="en-GB" sz="2000" b="1" dirty="0" smtClean="0">
                          <a:solidFill>
                            <a:schemeClr val="bg1"/>
                          </a:solidFill>
                        </a:rPr>
                        <a:t>Degree (Level 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17C"/>
                    </a:solidFill>
                  </a:tcPr>
                </a:tc>
                <a:extLst>
                  <a:ext uri="{0D108BD9-81ED-4DB2-BD59-A6C34878D82A}">
                    <a16:rowId xmlns:a16="http://schemas.microsoft.com/office/drawing/2014/main" xmlns="" val="2579698543"/>
                  </a:ext>
                </a:extLst>
              </a:tr>
              <a:tr h="1016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Equivalent to a HNC/HND or Foundation Degree (before embarking on a degree 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Equivalent to a full BA or MA degree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063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Older, so wider range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Newer, so more of a limited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47805417"/>
                  </a:ext>
                </a:extLst>
              </a:tr>
              <a:tr h="131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Can be completed quicker – but bear in mind workload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Will usually last longer (up to 6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90471178"/>
                  </a:ext>
                </a:extLst>
              </a:tr>
            </a:tbl>
          </a:graphicData>
        </a:graphic>
      </p:graphicFrame>
      <p:sp>
        <p:nvSpPr>
          <p:cNvPr id="4" name="Rectangle 3"/>
          <p:cNvSpPr/>
          <p:nvPr/>
        </p:nvSpPr>
        <p:spPr>
          <a:xfrm>
            <a:off x="501679" y="622184"/>
            <a:ext cx="3118600"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DIFFERENCES</a:t>
            </a:r>
            <a:endParaRPr lang="en-GB" sz="3600" b="1" dirty="0"/>
          </a:p>
        </p:txBody>
      </p:sp>
    </p:spTree>
    <p:extLst>
      <p:ext uri="{BB962C8B-B14F-4D97-AF65-F5344CB8AC3E}">
        <p14:creationId xmlns:p14="http://schemas.microsoft.com/office/powerpoint/2010/main" val="1420281808"/>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1678" y="1920875"/>
            <a:ext cx="10515600" cy="2357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You get paid a wage throughout your course!</a:t>
            </a:r>
          </a:p>
          <a:p>
            <a:endParaRPr lang="en-GB" sz="2400" dirty="0" smtClean="0"/>
          </a:p>
          <a:p>
            <a:r>
              <a:rPr lang="en-GB" sz="2400" dirty="0" smtClean="0"/>
              <a:t>You will gain a full degree – without having to pay any student fees!</a:t>
            </a:r>
          </a:p>
          <a:p>
            <a:endParaRPr lang="en-GB" sz="2400" dirty="0" smtClean="0"/>
          </a:p>
          <a:p>
            <a:r>
              <a:rPr lang="en-GB" sz="2400" dirty="0" smtClean="0"/>
              <a:t>You will gain experience and get a head start in your chosen industry</a:t>
            </a:r>
          </a:p>
          <a:p>
            <a:pPr marL="0" indent="0">
              <a:buNone/>
            </a:pPr>
            <a:endParaRPr lang="en-GB" dirty="0" smtClean="0"/>
          </a:p>
          <a:p>
            <a:endParaRPr lang="en-GB" dirty="0"/>
          </a:p>
        </p:txBody>
      </p:sp>
      <p:sp>
        <p:nvSpPr>
          <p:cNvPr id="4" name="Rectangle 3"/>
          <p:cNvSpPr/>
          <p:nvPr/>
        </p:nvSpPr>
        <p:spPr>
          <a:xfrm>
            <a:off x="501678" y="622183"/>
            <a:ext cx="5413347" cy="1139942"/>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BENEFITS OF A DEGREE APPRENTICESHIP</a:t>
            </a:r>
            <a:endParaRPr lang="en-GB" sz="3600" b="1" dirty="0"/>
          </a:p>
        </p:txBody>
      </p:sp>
      <p:sp>
        <p:nvSpPr>
          <p:cNvPr id="5" name="Content Placeholder 2"/>
          <p:cNvSpPr txBox="1">
            <a:spLocks/>
          </p:cNvSpPr>
          <p:nvPr/>
        </p:nvSpPr>
        <p:spPr>
          <a:xfrm>
            <a:off x="501678" y="4887686"/>
            <a:ext cx="8555235" cy="1121228"/>
          </a:xfrm>
          <a:prstGeom prst="rect">
            <a:avLst/>
          </a:prstGeom>
          <a:solidFill>
            <a:srgbClr val="00AEE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FFFF00"/>
                </a:solidFill>
              </a:rPr>
              <a:t>BUT CONSIDER THIS</a:t>
            </a:r>
            <a:r>
              <a:rPr lang="en-GB" sz="2400" dirty="0">
                <a:solidFill>
                  <a:schemeClr val="bg1"/>
                </a:solidFill>
              </a:rPr>
              <a:t>: You will need to be totally committed </a:t>
            </a:r>
            <a:r>
              <a:rPr lang="en-GB" sz="2400" dirty="0" smtClean="0">
                <a:solidFill>
                  <a:schemeClr val="bg1"/>
                </a:solidFill>
              </a:rPr>
              <a:t>to the course. Degree Apprenticeships </a:t>
            </a:r>
            <a:r>
              <a:rPr lang="en-GB" sz="2400" dirty="0">
                <a:solidFill>
                  <a:schemeClr val="bg1"/>
                </a:solidFill>
              </a:rPr>
              <a:t>are </a:t>
            </a:r>
            <a:r>
              <a:rPr lang="en-GB" sz="2400" dirty="0" smtClean="0">
                <a:solidFill>
                  <a:schemeClr val="bg1"/>
                </a:solidFill>
              </a:rPr>
              <a:t>by </a:t>
            </a:r>
            <a:r>
              <a:rPr lang="en-GB" sz="2400" dirty="0">
                <a:solidFill>
                  <a:schemeClr val="bg1"/>
                </a:solidFill>
              </a:rPr>
              <a:t>no means an ‘easy option</a:t>
            </a:r>
            <a:r>
              <a:rPr lang="en-GB" sz="2400" dirty="0" smtClean="0">
                <a:solidFill>
                  <a:schemeClr val="bg1"/>
                </a:solidFill>
              </a:rPr>
              <a:t>’…you will need to balance studying and working!</a:t>
            </a:r>
            <a:endParaRPr lang="en-GB" sz="2400" dirty="0">
              <a:solidFill>
                <a:schemeClr val="bg1"/>
              </a:solidFill>
            </a:endParaRPr>
          </a:p>
        </p:txBody>
      </p:sp>
    </p:spTree>
    <p:extLst>
      <p:ext uri="{BB962C8B-B14F-4D97-AF65-F5344CB8AC3E}">
        <p14:creationId xmlns:p14="http://schemas.microsoft.com/office/powerpoint/2010/main" val="15920794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2450" y="1936909"/>
            <a:ext cx="6353176" cy="4401205"/>
          </a:xfrm>
          <a:prstGeom prst="rect">
            <a:avLst/>
          </a:prstGeom>
        </p:spPr>
        <p:txBody>
          <a:bodyPr wrap="square">
            <a:spAutoFit/>
          </a:bodyPr>
          <a:lstStyle/>
          <a:p>
            <a:r>
              <a:rPr lang="en-GB" sz="2800" dirty="0" smtClean="0"/>
              <a:t>Jaguar Land Rover’s engineering degree apprenticeships have a </a:t>
            </a:r>
            <a:r>
              <a:rPr lang="en-GB" sz="2800" b="1" dirty="0" smtClean="0">
                <a:solidFill>
                  <a:srgbClr val="00B050"/>
                </a:solidFill>
              </a:rPr>
              <a:t>starting salary £18,500</a:t>
            </a:r>
            <a:r>
              <a:rPr lang="en-GB" sz="2800" dirty="0" smtClean="0"/>
              <a:t>, increasing by 10% every 6 months!</a:t>
            </a:r>
          </a:p>
          <a:p>
            <a:pPr marL="914400" lvl="1" indent="-457200">
              <a:buFont typeface="Arial" panose="020B0604020202020204" pitchFamily="34" charset="0"/>
              <a:buChar char="•"/>
            </a:pPr>
            <a:r>
              <a:rPr lang="en-GB" sz="2800" dirty="0" smtClean="0"/>
              <a:t>This means that after 18 months, your salary would be nearly £25,000!</a:t>
            </a:r>
          </a:p>
          <a:p>
            <a:pPr marL="914400" lvl="1" indent="-457200">
              <a:buFont typeface="Arial" panose="020B0604020202020204" pitchFamily="34" charset="0"/>
              <a:buChar char="•"/>
            </a:pPr>
            <a:r>
              <a:rPr lang="en-GB" sz="2800" dirty="0" smtClean="0"/>
              <a:t>Apprentices are expected to earn over </a:t>
            </a:r>
            <a:r>
              <a:rPr lang="en-GB" sz="2800" b="1" dirty="0" smtClean="0">
                <a:solidFill>
                  <a:srgbClr val="00B050"/>
                </a:solidFill>
              </a:rPr>
              <a:t>£35,000 on completion of the course</a:t>
            </a:r>
            <a:r>
              <a:rPr lang="en-GB" sz="2800" dirty="0" smtClean="0"/>
              <a:t> </a:t>
            </a:r>
            <a:endParaRPr lang="en-GB" sz="2800" dirty="0"/>
          </a:p>
        </p:txBody>
      </p:sp>
      <p:sp>
        <p:nvSpPr>
          <p:cNvPr id="4" name="TextBox 3">
            <a:extLst>
              <a:ext uri="{FF2B5EF4-FFF2-40B4-BE49-F238E27FC236}">
                <a16:creationId xmlns:a16="http://schemas.microsoft.com/office/drawing/2014/main" xmlns="" id="{53B7B010-2BCB-CF42-A555-DC3B463137B3}"/>
              </a:ext>
            </a:extLst>
          </p:cNvPr>
          <p:cNvSpPr txBox="1"/>
          <p:nvPr/>
        </p:nvSpPr>
        <p:spPr>
          <a:xfrm>
            <a:off x="471655" y="584180"/>
            <a:ext cx="7815096" cy="1200329"/>
          </a:xfrm>
          <a:prstGeom prst="rect">
            <a:avLst/>
          </a:prstGeom>
          <a:solidFill>
            <a:srgbClr val="132E4B"/>
          </a:solidFill>
        </p:spPr>
        <p:txBody>
          <a:bodyPr wrap="square" rtlCol="0">
            <a:spAutoFit/>
          </a:bodyPr>
          <a:lstStyle/>
          <a:p>
            <a:r>
              <a:rPr lang="en-GB" sz="3600" b="1" smtClean="0">
                <a:solidFill>
                  <a:schemeClr val="bg1"/>
                </a:solidFill>
              </a:rPr>
              <a:t>A </a:t>
            </a:r>
            <a:r>
              <a:rPr lang="en-GB" sz="3600" b="1" dirty="0" smtClean="0">
                <a:solidFill>
                  <a:schemeClr val="bg1"/>
                </a:solidFill>
              </a:rPr>
              <a:t>DEGREE APPRENTICESHIP CASE STUDY</a:t>
            </a:r>
            <a:endParaRPr lang="en-GB" sz="3600" b="1" dirty="0">
              <a:solidFill>
                <a:schemeClr val="bg1"/>
              </a:solidFill>
            </a:endParaRPr>
          </a:p>
        </p:txBody>
      </p:sp>
      <p:pic>
        <p:nvPicPr>
          <p:cNvPr id="4102" name="Picture 6" descr="Manufacturer Profile: Jaguar Land Rover - International Fleet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233" y="2133600"/>
            <a:ext cx="4747424" cy="356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71477"/>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346296"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CHECK IN</a:t>
            </a:r>
            <a:endParaRPr lang="en-GB" sz="3600" b="1" dirty="0"/>
          </a:p>
        </p:txBody>
      </p:sp>
      <p:sp>
        <p:nvSpPr>
          <p:cNvPr id="5" name="TextBox 4"/>
          <p:cNvSpPr txBox="1"/>
          <p:nvPr/>
        </p:nvSpPr>
        <p:spPr>
          <a:xfrm>
            <a:off x="1270729" y="2018771"/>
            <a:ext cx="9731221" cy="1313180"/>
          </a:xfrm>
          <a:prstGeom prst="rect">
            <a:avLst/>
          </a:prstGeom>
          <a:noFill/>
        </p:spPr>
        <p:txBody>
          <a:bodyPr wrap="square" rtlCol="0">
            <a:spAutoFit/>
          </a:bodyPr>
          <a:lstStyle/>
          <a:p>
            <a:pPr algn="ctr">
              <a:lnSpc>
                <a:spcPct val="150000"/>
              </a:lnSpc>
            </a:pPr>
            <a:r>
              <a:rPr lang="en-GB" sz="2800" dirty="0" smtClean="0">
                <a:latin typeface="Roboto" panose="02000000000000000000" pitchFamily="2" charset="0"/>
                <a:ea typeface="Roboto" panose="02000000000000000000" pitchFamily="2" charset="0"/>
                <a:cs typeface="Roboto" panose="02000000000000000000" pitchFamily="2" charset="0"/>
              </a:rPr>
              <a:t>Google gap year options and find one that interests you – </a:t>
            </a:r>
            <a:r>
              <a:rPr lang="en-GB" sz="2800" b="1" dirty="0" smtClean="0">
                <a:latin typeface="Roboto" panose="02000000000000000000" pitchFamily="2" charset="0"/>
                <a:ea typeface="Roboto" panose="02000000000000000000" pitchFamily="2" charset="0"/>
                <a:cs typeface="Roboto" panose="02000000000000000000" pitchFamily="2" charset="0"/>
              </a:rPr>
              <a:t>What did you find?</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66220502"/>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71654" y="2025650"/>
            <a:ext cx="1152440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hlinkClick r:id="rId2"/>
              </a:rPr>
              <a:t>https://www.gov.uk/apply-apprenticeship</a:t>
            </a:r>
            <a:endParaRPr lang="en-GB" dirty="0" smtClean="0"/>
          </a:p>
          <a:p>
            <a:endParaRPr lang="en-GB" dirty="0" smtClean="0"/>
          </a:p>
          <a:p>
            <a:r>
              <a:rPr lang="en-GB" dirty="0" smtClean="0">
                <a:hlinkClick r:id="rId3"/>
              </a:rPr>
              <a:t>https://www.ucas.com/alternatives/apprenticeships/apprenticeships-england/applying-apprenticeships-england</a:t>
            </a:r>
            <a:endParaRPr lang="en-GB" dirty="0" smtClean="0"/>
          </a:p>
          <a:p>
            <a:endParaRPr lang="en-GB" dirty="0" smtClean="0">
              <a:hlinkClick r:id="rId4"/>
            </a:endParaRPr>
          </a:p>
          <a:p>
            <a:r>
              <a:rPr lang="en-GB" dirty="0" smtClean="0">
                <a:hlinkClick r:id="rId4"/>
              </a:rPr>
              <a:t>https://www.findapprenticeships.co.uk/</a:t>
            </a:r>
            <a:endParaRPr lang="en-GB" dirty="0" smtClean="0"/>
          </a:p>
          <a:p>
            <a:endParaRPr lang="en-GB" dirty="0" smtClean="0">
              <a:hlinkClick r:id="rId5"/>
            </a:endParaRPr>
          </a:p>
          <a:p>
            <a:r>
              <a:rPr lang="en-GB" dirty="0" smtClean="0">
                <a:hlinkClick r:id="rId5"/>
              </a:rPr>
              <a:t>https://www.apprenticeships.gov.uk/apprentice/application#</a:t>
            </a:r>
            <a:endParaRPr lang="en-GB" dirty="0"/>
          </a:p>
        </p:txBody>
      </p:sp>
      <p:sp>
        <p:nvSpPr>
          <p:cNvPr id="4" name="TextBox 3">
            <a:extLst>
              <a:ext uri="{FF2B5EF4-FFF2-40B4-BE49-F238E27FC236}">
                <a16:creationId xmlns:a16="http://schemas.microsoft.com/office/drawing/2014/main" xmlns="" id="{53B7B010-2BCB-CF42-A555-DC3B463137B3}"/>
              </a:ext>
            </a:extLst>
          </p:cNvPr>
          <p:cNvSpPr txBox="1"/>
          <p:nvPr/>
        </p:nvSpPr>
        <p:spPr>
          <a:xfrm>
            <a:off x="471655" y="584180"/>
            <a:ext cx="7815096" cy="1200329"/>
          </a:xfrm>
          <a:prstGeom prst="rect">
            <a:avLst/>
          </a:prstGeom>
          <a:solidFill>
            <a:srgbClr val="132E4B"/>
          </a:solidFill>
        </p:spPr>
        <p:txBody>
          <a:bodyPr wrap="square" rtlCol="0">
            <a:spAutoFit/>
          </a:bodyPr>
          <a:lstStyle/>
          <a:p>
            <a:r>
              <a:rPr lang="en-GB" sz="3600" b="1" dirty="0" smtClean="0">
                <a:solidFill>
                  <a:schemeClr val="bg1"/>
                </a:solidFill>
              </a:rPr>
              <a:t>HOW AND WHERE TO FIND APPRENTICESHIPS AND APPLY…</a:t>
            </a:r>
            <a:endParaRPr lang="en-GB" sz="3600" b="1" dirty="0">
              <a:solidFill>
                <a:schemeClr val="bg1"/>
              </a:solidFill>
            </a:endParaRPr>
          </a:p>
        </p:txBody>
      </p:sp>
      <p:pic>
        <p:nvPicPr>
          <p:cNvPr id="5122" name="Picture 2" descr="find-out-more - Omnium1 Singap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5501" y="1445689"/>
            <a:ext cx="3310555" cy="129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43046"/>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441921"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INDEPENDENT ACTIVITY</a:t>
            </a:r>
            <a:endParaRPr lang="en-GB" sz="3600" b="1" dirty="0"/>
          </a:p>
        </p:txBody>
      </p:sp>
      <p:sp>
        <p:nvSpPr>
          <p:cNvPr id="6" name="Rectangle 5"/>
          <p:cNvSpPr/>
          <p:nvPr/>
        </p:nvSpPr>
        <p:spPr>
          <a:xfrm>
            <a:off x="1203649" y="2561608"/>
            <a:ext cx="9769151" cy="1294112"/>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FIND UP TO 3 HIGHER OR DEGREE APPRENTICESHIPS YOU MIGHT BE INTERESTED IN</a:t>
            </a:r>
            <a:endParaRPr lang="en-GB" sz="3200" b="1" dirty="0"/>
          </a:p>
        </p:txBody>
      </p:sp>
    </p:spTree>
    <p:extLst>
      <p:ext uri="{BB962C8B-B14F-4D97-AF65-F5344CB8AC3E}">
        <p14:creationId xmlns:p14="http://schemas.microsoft.com/office/powerpoint/2010/main" val="1887818406"/>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smtClean="0">
                  <a:solidFill>
                    <a:schemeClr val="bg1"/>
                  </a:solidFill>
                  <a:latin typeface="Roboto" panose="02000000000000000000" pitchFamily="2" charset="0"/>
                  <a:ea typeface="Roboto" panose="02000000000000000000" pitchFamily="2" charset="0"/>
                  <a:cs typeface="Roboto" panose="02000000000000000000" pitchFamily="2" charset="0"/>
                </a:rPr>
                <a:t>@aspiretohe</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4012207975"/>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SESSION OBJECTIVES</a:t>
            </a:r>
            <a:endParaRPr lang="en-GB" sz="3600" b="1" dirty="0"/>
          </a:p>
        </p:txBody>
      </p:sp>
      <p:sp>
        <p:nvSpPr>
          <p:cNvPr id="3" name="Rounded Rectangle 2"/>
          <p:cNvSpPr/>
          <p:nvPr/>
        </p:nvSpPr>
        <p:spPr>
          <a:xfrm>
            <a:off x="501679" y="1740848"/>
            <a:ext cx="10515600" cy="1110701"/>
          </a:xfrm>
          <a:prstGeom prst="roundRect">
            <a:avLst>
              <a:gd name="adj" fmla="val 10000"/>
            </a:avLst>
          </a:prstGeom>
          <a:solidFill>
            <a:srgbClr val="00AEEF"/>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1: </a:t>
              </a:r>
              <a:r>
                <a:rPr lang="en-GB" sz="2400" kern="1200" dirty="0" smtClean="0"/>
                <a:t>To understand what a gap year is and think about the reasons for and against </a:t>
              </a:r>
              <a:r>
                <a:rPr lang="en-GB" sz="2400" dirty="0" smtClean="0"/>
                <a:t>taking </a:t>
              </a:r>
              <a:r>
                <a:rPr lang="en-GB" sz="2400" kern="1200" dirty="0" smtClean="0"/>
                <a:t>a gap year.</a:t>
              </a:r>
              <a:endParaRPr lang="en-US" sz="2400" b="1" kern="1200" dirty="0">
                <a:solidFill>
                  <a:schemeClr val="bg1"/>
                </a:solidFill>
              </a:endParaRPr>
            </a:p>
          </p:txBody>
        </p:sp>
      </p:grpSp>
      <p:sp>
        <p:nvSpPr>
          <p:cNvPr id="9" name="Rounded Rectangle 8"/>
          <p:cNvSpPr/>
          <p:nvPr/>
        </p:nvSpPr>
        <p:spPr>
          <a:xfrm>
            <a:off x="501679" y="3177761"/>
            <a:ext cx="10515600" cy="1110701"/>
          </a:xfrm>
          <a:prstGeom prst="roundRect">
            <a:avLst>
              <a:gd name="adj" fmla="val 10000"/>
            </a:avLst>
          </a:prstGeom>
          <a:solidFill>
            <a:srgbClr val="0F7CC6"/>
          </a:solidFill>
          <a:ln>
            <a:solidFill>
              <a:srgbClr val="0F7CC6"/>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2: </a:t>
              </a:r>
              <a:r>
                <a:rPr lang="en-GB" sz="2400" kern="1200" dirty="0" smtClean="0"/>
                <a:t>To understand other </a:t>
              </a:r>
              <a:r>
                <a:rPr lang="en-GB" sz="2400" dirty="0" smtClean="0"/>
                <a:t>higher education</a:t>
              </a:r>
              <a:r>
                <a:rPr lang="en-GB" sz="2400" kern="1200" dirty="0" smtClean="0"/>
                <a:t> options and the benefits of completing them. </a:t>
              </a:r>
              <a:endParaRPr lang="en-US" sz="2400" b="1" kern="1200" dirty="0">
                <a:solidFill>
                  <a:schemeClr val="bg1"/>
                </a:solidFill>
              </a:endParaRPr>
            </a:p>
          </p:txBody>
        </p:sp>
      </p:grpSp>
      <p:sp>
        <p:nvSpPr>
          <p:cNvPr id="14" name="Rounded Rectangle 13"/>
          <p:cNvSpPr/>
          <p:nvPr/>
        </p:nvSpPr>
        <p:spPr>
          <a:xfrm>
            <a:off x="501679" y="4647334"/>
            <a:ext cx="10515600" cy="1110701"/>
          </a:xfrm>
          <a:prstGeom prst="roundRect">
            <a:avLst>
              <a:gd name="adj" fmla="val 10000"/>
            </a:avLst>
          </a:prstGeom>
          <a:solidFill>
            <a:srgbClr val="132E4B"/>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3: </a:t>
              </a:r>
              <a:r>
                <a:rPr lang="en-GB" sz="2400" kern="1200" dirty="0" smtClean="0"/>
                <a:t>To understand more about higher and degree apprenticeships.</a:t>
              </a:r>
              <a:endParaRPr lang="en-US" sz="2400" b="1" kern="1200" dirty="0">
                <a:solidFill>
                  <a:schemeClr val="bg1"/>
                </a:solidFill>
              </a:endParaRPr>
            </a:p>
          </p:txBody>
        </p:sp>
      </p:grpSp>
    </p:spTree>
    <p:extLst>
      <p:ext uri="{BB962C8B-B14F-4D97-AF65-F5344CB8AC3E}">
        <p14:creationId xmlns:p14="http://schemas.microsoft.com/office/powerpoint/2010/main" val="3351443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2439228" cy="68510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GAP YEAR</a:t>
            </a:r>
            <a:endParaRPr lang="en-GB" sz="3600" b="1" dirty="0"/>
          </a:p>
        </p:txBody>
      </p:sp>
      <p:sp>
        <p:nvSpPr>
          <p:cNvPr id="2" name="TextBox 1"/>
          <p:cNvSpPr txBox="1"/>
          <p:nvPr/>
        </p:nvSpPr>
        <p:spPr>
          <a:xfrm>
            <a:off x="501680" y="3289864"/>
            <a:ext cx="10651525"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The phrase 'gap year' has traditionally meant a period of time taken out by students after leaving </a:t>
            </a:r>
            <a:r>
              <a:rPr lang="en-GB" dirty="0" smtClean="0"/>
              <a:t>college/sixth form </a:t>
            </a:r>
            <a:r>
              <a:rPr lang="en-GB" dirty="0"/>
              <a:t>and before starting university. However, gap years now happen at any stage, they can be taken by anyone, and for varying amounts of time</a:t>
            </a:r>
            <a:r>
              <a:rPr lang="en-GB" dirty="0" smtClean="0"/>
              <a:t>.</a:t>
            </a:r>
          </a:p>
          <a:p>
            <a:pPr marL="285750" indent="-285750">
              <a:lnSpc>
                <a:spcPct val="150000"/>
              </a:lnSpc>
              <a:buFont typeface="Arial" panose="020B0604020202020204" pitchFamily="34" charset="0"/>
              <a:buChar char="•"/>
            </a:pPr>
            <a:r>
              <a:rPr lang="en-GB" dirty="0" smtClean="0"/>
              <a:t>Gap </a:t>
            </a:r>
            <a:r>
              <a:rPr lang="en-GB" dirty="0"/>
              <a:t>years are now seen as a way to improve your </a:t>
            </a:r>
            <a:r>
              <a:rPr lang="en-GB" dirty="0" smtClean="0"/>
              <a:t>CV, experience different cultures, develop new skills and/or gain </a:t>
            </a:r>
            <a:r>
              <a:rPr lang="en-GB" dirty="0"/>
              <a:t>relevant work experience in a particular </a:t>
            </a:r>
            <a:r>
              <a:rPr lang="en-GB" dirty="0" smtClean="0"/>
              <a:t>field!</a:t>
            </a:r>
          </a:p>
          <a:p>
            <a:pPr marL="285750" indent="-285750">
              <a:lnSpc>
                <a:spcPct val="150000"/>
              </a:lnSpc>
              <a:buFont typeface="Arial" panose="020B0604020202020204" pitchFamily="34" charset="0"/>
              <a:buChar char="•"/>
            </a:pPr>
            <a:r>
              <a:rPr lang="en-GB" dirty="0" smtClean="0"/>
              <a:t>Some </a:t>
            </a:r>
            <a:r>
              <a:rPr lang="en-GB" dirty="0"/>
              <a:t>examples of gap year activities include conservation work, adventure travel programmes, summer schools and internships.</a:t>
            </a:r>
            <a:endParaRPr lang="en-GB" dirty="0" smtClean="0"/>
          </a:p>
        </p:txBody>
      </p:sp>
      <p:sp>
        <p:nvSpPr>
          <p:cNvPr id="5" name="Rounded Rectangular Callout 4"/>
          <p:cNvSpPr/>
          <p:nvPr/>
        </p:nvSpPr>
        <p:spPr>
          <a:xfrm>
            <a:off x="538330" y="2100944"/>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bg1"/>
                </a:solidFill>
              </a:rPr>
              <a:t>WHAT IS A GAP YEAR?</a:t>
            </a:r>
            <a:endParaRPr lang="en-GB" sz="3600" b="1" dirty="0">
              <a:solidFill>
                <a:schemeClr val="bg1"/>
              </a:solidFill>
            </a:endParaRPr>
          </a:p>
        </p:txBody>
      </p:sp>
    </p:spTree>
    <p:extLst>
      <p:ext uri="{BB962C8B-B14F-4D97-AF65-F5344CB8AC3E}">
        <p14:creationId xmlns:p14="http://schemas.microsoft.com/office/powerpoint/2010/main" val="12050355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680" y="416909"/>
            <a:ext cx="8119806" cy="11922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TRAVEL GAP </a:t>
            </a:r>
            <a:r>
              <a:rPr lang="en-GB" sz="3600" b="1" dirty="0" smtClean="0">
                <a:solidFill>
                  <a:schemeClr val="bg1"/>
                </a:solidFill>
              </a:rPr>
              <a:t>YEARS</a:t>
            </a:r>
          </a:p>
          <a:p>
            <a:r>
              <a:rPr lang="en-GB" sz="3600" b="1" dirty="0" smtClean="0">
                <a:solidFill>
                  <a:schemeClr val="bg1"/>
                </a:solidFill>
              </a:rPr>
              <a:t>(WORKING AND VOLUNTEERING)</a:t>
            </a:r>
            <a:endParaRPr lang="en-GB" sz="3600" b="1" dirty="0">
              <a:solidFill>
                <a:schemeClr val="bg1"/>
              </a:solidFill>
            </a:endParaRPr>
          </a:p>
        </p:txBody>
      </p:sp>
      <p:pic>
        <p:nvPicPr>
          <p:cNvPr id="12" name="Picture 4" descr="Image result for inter ra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4" r="4974"/>
          <a:stretch/>
        </p:blipFill>
        <p:spPr bwMode="auto">
          <a:xfrm>
            <a:off x="501680" y="2056899"/>
            <a:ext cx="3348965" cy="2140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orkaways"/>
          <p:cNvPicPr>
            <a:picLocks noChangeAspect="1" noChangeArrowheads="1"/>
          </p:cNvPicPr>
          <p:nvPr/>
        </p:nvPicPr>
        <p:blipFill rotWithShape="1">
          <a:blip r:embed="rId4">
            <a:extLst>
              <a:ext uri="{28A0092B-C50C-407E-A947-70E740481C1C}">
                <a14:useLocalDpi xmlns:a14="http://schemas.microsoft.com/office/drawing/2010/main" val="0"/>
              </a:ext>
            </a:extLst>
          </a:blip>
          <a:srcRect t="10036" b="10673"/>
          <a:stretch/>
        </p:blipFill>
        <p:spPr bwMode="auto">
          <a:xfrm>
            <a:off x="4103027" y="2056570"/>
            <a:ext cx="2861977" cy="22692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mage result for camp america"/>
          <p:cNvPicPr>
            <a:picLocks noChangeAspect="1" noChangeArrowheads="1"/>
          </p:cNvPicPr>
          <p:nvPr/>
        </p:nvPicPr>
        <p:blipFill rotWithShape="1">
          <a:blip r:embed="rId5">
            <a:extLst>
              <a:ext uri="{28A0092B-C50C-407E-A947-70E740481C1C}">
                <a14:useLocalDpi xmlns:a14="http://schemas.microsoft.com/office/drawing/2010/main" val="0"/>
              </a:ext>
            </a:extLst>
          </a:blip>
          <a:srcRect l="12464" r="11114" b="9323"/>
          <a:stretch/>
        </p:blipFill>
        <p:spPr bwMode="auto">
          <a:xfrm>
            <a:off x="7217386" y="2066253"/>
            <a:ext cx="2793815" cy="22596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mage result for ics"/>
          <p:cNvPicPr>
            <a:picLocks noChangeAspect="1" noChangeArrowheads="1"/>
          </p:cNvPicPr>
          <p:nvPr/>
        </p:nvPicPr>
        <p:blipFill rotWithShape="1">
          <a:blip r:embed="rId6">
            <a:extLst>
              <a:ext uri="{28A0092B-C50C-407E-A947-70E740481C1C}">
                <a14:useLocalDpi xmlns:a14="http://schemas.microsoft.com/office/drawing/2010/main" val="0"/>
              </a:ext>
            </a:extLst>
          </a:blip>
          <a:srcRect t="6756" b="4411"/>
          <a:stretch/>
        </p:blipFill>
        <p:spPr bwMode="auto">
          <a:xfrm>
            <a:off x="501680" y="4197530"/>
            <a:ext cx="2297614" cy="20410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hallenger sports america"/>
          <p:cNvPicPr>
            <a:picLocks noChangeAspect="1" noChangeArrowheads="1"/>
          </p:cNvPicPr>
          <p:nvPr/>
        </p:nvPicPr>
        <p:blipFill rotWithShape="1">
          <a:blip r:embed="rId7">
            <a:extLst>
              <a:ext uri="{28A0092B-C50C-407E-A947-70E740481C1C}">
                <a14:useLocalDpi xmlns:a14="http://schemas.microsoft.com/office/drawing/2010/main" val="0"/>
              </a:ext>
            </a:extLst>
          </a:blip>
          <a:srcRect t="31171" b="26284"/>
          <a:stretch/>
        </p:blipFill>
        <p:spPr bwMode="auto">
          <a:xfrm>
            <a:off x="3523102" y="4614207"/>
            <a:ext cx="3441902" cy="146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816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1654299"/>
            <a:ext cx="11150754" cy="2246769"/>
          </a:xfrm>
          <a:prstGeom prst="rect">
            <a:avLst/>
          </a:prstGeom>
        </p:spPr>
        <p:txBody>
          <a:bodyPr wrap="square">
            <a:spAutoFit/>
          </a:bodyPr>
          <a:lstStyle/>
          <a:p>
            <a:pPr marL="457200" indent="-457200">
              <a:buFont typeface="Arial" panose="020B0604020202020204" pitchFamily="34" charset="0"/>
              <a:buChar char="•"/>
            </a:pPr>
            <a:r>
              <a:rPr lang="en-GB" sz="2000" dirty="0"/>
              <a:t>An internship is a period of work experience offered by an employer to give students and graduates exposure to the working environment, often within a specific industry, which relates to their field of study/interest. </a:t>
            </a:r>
          </a:p>
          <a:p>
            <a:pPr marL="457200" indent="-457200">
              <a:buFont typeface="Arial" panose="020B0604020202020204" pitchFamily="34" charset="0"/>
              <a:buChar char="•"/>
            </a:pPr>
            <a:r>
              <a:rPr lang="en-GB" sz="2000" dirty="0" smtClean="0"/>
              <a:t>They </a:t>
            </a:r>
            <a:r>
              <a:rPr lang="en-GB" sz="2000" dirty="0"/>
              <a:t>will give you invaluable long-term work experience in a corporate environment, enhancing your skills and your CV.</a:t>
            </a:r>
          </a:p>
          <a:p>
            <a:pPr marL="457200" indent="-457200">
              <a:buFont typeface="Arial" panose="020B0604020202020204" pitchFamily="34" charset="0"/>
              <a:buChar char="•"/>
            </a:pPr>
            <a:r>
              <a:rPr lang="en-GB" sz="2000" dirty="0"/>
              <a:t>They can be at home </a:t>
            </a:r>
            <a:r>
              <a:rPr lang="en-GB" sz="2000" b="1" dirty="0"/>
              <a:t>OR </a:t>
            </a:r>
            <a:r>
              <a:rPr lang="en-GB" sz="2000" dirty="0" smtClean="0"/>
              <a:t>abroad.</a:t>
            </a:r>
          </a:p>
          <a:p>
            <a:pPr marL="457200" indent="-457200">
              <a:buFont typeface="Arial" panose="020B0604020202020204" pitchFamily="34" charset="0"/>
              <a:buChar char="•"/>
            </a:pPr>
            <a:r>
              <a:rPr lang="en-GB" sz="2000" dirty="0" smtClean="0"/>
              <a:t>They </a:t>
            </a:r>
            <a:r>
              <a:rPr lang="en-GB" sz="2000" dirty="0"/>
              <a:t>can also be pre-university, during university or </a:t>
            </a:r>
            <a:r>
              <a:rPr lang="en-GB" sz="2000" dirty="0" smtClean="0"/>
              <a:t>post-university.</a:t>
            </a:r>
          </a:p>
        </p:txBody>
      </p:sp>
      <p:pic>
        <p:nvPicPr>
          <p:cNvPr id="1030" name="Picture 6" descr="Why did you choose to intern at…? - Response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79" y="4031129"/>
            <a:ext cx="3647940" cy="20448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en Is An Internship Not An Internship? | Deep Sea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631" y="4031129"/>
            <a:ext cx="2859919" cy="20448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1680" y="622184"/>
            <a:ext cx="3165648" cy="68510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INTERNSHIPS</a:t>
            </a:r>
            <a:endParaRPr lang="en-GB" sz="3600" b="1" dirty="0"/>
          </a:p>
        </p:txBody>
      </p:sp>
    </p:spTree>
    <p:extLst>
      <p:ext uri="{BB962C8B-B14F-4D97-AF65-F5344CB8AC3E}">
        <p14:creationId xmlns:p14="http://schemas.microsoft.com/office/powerpoint/2010/main" val="12725027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par>
                                <p:cTn id="28" presetID="10" presetClass="entr" presetSubtype="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680" y="622184"/>
            <a:ext cx="3165648" cy="68510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INTERNSHIPS</a:t>
            </a:r>
            <a:endParaRPr lang="en-GB" sz="3600" b="1" dirty="0"/>
          </a:p>
        </p:txBody>
      </p:sp>
      <p:sp>
        <p:nvSpPr>
          <p:cNvPr id="4" name="Rectangle 3"/>
          <p:cNvSpPr/>
          <p:nvPr/>
        </p:nvSpPr>
        <p:spPr>
          <a:xfrm>
            <a:off x="501680" y="1824484"/>
            <a:ext cx="11098500" cy="1631216"/>
          </a:xfrm>
          <a:prstGeom prst="rect">
            <a:avLst/>
          </a:prstGeom>
        </p:spPr>
        <p:txBody>
          <a:bodyPr wrap="square">
            <a:spAutoFit/>
          </a:bodyPr>
          <a:lstStyle/>
          <a:p>
            <a:pPr marL="457200" indent="-457200">
              <a:buFont typeface="Arial" panose="020B0604020202020204" pitchFamily="34" charset="0"/>
              <a:buChar char="•"/>
            </a:pPr>
            <a:r>
              <a:rPr lang="en-GB" sz="2000" dirty="0"/>
              <a:t>Internships can be as short as a week or as long as 12 months. They can be paid or voluntary; </a:t>
            </a:r>
            <a:r>
              <a:rPr lang="en-GB" sz="2000" b="1" dirty="0"/>
              <a:t>BUT</a:t>
            </a:r>
            <a:r>
              <a:rPr lang="en-GB" sz="2000" dirty="0"/>
              <a:t> before you start an internship it’s important to know your rights with regards to getting paid.</a:t>
            </a:r>
          </a:p>
          <a:p>
            <a:pPr marL="457200" indent="-457200">
              <a:buFont typeface="Arial" panose="020B0604020202020204" pitchFamily="34" charset="0"/>
              <a:buChar char="•"/>
            </a:pPr>
            <a:r>
              <a:rPr lang="en-GB" sz="2000" dirty="0"/>
              <a:t>Following a successful </a:t>
            </a:r>
            <a:r>
              <a:rPr lang="en-GB" sz="2000" dirty="0" smtClean="0"/>
              <a:t>internship, it is </a:t>
            </a:r>
            <a:r>
              <a:rPr lang="en-GB" sz="2000" dirty="0"/>
              <a:t>not unusual for employers to make a full-time job offer to their intern. </a:t>
            </a:r>
          </a:p>
        </p:txBody>
      </p:sp>
      <p:pic>
        <p:nvPicPr>
          <p:cNvPr id="2052" name="Picture 4" descr="What benefits are there to doing an internship abro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80" y="3452246"/>
            <a:ext cx="5393282" cy="283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103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439228" cy="68510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GAP YEAR</a:t>
            </a:r>
            <a:endParaRPr lang="en-GB" sz="3600" b="1" dirty="0"/>
          </a:p>
        </p:txBody>
      </p:sp>
      <p:sp>
        <p:nvSpPr>
          <p:cNvPr id="9" name="Rounded Rectangular Callout 8"/>
          <p:cNvSpPr/>
          <p:nvPr/>
        </p:nvSpPr>
        <p:spPr>
          <a:xfrm>
            <a:off x="553934" y="2118361"/>
            <a:ext cx="11098500" cy="1329755"/>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bg1"/>
                </a:solidFill>
              </a:rPr>
              <a:t>DEBATE: ARGUE FOR AND AGAINST TAKING A GAP YEAR</a:t>
            </a:r>
            <a:endParaRPr lang="en-GB" sz="3600" b="1" dirty="0">
              <a:solidFill>
                <a:schemeClr val="bg1"/>
              </a:solidFill>
            </a:endParaRPr>
          </a:p>
        </p:txBody>
      </p:sp>
      <p:pic>
        <p:nvPicPr>
          <p:cNvPr id="1030" name="Picture 6" descr="United States Senate debate to be held in Kokomo on January 16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920" y="103362"/>
            <a:ext cx="5599612" cy="2014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680" y="3724404"/>
            <a:ext cx="11098500" cy="707886"/>
          </a:xfrm>
          <a:prstGeom prst="rect">
            <a:avLst/>
          </a:prstGeom>
        </p:spPr>
        <p:txBody>
          <a:bodyPr wrap="square">
            <a:spAutoFit/>
          </a:bodyPr>
          <a:lstStyle/>
          <a:p>
            <a:pPr marL="457200" indent="-457200">
              <a:buFont typeface="Arial" panose="020B0604020202020204" pitchFamily="34" charset="0"/>
              <a:buChar char="•"/>
            </a:pPr>
            <a:r>
              <a:rPr lang="en-GB" sz="2000" dirty="0" smtClean="0"/>
              <a:t>Prompt: new skills, cost, experience, networking, CV building, potential to become demotivated in relation to higher education.</a:t>
            </a:r>
            <a:endParaRPr lang="en-GB" sz="2000" dirty="0"/>
          </a:p>
        </p:txBody>
      </p:sp>
    </p:spTree>
    <p:extLst>
      <p:ext uri="{BB962C8B-B14F-4D97-AF65-F5344CB8AC3E}">
        <p14:creationId xmlns:p14="http://schemas.microsoft.com/office/powerpoint/2010/main" val="23942076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303F8AA7A0AD469D90ADC54FC521FD" ma:contentTypeVersion="8" ma:contentTypeDescription="Create a new document." ma:contentTypeScope="" ma:versionID="7bf37ad911ab9c1b3d1044792b6ea7e8">
  <xsd:schema xmlns:xsd="http://www.w3.org/2001/XMLSchema" xmlns:xs="http://www.w3.org/2001/XMLSchema" xmlns:p="http://schemas.microsoft.com/office/2006/metadata/properties" xmlns:ns3="c55e6706-cc5a-4883-8a07-ed95f50cf194" targetNamespace="http://schemas.microsoft.com/office/2006/metadata/properties" ma:root="true" ma:fieldsID="25729b07d3f0a25239e5b11dd78d627a" ns3:_="">
    <xsd:import namespace="c55e6706-cc5a-4883-8a07-ed95f50cf1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e6706-cc5a-4883-8a07-ed95f50cf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13EDDD-1B54-45F0-B960-5AF267157B18}">
  <ds:schemaRefs>
    <ds:schemaRef ds:uri="http://purl.org/dc/dcmitype/"/>
    <ds:schemaRef ds:uri="http://schemas.microsoft.com/office/2006/metadata/properties"/>
    <ds:schemaRef ds:uri="http://schemas.microsoft.com/office/2006/documentManagement/types"/>
    <ds:schemaRef ds:uri="http://purl.org/dc/elements/1.1/"/>
    <ds:schemaRef ds:uri="c55e6706-cc5a-4883-8a07-ed95f50cf194"/>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1844F49-94EA-49F3-BA3D-1014A3CF0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e6706-cc5a-4883-8a07-ed95f50cf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D13991-73AA-4EE9-B041-E8A4AF5407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2582</TotalTime>
  <Words>2381</Words>
  <Application>Microsoft Office PowerPoint</Application>
  <PresentationFormat>Custom</PresentationFormat>
  <Paragraphs>317</Paragraphs>
  <Slides>32</Slides>
  <Notes>20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Stephen Heslegrave</cp:lastModifiedBy>
  <cp:revision>146</cp:revision>
  <dcterms:created xsi:type="dcterms:W3CDTF">2017-03-14T08:31:32Z</dcterms:created>
  <dcterms:modified xsi:type="dcterms:W3CDTF">2021-05-11T21:08:57Z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0x010100E0303F8AA7A0AD469D90ADC54FC521FD</vt:lpwstr>
  </property>
</Properties>
</file>