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92" r:id="rId2"/>
    <p:sldId id="323" r:id="rId3"/>
    <p:sldId id="328" r:id="rId4"/>
    <p:sldId id="293" r:id="rId5"/>
    <p:sldId id="294" r:id="rId6"/>
    <p:sldId id="295" r:id="rId7"/>
    <p:sldId id="296" r:id="rId8"/>
    <p:sldId id="297" r:id="rId9"/>
    <p:sldId id="298" r:id="rId10"/>
    <p:sldId id="299" r:id="rId11"/>
    <p:sldId id="300" r:id="rId12"/>
    <p:sldId id="301" r:id="rId13"/>
    <p:sldId id="302" r:id="rId14"/>
    <p:sldId id="303" r:id="rId15"/>
    <p:sldId id="304" r:id="rId16"/>
    <p:sldId id="306" r:id="rId17"/>
    <p:sldId id="305" r:id="rId18"/>
    <p:sldId id="320" r:id="rId19"/>
    <p:sldId id="307" r:id="rId20"/>
    <p:sldId id="308" r:id="rId21"/>
    <p:sldId id="309" r:id="rId22"/>
    <p:sldId id="310" r:id="rId23"/>
    <p:sldId id="326" r:id="rId24"/>
    <p:sldId id="311" r:id="rId25"/>
    <p:sldId id="312" r:id="rId26"/>
    <p:sldId id="313" r:id="rId27"/>
    <p:sldId id="314" r:id="rId28"/>
    <p:sldId id="315" r:id="rId29"/>
    <p:sldId id="316" r:id="rId30"/>
    <p:sldId id="317" r:id="rId31"/>
    <p:sldId id="318" r:id="rId32"/>
    <p:sldId id="319" r:id="rId33"/>
    <p:sldId id="276" r:id="rId34"/>
    <p:sldId id="287" r:id="rId35"/>
    <p:sldId id="322" r:id="rId36"/>
    <p:sldId id="290" r:id="rId37"/>
    <p:sldId id="291" r:id="rId38"/>
    <p:sldId id="3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17C"/>
    <a:srgbClr val="00AEEF"/>
    <a:srgbClr val="ED1C24"/>
    <a:srgbClr val="0F7CC6"/>
    <a:srgbClr val="92278F"/>
    <a:srgbClr val="132E4B"/>
    <a:srgbClr val="0B9444"/>
    <a:srgbClr val="FFDE16"/>
    <a:srgbClr val="A91D34"/>
    <a:srgbClr val="1D7C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77377" autoAdjust="0"/>
  </p:normalViewPr>
  <p:slideViewPr>
    <p:cSldViewPr snapToGrid="0" snapToObjects="1">
      <p:cViewPr varScale="1">
        <p:scale>
          <a:sx n="59" d="100"/>
          <a:sy n="59" d="100"/>
        </p:scale>
        <p:origin x="90" y="7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184A3-5229-1E4D-9B13-00844BF0555E}" type="datetimeFigureOut">
              <a:rPr lang="en-US" smtClean="0"/>
              <a:t>9/8/2023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8161D5-11C8-8D46-A559-45939B83D677}" type="slidenum">
              <a:rPr lang="en-US" smtClean="0"/>
              <a:t>‹#›</a:t>
            </a:fld>
            <a:endParaRPr lang="en-US"/>
          </a:p>
        </p:txBody>
      </p:sp>
    </p:spTree>
    <p:extLst>
      <p:ext uri="{BB962C8B-B14F-4D97-AF65-F5344CB8AC3E}">
        <p14:creationId xmlns:p14="http://schemas.microsoft.com/office/powerpoint/2010/main" val="333456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34686-57C3-D54F-B396-5ACAB96AFB98}"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BC23-9250-7349-A59D-41C845E0C87D}" type="slidenum">
              <a:rPr lang="en-US" smtClean="0"/>
              <a:t>‹#›</a:t>
            </a:fld>
            <a:endParaRPr lang="en-US"/>
          </a:p>
        </p:txBody>
      </p:sp>
    </p:spTree>
    <p:extLst>
      <p:ext uri="{BB962C8B-B14F-4D97-AF65-F5344CB8AC3E}">
        <p14:creationId xmlns:p14="http://schemas.microsoft.com/office/powerpoint/2010/main" val="157105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rmingham.ac.uk/undergraduate/fees/funding/music-scholarships.asp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2.finance.mmu.ac.uk/services/?id=31&amp;rootid=38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orcester.ac.uk/study/fees-and-finance/access-to-learning-fund.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v.uk/student-finance-calculato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student-finance-calculato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1694369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Before explain</a:t>
            </a:r>
            <a:r>
              <a:rPr lang="en-GB" baseline="0" dirty="0">
                <a:latin typeface="Roboto" panose="02000000000000000000" pitchFamily="2" charset="0"/>
                <a:ea typeface="Roboto" panose="02000000000000000000" pitchFamily="2" charset="0"/>
                <a:cs typeface="Roboto" panose="02000000000000000000" pitchFamily="2" charset="0"/>
              </a:rPr>
              <a:t>ing what a scholarship is, ask students what they think it is.</a:t>
            </a:r>
          </a:p>
          <a:p>
            <a:r>
              <a:rPr lang="en-GB" baseline="0" dirty="0">
                <a:latin typeface="Roboto" panose="02000000000000000000" pitchFamily="2" charset="0"/>
                <a:ea typeface="Roboto" panose="02000000000000000000" pitchFamily="2" charset="0"/>
                <a:cs typeface="Roboto" panose="02000000000000000000" pitchFamily="2" charset="0"/>
              </a:rPr>
              <a:t>What do they understand ‘eligibility criteria’ to mean? i.e. the requirements to get the money, you must be xyz to receive the support</a:t>
            </a:r>
          </a:p>
          <a:p>
            <a:r>
              <a:rPr lang="en-GB" baseline="0" dirty="0">
                <a:latin typeface="Roboto" panose="02000000000000000000" pitchFamily="2" charset="0"/>
                <a:ea typeface="Roboto" panose="02000000000000000000" pitchFamily="2" charset="0"/>
                <a:cs typeface="Roboto" panose="02000000000000000000" pitchFamily="2" charset="0"/>
              </a:rPr>
              <a:t>Then ask for their thoughts after you reveal the answer, is this good? Would they want to apply for one?</a:t>
            </a:r>
            <a:endParaRPr lang="en-GB" dirty="0">
              <a:latin typeface="Roboto" panose="02000000000000000000" pitchFamily="2" charset="0"/>
              <a:ea typeface="Roboto" panose="02000000000000000000" pitchFamily="2" charset="0"/>
              <a:cs typeface="Roboto" panose="02000000000000000000" pitchFamily="2" charset="0"/>
            </a:endParaRP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For more information on </a:t>
            </a:r>
            <a:r>
              <a:rPr lang="en-GB" dirty="0" err="1">
                <a:latin typeface="Roboto" panose="02000000000000000000" pitchFamily="2" charset="0"/>
                <a:ea typeface="Roboto" panose="02000000000000000000" pitchFamily="2" charset="0"/>
                <a:cs typeface="Roboto" panose="02000000000000000000" pitchFamily="2" charset="0"/>
              </a:rPr>
              <a:t>UoB’s</a:t>
            </a:r>
            <a:r>
              <a:rPr lang="en-GB" dirty="0">
                <a:latin typeface="Roboto" panose="02000000000000000000" pitchFamily="2" charset="0"/>
                <a:ea typeface="Roboto" panose="02000000000000000000" pitchFamily="2" charset="0"/>
                <a:cs typeface="Roboto" panose="02000000000000000000" pitchFamily="2" charset="0"/>
              </a:rPr>
              <a:t> Music Scholarship: </a:t>
            </a:r>
            <a:r>
              <a:rPr lang="en-GB" dirty="0">
                <a:latin typeface="Roboto" panose="02000000000000000000" pitchFamily="2" charset="0"/>
                <a:ea typeface="Roboto" panose="02000000000000000000" pitchFamily="2" charset="0"/>
                <a:cs typeface="Roboto" panose="02000000000000000000" pitchFamily="2" charset="0"/>
                <a:hlinkClick r:id="rId3"/>
              </a:rPr>
              <a:t>https://www.birmingham.ac.uk/undergraduate/fees/funding/music-scholarships.aspx</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28</a:t>
            </a:fld>
            <a:endParaRPr lang="en-US"/>
          </a:p>
        </p:txBody>
      </p:sp>
    </p:spTree>
    <p:extLst>
      <p:ext uri="{BB962C8B-B14F-4D97-AF65-F5344CB8AC3E}">
        <p14:creationId xmlns:p14="http://schemas.microsoft.com/office/powerpoint/2010/main" val="3985656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Before explain</a:t>
            </a:r>
            <a:r>
              <a:rPr lang="en-GB" baseline="0" dirty="0">
                <a:latin typeface="Roboto" panose="02000000000000000000" pitchFamily="2" charset="0"/>
                <a:ea typeface="Roboto" panose="02000000000000000000" pitchFamily="2" charset="0"/>
                <a:cs typeface="Roboto" panose="02000000000000000000" pitchFamily="2" charset="0"/>
              </a:rPr>
              <a:t>ing what a bursary is, ask students what they think it is.</a:t>
            </a:r>
          </a:p>
          <a:p>
            <a:r>
              <a:rPr lang="en-GB" baseline="0" dirty="0">
                <a:latin typeface="Roboto" panose="02000000000000000000" pitchFamily="2" charset="0"/>
                <a:ea typeface="Roboto" panose="02000000000000000000" pitchFamily="2" charset="0"/>
                <a:cs typeface="Roboto" panose="02000000000000000000" pitchFamily="2" charset="0"/>
              </a:rPr>
              <a:t>Then ask for their thoughts after you reveal the answer, is this good? Would they want to apply for one?</a:t>
            </a:r>
            <a:endParaRPr lang="en-GB" dirty="0">
              <a:latin typeface="Roboto" panose="02000000000000000000" pitchFamily="2" charset="0"/>
              <a:ea typeface="Roboto" panose="02000000000000000000" pitchFamily="2" charset="0"/>
              <a:cs typeface="Roboto" panose="02000000000000000000" pitchFamily="2" charset="0"/>
            </a:endParaRP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For more</a:t>
            </a:r>
            <a:r>
              <a:rPr lang="en-GB" baseline="0" dirty="0">
                <a:latin typeface="Roboto" panose="02000000000000000000" pitchFamily="2" charset="0"/>
                <a:ea typeface="Roboto" panose="02000000000000000000" pitchFamily="2" charset="0"/>
                <a:cs typeface="Roboto" panose="02000000000000000000" pitchFamily="2" charset="0"/>
              </a:rPr>
              <a:t> information on MMU’s Student Support Package: </a:t>
            </a:r>
            <a:r>
              <a:rPr lang="en-GB" dirty="0">
                <a:latin typeface="Roboto" panose="02000000000000000000" pitchFamily="2" charset="0"/>
                <a:ea typeface="Roboto" panose="02000000000000000000" pitchFamily="2" charset="0"/>
                <a:cs typeface="Roboto" panose="02000000000000000000" pitchFamily="2" charset="0"/>
                <a:hlinkClick r:id="rId3"/>
              </a:rPr>
              <a:t>https://www2.finance.mmu.ac.uk/services/?id=31&amp;rootid=389</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29</a:t>
            </a:fld>
            <a:endParaRPr lang="en-US"/>
          </a:p>
        </p:txBody>
      </p:sp>
    </p:spTree>
    <p:extLst>
      <p:ext uri="{BB962C8B-B14F-4D97-AF65-F5344CB8AC3E}">
        <p14:creationId xmlns:p14="http://schemas.microsoft.com/office/powerpoint/2010/main" val="2006208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Before explain</a:t>
            </a:r>
            <a:r>
              <a:rPr lang="en-GB" baseline="0" dirty="0">
                <a:latin typeface="Roboto" panose="02000000000000000000" pitchFamily="2" charset="0"/>
                <a:ea typeface="Roboto" panose="02000000000000000000" pitchFamily="2" charset="0"/>
                <a:cs typeface="Roboto" panose="02000000000000000000" pitchFamily="2" charset="0"/>
              </a:rPr>
              <a:t>ing what a grant is, ask students what they think it is.</a:t>
            </a:r>
          </a:p>
          <a:p>
            <a:r>
              <a:rPr lang="en-GB" baseline="0" dirty="0">
                <a:latin typeface="Roboto" panose="02000000000000000000" pitchFamily="2" charset="0"/>
                <a:ea typeface="Roboto" panose="02000000000000000000" pitchFamily="2" charset="0"/>
                <a:cs typeface="Roboto" panose="02000000000000000000" pitchFamily="2" charset="0"/>
              </a:rPr>
              <a:t>Then ask for their thoughts after you reveal the answer, is this good? Would they want to apply for one?</a:t>
            </a:r>
            <a:endParaRPr lang="en-GB" dirty="0">
              <a:latin typeface="Roboto" panose="02000000000000000000" pitchFamily="2" charset="0"/>
              <a:ea typeface="Roboto" panose="02000000000000000000" pitchFamily="2" charset="0"/>
              <a:cs typeface="Roboto" panose="02000000000000000000" pitchFamily="2" charset="0"/>
            </a:endParaRP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For more information on </a:t>
            </a:r>
            <a:r>
              <a:rPr lang="en-GB" dirty="0" err="1">
                <a:latin typeface="Roboto" panose="02000000000000000000" pitchFamily="2" charset="0"/>
                <a:ea typeface="Roboto" panose="02000000000000000000" pitchFamily="2" charset="0"/>
                <a:cs typeface="Roboto" panose="02000000000000000000" pitchFamily="2" charset="0"/>
              </a:rPr>
              <a:t>UoW’s</a:t>
            </a:r>
            <a:r>
              <a:rPr lang="en-GB" dirty="0">
                <a:latin typeface="Roboto" panose="02000000000000000000" pitchFamily="2" charset="0"/>
                <a:ea typeface="Roboto" panose="02000000000000000000" pitchFamily="2" charset="0"/>
                <a:cs typeface="Roboto" panose="02000000000000000000" pitchFamily="2" charset="0"/>
              </a:rPr>
              <a:t> Access to</a:t>
            </a:r>
            <a:r>
              <a:rPr lang="en-GB" baseline="0" dirty="0">
                <a:latin typeface="Roboto" panose="02000000000000000000" pitchFamily="2" charset="0"/>
                <a:ea typeface="Roboto" panose="02000000000000000000" pitchFamily="2" charset="0"/>
                <a:cs typeface="Roboto" panose="02000000000000000000" pitchFamily="2" charset="0"/>
              </a:rPr>
              <a:t> Learning Fund: </a:t>
            </a:r>
            <a:r>
              <a:rPr lang="en-GB" dirty="0">
                <a:latin typeface="Roboto" panose="02000000000000000000" pitchFamily="2" charset="0"/>
                <a:ea typeface="Roboto" panose="02000000000000000000" pitchFamily="2" charset="0"/>
                <a:cs typeface="Roboto" panose="02000000000000000000" pitchFamily="2" charset="0"/>
                <a:hlinkClick r:id="rId3"/>
              </a:rPr>
              <a:t>https://www.worcester.ac.uk/study/fees-and-finance/access-to-learning-fund.aspx</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30</a:t>
            </a:fld>
            <a:endParaRPr lang="en-US"/>
          </a:p>
        </p:txBody>
      </p:sp>
    </p:spTree>
    <p:extLst>
      <p:ext uri="{BB962C8B-B14F-4D97-AF65-F5344CB8AC3E}">
        <p14:creationId xmlns:p14="http://schemas.microsoft.com/office/powerpoint/2010/main" val="725801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Roboto" panose="02000000000000000000" pitchFamily="2" charset="0"/>
                <a:ea typeface="Roboto" panose="02000000000000000000" pitchFamily="2" charset="0"/>
                <a:cs typeface="Roboto" panose="02000000000000000000" pitchFamily="2" charset="0"/>
              </a:rPr>
              <a:t>If you have access to IT, then ask the students to start researching now</a:t>
            </a:r>
            <a:r>
              <a:rPr lang="en-GB" baseline="0" dirty="0">
                <a:latin typeface="Roboto" panose="02000000000000000000" pitchFamily="2" charset="0"/>
                <a:ea typeface="Roboto" panose="02000000000000000000" pitchFamily="2" charset="0"/>
                <a:cs typeface="Roboto" panose="02000000000000000000" pitchFamily="2" charset="0"/>
              </a:rPr>
              <a:t> during the session</a:t>
            </a:r>
            <a:r>
              <a:rPr lang="en-GB" dirty="0">
                <a:latin typeface="Roboto" panose="02000000000000000000" pitchFamily="2" charset="0"/>
                <a:ea typeface="Roboto" panose="02000000000000000000" pitchFamily="2" charset="0"/>
                <a:cs typeface="Roboto" panose="02000000000000000000" pitchFamily="2" charset="0"/>
              </a:rPr>
              <a:t>!</a:t>
            </a:r>
            <a:r>
              <a:rPr lang="en-GB" baseline="0" dirty="0">
                <a:latin typeface="Roboto" panose="02000000000000000000" pitchFamily="2" charset="0"/>
                <a:ea typeface="Roboto" panose="02000000000000000000" pitchFamily="2" charset="0"/>
                <a:cs typeface="Roboto" panose="02000000000000000000" pitchFamily="2" charset="0"/>
              </a:rPr>
              <a:t> But if you do not have access to IT, set this as an independent task for them to complete before the next session!</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32</a:t>
            </a:fld>
            <a:endParaRPr lang="en-US"/>
          </a:p>
        </p:txBody>
      </p:sp>
    </p:spTree>
    <p:extLst>
      <p:ext uri="{BB962C8B-B14F-4D97-AF65-F5344CB8AC3E}">
        <p14:creationId xmlns:p14="http://schemas.microsoft.com/office/powerpoint/2010/main" val="4256636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5.3</a:t>
            </a:r>
            <a:r>
              <a:rPr lang="en-GB" dirty="0"/>
              <a:t> – Cost of Living</a:t>
            </a:r>
          </a:p>
          <a:p>
            <a:r>
              <a:rPr lang="en-GB" dirty="0"/>
              <a:t>Ask students what they think are the</a:t>
            </a:r>
            <a:r>
              <a:rPr lang="en-GB" baseline="0" dirty="0"/>
              <a:t> main things they would spend money on as a university student.</a:t>
            </a:r>
          </a:p>
          <a:p>
            <a:r>
              <a:rPr lang="en-GB" baseline="0" dirty="0"/>
              <a:t>What do they think has the biggest costs?</a:t>
            </a:r>
          </a:p>
          <a:p>
            <a:endParaRPr lang="en-GB" baseline="0" dirty="0"/>
          </a:p>
          <a:p>
            <a:r>
              <a:rPr lang="en-GB" baseline="0" dirty="0"/>
              <a:t>Students have heard about the amounts they are likely to receive from the maintenance loan</a:t>
            </a:r>
          </a:p>
          <a:p>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33</a:t>
            </a:fld>
            <a:endParaRPr lang="en-US"/>
          </a:p>
        </p:txBody>
      </p:sp>
    </p:spTree>
    <p:extLst>
      <p:ext uri="{BB962C8B-B14F-4D97-AF65-F5344CB8AC3E}">
        <p14:creationId xmlns:p14="http://schemas.microsoft.com/office/powerpoint/2010/main" val="1973893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Resource Booklet Pages 20-22: 5.3</a:t>
            </a:r>
            <a:r>
              <a:rPr lang="en-GB" sz="1200" b="1" kern="1200" baseline="0" dirty="0">
                <a:solidFill>
                  <a:schemeClr val="tx1"/>
                </a:solidFill>
                <a:effectLst/>
                <a:latin typeface="+mn-lt"/>
                <a:ea typeface="+mn-ea"/>
                <a:cs typeface="+mn-cs"/>
              </a:rPr>
              <a:t> Weekly budget and price list</a:t>
            </a:r>
            <a:endParaRPr lang="en-GB" sz="1200" kern="1200" dirty="0">
              <a:solidFill>
                <a:schemeClr val="tx1"/>
              </a:solidFill>
              <a:effectLst/>
              <a:latin typeface="+mn-lt"/>
              <a:ea typeface="+mn-ea"/>
              <a:cs typeface="+mn-cs"/>
            </a:endParaRPr>
          </a:p>
          <a:p>
            <a:endParaRPr lang="en-GB" b="1" dirty="0"/>
          </a:p>
          <a:p>
            <a:r>
              <a:rPr lang="en-GB" b="1" dirty="0"/>
              <a:t>Instructions</a:t>
            </a:r>
            <a:r>
              <a:rPr lang="en-GB" b="1" baseline="0" dirty="0"/>
              <a:t> for activity</a:t>
            </a:r>
            <a:r>
              <a:rPr lang="en-GB" b="0" baseline="0" dirty="0"/>
              <a:t>:</a:t>
            </a:r>
          </a:p>
          <a:p>
            <a:r>
              <a:rPr lang="en-GB" baseline="0" dirty="0"/>
              <a:t>1. Students could work in pairs or individually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2. Hand out the Weekly Planner and Price List sheets</a:t>
            </a:r>
          </a:p>
          <a:p>
            <a:r>
              <a:rPr lang="en-GB" baseline="0" dirty="0"/>
              <a:t>3. Support students to work out what their weekly budget is (full maintenance loan living away from home but not London (£9,978) divide by 46 weeks = £217 per week (answer shown on next slide). Ask students why it’s only 46 weeks and not a full year (52 weeks) - students won’t usually have to pay for things like accommodation during the summer holiday.</a:t>
            </a:r>
          </a:p>
          <a:p>
            <a:r>
              <a:rPr lang="en-GB" baseline="0" dirty="0"/>
              <a:t>4. Explain students need to select options for accommodation, food and meals, transport to university, text books and (hopefully!) have money left for socialising.</a:t>
            </a:r>
          </a:p>
          <a:p>
            <a:r>
              <a:rPr lang="en-GB" baseline="0" dirty="0"/>
              <a:t>5. Give students about 10mins to complete the grid and total up their cost for the week.</a:t>
            </a:r>
          </a:p>
          <a:p>
            <a:endParaRPr lang="en-GB" baseline="0" dirty="0"/>
          </a:p>
          <a:p>
            <a:r>
              <a:rPr lang="en-GB" baseline="0" dirty="0"/>
              <a:t>Did students manage to stay in budget?</a:t>
            </a:r>
          </a:p>
          <a:p>
            <a:r>
              <a:rPr lang="en-GB" baseline="0" dirty="0"/>
              <a:t>How do students feel about the costs of living at university?</a:t>
            </a:r>
          </a:p>
          <a:p>
            <a:r>
              <a:rPr lang="en-GB" baseline="0" dirty="0"/>
              <a:t>Do things cost more than they thought they would?</a:t>
            </a:r>
          </a:p>
          <a:p>
            <a:r>
              <a:rPr lang="en-GB" baseline="0" dirty="0"/>
              <a:t>Are there any things students could go without?</a:t>
            </a:r>
          </a:p>
          <a:p>
            <a:endParaRPr lang="en-GB" baseline="0" dirty="0"/>
          </a:p>
          <a:p>
            <a:r>
              <a:rPr lang="en-GB" baseline="0" dirty="0"/>
              <a:t>Emphasise that a large part of the university experience of the social side, so it’s a good idea to budget for social activities!</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34</a:t>
            </a:fld>
            <a:endParaRPr lang="en-US"/>
          </a:p>
        </p:txBody>
      </p:sp>
    </p:spTree>
    <p:extLst>
      <p:ext uri="{BB962C8B-B14F-4D97-AF65-F5344CB8AC3E}">
        <p14:creationId xmlns:p14="http://schemas.microsoft.com/office/powerpoint/2010/main" val="844496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a:t>
            </a:r>
            <a:r>
              <a:rPr lang="en-GB" baseline="0" dirty="0"/>
              <a:t> for how much students will receive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35</a:t>
            </a:fld>
            <a:endParaRPr lang="en-US"/>
          </a:p>
        </p:txBody>
      </p:sp>
    </p:spTree>
    <p:extLst>
      <p:ext uri="{BB962C8B-B14F-4D97-AF65-F5344CB8AC3E}">
        <p14:creationId xmlns:p14="http://schemas.microsoft.com/office/powerpoint/2010/main" val="1943492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Some top tips for students after the budgeting activity.</a:t>
            </a:r>
          </a:p>
          <a:p>
            <a:r>
              <a:rPr lang="en-GB" baseline="0"/>
              <a:t>What </a:t>
            </a:r>
            <a:r>
              <a:rPr lang="en-GB" baseline="0" dirty="0"/>
              <a:t>could students do to make sure they have enough money for all the things they want to do at university?</a:t>
            </a:r>
          </a:p>
          <a:p>
            <a:pPr marL="171450" indent="-171450">
              <a:buFontTx/>
              <a:buChar char="-"/>
            </a:pPr>
            <a:r>
              <a:rPr lang="en-GB" baseline="0" dirty="0"/>
              <a:t>Save some money before the go to university</a:t>
            </a:r>
          </a:p>
          <a:p>
            <a:pPr marL="171450" indent="-171450">
              <a:buFontTx/>
              <a:buChar char="-"/>
            </a:pPr>
            <a:r>
              <a:rPr lang="en-GB" baseline="0" dirty="0"/>
              <a:t>Get a part-time job whilst at university</a:t>
            </a:r>
          </a:p>
          <a:p>
            <a:pPr marL="171450" indent="-171450">
              <a:buFontTx/>
              <a:buChar char="-"/>
            </a:pPr>
            <a:r>
              <a:rPr lang="en-GB" baseline="0" dirty="0"/>
              <a:t>Get cheaper brands for shopping / food</a:t>
            </a:r>
          </a:p>
          <a:p>
            <a:pPr marL="171450" indent="-171450">
              <a:buFontTx/>
              <a:buChar char="-"/>
            </a:pPr>
            <a:r>
              <a:rPr lang="en-GB" b="0" baseline="0" dirty="0"/>
              <a:t>Budget effectively</a:t>
            </a:r>
          </a:p>
        </p:txBody>
      </p:sp>
      <p:sp>
        <p:nvSpPr>
          <p:cNvPr id="4" name="Slide Number Placeholder 3"/>
          <p:cNvSpPr>
            <a:spLocks noGrp="1"/>
          </p:cNvSpPr>
          <p:nvPr>
            <p:ph type="sldNum" sz="quarter" idx="10"/>
          </p:nvPr>
        </p:nvSpPr>
        <p:spPr/>
        <p:txBody>
          <a:bodyPr/>
          <a:lstStyle/>
          <a:p>
            <a:fld id="{812CBC23-9250-7349-A59D-41C845E0C87D}" type="slidenum">
              <a:rPr lang="en-US" smtClean="0"/>
              <a:t>36</a:t>
            </a:fld>
            <a:endParaRPr lang="en-US"/>
          </a:p>
        </p:txBody>
      </p:sp>
    </p:spTree>
    <p:extLst>
      <p:ext uri="{BB962C8B-B14F-4D97-AF65-F5344CB8AC3E}">
        <p14:creationId xmlns:p14="http://schemas.microsoft.com/office/powerpoint/2010/main" val="1463476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a:t>
            </a:r>
            <a:r>
              <a:rPr lang="en-GB" baseline="0" dirty="0"/>
              <a:t> students to bring to the next session any scholarships they found.</a:t>
            </a:r>
          </a:p>
          <a:p>
            <a:r>
              <a:rPr lang="en-GB" baseline="0" dirty="0"/>
              <a:t>Students don’t need to bring to the next session how much student finance they’re entitled to (this is more for their individual knowledge)</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37</a:t>
            </a:fld>
            <a:endParaRPr lang="en-US"/>
          </a:p>
        </p:txBody>
      </p:sp>
    </p:spTree>
    <p:extLst>
      <p:ext uri="{BB962C8B-B14F-4D97-AF65-F5344CB8AC3E}">
        <p14:creationId xmlns:p14="http://schemas.microsoft.com/office/powerpoint/2010/main" val="300926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anose="02000000000000000000" pitchFamily="2" charset="0"/>
                <a:ea typeface="Roboto" panose="02000000000000000000" pitchFamily="2" charset="0"/>
                <a:cs typeface="Roboto" panose="02000000000000000000" pitchFamily="2" charset="0"/>
              </a:rPr>
              <a:t>5.1</a:t>
            </a:r>
          </a:p>
          <a:p>
            <a:endParaRPr lang="en-GB" dirty="0">
              <a:latin typeface="Roboto" panose="02000000000000000000" pitchFamily="2" charset="0"/>
              <a:ea typeface="Roboto" panose="02000000000000000000" pitchFamily="2" charset="0"/>
              <a:cs typeface="Roboto" panose="02000000000000000000" pitchFamily="2" charset="0"/>
            </a:endParaRPr>
          </a:p>
          <a:p>
            <a:r>
              <a:rPr lang="en-GB" dirty="0">
                <a:latin typeface="Roboto" panose="02000000000000000000" pitchFamily="2" charset="0"/>
                <a:ea typeface="Roboto" panose="02000000000000000000" pitchFamily="2" charset="0"/>
                <a:cs typeface="Roboto" panose="02000000000000000000" pitchFamily="2" charset="0"/>
              </a:rPr>
              <a:t>Ensure that each question is</a:t>
            </a:r>
            <a:r>
              <a:rPr lang="en-GB" baseline="0" dirty="0">
                <a:latin typeface="Roboto" panose="02000000000000000000" pitchFamily="2" charset="0"/>
                <a:ea typeface="Roboto" panose="02000000000000000000" pitchFamily="2" charset="0"/>
                <a:cs typeface="Roboto" panose="02000000000000000000" pitchFamily="2" charset="0"/>
              </a:rPr>
              <a:t> discussed before showing the answer – get ideas and discuss what they’re surprised about or didn’t know before and try to expand if possible.</a:t>
            </a: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5</a:t>
            </a:fld>
            <a:endParaRPr lang="en-US"/>
          </a:p>
        </p:txBody>
      </p:sp>
    </p:spTree>
    <p:extLst>
      <p:ext uri="{BB962C8B-B14F-4D97-AF65-F5344CB8AC3E}">
        <p14:creationId xmlns:p14="http://schemas.microsoft.com/office/powerpoint/2010/main" val="135323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3306544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thing</a:t>
            </a:r>
            <a:r>
              <a:rPr lang="en-GB" baseline="0" dirty="0"/>
              <a:t> to discuss is maintenance loan</a:t>
            </a:r>
          </a:p>
          <a:p>
            <a:r>
              <a:rPr lang="en-GB" baseline="0" dirty="0"/>
              <a:t>Living costs </a:t>
            </a:r>
          </a:p>
          <a:p>
            <a:r>
              <a:rPr lang="en-GB" baseline="0" dirty="0"/>
              <a:t>Do you think you get more if you live at home or away</a:t>
            </a:r>
          </a:p>
          <a:p>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18</a:t>
            </a:fld>
            <a:endParaRPr lang="en-US"/>
          </a:p>
        </p:txBody>
      </p:sp>
    </p:spTree>
    <p:extLst>
      <p:ext uri="{BB962C8B-B14F-4D97-AF65-F5344CB8AC3E}">
        <p14:creationId xmlns:p14="http://schemas.microsoft.com/office/powerpoint/2010/main" val="330654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a:t>
            </a:r>
            <a:r>
              <a:rPr lang="en-GB" baseline="0" dirty="0"/>
              <a:t> do you think London students get more?</a:t>
            </a:r>
          </a:p>
          <a:p>
            <a:r>
              <a:rPr lang="en-GB" baseline="0" dirty="0"/>
              <a:t>Even students living at home get at least £3,410 a year (nearly £300 per month!) – what do you think this is for?</a:t>
            </a:r>
          </a:p>
          <a:p>
            <a:r>
              <a:rPr lang="en-GB" baseline="0" dirty="0"/>
              <a:t>Everyone’s personal circumstances may differ – no one say out loud but have a quick think about where your household income may fall on this (this includes income from parents, parent’s partner and step parents)</a:t>
            </a:r>
          </a:p>
          <a:p>
            <a:r>
              <a:rPr lang="en-GB" baseline="0" dirty="0"/>
              <a:t>If you’re thinking about going to university, it might be a good idea to talk to those in your house and gauge an idea of how much loan you could get </a:t>
            </a:r>
          </a:p>
        </p:txBody>
      </p:sp>
      <p:sp>
        <p:nvSpPr>
          <p:cNvPr id="4" name="Slide Number Placeholder 3"/>
          <p:cNvSpPr>
            <a:spLocks noGrp="1"/>
          </p:cNvSpPr>
          <p:nvPr>
            <p:ph type="sldNum" sz="quarter" idx="10"/>
          </p:nvPr>
        </p:nvSpPr>
        <p:spPr/>
        <p:txBody>
          <a:bodyPr/>
          <a:lstStyle/>
          <a:p>
            <a:fld id="{812CBC23-9250-7349-A59D-41C845E0C87D}" type="slidenum">
              <a:rPr lang="en-US" smtClean="0"/>
              <a:t>21</a:t>
            </a:fld>
            <a:endParaRPr lang="en-US"/>
          </a:p>
        </p:txBody>
      </p:sp>
    </p:spTree>
    <p:extLst>
      <p:ext uri="{BB962C8B-B14F-4D97-AF65-F5344CB8AC3E}">
        <p14:creationId xmlns:p14="http://schemas.microsoft.com/office/powerpoint/2010/main" val="154590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students the following web address </a:t>
            </a:r>
            <a:r>
              <a:rPr lang="en-GB" dirty="0">
                <a:hlinkClick r:id="rId3"/>
              </a:rPr>
              <a:t>https://www.gov.uk/student-finance-calculator</a:t>
            </a:r>
            <a:r>
              <a:rPr lang="en-GB" dirty="0"/>
              <a:t> so that they can, if interested, get</a:t>
            </a:r>
            <a:r>
              <a:rPr lang="en-GB" baseline="0" dirty="0"/>
              <a:t> a rough calculation of how much they might receive in their maintenance loan</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23</a:t>
            </a:fld>
            <a:endParaRPr lang="en-US"/>
          </a:p>
        </p:txBody>
      </p:sp>
    </p:spTree>
    <p:extLst>
      <p:ext uri="{BB962C8B-B14F-4D97-AF65-F5344CB8AC3E}">
        <p14:creationId xmlns:p14="http://schemas.microsoft.com/office/powerpoint/2010/main" val="393550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students the following web address </a:t>
            </a:r>
            <a:r>
              <a:rPr lang="en-GB" dirty="0">
                <a:hlinkClick r:id="rId3"/>
              </a:rPr>
              <a:t>https://www.gov.uk/student-finance-calculator</a:t>
            </a:r>
            <a:r>
              <a:rPr lang="en-GB" dirty="0"/>
              <a:t> so that they can, if interested, get</a:t>
            </a:r>
            <a:r>
              <a:rPr lang="en-GB" baseline="0" dirty="0"/>
              <a:t> a rough calculation of how much they might receive in their maintenance loan.</a:t>
            </a:r>
            <a:endParaRPr lang="en-GB" dirty="0"/>
          </a:p>
        </p:txBody>
      </p:sp>
      <p:sp>
        <p:nvSpPr>
          <p:cNvPr id="4" name="Slide Number Placeholder 3"/>
          <p:cNvSpPr>
            <a:spLocks noGrp="1"/>
          </p:cNvSpPr>
          <p:nvPr>
            <p:ph type="sldNum" sz="quarter" idx="10"/>
          </p:nvPr>
        </p:nvSpPr>
        <p:spPr/>
        <p:txBody>
          <a:bodyPr/>
          <a:lstStyle/>
          <a:p>
            <a:fld id="{812CBC23-9250-7349-A59D-41C845E0C87D}" type="slidenum">
              <a:rPr lang="en-US" smtClean="0"/>
              <a:t>24</a:t>
            </a:fld>
            <a:endParaRPr lang="en-US"/>
          </a:p>
        </p:txBody>
      </p:sp>
    </p:spTree>
    <p:extLst>
      <p:ext uri="{BB962C8B-B14F-4D97-AF65-F5344CB8AC3E}">
        <p14:creationId xmlns:p14="http://schemas.microsoft.com/office/powerpoint/2010/main" val="397296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the light</a:t>
            </a:r>
            <a:r>
              <a:rPr lang="en-GB" baseline="0" dirty="0"/>
              <a:t> blue line shows average earnings per year for a non-graduate – this is someone who leaves school or college at 18 and doesn’t pursue HE. This is roughly £24,000 per year </a:t>
            </a:r>
          </a:p>
          <a:p>
            <a:r>
              <a:rPr lang="en-GB" baseline="0" dirty="0"/>
              <a:t>The dark blue line shows average earnings per year for a graduate. You can see that over time the lines have stayed pretty much parallel to </a:t>
            </a:r>
            <a:r>
              <a:rPr lang="en-GB" baseline="0" dirty="0" err="1"/>
              <a:t>eachother</a:t>
            </a:r>
            <a:r>
              <a:rPr lang="en-GB" baseline="0" dirty="0"/>
              <a:t>. Roughly, graduates earn about £10,000 more per year than a non-graduate at £34,000</a:t>
            </a:r>
          </a:p>
          <a:p>
            <a:r>
              <a:rPr lang="en-GB" baseline="0" dirty="0"/>
              <a:t>The pink line shows post-graduate earnings per year – so those who have completed a master’s degree or PhD. On average, those with these qualifications earn on average £6,000 more than graduates and £16,000 more than non-graduates</a:t>
            </a:r>
          </a:p>
          <a:p>
            <a:endParaRPr lang="en-GB" baseline="0" dirty="0"/>
          </a:p>
          <a:p>
            <a:r>
              <a:rPr lang="en-GB" baseline="0" dirty="0"/>
              <a:t>Over the course of a lifetime how much more do you think a graduate earns than a non-graduate? If someone was to leave school or college at 18 and start work immediately, working until they’re 65 they would earn roughly £368,000 less than a graduate who leaves school or college at 18, graduates by 21 and works until they’re 65.</a:t>
            </a:r>
          </a:p>
          <a:p>
            <a:endParaRPr lang="en-GB" baseline="0" dirty="0"/>
          </a:p>
          <a:p>
            <a:r>
              <a:rPr lang="en-GB" baseline="0" dirty="0"/>
              <a:t>BUT.. This doesn’t mean that if you aren’t a graduate you can’t earn more and this doesn’t mean that if you are a graduate you are guaranteed to earn £34,000! </a:t>
            </a:r>
          </a:p>
          <a:p>
            <a:endParaRPr lang="en-GB" baseline="0" dirty="0"/>
          </a:p>
          <a:p>
            <a:r>
              <a:rPr lang="en-GB" baseline="0" dirty="0"/>
              <a:t>Why do you think there’s a graduate premium?</a:t>
            </a:r>
          </a:p>
          <a:p>
            <a:pPr marL="171450" indent="-171450">
              <a:buFontTx/>
              <a:buChar char="-"/>
            </a:pPr>
            <a:r>
              <a:rPr lang="en-GB" baseline="0" dirty="0"/>
              <a:t>Access to higher skilled jobs </a:t>
            </a:r>
          </a:p>
          <a:p>
            <a:pPr marL="171450" indent="-171450">
              <a:buFontTx/>
              <a:buChar char="-"/>
            </a:pPr>
            <a:r>
              <a:rPr lang="en-GB" baseline="0" dirty="0"/>
              <a:t>Better CV</a:t>
            </a:r>
          </a:p>
          <a:p>
            <a:pPr marL="171450" indent="-171450">
              <a:buFontTx/>
              <a:buChar char="-"/>
            </a:pPr>
            <a:r>
              <a:rPr lang="en-GB" baseline="0" dirty="0"/>
              <a:t>Advanced knowledge/information </a:t>
            </a:r>
            <a:r>
              <a:rPr lang="en-GB" baseline="0"/>
              <a:t>in subject</a:t>
            </a:r>
          </a:p>
        </p:txBody>
      </p:sp>
      <p:sp>
        <p:nvSpPr>
          <p:cNvPr id="4" name="Slide Number Placeholder 3"/>
          <p:cNvSpPr>
            <a:spLocks noGrp="1"/>
          </p:cNvSpPr>
          <p:nvPr>
            <p:ph type="sldNum" sz="quarter" idx="10"/>
          </p:nvPr>
        </p:nvSpPr>
        <p:spPr/>
        <p:txBody>
          <a:bodyPr/>
          <a:lstStyle/>
          <a:p>
            <a:fld id="{812CBC23-9250-7349-A59D-41C845E0C87D}" type="slidenum">
              <a:rPr lang="en-US" smtClean="0"/>
              <a:t>26</a:t>
            </a:fld>
            <a:endParaRPr lang="en-US"/>
          </a:p>
        </p:txBody>
      </p:sp>
    </p:spTree>
    <p:extLst>
      <p:ext uri="{BB962C8B-B14F-4D97-AF65-F5344CB8AC3E}">
        <p14:creationId xmlns:p14="http://schemas.microsoft.com/office/powerpoint/2010/main" val="357972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Roboto" panose="02000000000000000000" pitchFamily="2" charset="0"/>
                <a:ea typeface="Roboto" panose="02000000000000000000" pitchFamily="2" charset="0"/>
                <a:cs typeface="Roboto" panose="02000000000000000000" pitchFamily="2" charset="0"/>
              </a:rPr>
              <a:t>5.2</a:t>
            </a:r>
          </a:p>
        </p:txBody>
      </p:sp>
      <p:sp>
        <p:nvSpPr>
          <p:cNvPr id="4" name="Slide Number Placeholder 3"/>
          <p:cNvSpPr>
            <a:spLocks noGrp="1"/>
          </p:cNvSpPr>
          <p:nvPr>
            <p:ph type="sldNum" sz="quarter" idx="10"/>
          </p:nvPr>
        </p:nvSpPr>
        <p:spPr/>
        <p:txBody>
          <a:bodyPr/>
          <a:lstStyle/>
          <a:p>
            <a:fld id="{812CBC23-9250-7349-A59D-41C845E0C87D}" type="slidenum">
              <a:rPr lang="en-US" smtClean="0"/>
              <a:t>27</a:t>
            </a:fld>
            <a:endParaRPr lang="en-US"/>
          </a:p>
        </p:txBody>
      </p:sp>
    </p:spTree>
    <p:extLst>
      <p:ext uri="{BB962C8B-B14F-4D97-AF65-F5344CB8AC3E}">
        <p14:creationId xmlns:p14="http://schemas.microsoft.com/office/powerpoint/2010/main" val="417809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text">
    <p:spTree>
      <p:nvGrpSpPr>
        <p:cNvPr id="1" name=""/>
        <p:cNvGrpSpPr/>
        <p:nvPr/>
      </p:nvGrpSpPr>
      <p:grpSpPr>
        <a:xfrm>
          <a:off x="0" y="0"/>
          <a:ext cx="0" cy="0"/>
          <a:chOff x="0" y="0"/>
          <a:chExt cx="0" cy="0"/>
        </a:xfrm>
      </p:grpSpPr>
      <p:sp>
        <p:nvSpPr>
          <p:cNvPr id="10" name="TextBox 9"/>
          <p:cNvSpPr txBox="1"/>
          <p:nvPr userDrawn="1"/>
        </p:nvSpPr>
        <p:spPr>
          <a:xfrm>
            <a:off x="1387029" y="4180537"/>
            <a:ext cx="9447922" cy="461665"/>
          </a:xfrm>
          <a:prstGeom prst="rect">
            <a:avLst/>
          </a:prstGeom>
          <a:noFill/>
        </p:spPr>
        <p:txBody>
          <a:bodyPr wrap="square" rtlCol="0">
            <a:spAutoFit/>
          </a:bodyPr>
          <a:lstStyle/>
          <a:p>
            <a:pPr algn="ctr"/>
            <a:r>
              <a:rPr lang="en-US" sz="2400" spc="1000" dirty="0">
                <a:solidFill>
                  <a:schemeClr val="tx2"/>
                </a:solidFill>
                <a:latin typeface="Verdana" charset="0"/>
                <a:ea typeface="Verdana" charset="0"/>
                <a:cs typeface="Verdana" charset="0"/>
              </a:rPr>
              <a:t>SECTION BREAK TITLE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1">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1432305" y="1547170"/>
            <a:ext cx="3466587" cy="376000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9" name="TextBox 8"/>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mj-lt"/>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ption 2">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447535" y="1906713"/>
            <a:ext cx="4636695" cy="3323987"/>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100000"/>
              </a:lnSpc>
              <a:spcBef>
                <a:spcPts val="0"/>
              </a:spcBef>
              <a:spcAft>
                <a:spcPts val="0"/>
              </a:spcAft>
              <a:buClrTx/>
              <a:buSzTx/>
              <a:buFont typeface="+mj-lt"/>
              <a:buAutoNum type="arabicPeriod"/>
              <a:tabLst/>
              <a:defRPr/>
            </a:pPr>
            <a:endParaRPr lang="en-US" sz="1400" kern="1200" dirty="0">
              <a:solidFill>
                <a:schemeClr val="tx1">
                  <a:lumMod val="65000"/>
                  <a:lumOff val="35000"/>
                </a:schemeClr>
              </a:solidFill>
              <a:effectLst/>
              <a:latin typeface="+mn-lt"/>
              <a:ea typeface="+mn-ea"/>
              <a:cs typeface="+mn-cs"/>
            </a:endParaRPr>
          </a:p>
        </p:txBody>
      </p:sp>
      <p:sp>
        <p:nvSpPr>
          <p:cNvPr id="5" name="TextBox 4"/>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ption 3">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1387334" y="1957133"/>
            <a:ext cx="3466587" cy="3300134"/>
          </a:xfrm>
          <a:prstGeom prst="rect">
            <a:avLst/>
          </a:prstGeom>
          <a:noFill/>
        </p:spPr>
        <p:txBody>
          <a:bodyPr wrap="square" rtlCol="0">
            <a:spAutoFit/>
          </a:bodyPr>
          <a:lstStyle/>
          <a:p>
            <a:pPr>
              <a:lnSpc>
                <a:spcPct val="150000"/>
              </a:lnSpc>
            </a:pPr>
            <a:r>
              <a:rPr lang="en-US" sz="1000" kern="1200" dirty="0" err="1">
                <a:solidFill>
                  <a:schemeClr val="tx1">
                    <a:lumMod val="65000"/>
                    <a:lumOff val="35000"/>
                  </a:schemeClr>
                </a:solidFill>
                <a:effectLst/>
                <a:latin typeface="+mn-lt"/>
                <a:ea typeface="+mn-ea"/>
                <a:cs typeface="+mn-cs"/>
              </a:rPr>
              <a:t>Vit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vendicatet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latius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Giaecus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elibus</a:t>
            </a:r>
            <a:r>
              <a:rPr lang="en-US" sz="1000" kern="1200" dirty="0">
                <a:solidFill>
                  <a:schemeClr val="tx1">
                    <a:lumMod val="65000"/>
                    <a:lumOff val="35000"/>
                  </a:schemeClr>
                </a:solidFill>
                <a:effectLst/>
                <a:latin typeface="+mn-lt"/>
                <a:ea typeface="+mn-ea"/>
                <a:cs typeface="+mn-cs"/>
              </a:rPr>
              <a:t> re con </a:t>
            </a:r>
            <a:r>
              <a:rPr lang="en-US" sz="1000" kern="1200" dirty="0" err="1">
                <a:solidFill>
                  <a:schemeClr val="tx1">
                    <a:lumMod val="65000"/>
                    <a:lumOff val="35000"/>
                  </a:schemeClr>
                </a:solidFill>
                <a:effectLst/>
                <a:latin typeface="+mn-lt"/>
                <a:ea typeface="+mn-ea"/>
                <a:cs typeface="+mn-cs"/>
              </a:rPr>
              <a:t>everesto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volore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molorrore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quia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doluptate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lautent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occatur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Equatia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epediaspicia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nonsequi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volori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optatem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poribus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apis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a:t>
            </a:r>
            <a:r>
              <a:rPr lang="en-US" sz="1000" kern="1200" dirty="0">
                <a:solidFill>
                  <a:schemeClr val="tx1">
                    <a:lumMod val="65000"/>
                    <a:lumOff val="35000"/>
                  </a:schemeClr>
                </a:solidFill>
                <a:effectLst/>
                <a:latin typeface="+mn-lt"/>
                <a:ea typeface="+mn-ea"/>
                <a:cs typeface="+mn-cs"/>
              </a:rPr>
              <a:t> min pore, </a:t>
            </a:r>
            <a:r>
              <a:rPr lang="en-US" sz="1000" kern="1200" dirty="0" err="1">
                <a:solidFill>
                  <a:schemeClr val="tx1">
                    <a:lumMod val="65000"/>
                    <a:lumOff val="35000"/>
                  </a:schemeClr>
                </a:solidFill>
                <a:effectLst/>
                <a:latin typeface="+mn-lt"/>
                <a:ea typeface="+mn-ea"/>
                <a:cs typeface="+mn-cs"/>
              </a:rPr>
              <a:t>conserro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prae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dollese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ntempos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sundempore</a:t>
            </a:r>
            <a:r>
              <a:rPr lang="en-US" sz="1000" kern="1200" dirty="0">
                <a:solidFill>
                  <a:schemeClr val="tx1">
                    <a:lumMod val="65000"/>
                    <a:lumOff val="35000"/>
                  </a:schemeClr>
                </a:solidFill>
                <a:effectLst/>
                <a:latin typeface="+mn-lt"/>
                <a:ea typeface="+mn-ea"/>
                <a:cs typeface="+mn-cs"/>
              </a:rPr>
              <a:t> nus.</a:t>
            </a:r>
          </a:p>
          <a:p>
            <a:pPr>
              <a:lnSpc>
                <a:spcPct val="150000"/>
              </a:lnSpc>
            </a:pPr>
            <a:endParaRPr lang="en-US" sz="1000" kern="1200" dirty="0">
              <a:solidFill>
                <a:schemeClr val="tx1">
                  <a:lumMod val="65000"/>
                  <a:lumOff val="35000"/>
                </a:schemeClr>
              </a:solidFill>
              <a:effectLst/>
              <a:latin typeface="+mn-lt"/>
              <a:ea typeface="+mn-ea"/>
              <a:cs typeface="+mn-cs"/>
            </a:endParaRPr>
          </a:p>
          <a:p>
            <a:pPr>
              <a:lnSpc>
                <a:spcPct val="150000"/>
              </a:lnSpc>
            </a:pPr>
            <a:r>
              <a:rPr lang="en-US" sz="1000" kern="1200" dirty="0" err="1">
                <a:solidFill>
                  <a:schemeClr val="tx1">
                    <a:lumMod val="65000"/>
                    <a:lumOff val="35000"/>
                  </a:schemeClr>
                </a:solidFill>
                <a:effectLst/>
                <a:latin typeface="+mn-lt"/>
                <a:ea typeface="+mn-ea"/>
                <a:cs typeface="+mn-cs"/>
              </a:rPr>
              <a:t>Rion</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rehento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ruptas</a:t>
            </a:r>
            <a:r>
              <a:rPr lang="en-US" sz="1000" kern="1200" dirty="0">
                <a:solidFill>
                  <a:schemeClr val="tx1">
                    <a:lumMod val="65000"/>
                    <a:lumOff val="35000"/>
                  </a:schemeClr>
                </a:solidFill>
                <a:effectLst/>
                <a:latin typeface="+mn-lt"/>
                <a:ea typeface="+mn-ea"/>
                <a:cs typeface="+mn-cs"/>
              </a:rPr>
              <a:t> el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eruptatibusa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dolores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tiundipid</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estiuntem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esequas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voluptae</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voluptiunt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facea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idendis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doluptas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aditas</a:t>
            </a:r>
            <a:r>
              <a:rPr lang="en-US" sz="1000" kern="1200" dirty="0">
                <a:solidFill>
                  <a:schemeClr val="tx1">
                    <a:lumMod val="65000"/>
                    <a:lumOff val="35000"/>
                  </a:schemeClr>
                </a:solidFill>
                <a:effectLst/>
                <a:latin typeface="+mn-lt"/>
                <a:ea typeface="+mn-ea"/>
                <a:cs typeface="+mn-cs"/>
              </a:rPr>
              <a:t> et et </a:t>
            </a:r>
            <a:r>
              <a:rPr lang="en-US" sz="1000" kern="1200" dirty="0" err="1">
                <a:solidFill>
                  <a:schemeClr val="tx1">
                    <a:lumMod val="65000"/>
                    <a:lumOff val="35000"/>
                  </a:schemeClr>
                </a:solidFill>
                <a:effectLst/>
                <a:latin typeface="+mn-lt"/>
                <a:ea typeface="+mn-ea"/>
                <a:cs typeface="+mn-cs"/>
              </a:rPr>
              <a:t>ra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nam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simusdandel</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imillab</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orrumquis</a:t>
            </a:r>
            <a:r>
              <a:rPr lang="en-US" sz="1000" kern="1200" dirty="0">
                <a:solidFill>
                  <a:schemeClr val="tx1">
                    <a:lumMod val="65000"/>
                    <a:lumOff val="35000"/>
                  </a:schemeClr>
                </a:solidFill>
                <a:effectLst/>
                <a:latin typeface="+mn-lt"/>
                <a:ea typeface="+mn-ea"/>
                <a:cs typeface="+mn-cs"/>
              </a:rPr>
              <a:t> que </a:t>
            </a:r>
            <a:r>
              <a:rPr lang="en-US" sz="1000" kern="1200" dirty="0" err="1">
                <a:solidFill>
                  <a:schemeClr val="tx1">
                    <a:lumMod val="65000"/>
                    <a:lumOff val="35000"/>
                  </a:schemeClr>
                </a:solidFill>
                <a:effectLst/>
                <a:latin typeface="+mn-lt"/>
                <a:ea typeface="+mn-ea"/>
                <a:cs typeface="+mn-cs"/>
              </a:rPr>
              <a:t>porrum</a:t>
            </a:r>
            <a:r>
              <a:rPr lang="en-US" sz="1000" kern="1200" dirty="0">
                <a:solidFill>
                  <a:schemeClr val="tx1">
                    <a:lumMod val="65000"/>
                    <a:lumOff val="35000"/>
                  </a:schemeClr>
                </a:solidFill>
                <a:effectLst/>
                <a:latin typeface="+mn-lt"/>
                <a:ea typeface="+mn-ea"/>
                <a:cs typeface="+mn-cs"/>
              </a:rPr>
              <a:t> quam </a:t>
            </a:r>
            <a:r>
              <a:rPr lang="en-US" sz="1000" kern="1200" dirty="0" err="1">
                <a:solidFill>
                  <a:schemeClr val="tx1">
                    <a:lumMod val="65000"/>
                    <a:lumOff val="35000"/>
                  </a:schemeClr>
                </a:solidFill>
                <a:effectLst/>
                <a:latin typeface="+mn-lt"/>
                <a:ea typeface="+mn-ea"/>
                <a:cs typeface="+mn-cs"/>
              </a:rPr>
              <a:t>aut</a:t>
            </a:r>
            <a:r>
              <a:rPr lang="en-US" sz="1000" kern="1200" dirty="0">
                <a:solidFill>
                  <a:schemeClr val="tx1">
                    <a:lumMod val="65000"/>
                    <a:lumOff val="35000"/>
                  </a:schemeClr>
                </a:solidFill>
                <a:effectLst/>
                <a:latin typeface="+mn-lt"/>
                <a:ea typeface="+mn-ea"/>
                <a:cs typeface="+mn-cs"/>
              </a:rPr>
              <a:t> et quod </a:t>
            </a:r>
            <a:r>
              <a:rPr lang="en-US" sz="1000" kern="1200" dirty="0" err="1">
                <a:solidFill>
                  <a:schemeClr val="tx1">
                    <a:lumMod val="65000"/>
                    <a:lumOff val="35000"/>
                  </a:schemeClr>
                </a:solidFill>
                <a:effectLst/>
                <a:latin typeface="+mn-lt"/>
                <a:ea typeface="+mn-ea"/>
                <a:cs typeface="+mn-cs"/>
              </a:rPr>
              <a:t>enim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fugias</a:t>
            </a:r>
            <a:r>
              <a:rPr lang="en-US" sz="1000" kern="1200" dirty="0">
                <a:solidFill>
                  <a:schemeClr val="tx1">
                    <a:lumMod val="65000"/>
                    <a:lumOff val="35000"/>
                  </a:schemeClr>
                </a:solidFill>
                <a:effectLst/>
                <a:latin typeface="+mn-lt"/>
                <a:ea typeface="+mn-ea"/>
                <a:cs typeface="+mn-cs"/>
              </a:rPr>
              <a:t> quae </a:t>
            </a:r>
            <a:r>
              <a:rPr lang="en-US" sz="1000" kern="1200" dirty="0" err="1">
                <a:solidFill>
                  <a:schemeClr val="tx1">
                    <a:lumMod val="65000"/>
                    <a:lumOff val="35000"/>
                  </a:schemeClr>
                </a:solidFill>
                <a:effectLst/>
                <a:latin typeface="+mn-lt"/>
                <a:ea typeface="+mn-ea"/>
                <a:cs typeface="+mn-cs"/>
              </a:rPr>
              <a:t>magnatur</a:t>
            </a:r>
            <a:r>
              <a:rPr lang="en-US" sz="1000" kern="1200" dirty="0">
                <a:solidFill>
                  <a:schemeClr val="tx1">
                    <a:lumMod val="65000"/>
                    <a:lumOff val="35000"/>
                  </a:schemeClr>
                </a:solidFill>
                <a:effectLst/>
                <a:latin typeface="+mn-lt"/>
                <a:ea typeface="+mn-ea"/>
                <a:cs typeface="+mn-cs"/>
              </a:rPr>
              <a:t> mi, </a:t>
            </a:r>
            <a:r>
              <a:rPr lang="en-US" sz="1000" kern="1200" dirty="0" err="1">
                <a:solidFill>
                  <a:schemeClr val="tx1">
                    <a:lumMod val="65000"/>
                    <a:lumOff val="35000"/>
                  </a:schemeClr>
                </a:solidFill>
                <a:effectLst/>
                <a:latin typeface="+mn-lt"/>
                <a:ea typeface="+mn-ea"/>
                <a:cs typeface="+mn-cs"/>
              </a:rPr>
              <a:t>volorit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lantior</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iatusci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cuptaturepro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maximint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verum</a:t>
            </a:r>
            <a:r>
              <a:rPr lang="en-US" sz="1000" kern="1200" dirty="0">
                <a:solidFill>
                  <a:schemeClr val="tx1">
                    <a:lumMod val="65000"/>
                    <a:lumOff val="35000"/>
                  </a:schemeClr>
                </a:solidFill>
                <a:effectLst/>
                <a:latin typeface="+mn-lt"/>
                <a:ea typeface="+mn-ea"/>
                <a:cs typeface="+mn-cs"/>
              </a:rPr>
              <a:t> hit maiorum que </a:t>
            </a:r>
            <a:r>
              <a:rPr lang="en-US" sz="1000" kern="1200" dirty="0" err="1">
                <a:solidFill>
                  <a:schemeClr val="tx1">
                    <a:lumMod val="65000"/>
                    <a:lumOff val="35000"/>
                  </a:schemeClr>
                </a:solidFill>
                <a:effectLst/>
                <a:latin typeface="+mn-lt"/>
                <a:ea typeface="+mn-ea"/>
                <a:cs typeface="+mn-cs"/>
              </a:rPr>
              <a:t>nobis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maiostiasi</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ommoloria</a:t>
            </a:r>
            <a:r>
              <a:rPr lang="en-US" sz="1000" kern="1200" dirty="0">
                <a:solidFill>
                  <a:schemeClr val="tx1">
                    <a:lumMod val="65000"/>
                    <a:lumOff val="35000"/>
                  </a:schemeClr>
                </a:solidFill>
                <a:effectLst/>
                <a:latin typeface="+mn-lt"/>
                <a:ea typeface="+mn-ea"/>
                <a:cs typeface="+mn-cs"/>
              </a:rPr>
              <a:t> con re </a:t>
            </a:r>
            <a:r>
              <a:rPr lang="en-US" sz="1000" kern="1200" dirty="0" err="1">
                <a:solidFill>
                  <a:schemeClr val="tx1">
                    <a:lumMod val="65000"/>
                    <a:lumOff val="35000"/>
                  </a:schemeClr>
                </a:solidFill>
                <a:effectLst/>
                <a:latin typeface="+mn-lt"/>
                <a:ea typeface="+mn-ea"/>
                <a:cs typeface="+mn-cs"/>
              </a:rPr>
              <a:t>niendit</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corro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enihitium</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intio</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denis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sedipsum</a:t>
            </a:r>
            <a:r>
              <a:rPr lang="en-US" sz="1000" kern="1200" dirty="0">
                <a:solidFill>
                  <a:schemeClr val="tx1">
                    <a:lumMod val="65000"/>
                    <a:lumOff val="35000"/>
                  </a:schemeClr>
                </a:solidFill>
                <a:effectLst/>
                <a:latin typeface="+mn-lt"/>
                <a:ea typeface="+mn-ea"/>
                <a:cs typeface="+mn-cs"/>
              </a:rPr>
              <a:t> qui </a:t>
            </a:r>
            <a:r>
              <a:rPr lang="en-US" sz="1000" kern="1200" dirty="0" err="1">
                <a:solidFill>
                  <a:schemeClr val="tx1">
                    <a:lumMod val="65000"/>
                    <a:lumOff val="35000"/>
                  </a:schemeClr>
                </a:solidFill>
                <a:effectLst/>
                <a:latin typeface="+mn-lt"/>
                <a:ea typeface="+mn-ea"/>
                <a:cs typeface="+mn-cs"/>
              </a:rPr>
              <a:t>omnis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elis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eos</a:t>
            </a:r>
            <a:r>
              <a:rPr lang="en-US" sz="1000" kern="1200" dirty="0">
                <a:solidFill>
                  <a:schemeClr val="tx1">
                    <a:lumMod val="65000"/>
                    <a:lumOff val="35000"/>
                  </a:schemeClr>
                </a:solidFill>
                <a:effectLst/>
                <a:latin typeface="+mn-lt"/>
                <a:ea typeface="+mn-ea"/>
                <a:cs typeface="+mn-cs"/>
              </a:rPr>
              <a:t> res </a:t>
            </a:r>
            <a:r>
              <a:rPr lang="en-US" sz="1000" kern="1200" dirty="0" err="1">
                <a:solidFill>
                  <a:schemeClr val="tx1">
                    <a:lumMod val="65000"/>
                    <a:lumOff val="35000"/>
                  </a:schemeClr>
                </a:solidFill>
                <a:effectLst/>
                <a:latin typeface="+mn-lt"/>
                <a:ea typeface="+mn-ea"/>
                <a:cs typeface="+mn-cs"/>
              </a:rPr>
              <a:t>dolupta</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tescidestis</a:t>
            </a:r>
            <a:r>
              <a:rPr lang="en-US" sz="1000" kern="1200" dirty="0">
                <a:solidFill>
                  <a:schemeClr val="tx1">
                    <a:lumMod val="65000"/>
                    <a:lumOff val="35000"/>
                  </a:schemeClr>
                </a:solidFill>
                <a:effectLst/>
                <a:latin typeface="+mn-lt"/>
                <a:ea typeface="+mn-ea"/>
                <a:cs typeface="+mn-cs"/>
              </a:rPr>
              <a:t> </a:t>
            </a:r>
            <a:r>
              <a:rPr lang="en-US" sz="1000" kern="1200" dirty="0" err="1">
                <a:solidFill>
                  <a:schemeClr val="tx1">
                    <a:lumMod val="65000"/>
                    <a:lumOff val="35000"/>
                  </a:schemeClr>
                </a:solidFill>
                <a:effectLst/>
                <a:latin typeface="+mn-lt"/>
                <a:ea typeface="+mn-ea"/>
                <a:cs typeface="+mn-cs"/>
              </a:rPr>
              <a:t>exerio</a:t>
            </a:r>
            <a:r>
              <a:rPr lang="en-US" sz="1000" kern="1200" dirty="0">
                <a:solidFill>
                  <a:schemeClr val="tx1">
                    <a:lumMod val="65000"/>
                    <a:lumOff val="35000"/>
                  </a:schemeClr>
                </a:solidFill>
                <a:effectLst/>
                <a:latin typeface="+mn-lt"/>
                <a:ea typeface="+mn-ea"/>
                <a:cs typeface="+mn-cs"/>
              </a:rPr>
              <a:t>.</a:t>
            </a:r>
          </a:p>
        </p:txBody>
      </p:sp>
      <p:sp>
        <p:nvSpPr>
          <p:cNvPr id="5" name="TextBox 4"/>
          <p:cNvSpPr txBox="1"/>
          <p:nvPr userDrawn="1"/>
        </p:nvSpPr>
        <p:spPr>
          <a:xfrm>
            <a:off x="5597789" y="1787730"/>
            <a:ext cx="4636695" cy="1815882"/>
          </a:xfrm>
          <a:prstGeom prst="rect">
            <a:avLst/>
          </a:prstGeom>
          <a:noFill/>
        </p:spPr>
        <p:txBody>
          <a:bodyPr wrap="square" rtlCol="0">
            <a:spAutoFit/>
          </a:bodyPr>
          <a:lstStyle/>
          <a:p>
            <a:pPr marL="400050" indent="-400050">
              <a:lnSpc>
                <a:spcPct val="200000"/>
              </a:lnSpc>
              <a:buFont typeface="Arial" charset="0"/>
              <a:buChar cha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a:p>
            <a:pPr marL="400050" marR="0" indent="-400050" algn="l" defTabSz="914400" rtl="0" eaLnBrk="1" fontAlgn="auto" latinLnBrk="0" hangingPunct="1">
              <a:lnSpc>
                <a:spcPct val="200000"/>
              </a:lnSpc>
              <a:spcBef>
                <a:spcPts val="0"/>
              </a:spcBef>
              <a:spcAft>
                <a:spcPts val="0"/>
              </a:spcAft>
              <a:buClrTx/>
              <a:buSzTx/>
              <a:buFont typeface="Arial" charset="0"/>
              <a:buChar char="•"/>
              <a:tabLst/>
              <a:defRPr/>
            </a:pPr>
            <a:r>
              <a:rPr lang="en-US" sz="1400" kern="1200" dirty="0" err="1">
                <a:solidFill>
                  <a:schemeClr val="tx1">
                    <a:lumMod val="65000"/>
                    <a:lumOff val="35000"/>
                  </a:schemeClr>
                </a:solidFill>
                <a:effectLst/>
                <a:latin typeface="+mn-lt"/>
                <a:ea typeface="+mn-ea"/>
                <a:cs typeface="+mn-cs"/>
              </a:rPr>
              <a:t>Giaecus</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elibus</a:t>
            </a:r>
            <a:r>
              <a:rPr lang="en-US" sz="1400" kern="1200" dirty="0">
                <a:solidFill>
                  <a:schemeClr val="tx1">
                    <a:lumMod val="65000"/>
                    <a:lumOff val="35000"/>
                  </a:schemeClr>
                </a:solidFill>
                <a:effectLst/>
                <a:latin typeface="+mn-lt"/>
                <a:ea typeface="+mn-ea"/>
                <a:cs typeface="+mn-cs"/>
              </a:rPr>
              <a:t> re con </a:t>
            </a:r>
            <a:r>
              <a:rPr lang="en-US" sz="1400" kern="1200" dirty="0" err="1">
                <a:solidFill>
                  <a:schemeClr val="tx1">
                    <a:lumMod val="65000"/>
                    <a:lumOff val="35000"/>
                  </a:schemeClr>
                </a:solidFill>
                <a:effectLst/>
                <a:latin typeface="+mn-lt"/>
                <a:ea typeface="+mn-ea"/>
                <a:cs typeface="+mn-cs"/>
              </a:rPr>
              <a:t>everesto</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quia</a:t>
            </a:r>
            <a:r>
              <a:rPr lang="en-US" sz="1400" kern="1200" dirty="0">
                <a:solidFill>
                  <a:schemeClr val="tx1">
                    <a:lumMod val="65000"/>
                    <a:lumOff val="35000"/>
                  </a:schemeClr>
                </a:solidFill>
                <a:effectLst/>
                <a:latin typeface="+mn-lt"/>
                <a:ea typeface="+mn-ea"/>
                <a:cs typeface="+mn-cs"/>
              </a:rPr>
              <a:t> </a:t>
            </a:r>
            <a:r>
              <a:rPr lang="en-US" sz="1400" kern="1200" dirty="0" err="1">
                <a:solidFill>
                  <a:schemeClr val="tx1">
                    <a:lumMod val="65000"/>
                    <a:lumOff val="35000"/>
                  </a:schemeClr>
                </a:solidFill>
                <a:effectLst/>
                <a:latin typeface="+mn-lt"/>
                <a:ea typeface="+mn-ea"/>
                <a:cs typeface="+mn-cs"/>
              </a:rPr>
              <a:t>dolo</a:t>
            </a:r>
            <a:endParaRPr lang="en-US" sz="1400" kern="1200" dirty="0">
              <a:solidFill>
                <a:schemeClr val="tx1">
                  <a:lumMod val="65000"/>
                  <a:lumOff val="35000"/>
                </a:schemeClr>
              </a:solidFill>
              <a:effectLst/>
              <a:latin typeface="+mn-lt"/>
              <a:ea typeface="+mn-ea"/>
              <a:cs typeface="+mn-cs"/>
            </a:endParaRPr>
          </a:p>
        </p:txBody>
      </p:sp>
      <p:sp>
        <p:nvSpPr>
          <p:cNvPr id="6" name="TextBox 5"/>
          <p:cNvSpPr txBox="1"/>
          <p:nvPr userDrawn="1"/>
        </p:nvSpPr>
        <p:spPr>
          <a:xfrm>
            <a:off x="551172" y="599739"/>
            <a:ext cx="2877432" cy="400110"/>
          </a:xfrm>
          <a:prstGeom prst="rect">
            <a:avLst/>
          </a:prstGeom>
          <a:noFill/>
        </p:spPr>
        <p:txBody>
          <a:bodyPr wrap="square" rtlCol="0" anchor="t" anchorCtr="0">
            <a:spAutoFit/>
          </a:bodyPr>
          <a:lstStyle/>
          <a:p>
            <a:pPr algn="l"/>
            <a:r>
              <a:rPr lang="en-US" sz="2000" spc="300" baseline="0" dirty="0">
                <a:solidFill>
                  <a:srgbClr val="00B0F0"/>
                </a:solidFill>
                <a:latin typeface="Verdana" charset="0"/>
                <a:ea typeface="Verdana" charset="0"/>
                <a:cs typeface="Verdana" charset="0"/>
              </a:rPr>
              <a:t>Page title here</a:t>
            </a:r>
          </a:p>
        </p:txBody>
      </p:sp>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27" name="Rectangle 26"/>
          <p:cNvSpPr/>
          <p:nvPr userDrawn="1"/>
        </p:nvSpPr>
        <p:spPr>
          <a:xfrm>
            <a:off x="0" y="1"/>
            <a:ext cx="12192000" cy="68579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6" name="Picture 5"/>
          <p:cNvPicPr>
            <a:picLocks noChangeAspect="1"/>
          </p:cNvPicPr>
          <p:nvPr userDrawn="1"/>
        </p:nvPicPr>
        <p:blipFill>
          <a:blip r:embed="rId2">
            <a:alphaModFix amt="7000"/>
            <a:extLst>
              <a:ext uri="{28A0092B-C50C-407E-A947-70E740481C1C}">
                <a14:useLocalDpi xmlns:a14="http://schemas.microsoft.com/office/drawing/2010/main" val="0"/>
              </a:ext>
            </a:extLst>
          </a:blip>
          <a:stretch>
            <a:fillRect/>
          </a:stretch>
        </p:blipFill>
        <p:spPr>
          <a:xfrm>
            <a:off x="7836813" y="-1672436"/>
            <a:ext cx="5645896" cy="564589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6799" y="2374392"/>
            <a:ext cx="2438400" cy="705810"/>
          </a:xfrm>
          <a:prstGeom prst="rect">
            <a:avLst/>
          </a:prstGeom>
        </p:spPr>
      </p:pic>
      <p:pic>
        <p:nvPicPr>
          <p:cNvPr id="4098"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84636" y="3429000"/>
            <a:ext cx="4022725" cy="8429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7899" y="6050579"/>
            <a:ext cx="1816229" cy="525719"/>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56511" y="414671"/>
            <a:ext cx="2637617" cy="531627"/>
          </a:xfrm>
          <a:prstGeom prst="rect">
            <a:avLst/>
          </a:prstGeom>
        </p:spPr>
      </p:pic>
    </p:spTree>
    <p:extLst>
      <p:ext uri="{BB962C8B-B14F-4D97-AF65-F5344CB8AC3E}">
        <p14:creationId xmlns:p14="http://schemas.microsoft.com/office/powerpoint/2010/main" val="1505446230"/>
      </p:ext>
    </p:extLst>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45640"/>
          <a:stretch/>
        </p:blipFill>
        <p:spPr>
          <a:xfrm>
            <a:off x="229136" y="209549"/>
            <a:ext cx="11753314" cy="4250983"/>
          </a:xfrm>
          <a:prstGeom prst="rect">
            <a:avLst/>
          </a:prstGeom>
        </p:spPr>
      </p:pic>
    </p:spTree>
    <p:extLst>
      <p:ext uri="{BB962C8B-B14F-4D97-AF65-F5344CB8AC3E}">
        <p14:creationId xmlns:p14="http://schemas.microsoft.com/office/powerpoint/2010/main" val="1297724646"/>
      </p:ext>
    </p:extLst>
  </p:cSld>
  <p:clrMapOvr>
    <a:masterClrMapping/>
  </p:clrMapOvr>
  <p:transition spd="slow">
    <p:push/>
  </p:transition>
  <p:extLst>
    <p:ext uri="{DCECCB84-F9BA-43D5-87BE-67443E8EF086}">
      <p15:sldGuideLst xmlns:p15="http://schemas.microsoft.com/office/powerpoint/2012/main">
        <p15:guide id="1" orient="horz" pos="4065" userDrawn="1">
          <p15:clr>
            <a:srgbClr val="FBAE40"/>
          </p15:clr>
        </p15:guide>
        <p15:guide id="3" pos="7423" userDrawn="1">
          <p15:clr>
            <a:srgbClr val="FBAE40"/>
          </p15:clr>
        </p15:guide>
        <p15:guide id="4" pos="257" userDrawn="1">
          <p15:clr>
            <a:srgbClr val="FBAE40"/>
          </p15:clr>
        </p15:guide>
        <p15:guide id="5" orient="horz" pos="255" userDrawn="1">
          <p15:clr>
            <a:srgbClr val="FBAE40"/>
          </p15:clr>
        </p15:guide>
        <p15:guide id="6"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163" t="14576" r="-163" b="30555"/>
          <a:stretch/>
        </p:blipFill>
        <p:spPr>
          <a:xfrm>
            <a:off x="238254" y="228599"/>
            <a:ext cx="11687045" cy="4267201"/>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background">
    <p:spTree>
      <p:nvGrpSpPr>
        <p:cNvPr id="1" name=""/>
        <p:cNvGrpSpPr/>
        <p:nvPr/>
      </p:nvGrpSpPr>
      <p:grpSpPr>
        <a:xfrm>
          <a:off x="0" y="0"/>
          <a:ext cx="0" cy="0"/>
          <a:chOff x="0" y="0"/>
          <a:chExt cx="0" cy="0"/>
        </a:xfrm>
      </p:grpSpPr>
      <p:sp>
        <p:nvSpPr>
          <p:cNvPr id="27" name="Rectangle 26"/>
          <p:cNvSpPr/>
          <p:nvPr userDrawn="1"/>
        </p:nvSpPr>
        <p:spPr>
          <a:xfrm>
            <a:off x="245762" y="3259208"/>
            <a:ext cx="11675533" cy="33519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03" y="1093889"/>
            <a:ext cx="3015050" cy="872724"/>
          </a:xfrm>
          <a:prstGeom prst="rect">
            <a:avLst/>
          </a:prstGeom>
        </p:spPr>
      </p:pic>
      <p:pic>
        <p:nvPicPr>
          <p:cNvPr id="2" name="Picture 1"/>
          <p:cNvPicPr>
            <a:picLocks noChangeAspect="1"/>
          </p:cNvPicPr>
          <p:nvPr userDrawn="1"/>
        </p:nvPicPr>
        <p:blipFill>
          <a:blip r:embed="rId3">
            <a:alphaModFix amt="12000"/>
            <a:extLst>
              <a:ext uri="{28A0092B-C50C-407E-A947-70E740481C1C}">
                <a14:useLocalDpi xmlns:a14="http://schemas.microsoft.com/office/drawing/2010/main" val="0"/>
              </a:ext>
            </a:extLst>
          </a:blip>
          <a:stretch>
            <a:fillRect/>
          </a:stretch>
        </p:blipFill>
        <p:spPr>
          <a:xfrm>
            <a:off x="-1743152" y="216123"/>
            <a:ext cx="6972292" cy="6972290"/>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pic>
        <p:nvPicPr>
          <p:cNvPr id="6" name="Picture 2" descr="http://www2.wlv.ac.uk/webteam/files/wlv_logo_colour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77323" y="43332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5927469"/>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208" y="309563"/>
            <a:ext cx="1816229" cy="525719"/>
          </a:xfrm>
          <a:prstGeom prst="rect">
            <a:avLst/>
          </a:prstGeom>
        </p:spPr>
      </p:pic>
      <p:pic>
        <p:nvPicPr>
          <p:cNvPr id="3074" name="Picture 2" descr="http://www2.wlv.ac.uk/webteam/files/wlv_logo_white_transparent.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6575" y="6155706"/>
            <a:ext cx="2987675" cy="626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Presentation title here  |  Date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15384" y="6035191"/>
            <a:ext cx="1816229" cy="525719"/>
          </a:xfrm>
          <a:prstGeom prst="rect">
            <a:avLst/>
          </a:prstGeom>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text">
    <p:bg>
      <p:bgPr>
        <a:solidFill>
          <a:schemeClr val="bg1"/>
        </a:solidFill>
        <a:effectLst/>
      </p:bgPr>
    </p:bg>
    <p:spTree>
      <p:nvGrpSpPr>
        <p:cNvPr id="1" name=""/>
        <p:cNvGrpSpPr/>
        <p:nvPr/>
      </p:nvGrpSpPr>
      <p:grpSpPr>
        <a:xfrm>
          <a:off x="0" y="0"/>
          <a:ext cx="0" cy="0"/>
          <a:chOff x="0" y="0"/>
          <a:chExt cx="0" cy="0"/>
        </a:xfrm>
      </p:grpSpPr>
      <p:sp>
        <p:nvSpPr>
          <p:cNvPr id="10" name="TextBox 9"/>
          <p:cNvSpPr txBox="1"/>
          <p:nvPr userDrawn="1"/>
        </p:nvSpPr>
        <p:spPr>
          <a:xfrm>
            <a:off x="317374" y="4748216"/>
            <a:ext cx="5818250" cy="707886"/>
          </a:xfrm>
          <a:prstGeom prst="rect">
            <a:avLst/>
          </a:prstGeom>
          <a:noFill/>
        </p:spPr>
        <p:txBody>
          <a:bodyPr wrap="square" rtlCol="0">
            <a:spAutoFit/>
          </a:bodyPr>
          <a:lstStyle/>
          <a:p>
            <a:pPr algn="l"/>
            <a:r>
              <a:rPr lang="en-US" sz="2000" i="0" spc="600" baseline="0" dirty="0">
                <a:solidFill>
                  <a:srgbClr val="00B0F0"/>
                </a:solidFill>
                <a:latin typeface="+mj-lt"/>
                <a:ea typeface="Verdana" charset="0"/>
                <a:cs typeface="Verdana" charset="0"/>
              </a:rPr>
              <a:t>THIS IS THE TITLE OF </a:t>
            </a:r>
          </a:p>
          <a:p>
            <a:pPr algn="l"/>
            <a:r>
              <a:rPr lang="en-US" sz="2000" i="0" spc="600" baseline="0" dirty="0">
                <a:solidFill>
                  <a:srgbClr val="00B0F0"/>
                </a:solidFill>
                <a:latin typeface="+mj-lt"/>
                <a:ea typeface="Verdana" charset="0"/>
                <a:cs typeface="Verdana" charset="0"/>
              </a:rPr>
              <a:t>THE DOCUMENT</a:t>
            </a:r>
          </a:p>
        </p:txBody>
      </p:sp>
      <p:sp>
        <p:nvSpPr>
          <p:cNvPr id="25" name="TextBox 24"/>
          <p:cNvSpPr txBox="1"/>
          <p:nvPr userDrawn="1"/>
        </p:nvSpPr>
        <p:spPr>
          <a:xfrm>
            <a:off x="325612" y="5771744"/>
            <a:ext cx="9447922" cy="276999"/>
          </a:xfrm>
          <a:prstGeom prst="rect">
            <a:avLst/>
          </a:prstGeom>
          <a:noFill/>
        </p:spPr>
        <p:txBody>
          <a:bodyPr wrap="square" rtlCol="0">
            <a:spAutoFit/>
          </a:bodyPr>
          <a:lstStyle/>
          <a:p>
            <a:pPr algn="l"/>
            <a:r>
              <a:rPr lang="en-US" sz="1200" spc="300" baseline="0" dirty="0">
                <a:solidFill>
                  <a:srgbClr val="0070C0"/>
                </a:solidFill>
                <a:latin typeface="+mn-lt"/>
                <a:ea typeface="Verdana" charset="0"/>
                <a:cs typeface="Verdana" charset="0"/>
              </a:rPr>
              <a:t>This is the subtitle text</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6314" y="5500286"/>
            <a:ext cx="2203691" cy="637872"/>
          </a:xfrm>
          <a:prstGeom prst="rect">
            <a:avLst/>
          </a:prstGeom>
        </p:spPr>
      </p:pic>
      <p:sp>
        <p:nvSpPr>
          <p:cNvPr id="13" name="TextBox 12"/>
          <p:cNvSpPr txBox="1"/>
          <p:nvPr userDrawn="1"/>
        </p:nvSpPr>
        <p:spPr>
          <a:xfrm>
            <a:off x="330229" y="6453188"/>
            <a:ext cx="6438276" cy="215444"/>
          </a:xfrm>
          <a:prstGeom prst="rect">
            <a:avLst/>
          </a:prstGeom>
          <a:noFill/>
        </p:spPr>
        <p:txBody>
          <a:bodyPr wrap="square" rtlCol="0">
            <a:spAutoFit/>
          </a:bodyPr>
          <a:lstStyle/>
          <a:p>
            <a:pPr algn="l"/>
            <a:r>
              <a:rPr lang="en-US" sz="800" spc="200" baseline="0" dirty="0">
                <a:solidFill>
                  <a:srgbClr val="1E2C52"/>
                </a:solidFill>
                <a:latin typeface="Verdana" charset="0"/>
                <a:ea typeface="Verdana" charset="0"/>
                <a:cs typeface="Verdana" charset="0"/>
              </a:rPr>
              <a:t>September 2017</a:t>
            </a:r>
          </a:p>
        </p:txBody>
      </p:sp>
      <p:cxnSp>
        <p:nvCxnSpPr>
          <p:cNvPr id="14" name="Straight Connector 13"/>
          <p:cNvCxnSpPr/>
          <p:nvPr userDrawn="1"/>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1026" name="Picture 2" descr="http://www2.wlv.ac.uk/webteam/files/wlv_logo_colour_transparen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19678" y="4681471"/>
            <a:ext cx="2654290" cy="53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895729"/>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675" r:id="rId3"/>
    <p:sldLayoutId id="2147483661" r:id="rId4"/>
    <p:sldLayoutId id="2147483664" r:id="rId5"/>
    <p:sldLayoutId id="2147483671" r:id="rId6"/>
    <p:sldLayoutId id="2147483679" r:id="rId7"/>
    <p:sldLayoutId id="2147483682" r:id="rId8"/>
    <p:sldLayoutId id="2147483684" r:id="rId9"/>
    <p:sldLayoutId id="2147483676" r:id="rId10"/>
    <p:sldLayoutId id="2147483665" r:id="rId11"/>
    <p:sldLayoutId id="2147483680" r:id="rId12"/>
    <p:sldLayoutId id="2147483681" r:id="rId13"/>
    <p:sldLayoutId id="2147483662" r:id="rId14"/>
    <p:sldLayoutId id="2147483685" r:id="rId15"/>
  </p:sldLayoutIdLst>
  <p:transition spd="slow">
    <p:push/>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9.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https://www.thescholarshiphub.org.uk/"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wlv.ac.uk/apply/funding-costs-fees-and-support/financial-suppor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314" y="5519336"/>
            <a:ext cx="2203691" cy="637872"/>
          </a:xfrm>
          <a:prstGeom prst="rect">
            <a:avLst/>
          </a:prstGeom>
        </p:spPr>
      </p:pic>
      <p:sp>
        <p:nvSpPr>
          <p:cNvPr id="5" name="TextBox 4"/>
          <p:cNvSpPr txBox="1"/>
          <p:nvPr/>
        </p:nvSpPr>
        <p:spPr>
          <a:xfrm>
            <a:off x="330229" y="6453188"/>
            <a:ext cx="6438276" cy="215444"/>
          </a:xfrm>
          <a:prstGeom prst="rect">
            <a:avLst/>
          </a:prstGeom>
          <a:noFill/>
        </p:spPr>
        <p:txBody>
          <a:bodyPr wrap="square" rtlCol="0">
            <a:spAutoFit/>
          </a:bodyPr>
          <a:lstStyle/>
          <a:p>
            <a:pPr algn="l"/>
            <a:r>
              <a:rPr lang="en-US" sz="800" spc="200" dirty="0">
                <a:solidFill>
                  <a:srgbClr val="1E2C52"/>
                </a:solidFill>
                <a:latin typeface="Verdana" charset="0"/>
                <a:ea typeface="Verdana" charset="0"/>
                <a:cs typeface="Verdana" charset="0"/>
              </a:rPr>
              <a:t>ASPIRE TO HE | SESSION FIVE</a:t>
            </a:r>
            <a:endParaRPr lang="en-US" sz="800" spc="200" baseline="0" dirty="0">
              <a:solidFill>
                <a:srgbClr val="1E2C52"/>
              </a:solidFill>
              <a:latin typeface="Verdana" charset="0"/>
              <a:ea typeface="Verdana" charset="0"/>
              <a:cs typeface="Verdana" charset="0"/>
            </a:endParaRPr>
          </a:p>
        </p:txBody>
      </p:sp>
      <p:cxnSp>
        <p:nvCxnSpPr>
          <p:cNvPr id="6" name="Straight Connector 5"/>
          <p:cNvCxnSpPr/>
          <p:nvPr/>
        </p:nvCxnSpPr>
        <p:spPr>
          <a:xfrm>
            <a:off x="407988" y="6346097"/>
            <a:ext cx="11376025" cy="0"/>
          </a:xfrm>
          <a:prstGeom prst="line">
            <a:avLst/>
          </a:prstGeom>
          <a:ln>
            <a:solidFill>
              <a:srgbClr val="1E2C52"/>
            </a:solidFill>
          </a:ln>
        </p:spPr>
        <p:style>
          <a:lnRef idx="1">
            <a:schemeClr val="accent1"/>
          </a:lnRef>
          <a:fillRef idx="0">
            <a:schemeClr val="accent1"/>
          </a:fillRef>
          <a:effectRef idx="0">
            <a:schemeClr val="accent1"/>
          </a:effectRef>
          <a:fontRef idx="minor">
            <a:schemeClr val="tx1"/>
          </a:fontRef>
        </p:style>
      </p:cxnSp>
      <p:pic>
        <p:nvPicPr>
          <p:cNvPr id="7" name="Picture 2" descr="http://www2.wlv.ac.uk/webteam/files/wlv_logo_colour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715" y="4686994"/>
            <a:ext cx="2654290" cy="5349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7988" y="4816557"/>
            <a:ext cx="5699868" cy="1140365"/>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YEAR 12 - SESSION 5: WHAT ARE THE COSTS?</a:t>
            </a:r>
          </a:p>
        </p:txBody>
      </p:sp>
    </p:spTree>
    <p:extLst>
      <p:ext uri="{BB962C8B-B14F-4D97-AF65-F5344CB8AC3E}">
        <p14:creationId xmlns:p14="http://schemas.microsoft.com/office/powerpoint/2010/main" val="4181210830"/>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8246081" cy="226938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AS SOON AS THEY FINISH THEIR DEGREE, STUDENTS HAVE TO START REPAYING ANY LOANS FROM STUDENT FINANCE…</a:t>
            </a:r>
          </a:p>
        </p:txBody>
      </p:sp>
      <p:sp>
        <p:nvSpPr>
          <p:cNvPr id="3" name="TPAnswers"/>
          <p:cNvSpPr txBox="1">
            <a:spLocks/>
          </p:cNvSpPr>
          <p:nvPr>
            <p:custDataLst>
              <p:tags r:id="rId1"/>
            </p:custDataLst>
          </p:nvPr>
        </p:nvSpPr>
        <p:spPr>
          <a:xfrm>
            <a:off x="501679" y="3045545"/>
            <a:ext cx="3084801" cy="172965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400" b="1" dirty="0"/>
              <a:t>True</a:t>
            </a:r>
          </a:p>
          <a:p>
            <a:pPr marL="914400" indent="-914400">
              <a:lnSpc>
                <a:spcPct val="100000"/>
              </a:lnSpc>
              <a:spcBef>
                <a:spcPct val="20000"/>
              </a:spcBef>
              <a:buFont typeface="+mj-lt"/>
              <a:buAutoNum type="alphaUcPeriod"/>
            </a:pPr>
            <a:r>
              <a:rPr lang="en-GB" sz="4400" b="1" dirty="0"/>
              <a:t>False</a:t>
            </a:r>
          </a:p>
        </p:txBody>
      </p:sp>
      <p:sp>
        <p:nvSpPr>
          <p:cNvPr id="4" name="CorShape1"/>
          <p:cNvSpPr/>
          <p:nvPr>
            <p:custDataLst>
              <p:tags r:id="rId2"/>
            </p:custDataLst>
          </p:nvPr>
        </p:nvSpPr>
        <p:spPr>
          <a:xfrm>
            <a:off x="471199" y="3808772"/>
            <a:ext cx="2932401" cy="834348"/>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4318920" y="3143984"/>
            <a:ext cx="366593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ea typeface="+mn-ea"/>
                <a:cs typeface="+mn-cs"/>
              </a:rPr>
              <a:t>Answer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mn-ea"/>
                <a:cs typeface="+mn-cs"/>
              </a:rPr>
              <a:t>It will be in the following tax year and will be dependent on how much you earn.</a:t>
            </a:r>
          </a:p>
        </p:txBody>
      </p:sp>
    </p:spTree>
    <p:extLst>
      <p:ext uri="{BB962C8B-B14F-4D97-AF65-F5344CB8AC3E}">
        <p14:creationId xmlns:p14="http://schemas.microsoft.com/office/powerpoint/2010/main" val="16822070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1679" y="622184"/>
            <a:ext cx="8164801" cy="177557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HOW MUCH DO GRADUATES NEED TO EARN BEFORE THEY START PAYING BACK THEIR STUDENT LOAN?</a:t>
            </a:r>
          </a:p>
        </p:txBody>
      </p:sp>
      <p:sp>
        <p:nvSpPr>
          <p:cNvPr id="4" name="TPAnswers"/>
          <p:cNvSpPr txBox="1">
            <a:spLocks/>
          </p:cNvSpPr>
          <p:nvPr>
            <p:custDataLst>
              <p:tags r:id="rId1"/>
            </p:custDataLst>
          </p:nvPr>
        </p:nvSpPr>
        <p:spPr>
          <a:xfrm>
            <a:off x="498588" y="2588767"/>
            <a:ext cx="3523207" cy="3243073"/>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400" b="1" dirty="0"/>
              <a:t>£21,000</a:t>
            </a:r>
          </a:p>
          <a:p>
            <a:pPr marL="914400" indent="-914400">
              <a:lnSpc>
                <a:spcPct val="100000"/>
              </a:lnSpc>
              <a:spcBef>
                <a:spcPct val="20000"/>
              </a:spcBef>
              <a:buFont typeface="+mj-lt"/>
              <a:buAutoNum type="alphaUcPeriod"/>
            </a:pPr>
            <a:r>
              <a:rPr lang="en-GB" sz="4400" b="1" dirty="0"/>
              <a:t>£0</a:t>
            </a:r>
          </a:p>
          <a:p>
            <a:pPr marL="914400" indent="-914400">
              <a:lnSpc>
                <a:spcPct val="100000"/>
              </a:lnSpc>
              <a:spcBef>
                <a:spcPct val="20000"/>
              </a:spcBef>
              <a:buFont typeface="+mj-lt"/>
              <a:buAutoNum type="alphaUcPeriod"/>
            </a:pPr>
            <a:r>
              <a:rPr lang="en-GB" sz="4400" b="1" dirty="0"/>
              <a:t>£25,000</a:t>
            </a:r>
          </a:p>
          <a:p>
            <a:pPr marL="914400" indent="-914400">
              <a:lnSpc>
                <a:spcPct val="100000"/>
              </a:lnSpc>
              <a:spcBef>
                <a:spcPct val="20000"/>
              </a:spcBef>
              <a:buFont typeface="+mj-lt"/>
              <a:buAutoNum type="alphaUcPeriod"/>
            </a:pPr>
            <a:r>
              <a:rPr lang="en-GB" sz="4400" b="1" dirty="0"/>
              <a:t>£15,000</a:t>
            </a:r>
          </a:p>
        </p:txBody>
      </p:sp>
      <p:sp>
        <p:nvSpPr>
          <p:cNvPr id="5" name="CorShape1"/>
          <p:cNvSpPr/>
          <p:nvPr>
            <p:custDataLst>
              <p:tags r:id="rId2"/>
            </p:custDataLst>
          </p:nvPr>
        </p:nvSpPr>
        <p:spPr>
          <a:xfrm>
            <a:off x="498588" y="4121911"/>
            <a:ext cx="3350082" cy="877824"/>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chemeClr val="tx1"/>
              </a:solidFill>
              <a:effectLst/>
              <a:uLnTx/>
              <a:uFillTx/>
              <a:ea typeface="+mn-ea"/>
              <a:cs typeface="+mn-cs"/>
            </a:endParaRPr>
          </a:p>
        </p:txBody>
      </p:sp>
      <p:sp>
        <p:nvSpPr>
          <p:cNvPr id="6" name="TextBox 5"/>
          <p:cNvSpPr txBox="1"/>
          <p:nvPr/>
        </p:nvSpPr>
        <p:spPr>
          <a:xfrm>
            <a:off x="4269728" y="2588767"/>
            <a:ext cx="4103427" cy="3785652"/>
          </a:xfrm>
          <a:prstGeom prst="rect">
            <a:avLst/>
          </a:prstGeom>
          <a:noFill/>
        </p:spPr>
        <p:txBody>
          <a:bodyPr wrap="square" rtlCol="0">
            <a:spAutoFit/>
          </a:bodyPr>
          <a:lstStyle/>
          <a:p>
            <a:pPr lvl="0">
              <a:defRPr/>
            </a:pPr>
            <a:r>
              <a:rPr kumimoji="0" lang="en-GB" sz="2000" b="1" u="none" strike="noStrike" kern="1200" cap="none" spc="0" normalizeH="0" baseline="0" noProof="0" dirty="0">
                <a:ln>
                  <a:noFill/>
                </a:ln>
                <a:solidFill>
                  <a:srgbClr val="000000"/>
                </a:solidFill>
                <a:effectLst/>
                <a:uLnTx/>
                <a:uFillTx/>
              </a:rPr>
              <a:t>Answer = </a:t>
            </a:r>
            <a:r>
              <a:rPr lang="en-GB" b="1" dirty="0"/>
              <a:t>£25,000</a:t>
            </a:r>
          </a:p>
          <a:p>
            <a:pPr lvl="0">
              <a:defRPr/>
            </a:pPr>
            <a:endParaRPr kumimoji="0" lang="en-GB" sz="2000" b="1" i="1" u="none" strike="noStrike" kern="1200" cap="none" spc="0" normalizeH="0" baseline="0" noProof="0" dirty="0">
              <a:ln>
                <a:noFill/>
              </a:ln>
              <a:solidFill>
                <a:srgbClr val="000000"/>
              </a:solidFill>
              <a:effectLst/>
              <a:uLnTx/>
              <a:uFillTx/>
            </a:endParaRPr>
          </a:p>
          <a:p>
            <a:pPr lvl="0">
              <a:defRPr/>
            </a:pPr>
            <a:r>
              <a:rPr kumimoji="0" lang="en-GB" sz="2000" b="0" i="1" u="none" strike="noStrike" kern="1200" cap="none" spc="0" normalizeH="0" baseline="0" noProof="0" dirty="0">
                <a:ln>
                  <a:noFill/>
                </a:ln>
                <a:solidFill>
                  <a:srgbClr val="000000"/>
                </a:solidFill>
                <a:effectLst/>
                <a:uLnTx/>
                <a:uFillTx/>
              </a:rPr>
              <a:t>As of August 2023, the repayment threshold </a:t>
            </a:r>
            <a:r>
              <a:rPr lang="en-GB" sz="2000" i="1" dirty="0">
                <a:solidFill>
                  <a:srgbClr val="000000"/>
                </a:solidFill>
              </a:rPr>
              <a:t>is </a:t>
            </a:r>
            <a:r>
              <a:rPr lang="en-GB" b="1" dirty="0"/>
              <a:t>£25,000 </a:t>
            </a:r>
            <a:r>
              <a:rPr lang="en-GB" dirty="0"/>
              <a:t>for those on ‘Plan 5’</a:t>
            </a:r>
            <a:r>
              <a:rPr kumimoji="0" lang="en-GB" sz="2000" b="0" i="1" u="none" strike="noStrike" kern="1200" cap="none" spc="0" normalizeH="0" baseline="0" noProof="0" dirty="0">
                <a:ln>
                  <a:noFill/>
                </a:ln>
                <a:solidFill>
                  <a:srgbClr val="000000"/>
                </a:solidFill>
                <a:effectLst/>
                <a:uLnTx/>
                <a:uFillTx/>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ED1C24"/>
                </a:solidFill>
                <a:effectLst/>
                <a:uLnTx/>
                <a:uFillTx/>
              </a:rPr>
              <a:t>Repayments are based on how much students earn and not how much they owe.</a:t>
            </a:r>
            <a:br>
              <a:rPr kumimoji="0" lang="en-GB" sz="2000" b="1" i="1" u="none" strike="noStrike" kern="1200" cap="none" spc="0" normalizeH="0" baseline="0" noProof="0" dirty="0">
                <a:ln>
                  <a:noFill/>
                </a:ln>
                <a:solidFill>
                  <a:srgbClr val="000000"/>
                </a:solidFill>
                <a:effectLst/>
                <a:uLnTx/>
                <a:uFillTx/>
              </a:rPr>
            </a:br>
            <a:endParaRPr kumimoji="0" lang="en-GB" sz="2000" b="1" i="1" u="none" strike="noStrike" kern="1200" cap="none" spc="0" normalizeH="0" baseline="0" noProof="0" dirty="0">
              <a:ln>
                <a:noFill/>
              </a:ln>
              <a:solidFill>
                <a:srgbClr val="000000"/>
              </a:solidFill>
              <a:effectLst/>
              <a:uLnTx/>
              <a:uFillTx/>
            </a:endParaRPr>
          </a:p>
          <a:p>
            <a:pPr lvl="0">
              <a:defRPr/>
            </a:pPr>
            <a:r>
              <a:rPr kumimoji="0" lang="en-GB" sz="2000" b="0" i="1" u="none" strike="noStrike" kern="1200" cap="none" spc="0" normalizeH="0" baseline="0" noProof="0" dirty="0">
                <a:ln>
                  <a:noFill/>
                </a:ln>
                <a:solidFill>
                  <a:srgbClr val="000000"/>
                </a:solidFill>
                <a:effectLst/>
                <a:uLnTx/>
                <a:uFillTx/>
              </a:rPr>
              <a:t>Only 9% of anything over </a:t>
            </a:r>
            <a:r>
              <a:rPr lang="en-GB" b="1" dirty="0"/>
              <a:t>£25,000 </a:t>
            </a:r>
            <a:r>
              <a:rPr kumimoji="0" lang="en-GB" sz="2000" b="0" i="1" u="none" strike="noStrike" kern="1200" cap="none" spc="0" normalizeH="0" baseline="0" noProof="0" dirty="0">
                <a:ln>
                  <a:noFill/>
                </a:ln>
                <a:solidFill>
                  <a:srgbClr val="000000"/>
                </a:solidFill>
                <a:effectLst/>
                <a:uLnTx/>
                <a:uFillTx/>
              </a:rPr>
              <a:t>is considered.</a:t>
            </a:r>
          </a:p>
        </p:txBody>
      </p:sp>
    </p:spTree>
    <p:extLst>
      <p:ext uri="{BB962C8B-B14F-4D97-AF65-F5344CB8AC3E}">
        <p14:creationId xmlns:p14="http://schemas.microsoft.com/office/powerpoint/2010/main" val="37311091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8296881" cy="223277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STUDENT FINANCE LOANS WILL STOP SOMEONE FROM GETTING A MORTGAGE OR OTHER LOANS IN THE FUTURE…</a:t>
            </a:r>
          </a:p>
        </p:txBody>
      </p:sp>
      <p:sp>
        <p:nvSpPr>
          <p:cNvPr id="3" name="TPAnswers"/>
          <p:cNvSpPr txBox="1">
            <a:spLocks/>
          </p:cNvSpPr>
          <p:nvPr>
            <p:custDataLst>
              <p:tags r:id="rId1"/>
            </p:custDataLst>
          </p:nvPr>
        </p:nvSpPr>
        <p:spPr>
          <a:xfrm>
            <a:off x="501679" y="3045545"/>
            <a:ext cx="3084801" cy="172965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400" b="1" dirty="0"/>
              <a:t>True</a:t>
            </a:r>
          </a:p>
          <a:p>
            <a:pPr marL="914400" indent="-914400">
              <a:lnSpc>
                <a:spcPct val="100000"/>
              </a:lnSpc>
              <a:spcBef>
                <a:spcPct val="20000"/>
              </a:spcBef>
              <a:buFont typeface="+mj-lt"/>
              <a:buAutoNum type="alphaUcPeriod"/>
            </a:pPr>
            <a:r>
              <a:rPr lang="en-GB" sz="4400" b="1" dirty="0"/>
              <a:t>False</a:t>
            </a:r>
          </a:p>
        </p:txBody>
      </p:sp>
      <p:sp>
        <p:nvSpPr>
          <p:cNvPr id="4" name="CorShape1"/>
          <p:cNvSpPr/>
          <p:nvPr>
            <p:custDataLst>
              <p:tags r:id="rId2"/>
            </p:custDataLst>
          </p:nvPr>
        </p:nvSpPr>
        <p:spPr>
          <a:xfrm>
            <a:off x="471199" y="3808772"/>
            <a:ext cx="2932401" cy="834348"/>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3730832" y="3045545"/>
            <a:ext cx="4162123"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1" u="none" strike="noStrike" kern="1200" cap="none" spc="0" normalizeH="0" baseline="0" noProof="0" dirty="0">
                <a:ln>
                  <a:noFill/>
                </a:ln>
                <a:solidFill>
                  <a:srgbClr val="000000"/>
                </a:solidFill>
                <a:effectLst/>
                <a:uLnTx/>
                <a:uFillTx/>
                <a:ea typeface="+mn-ea"/>
                <a:cs typeface="+mn-cs"/>
              </a:rPr>
              <a:t>Answer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1"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1" u="none" strike="noStrike" kern="1200" cap="none" spc="0" normalizeH="0" baseline="0" noProof="0" dirty="0">
                <a:ln>
                  <a:noFill/>
                </a:ln>
                <a:solidFill>
                  <a:srgbClr val="000000"/>
                </a:solidFill>
                <a:effectLst/>
                <a:uLnTx/>
                <a:uFillTx/>
                <a:ea typeface="+mn-ea"/>
                <a:cs typeface="+mn-cs"/>
              </a:rPr>
              <a:t>A student loan </a:t>
            </a:r>
            <a:r>
              <a:rPr kumimoji="0" lang="en-GB" sz="1900" b="1" i="1" u="sng" strike="noStrike" kern="1200" cap="none" spc="0" normalizeH="0" baseline="0" noProof="0" dirty="0">
                <a:ln>
                  <a:noFill/>
                </a:ln>
                <a:solidFill>
                  <a:srgbClr val="000000"/>
                </a:solidFill>
                <a:effectLst/>
                <a:uLnTx/>
                <a:uFillTx/>
                <a:ea typeface="+mn-ea"/>
                <a:cs typeface="+mn-cs"/>
              </a:rPr>
              <a:t>will not</a:t>
            </a:r>
            <a:r>
              <a:rPr kumimoji="0" lang="en-GB" sz="1900" b="1" i="1" u="none" strike="noStrike" kern="1200" cap="none" spc="0" normalizeH="0" baseline="0" noProof="0" dirty="0">
                <a:ln>
                  <a:noFill/>
                </a:ln>
                <a:solidFill>
                  <a:srgbClr val="000000"/>
                </a:solidFill>
                <a:effectLst/>
                <a:uLnTx/>
                <a:uFillTx/>
                <a:ea typeface="+mn-ea"/>
                <a:cs typeface="+mn-cs"/>
              </a:rPr>
              <a:t> </a:t>
            </a:r>
            <a:r>
              <a:rPr kumimoji="0" lang="en-GB" sz="1900" b="0" i="1" u="none" strike="noStrike" kern="1200" cap="none" spc="0" normalizeH="0" baseline="0" noProof="0" dirty="0">
                <a:ln>
                  <a:noFill/>
                </a:ln>
                <a:solidFill>
                  <a:srgbClr val="000000"/>
                </a:solidFill>
                <a:effectLst/>
                <a:uLnTx/>
                <a:uFillTx/>
                <a:ea typeface="+mn-ea"/>
                <a:cs typeface="+mn-cs"/>
              </a:rPr>
              <a:t>stop a student getting a loan or mortgage in the future. It is considered to be a good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900"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1" u="none" strike="noStrike" kern="1200" cap="none" spc="0" normalizeH="0" baseline="0" noProof="0" dirty="0">
                <a:ln>
                  <a:noFill/>
                </a:ln>
                <a:solidFill>
                  <a:srgbClr val="000000"/>
                </a:solidFill>
                <a:effectLst/>
                <a:uLnTx/>
                <a:uFillTx/>
                <a:ea typeface="+mn-ea"/>
                <a:cs typeface="+mn-cs"/>
              </a:rPr>
              <a:t>When applying for loans and mortgages you have to state you have a student loan. Other than that it will have </a:t>
            </a:r>
            <a:r>
              <a:rPr kumimoji="0" lang="en-GB" sz="1900" b="1" i="1" u="none" strike="noStrike" kern="1200" cap="none" spc="0" normalizeH="0" baseline="0" noProof="0" dirty="0">
                <a:ln>
                  <a:noFill/>
                </a:ln>
                <a:solidFill>
                  <a:srgbClr val="000000"/>
                </a:solidFill>
                <a:effectLst/>
                <a:uLnTx/>
                <a:uFillTx/>
                <a:ea typeface="+mn-ea"/>
                <a:cs typeface="+mn-cs"/>
              </a:rPr>
              <a:t>NO</a:t>
            </a:r>
            <a:r>
              <a:rPr kumimoji="0" lang="en-GB" sz="1900" b="0" i="1" u="none" strike="noStrike" kern="1200" cap="none" spc="0" normalizeH="0" baseline="0" noProof="0" dirty="0">
                <a:ln>
                  <a:noFill/>
                </a:ln>
                <a:solidFill>
                  <a:srgbClr val="000000"/>
                </a:solidFill>
                <a:effectLst/>
                <a:uLnTx/>
                <a:uFillTx/>
                <a:ea typeface="+mn-ea"/>
                <a:cs typeface="+mn-cs"/>
              </a:rPr>
              <a:t> effect on lending.</a:t>
            </a:r>
          </a:p>
        </p:txBody>
      </p:sp>
    </p:spTree>
    <p:extLst>
      <p:ext uri="{BB962C8B-B14F-4D97-AF65-F5344CB8AC3E}">
        <p14:creationId xmlns:p14="http://schemas.microsoft.com/office/powerpoint/2010/main" val="30492841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1679" y="622184"/>
            <a:ext cx="8296881" cy="223277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IF A STUDENT MOVES TO ANOTHER COUNTRY, THEY NEED TO INFORM STUDENT FINANCE AND CONTINUE TO MAKE REPAYMENTS…</a:t>
            </a:r>
          </a:p>
        </p:txBody>
      </p:sp>
      <p:sp>
        <p:nvSpPr>
          <p:cNvPr id="5" name="TPAnswers"/>
          <p:cNvSpPr txBox="1">
            <a:spLocks/>
          </p:cNvSpPr>
          <p:nvPr>
            <p:custDataLst>
              <p:tags r:id="rId1"/>
            </p:custDataLst>
          </p:nvPr>
        </p:nvSpPr>
        <p:spPr>
          <a:xfrm>
            <a:off x="501679" y="3045545"/>
            <a:ext cx="3084801" cy="172965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400" b="1" dirty="0"/>
              <a:t>True</a:t>
            </a:r>
          </a:p>
          <a:p>
            <a:pPr marL="914400" indent="-914400">
              <a:lnSpc>
                <a:spcPct val="100000"/>
              </a:lnSpc>
              <a:spcBef>
                <a:spcPct val="20000"/>
              </a:spcBef>
              <a:buFont typeface="+mj-lt"/>
              <a:buAutoNum type="alphaUcPeriod"/>
            </a:pPr>
            <a:r>
              <a:rPr lang="en-GB" sz="4400" b="1" dirty="0"/>
              <a:t>False</a:t>
            </a:r>
          </a:p>
        </p:txBody>
      </p:sp>
      <p:sp>
        <p:nvSpPr>
          <p:cNvPr id="6" name="CorShape1"/>
          <p:cNvSpPr/>
          <p:nvPr>
            <p:custDataLst>
              <p:tags r:id="rId2"/>
            </p:custDataLst>
          </p:nvPr>
        </p:nvSpPr>
        <p:spPr>
          <a:xfrm>
            <a:off x="501679" y="3035385"/>
            <a:ext cx="2932401" cy="834348"/>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3993022" y="3035385"/>
            <a:ext cx="413482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Answer = True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Students have a legal obligation to inform Student Finance England if they move abroad. SFE have an agreement with every tax office in the world. So they will know if you have moved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i="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lvl="0">
              <a:defRPr/>
            </a:pPr>
            <a:r>
              <a:rPr lang="en-GB" sz="2000" i="1" dirty="0">
                <a:solidFill>
                  <a:srgbClr val="000000"/>
                </a:solidFill>
                <a:latin typeface="Roboto" panose="02000000000000000000" pitchFamily="2" charset="0"/>
                <a:ea typeface="Roboto" panose="02000000000000000000" pitchFamily="2" charset="0"/>
                <a:cs typeface="Roboto" panose="02000000000000000000" pitchFamily="2" charset="0"/>
              </a:rPr>
              <a:t>SFE have even set up an office in Australia because it’s a major destination for graduates! </a:t>
            </a:r>
            <a:endParaRPr kumimoji="0" lang="en-GB" sz="20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70043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7128481" cy="173493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AFTER HOW MANY YEARS DOES ANY OUTSTANDING STUDENT LOANS GET WRITTEN OFF?</a:t>
            </a:r>
          </a:p>
        </p:txBody>
      </p:sp>
      <p:sp>
        <p:nvSpPr>
          <p:cNvPr id="3" name="TPAnswers"/>
          <p:cNvSpPr txBox="1">
            <a:spLocks/>
          </p:cNvSpPr>
          <p:nvPr>
            <p:custDataLst>
              <p:tags r:id="rId1"/>
            </p:custDataLst>
          </p:nvPr>
        </p:nvSpPr>
        <p:spPr>
          <a:xfrm>
            <a:off x="501679" y="2517148"/>
            <a:ext cx="3523207" cy="3439236"/>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800" b="1" dirty="0"/>
              <a:t>20 years</a:t>
            </a:r>
          </a:p>
          <a:p>
            <a:pPr marL="914400" indent="-914400">
              <a:lnSpc>
                <a:spcPct val="100000"/>
              </a:lnSpc>
              <a:spcBef>
                <a:spcPct val="20000"/>
              </a:spcBef>
              <a:buFont typeface="+mj-lt"/>
              <a:buAutoNum type="alphaUcPeriod"/>
            </a:pPr>
            <a:r>
              <a:rPr lang="en-GB" sz="4800" b="1" dirty="0"/>
              <a:t>10 years</a:t>
            </a:r>
          </a:p>
          <a:p>
            <a:pPr marL="914400" indent="-914400">
              <a:lnSpc>
                <a:spcPct val="100000"/>
              </a:lnSpc>
              <a:spcBef>
                <a:spcPct val="20000"/>
              </a:spcBef>
              <a:buFont typeface="+mj-lt"/>
              <a:buAutoNum type="alphaUcPeriod"/>
            </a:pPr>
            <a:r>
              <a:rPr lang="en-GB" sz="4800" b="1" dirty="0"/>
              <a:t>40 years</a:t>
            </a:r>
          </a:p>
          <a:p>
            <a:pPr marL="914400" indent="-914400">
              <a:lnSpc>
                <a:spcPct val="100000"/>
              </a:lnSpc>
              <a:spcBef>
                <a:spcPct val="20000"/>
              </a:spcBef>
              <a:buFont typeface="+mj-lt"/>
              <a:buAutoNum type="alphaUcPeriod"/>
            </a:pPr>
            <a:r>
              <a:rPr lang="en-GB" sz="4800" b="1" dirty="0"/>
              <a:t>30 years</a:t>
            </a:r>
          </a:p>
        </p:txBody>
      </p:sp>
      <p:sp>
        <p:nvSpPr>
          <p:cNvPr id="4" name="CorShape1"/>
          <p:cNvSpPr/>
          <p:nvPr>
            <p:custDataLst>
              <p:tags r:id="rId2"/>
            </p:custDataLst>
          </p:nvPr>
        </p:nvSpPr>
        <p:spPr>
          <a:xfrm>
            <a:off x="501679" y="4236766"/>
            <a:ext cx="3643601" cy="975314"/>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4504785" y="2517148"/>
            <a:ext cx="353951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rPr>
              <a:t>Answer = 40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rPr>
              <a:t>Any outstanding loans will get wiped off after 40 years for students on ‘Plan 5’. It will always be dependent on how much you earn and not how much you owe.</a:t>
            </a:r>
          </a:p>
        </p:txBody>
      </p:sp>
    </p:spTree>
    <p:extLst>
      <p:ext uri="{BB962C8B-B14F-4D97-AF65-F5344CB8AC3E}">
        <p14:creationId xmlns:p14="http://schemas.microsoft.com/office/powerpoint/2010/main" val="1726310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7839681" cy="223277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ON AVERAGE, HOW MUCH MORE DO GRADUATES EARN OVER THE COURSE OF THEIR CAREERS COMPARED TO NON-GRADUATES?</a:t>
            </a:r>
          </a:p>
        </p:txBody>
      </p:sp>
      <p:sp>
        <p:nvSpPr>
          <p:cNvPr id="3" name="TPAnswers"/>
          <p:cNvSpPr txBox="1">
            <a:spLocks/>
          </p:cNvSpPr>
          <p:nvPr>
            <p:custDataLst>
              <p:tags r:id="rId1"/>
            </p:custDataLst>
          </p:nvPr>
        </p:nvSpPr>
        <p:spPr>
          <a:xfrm>
            <a:off x="501679" y="2839645"/>
            <a:ext cx="3747004" cy="34528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800" b="1"/>
              <a:t>£100,000</a:t>
            </a:r>
          </a:p>
          <a:p>
            <a:pPr marL="914400" indent="-914400">
              <a:lnSpc>
                <a:spcPct val="100000"/>
              </a:lnSpc>
              <a:spcBef>
                <a:spcPct val="20000"/>
              </a:spcBef>
              <a:buFont typeface="+mj-lt"/>
              <a:buAutoNum type="alphaUcPeriod"/>
            </a:pPr>
            <a:r>
              <a:rPr lang="en-GB" sz="4800" b="1"/>
              <a:t>£250,000</a:t>
            </a:r>
          </a:p>
          <a:p>
            <a:pPr marL="914400" indent="-914400">
              <a:lnSpc>
                <a:spcPct val="100000"/>
              </a:lnSpc>
              <a:spcBef>
                <a:spcPct val="20000"/>
              </a:spcBef>
              <a:buFont typeface="+mj-lt"/>
              <a:buAutoNum type="alphaUcPeriod"/>
            </a:pPr>
            <a:r>
              <a:rPr lang="en-GB" sz="4800" b="1"/>
              <a:t>£50,000</a:t>
            </a:r>
          </a:p>
          <a:p>
            <a:pPr marL="914400" indent="-914400">
              <a:lnSpc>
                <a:spcPct val="100000"/>
              </a:lnSpc>
              <a:spcBef>
                <a:spcPct val="20000"/>
              </a:spcBef>
              <a:buFont typeface="+mj-lt"/>
              <a:buAutoNum type="alphaUcPeriod"/>
            </a:pPr>
            <a:r>
              <a:rPr lang="en-GB" sz="4800" b="1"/>
              <a:t>£30,000</a:t>
            </a:r>
            <a:endParaRPr lang="en-GB" sz="4800" b="1" dirty="0"/>
          </a:p>
        </p:txBody>
      </p:sp>
      <p:sp>
        <p:nvSpPr>
          <p:cNvPr id="4" name="CorShape1"/>
          <p:cNvSpPr/>
          <p:nvPr>
            <p:custDataLst>
              <p:tags r:id="rId2"/>
            </p:custDataLst>
          </p:nvPr>
        </p:nvSpPr>
        <p:spPr>
          <a:xfrm>
            <a:off x="498456" y="3688263"/>
            <a:ext cx="3750227" cy="877824"/>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chemeClr val="tx1"/>
              </a:solidFill>
              <a:effectLst/>
              <a:uLnTx/>
              <a:uFillTx/>
              <a:ea typeface="+mn-ea"/>
              <a:cs typeface="+mn-cs"/>
            </a:endParaRPr>
          </a:p>
        </p:txBody>
      </p:sp>
      <p:sp>
        <p:nvSpPr>
          <p:cNvPr id="5" name="TextBox 4"/>
          <p:cNvSpPr txBox="1"/>
          <p:nvPr/>
        </p:nvSpPr>
        <p:spPr>
          <a:xfrm>
            <a:off x="4466568" y="2996426"/>
            <a:ext cx="3656906"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dirty="0">
                <a:ln>
                  <a:noFill/>
                </a:ln>
                <a:solidFill>
                  <a:srgbClr val="000000"/>
                </a:solidFill>
                <a:effectLst/>
                <a:uLnTx/>
                <a:uFillTx/>
              </a:rPr>
              <a:t>Answer = £250,000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1" u="none" strike="noStrike" kern="1200" cap="none" spc="0" normalizeH="0" baseline="0" noProof="0" dirty="0">
              <a:ln>
                <a:noFill/>
              </a:ln>
              <a:solidFill>
                <a:srgbClr val="0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0000"/>
                </a:solidFill>
                <a:effectLst/>
                <a:uLnTx/>
                <a:uFillTx/>
                <a:ea typeface="Rockwell" charset="0"/>
                <a:cs typeface="Rockwell" charset="0"/>
              </a:rPr>
              <a:t>People with degree qualifications are likely to see career earnings £250,000 greater (on average) than those without.</a:t>
            </a:r>
            <a:endParaRPr kumimoji="0" lang="en-GB" b="1" i="1" u="none" strike="noStrike" kern="1200" cap="none" spc="0" normalizeH="0" baseline="0" noProof="0" dirty="0">
              <a:ln>
                <a:noFill/>
              </a:ln>
              <a:solidFill>
                <a:srgbClr val="00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1" i="1" u="none" strike="noStrike" kern="1200" cap="none" spc="0" normalizeH="0" baseline="0" noProof="0" dirty="0">
              <a:ln>
                <a:noFill/>
              </a:ln>
              <a:solidFill>
                <a:srgbClr val="000000"/>
              </a:solidFill>
              <a:effectLst/>
              <a:uLnTx/>
              <a:uFillTx/>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1" u="none" strike="noStrike" kern="1200" cap="none" spc="0" normalizeH="0" baseline="0" noProof="0" dirty="0">
                <a:ln>
                  <a:noFill/>
                </a:ln>
                <a:solidFill>
                  <a:srgbClr val="000000"/>
                </a:solidFill>
                <a:effectLst/>
                <a:uLnTx/>
                <a:uFillTx/>
                <a:ea typeface="Rockwell" charset="0"/>
                <a:cs typeface="Rockwell" charset="0"/>
              </a:rPr>
              <a:t>Students borrow a fraction of their potential career earnings when studying – it’s an investment into their future!</a:t>
            </a:r>
          </a:p>
        </p:txBody>
      </p:sp>
    </p:spTree>
    <p:extLst>
      <p:ext uri="{BB962C8B-B14F-4D97-AF65-F5344CB8AC3E}">
        <p14:creationId xmlns:p14="http://schemas.microsoft.com/office/powerpoint/2010/main" val="9677087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34946"/>
            <a:ext cx="4551831"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UNIVERSITY COSTS</a:t>
            </a:r>
          </a:p>
        </p:txBody>
      </p:sp>
      <p:sp>
        <p:nvSpPr>
          <p:cNvPr id="3" name="TextBox 2"/>
          <p:cNvSpPr txBox="1"/>
          <p:nvPr/>
        </p:nvSpPr>
        <p:spPr>
          <a:xfrm>
            <a:off x="538329" y="1667435"/>
            <a:ext cx="11044071" cy="4031873"/>
          </a:xfrm>
          <a:prstGeom prst="rect">
            <a:avLst/>
          </a:prstGeom>
          <a:noFill/>
        </p:spPr>
        <p:txBody>
          <a:bodyPr wrap="square" rtlCol="0">
            <a:spAutoFit/>
          </a:bodyPr>
          <a:lstStyle/>
          <a:p>
            <a:r>
              <a:rPr lang="en-GB" sz="3200" dirty="0">
                <a:latin typeface="Roboto" panose="02000000000000000000" pitchFamily="2" charset="0"/>
                <a:ea typeface="Roboto" panose="02000000000000000000" pitchFamily="2" charset="0"/>
                <a:cs typeface="Roboto" panose="02000000000000000000" pitchFamily="2" charset="0"/>
              </a:rPr>
              <a:t>University has two main costs and there is funding available to you to cover both:</a:t>
            </a:r>
          </a:p>
          <a:p>
            <a:endParaRPr lang="en-GB" sz="3200" dirty="0">
              <a:latin typeface="Roboto" panose="02000000000000000000" pitchFamily="2" charset="0"/>
              <a:ea typeface="Roboto" panose="02000000000000000000" pitchFamily="2" charset="0"/>
              <a:cs typeface="Roboto" panose="02000000000000000000" pitchFamily="2" charset="0"/>
            </a:endParaRPr>
          </a:p>
          <a:p>
            <a:r>
              <a:rPr lang="en-GB" sz="3200" b="1" dirty="0">
                <a:solidFill>
                  <a:srgbClr val="ED217C"/>
                </a:solidFill>
                <a:latin typeface="Roboto" panose="02000000000000000000" pitchFamily="2" charset="0"/>
                <a:ea typeface="Roboto" panose="02000000000000000000" pitchFamily="2" charset="0"/>
                <a:cs typeface="Roboto" panose="02000000000000000000" pitchFamily="2" charset="0"/>
              </a:rPr>
              <a:t>Tuition Fee costs:</a:t>
            </a:r>
          </a:p>
          <a:p>
            <a:r>
              <a:rPr lang="en-GB" sz="3200" dirty="0">
                <a:latin typeface="Roboto" panose="02000000000000000000" pitchFamily="2" charset="0"/>
                <a:ea typeface="Roboto" panose="02000000000000000000" pitchFamily="2" charset="0"/>
                <a:cs typeface="Roboto" panose="02000000000000000000" pitchFamily="2" charset="0"/>
              </a:rPr>
              <a:t>the fee you need to pay the university to study the course</a:t>
            </a:r>
          </a:p>
          <a:p>
            <a:endParaRPr lang="en-GB" sz="3200" dirty="0">
              <a:latin typeface="Roboto" panose="02000000000000000000" pitchFamily="2" charset="0"/>
              <a:ea typeface="Roboto" panose="02000000000000000000" pitchFamily="2" charset="0"/>
              <a:cs typeface="Roboto" panose="02000000000000000000" pitchFamily="2" charset="0"/>
            </a:endParaRPr>
          </a:p>
          <a:p>
            <a:r>
              <a:rPr lang="en-GB" sz="3200" b="1" dirty="0">
                <a:solidFill>
                  <a:srgbClr val="0B9444"/>
                </a:solidFill>
                <a:latin typeface="Roboto" panose="02000000000000000000" pitchFamily="2" charset="0"/>
                <a:ea typeface="Roboto" panose="02000000000000000000" pitchFamily="2" charset="0"/>
                <a:cs typeface="Roboto" panose="02000000000000000000" pitchFamily="2" charset="0"/>
              </a:rPr>
              <a:t>Living costs:</a:t>
            </a:r>
          </a:p>
          <a:p>
            <a:r>
              <a:rPr lang="en-GB" sz="3200" dirty="0">
                <a:latin typeface="Roboto" panose="02000000000000000000" pitchFamily="2" charset="0"/>
                <a:ea typeface="Roboto" panose="02000000000000000000" pitchFamily="2" charset="0"/>
                <a:cs typeface="Roboto" panose="02000000000000000000" pitchFamily="2" charset="0"/>
              </a:rPr>
              <a:t>All your living costs whilst at university</a:t>
            </a:r>
          </a:p>
        </p:txBody>
      </p:sp>
    </p:spTree>
    <p:extLst>
      <p:ext uri="{BB962C8B-B14F-4D97-AF65-F5344CB8AC3E}">
        <p14:creationId xmlns:p14="http://schemas.microsoft.com/office/powerpoint/2010/main" val="15512629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30" y="625615"/>
            <a:ext cx="4212964"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TUITION FEE LOAN </a:t>
            </a:r>
          </a:p>
        </p:txBody>
      </p:sp>
      <p:grpSp>
        <p:nvGrpSpPr>
          <p:cNvPr id="4" name="Group 11"/>
          <p:cNvGrpSpPr>
            <a:grpSpLocks/>
          </p:cNvGrpSpPr>
          <p:nvPr/>
        </p:nvGrpSpPr>
        <p:grpSpPr bwMode="auto">
          <a:xfrm>
            <a:off x="423863" y="1642628"/>
            <a:ext cx="7603937" cy="818776"/>
            <a:chOff x="342616" y="2917423"/>
            <a:chExt cx="7603387" cy="819150"/>
          </a:xfrm>
        </p:grpSpPr>
        <p:grpSp>
          <p:nvGrpSpPr>
            <p:cNvPr id="5" name="Group 32"/>
            <p:cNvGrpSpPr>
              <a:grpSpLocks/>
            </p:cNvGrpSpPr>
            <p:nvPr/>
          </p:nvGrpSpPr>
          <p:grpSpPr bwMode="auto">
            <a:xfrm>
              <a:off x="342616" y="2917423"/>
              <a:ext cx="7422961" cy="819150"/>
              <a:chOff x="322073" y="2050255"/>
              <a:chExt cx="7422135" cy="819069"/>
            </a:xfrm>
          </p:grpSpPr>
          <p:sp>
            <p:nvSpPr>
              <p:cNvPr id="7" name="Rounded Rectangle 6"/>
              <p:cNvSpPr/>
              <p:nvPr/>
            </p:nvSpPr>
            <p:spPr bwMode="auto">
              <a:xfrm>
                <a:off x="596660" y="2055019"/>
                <a:ext cx="7147201" cy="814679"/>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8" name="Oval 7"/>
              <p:cNvSpPr/>
              <p:nvPr/>
            </p:nvSpPr>
            <p:spPr bwMode="auto">
              <a:xfrm>
                <a:off x="322073" y="2050255"/>
                <a:ext cx="820586" cy="819443"/>
              </a:xfrm>
              <a:prstGeom prst="ellipse">
                <a:avLst/>
              </a:prstGeom>
              <a:solidFill>
                <a:srgbClr val="C3005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t>Q</a:t>
                </a:r>
              </a:p>
            </p:txBody>
          </p:sp>
        </p:grpSp>
        <p:sp>
          <p:nvSpPr>
            <p:cNvPr id="6" name="Rectangle 4"/>
            <p:cNvSpPr>
              <a:spLocks noChangeArrowheads="1"/>
            </p:cNvSpPr>
            <p:nvPr/>
          </p:nvSpPr>
          <p:spPr bwMode="auto">
            <a:xfrm>
              <a:off x="1226758" y="2979645"/>
              <a:ext cx="6719245" cy="708209"/>
            </a:xfrm>
            <a:prstGeom prst="rect">
              <a:avLst/>
            </a:prstGeom>
            <a:noFill/>
            <a:ln w="9525">
              <a:noFill/>
              <a:miter lim="800000"/>
              <a:headEnd/>
              <a:tailEnd/>
            </a:ln>
          </p:spPr>
          <p:txBody>
            <a:bodyPr>
              <a:spAutoFit/>
            </a:bodyPr>
            <a:lstStyle/>
            <a:p>
              <a:r>
                <a:rPr lang="en-GB" sz="2000" dirty="0">
                  <a:latin typeface="Roboto" panose="02000000000000000000" pitchFamily="2" charset="0"/>
                  <a:ea typeface="Roboto" panose="02000000000000000000" pitchFamily="2" charset="0"/>
                  <a:cs typeface="Roboto" panose="02000000000000000000" pitchFamily="2" charset="0"/>
                </a:rPr>
                <a:t>What’s the maximum tuition fee universities or colleges will be able to charge students from September 2021?</a:t>
              </a:r>
            </a:p>
          </p:txBody>
        </p:sp>
      </p:grpSp>
      <p:grpSp>
        <p:nvGrpSpPr>
          <p:cNvPr id="9" name="Group 17"/>
          <p:cNvGrpSpPr>
            <a:grpSpLocks/>
          </p:cNvGrpSpPr>
          <p:nvPr/>
        </p:nvGrpSpPr>
        <p:grpSpPr bwMode="auto">
          <a:xfrm>
            <a:off x="425450" y="3816087"/>
            <a:ext cx="7508315" cy="818426"/>
            <a:chOff x="303946" y="3711297"/>
            <a:chExt cx="7507428" cy="819150"/>
          </a:xfrm>
        </p:grpSpPr>
        <p:grpSp>
          <p:nvGrpSpPr>
            <p:cNvPr id="10" name="Group 32"/>
            <p:cNvGrpSpPr>
              <a:grpSpLocks/>
            </p:cNvGrpSpPr>
            <p:nvPr/>
          </p:nvGrpSpPr>
          <p:grpSpPr bwMode="auto">
            <a:xfrm>
              <a:off x="303946" y="3711297"/>
              <a:ext cx="7420686" cy="819150"/>
              <a:chOff x="322073" y="2050255"/>
              <a:chExt cx="7419860" cy="819069"/>
            </a:xfrm>
          </p:grpSpPr>
          <p:sp>
            <p:nvSpPr>
              <p:cNvPr id="12" name="Rounded Rectangle 11"/>
              <p:cNvSpPr/>
              <p:nvPr/>
            </p:nvSpPr>
            <p:spPr bwMode="auto">
              <a:xfrm>
                <a:off x="596648" y="2054851"/>
                <a:ext cx="7145285" cy="81502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13" name="Oval 12"/>
              <p:cNvSpPr/>
              <p:nvPr/>
            </p:nvSpPr>
            <p:spPr bwMode="auto">
              <a:xfrm>
                <a:off x="322073" y="2050084"/>
                <a:ext cx="820550" cy="819795"/>
              </a:xfrm>
              <a:prstGeom prst="ellipse">
                <a:avLst/>
              </a:prstGeom>
              <a:solidFill>
                <a:srgbClr val="C3005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t>Q</a:t>
                </a:r>
              </a:p>
            </p:txBody>
          </p:sp>
        </p:grpSp>
        <p:sp>
          <p:nvSpPr>
            <p:cNvPr id="11" name="Rectangle 3"/>
            <p:cNvSpPr>
              <a:spLocks noChangeArrowheads="1"/>
            </p:cNvSpPr>
            <p:nvPr/>
          </p:nvSpPr>
          <p:spPr bwMode="auto">
            <a:xfrm>
              <a:off x="1171668" y="3755504"/>
              <a:ext cx="6639706" cy="708512"/>
            </a:xfrm>
            <a:prstGeom prst="rect">
              <a:avLst/>
            </a:prstGeom>
            <a:noFill/>
            <a:ln w="9525">
              <a:noFill/>
              <a:miter lim="800000"/>
              <a:headEnd/>
              <a:tailEnd/>
            </a:ln>
          </p:spPr>
          <p:txBody>
            <a:bodyPr wrap="square">
              <a:spAutoFit/>
            </a:bodyPr>
            <a:lstStyle/>
            <a:p>
              <a:r>
                <a:rPr lang="en-GB" sz="2000" dirty="0">
                  <a:latin typeface="Roboto" panose="02000000000000000000" pitchFamily="2" charset="0"/>
                  <a:ea typeface="Roboto" panose="02000000000000000000" pitchFamily="2" charset="0"/>
                  <a:cs typeface="Roboto" panose="02000000000000000000" pitchFamily="2" charset="0"/>
                </a:rPr>
                <a:t>How much of this should you need to pay up front before going to university or college?</a:t>
              </a:r>
            </a:p>
          </p:txBody>
        </p:sp>
      </p:grpSp>
      <p:grpSp>
        <p:nvGrpSpPr>
          <p:cNvPr id="14" name="Group 11"/>
          <p:cNvGrpSpPr>
            <a:grpSpLocks/>
          </p:cNvGrpSpPr>
          <p:nvPr/>
        </p:nvGrpSpPr>
        <p:grpSpPr bwMode="auto">
          <a:xfrm>
            <a:off x="427038" y="2641164"/>
            <a:ext cx="2684462" cy="819150"/>
            <a:chOff x="342616" y="2917423"/>
            <a:chExt cx="2684767" cy="819523"/>
          </a:xfrm>
        </p:grpSpPr>
        <p:grpSp>
          <p:nvGrpSpPr>
            <p:cNvPr id="15" name="Group 32"/>
            <p:cNvGrpSpPr>
              <a:grpSpLocks/>
            </p:cNvGrpSpPr>
            <p:nvPr/>
          </p:nvGrpSpPr>
          <p:grpSpPr bwMode="auto">
            <a:xfrm>
              <a:off x="342616" y="2917423"/>
              <a:ext cx="2684767" cy="819523"/>
              <a:chOff x="322073" y="2050255"/>
              <a:chExt cx="2684468" cy="819442"/>
            </a:xfrm>
          </p:grpSpPr>
          <p:sp>
            <p:nvSpPr>
              <p:cNvPr id="17" name="Rounded Rectangle 16"/>
              <p:cNvSpPr/>
              <p:nvPr/>
            </p:nvSpPr>
            <p:spPr bwMode="auto">
              <a:xfrm>
                <a:off x="596711" y="2055020"/>
                <a:ext cx="2409830" cy="814677"/>
              </a:xfrm>
              <a:prstGeom prst="roundRect">
                <a:avLst/>
              </a:prstGeom>
              <a:solidFill>
                <a:schemeClr val="bg1"/>
              </a:solidFill>
              <a:ln>
                <a:solidFill>
                  <a:srgbClr val="C300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18" name="Oval 17"/>
              <p:cNvSpPr/>
              <p:nvPr/>
            </p:nvSpPr>
            <p:spPr bwMode="auto">
              <a:xfrm>
                <a:off x="322073" y="2050255"/>
                <a:ext cx="820739" cy="819442"/>
              </a:xfrm>
              <a:prstGeom prst="ellipse">
                <a:avLst/>
              </a:prstGeom>
              <a:solidFill>
                <a:schemeClr val="accent6">
                  <a:lumMod val="75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t>A</a:t>
                </a:r>
              </a:p>
            </p:txBody>
          </p:sp>
        </p:grpSp>
        <p:sp>
          <p:nvSpPr>
            <p:cNvPr id="16" name="Rectangle 4"/>
            <p:cNvSpPr>
              <a:spLocks noChangeArrowheads="1"/>
            </p:cNvSpPr>
            <p:nvPr/>
          </p:nvSpPr>
          <p:spPr bwMode="auto">
            <a:xfrm>
              <a:off x="1042796" y="3131614"/>
              <a:ext cx="1858225" cy="400292"/>
            </a:xfrm>
            <a:prstGeom prst="rect">
              <a:avLst/>
            </a:prstGeom>
            <a:noFill/>
            <a:ln w="9525">
              <a:noFill/>
              <a:miter lim="800000"/>
              <a:headEnd/>
              <a:tailEnd/>
            </a:ln>
          </p:spPr>
          <p:txBody>
            <a:bodyPr>
              <a:spAutoFit/>
            </a:bodyPr>
            <a:lstStyle/>
            <a:p>
              <a:pPr algn="ctr"/>
              <a:r>
                <a:rPr lang="en-GB" sz="2000" dirty="0">
                  <a:latin typeface="Roboto" panose="02000000000000000000" pitchFamily="2" charset="0"/>
                  <a:ea typeface="Roboto" panose="02000000000000000000" pitchFamily="2" charset="0"/>
                  <a:cs typeface="Roboto" panose="02000000000000000000" pitchFamily="2" charset="0"/>
                </a:rPr>
                <a:t>£9,250</a:t>
              </a:r>
            </a:p>
          </p:txBody>
        </p:sp>
      </p:grpSp>
      <p:grpSp>
        <p:nvGrpSpPr>
          <p:cNvPr id="19" name="Group 11"/>
          <p:cNvGrpSpPr>
            <a:grpSpLocks/>
          </p:cNvGrpSpPr>
          <p:nvPr/>
        </p:nvGrpSpPr>
        <p:grpSpPr bwMode="auto">
          <a:xfrm>
            <a:off x="428625" y="4814452"/>
            <a:ext cx="2686050" cy="819150"/>
            <a:chOff x="342616" y="2917423"/>
            <a:chExt cx="2684767" cy="819523"/>
          </a:xfrm>
        </p:grpSpPr>
        <p:grpSp>
          <p:nvGrpSpPr>
            <p:cNvPr id="20" name="Group 32"/>
            <p:cNvGrpSpPr>
              <a:grpSpLocks/>
            </p:cNvGrpSpPr>
            <p:nvPr/>
          </p:nvGrpSpPr>
          <p:grpSpPr bwMode="auto">
            <a:xfrm>
              <a:off x="342616" y="2917423"/>
              <a:ext cx="2684767" cy="819523"/>
              <a:chOff x="322073" y="2050255"/>
              <a:chExt cx="2684468" cy="819442"/>
            </a:xfrm>
          </p:grpSpPr>
          <p:sp>
            <p:nvSpPr>
              <p:cNvPr id="22" name="Rounded Rectangle 21"/>
              <p:cNvSpPr/>
              <p:nvPr/>
            </p:nvSpPr>
            <p:spPr bwMode="auto">
              <a:xfrm>
                <a:off x="596549" y="2055019"/>
                <a:ext cx="2409992" cy="814678"/>
              </a:xfrm>
              <a:prstGeom prst="roundRect">
                <a:avLst/>
              </a:prstGeom>
              <a:solidFill>
                <a:schemeClr val="bg1"/>
              </a:solidFill>
              <a:ln>
                <a:solidFill>
                  <a:srgbClr val="C300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23" name="Oval 22"/>
              <p:cNvSpPr/>
              <p:nvPr/>
            </p:nvSpPr>
            <p:spPr bwMode="auto">
              <a:xfrm>
                <a:off x="322073" y="2050255"/>
                <a:ext cx="820255" cy="819442"/>
              </a:xfrm>
              <a:prstGeom prst="ellipse">
                <a:avLst/>
              </a:prstGeom>
              <a:solidFill>
                <a:schemeClr val="accent6">
                  <a:lumMod val="75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t>A</a:t>
                </a:r>
              </a:p>
            </p:txBody>
          </p:sp>
        </p:grpSp>
        <p:sp>
          <p:nvSpPr>
            <p:cNvPr id="21" name="Rectangle 4"/>
            <p:cNvSpPr>
              <a:spLocks noChangeArrowheads="1"/>
            </p:cNvSpPr>
            <p:nvPr/>
          </p:nvSpPr>
          <p:spPr bwMode="auto">
            <a:xfrm>
              <a:off x="1003618" y="3131614"/>
              <a:ext cx="1858225" cy="400292"/>
            </a:xfrm>
            <a:prstGeom prst="rect">
              <a:avLst/>
            </a:prstGeom>
            <a:noFill/>
            <a:ln w="9525">
              <a:noFill/>
              <a:miter lim="800000"/>
              <a:headEnd/>
              <a:tailEnd/>
            </a:ln>
          </p:spPr>
          <p:txBody>
            <a:bodyPr>
              <a:spAutoFit/>
            </a:bodyPr>
            <a:lstStyle/>
            <a:p>
              <a:pPr algn="ctr"/>
              <a:r>
                <a:rPr lang="en-GB" sz="2000" dirty="0">
                  <a:latin typeface="Roboto" panose="02000000000000000000" pitchFamily="2" charset="0"/>
                  <a:ea typeface="Roboto" panose="02000000000000000000" pitchFamily="2" charset="0"/>
                  <a:cs typeface="Roboto" panose="02000000000000000000" pitchFamily="2" charset="0"/>
                </a:rPr>
                <a:t>£0</a:t>
              </a:r>
            </a:p>
          </p:txBody>
        </p:sp>
      </p:grpSp>
    </p:spTree>
    <p:extLst>
      <p:ext uri="{BB962C8B-B14F-4D97-AF65-F5344CB8AC3E}">
        <p14:creationId xmlns:p14="http://schemas.microsoft.com/office/powerpoint/2010/main" val="2542051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34946"/>
            <a:ext cx="4212965"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TUITION FEE LOAN </a:t>
            </a:r>
          </a:p>
        </p:txBody>
      </p:sp>
      <p:sp>
        <p:nvSpPr>
          <p:cNvPr id="4" name="Rounded Rectangle 3"/>
          <p:cNvSpPr/>
          <p:nvPr/>
        </p:nvSpPr>
        <p:spPr>
          <a:xfrm>
            <a:off x="538329" y="1508022"/>
            <a:ext cx="3669877" cy="1186017"/>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The tuition fee covers the cost of your education.</a:t>
            </a:r>
          </a:p>
        </p:txBody>
      </p:sp>
      <p:sp>
        <p:nvSpPr>
          <p:cNvPr id="5" name="Rounded Rectangle 4"/>
          <p:cNvSpPr/>
          <p:nvPr/>
        </p:nvSpPr>
        <p:spPr>
          <a:xfrm>
            <a:off x="4393797" y="1508019"/>
            <a:ext cx="3669878" cy="1186017"/>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It is capped at a maximum of £9,250 for the academic year 2023/24.</a:t>
            </a:r>
          </a:p>
        </p:txBody>
      </p:sp>
      <p:sp>
        <p:nvSpPr>
          <p:cNvPr id="6" name="Rounded Rectangle 5"/>
          <p:cNvSpPr/>
          <p:nvPr/>
        </p:nvSpPr>
        <p:spPr>
          <a:xfrm>
            <a:off x="8249266" y="1508018"/>
            <a:ext cx="3669878" cy="1186017"/>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You do not have to pay anything up front.</a:t>
            </a:r>
          </a:p>
        </p:txBody>
      </p:sp>
      <p:sp>
        <p:nvSpPr>
          <p:cNvPr id="7" name="Rounded Rectangle 6"/>
          <p:cNvSpPr/>
          <p:nvPr/>
        </p:nvSpPr>
        <p:spPr>
          <a:xfrm>
            <a:off x="538328" y="2807405"/>
            <a:ext cx="11380815" cy="1186017"/>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Once you register at the university on your first day, the tuition fee goes straight from SFE to the university – you do not have to do anything yourself!</a:t>
            </a:r>
          </a:p>
        </p:txBody>
      </p:sp>
      <p:sp>
        <p:nvSpPr>
          <p:cNvPr id="8" name="Rounded Rectangle 7"/>
          <p:cNvSpPr/>
          <p:nvPr/>
        </p:nvSpPr>
        <p:spPr>
          <a:xfrm>
            <a:off x="538327" y="4106787"/>
            <a:ext cx="11380815" cy="1186017"/>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The tuition fee loan doesn’t depend on your household income – everyone will receive enough financial support to pay the full tuition fee of the course.</a:t>
            </a:r>
          </a:p>
        </p:txBody>
      </p:sp>
      <p:sp>
        <p:nvSpPr>
          <p:cNvPr id="9" name="Rounded Rectangle 8"/>
          <p:cNvSpPr/>
          <p:nvPr/>
        </p:nvSpPr>
        <p:spPr>
          <a:xfrm>
            <a:off x="538327" y="5406169"/>
            <a:ext cx="9121864" cy="1186017"/>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You will have to pay back your tuition fee loan once you have left university and your income is over the relevant threshold.</a:t>
            </a:r>
          </a:p>
        </p:txBody>
      </p:sp>
    </p:spTree>
    <p:extLst>
      <p:ext uri="{BB962C8B-B14F-4D97-AF65-F5344CB8AC3E}">
        <p14:creationId xmlns:p14="http://schemas.microsoft.com/office/powerpoint/2010/main" val="3679795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4731762"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MAINTENANCE LOAN</a:t>
            </a:r>
          </a:p>
        </p:txBody>
      </p:sp>
      <p:grpSp>
        <p:nvGrpSpPr>
          <p:cNvPr id="4" name="Group 32"/>
          <p:cNvGrpSpPr/>
          <p:nvPr/>
        </p:nvGrpSpPr>
        <p:grpSpPr>
          <a:xfrm>
            <a:off x="540304" y="1739109"/>
            <a:ext cx="7747366" cy="1323838"/>
            <a:chOff x="318482" y="1735420"/>
            <a:chExt cx="7747366" cy="1323838"/>
          </a:xfrm>
        </p:grpSpPr>
        <p:grpSp>
          <p:nvGrpSpPr>
            <p:cNvPr id="5" name="Group 46"/>
            <p:cNvGrpSpPr/>
            <p:nvPr/>
          </p:nvGrpSpPr>
          <p:grpSpPr>
            <a:xfrm>
              <a:off x="932899" y="1735420"/>
              <a:ext cx="7132949" cy="1323838"/>
              <a:chOff x="-2479054" y="3059212"/>
              <a:chExt cx="7132949" cy="1323838"/>
            </a:xfrm>
          </p:grpSpPr>
          <p:sp>
            <p:nvSpPr>
              <p:cNvPr id="7" name="Rounded Rectangle 6"/>
              <p:cNvSpPr/>
              <p:nvPr/>
            </p:nvSpPr>
            <p:spPr>
              <a:xfrm>
                <a:off x="-2479054" y="3302759"/>
                <a:ext cx="6627961" cy="873455"/>
              </a:xfrm>
              <a:prstGeom prst="roundRect">
                <a:avLst/>
              </a:prstGeom>
              <a:solidFill>
                <a:srgbClr val="002060"/>
              </a:solidFill>
              <a:ln w="38100">
                <a:solidFill>
                  <a:srgbClr val="198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p:cNvSpPr/>
              <p:nvPr/>
            </p:nvSpPr>
            <p:spPr>
              <a:xfrm>
                <a:off x="-1689155" y="3421350"/>
                <a:ext cx="3689204" cy="646331"/>
              </a:xfrm>
              <a:prstGeom prst="rect">
                <a:avLst/>
              </a:prstGeom>
              <a:noFill/>
              <a:ln>
                <a:noFill/>
              </a:ln>
            </p:spPr>
            <p:txBody>
              <a:bodyPr anchor="ctr">
                <a:spAutoFit/>
              </a:bodyPr>
              <a:lstStyle/>
              <a:p>
                <a:pPr>
                  <a:defRPr/>
                </a:pPr>
                <a:r>
                  <a:rPr lang="en-GB" sz="2000" b="1" dirty="0">
                    <a:solidFill>
                      <a:prstClr val="white"/>
                    </a:solidFill>
                    <a:latin typeface="Roboto" panose="02000000000000000000" pitchFamily="2" charset="0"/>
                    <a:ea typeface="Roboto" panose="02000000000000000000" pitchFamily="2" charset="0"/>
                    <a:cs typeface="Roboto" panose="02000000000000000000" pitchFamily="2" charset="0"/>
                  </a:rPr>
                  <a:t>Parental Home Rate: </a:t>
                </a:r>
              </a:p>
              <a:p>
                <a:pPr>
                  <a:defRPr/>
                </a:pPr>
                <a:r>
                  <a:rPr lang="en-GB" sz="1600" dirty="0">
                    <a:solidFill>
                      <a:prstClr val="white"/>
                    </a:solidFill>
                    <a:latin typeface="Roboto" panose="02000000000000000000" pitchFamily="2" charset="0"/>
                    <a:ea typeface="Roboto" panose="02000000000000000000" pitchFamily="2" charset="0"/>
                    <a:cs typeface="Roboto" panose="02000000000000000000" pitchFamily="2" charset="0"/>
                  </a:rPr>
                  <a:t>Live at home while they study</a:t>
                </a:r>
              </a:p>
            </p:txBody>
          </p:sp>
          <p:sp>
            <p:nvSpPr>
              <p:cNvPr id="9" name="Rounded Rectangle 8"/>
              <p:cNvSpPr/>
              <p:nvPr/>
            </p:nvSpPr>
            <p:spPr>
              <a:xfrm>
                <a:off x="3002529" y="3214431"/>
                <a:ext cx="1651366" cy="102204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black"/>
                    </a:solidFill>
                    <a:latin typeface="Roboto" panose="02000000000000000000" pitchFamily="2" charset="0"/>
                    <a:ea typeface="Roboto" panose="02000000000000000000" pitchFamily="2" charset="0"/>
                    <a:cs typeface="Roboto" panose="02000000000000000000" pitchFamily="2" charset="0"/>
                  </a:rPr>
                  <a:t>£8,400</a:t>
                </a:r>
              </a:p>
            </p:txBody>
          </p:sp>
          <p:sp>
            <p:nvSpPr>
              <p:cNvPr id="10" name="TextBox 9"/>
              <p:cNvSpPr txBox="1"/>
              <p:nvPr/>
            </p:nvSpPr>
            <p:spPr>
              <a:xfrm>
                <a:off x="3507175" y="3059212"/>
                <a:ext cx="755563" cy="1323838"/>
              </a:xfrm>
              <a:prstGeom prst="rect">
                <a:avLst/>
              </a:prstGeom>
              <a:noFill/>
            </p:spPr>
            <p:txBody>
              <a:bodyPr wrap="none" rtlCol="0">
                <a:spAutoFit/>
              </a:bodyPr>
              <a:lstStyle/>
              <a:p>
                <a:r>
                  <a:rPr lang="en-GB" sz="8000" b="1" dirty="0">
                    <a:solidFill>
                      <a:srgbClr val="1983AE">
                        <a:alpha val="20000"/>
                      </a:srgbClr>
                    </a:solidFill>
                    <a:latin typeface="Arial" pitchFamily="34" charset="0"/>
                    <a:cs typeface="Arial" pitchFamily="34" charset="0"/>
                  </a:rPr>
                  <a:t>£</a:t>
                </a:r>
              </a:p>
            </p:txBody>
          </p:sp>
        </p:grpSp>
        <p:pic>
          <p:nvPicPr>
            <p:cNvPr id="6" name="Picture 4" descr="C:\Users\rutterb\Desktop\1516 Templates &amp; Graphics\Turquoise icons -PNG\Household income.png"/>
            <p:cNvPicPr>
              <a:picLocks noChangeAspect="1" noChangeArrowheads="1"/>
            </p:cNvPicPr>
            <p:nvPr/>
          </p:nvPicPr>
          <p:blipFill>
            <a:blip r:embed="rId2" cstate="print"/>
            <a:srcRect/>
            <a:stretch>
              <a:fillRect/>
            </a:stretch>
          </p:blipFill>
          <p:spPr bwMode="auto">
            <a:xfrm>
              <a:off x="318482" y="1964337"/>
              <a:ext cx="1412580" cy="961981"/>
            </a:xfrm>
            <a:prstGeom prst="rect">
              <a:avLst/>
            </a:prstGeom>
            <a:noFill/>
          </p:spPr>
        </p:pic>
      </p:grpSp>
      <p:grpSp>
        <p:nvGrpSpPr>
          <p:cNvPr id="11" name="Group 33"/>
          <p:cNvGrpSpPr/>
          <p:nvPr/>
        </p:nvGrpSpPr>
        <p:grpSpPr>
          <a:xfrm>
            <a:off x="538329" y="3087587"/>
            <a:ext cx="7735671" cy="1323838"/>
            <a:chOff x="316507" y="3157048"/>
            <a:chExt cx="7735671" cy="1323838"/>
          </a:xfrm>
        </p:grpSpPr>
        <p:grpSp>
          <p:nvGrpSpPr>
            <p:cNvPr id="12" name="Group 47"/>
            <p:cNvGrpSpPr/>
            <p:nvPr/>
          </p:nvGrpSpPr>
          <p:grpSpPr>
            <a:xfrm>
              <a:off x="921503" y="3157048"/>
              <a:ext cx="7130675" cy="1323838"/>
              <a:chOff x="-2479054" y="3059212"/>
              <a:chExt cx="7130675" cy="1323838"/>
            </a:xfrm>
          </p:grpSpPr>
          <p:sp>
            <p:nvSpPr>
              <p:cNvPr id="14" name="Rounded Rectangle 13"/>
              <p:cNvSpPr/>
              <p:nvPr/>
            </p:nvSpPr>
            <p:spPr>
              <a:xfrm>
                <a:off x="-2479054" y="3302759"/>
                <a:ext cx="6434636" cy="873455"/>
              </a:xfrm>
              <a:prstGeom prst="roundRect">
                <a:avLst/>
              </a:prstGeom>
              <a:solidFill>
                <a:srgbClr val="002060"/>
              </a:solidFill>
              <a:ln w="38100">
                <a:solidFill>
                  <a:srgbClr val="198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Rectangle 14"/>
              <p:cNvSpPr/>
              <p:nvPr/>
            </p:nvSpPr>
            <p:spPr>
              <a:xfrm>
                <a:off x="-1675879" y="3421350"/>
                <a:ext cx="5295221" cy="646331"/>
              </a:xfrm>
              <a:prstGeom prst="rect">
                <a:avLst/>
              </a:prstGeom>
              <a:noFill/>
              <a:ln>
                <a:noFill/>
              </a:ln>
            </p:spPr>
            <p:txBody>
              <a:bodyPr wrap="square" anchor="ctr">
                <a:spAutoFit/>
              </a:bodyPr>
              <a:lstStyle/>
              <a:p>
                <a:pPr>
                  <a:defRPr/>
                </a:pPr>
                <a:r>
                  <a:rPr lang="en-GB" sz="2000" b="1" dirty="0">
                    <a:solidFill>
                      <a:prstClr val="white"/>
                    </a:solidFill>
                    <a:latin typeface="Roboto" panose="02000000000000000000" pitchFamily="2" charset="0"/>
                    <a:ea typeface="Roboto" panose="02000000000000000000" pitchFamily="2" charset="0"/>
                    <a:cs typeface="Roboto" panose="02000000000000000000" pitchFamily="2" charset="0"/>
                  </a:rPr>
                  <a:t>Elsewhere Rate: </a:t>
                </a:r>
              </a:p>
              <a:p>
                <a:pPr>
                  <a:defRPr/>
                </a:pPr>
                <a:r>
                  <a:rPr lang="en-GB" sz="1600" dirty="0">
                    <a:solidFill>
                      <a:prstClr val="white"/>
                    </a:solidFill>
                    <a:latin typeface="Roboto" panose="02000000000000000000" pitchFamily="2" charset="0"/>
                    <a:ea typeface="Roboto" panose="02000000000000000000" pitchFamily="2" charset="0"/>
                    <a:cs typeface="Roboto" panose="02000000000000000000" pitchFamily="2" charset="0"/>
                  </a:rPr>
                  <a:t>Live and study away from home outside London</a:t>
                </a:r>
              </a:p>
            </p:txBody>
          </p:sp>
          <p:sp>
            <p:nvSpPr>
              <p:cNvPr id="16" name="Rounded Rectangle 15"/>
              <p:cNvSpPr/>
              <p:nvPr/>
            </p:nvSpPr>
            <p:spPr>
              <a:xfrm>
                <a:off x="3002528" y="3214431"/>
                <a:ext cx="1649093" cy="102204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black"/>
                    </a:solidFill>
                    <a:latin typeface="Roboto" panose="02000000000000000000" pitchFamily="2" charset="0"/>
                    <a:ea typeface="Roboto" panose="02000000000000000000" pitchFamily="2" charset="0"/>
                    <a:cs typeface="Roboto" panose="02000000000000000000" pitchFamily="2" charset="0"/>
                  </a:rPr>
                  <a:t>£9,978</a:t>
                </a:r>
              </a:p>
            </p:txBody>
          </p:sp>
          <p:sp>
            <p:nvSpPr>
              <p:cNvPr id="17" name="TextBox 16"/>
              <p:cNvSpPr txBox="1"/>
              <p:nvPr/>
            </p:nvSpPr>
            <p:spPr>
              <a:xfrm>
                <a:off x="3466231" y="3059212"/>
                <a:ext cx="755563" cy="1323838"/>
              </a:xfrm>
              <a:prstGeom prst="rect">
                <a:avLst/>
              </a:prstGeom>
              <a:noFill/>
            </p:spPr>
            <p:txBody>
              <a:bodyPr wrap="none" rtlCol="0">
                <a:spAutoFit/>
              </a:bodyPr>
              <a:lstStyle/>
              <a:p>
                <a:r>
                  <a:rPr lang="en-GB" sz="8000" b="1" dirty="0">
                    <a:solidFill>
                      <a:srgbClr val="1983AE">
                        <a:alpha val="20000"/>
                      </a:srgbClr>
                    </a:solidFill>
                    <a:latin typeface="Arial" pitchFamily="34" charset="0"/>
                    <a:cs typeface="Arial" pitchFamily="34" charset="0"/>
                  </a:rPr>
                  <a:t>£</a:t>
                </a:r>
              </a:p>
            </p:txBody>
          </p:sp>
        </p:grpSp>
        <p:pic>
          <p:nvPicPr>
            <p:cNvPr id="13" name="Picture 4" descr="C:\Users\rutterb\Desktop\1516 Templates &amp; Graphics\Turquoise icons -PNG\Household income.png"/>
            <p:cNvPicPr>
              <a:picLocks noChangeAspect="1" noChangeArrowheads="1"/>
            </p:cNvPicPr>
            <p:nvPr/>
          </p:nvPicPr>
          <p:blipFill>
            <a:blip r:embed="rId2" cstate="print"/>
            <a:srcRect/>
            <a:stretch>
              <a:fillRect/>
            </a:stretch>
          </p:blipFill>
          <p:spPr bwMode="auto">
            <a:xfrm>
              <a:off x="316507" y="3387362"/>
              <a:ext cx="1412580" cy="961981"/>
            </a:xfrm>
            <a:prstGeom prst="rect">
              <a:avLst/>
            </a:prstGeom>
            <a:noFill/>
          </p:spPr>
        </p:pic>
      </p:grpSp>
      <p:grpSp>
        <p:nvGrpSpPr>
          <p:cNvPr id="18" name="Group 34"/>
          <p:cNvGrpSpPr/>
          <p:nvPr/>
        </p:nvGrpSpPr>
        <p:grpSpPr>
          <a:xfrm>
            <a:off x="538329" y="4435729"/>
            <a:ext cx="7735671" cy="1323838"/>
            <a:chOff x="316507" y="4576440"/>
            <a:chExt cx="7735671" cy="1323838"/>
          </a:xfrm>
        </p:grpSpPr>
        <p:grpSp>
          <p:nvGrpSpPr>
            <p:cNvPr id="19" name="Group 55"/>
            <p:cNvGrpSpPr/>
            <p:nvPr/>
          </p:nvGrpSpPr>
          <p:grpSpPr>
            <a:xfrm>
              <a:off x="921503" y="4576440"/>
              <a:ext cx="7130675" cy="1323838"/>
              <a:chOff x="-2479054" y="3059212"/>
              <a:chExt cx="7130675" cy="1323838"/>
            </a:xfrm>
          </p:grpSpPr>
          <p:sp>
            <p:nvSpPr>
              <p:cNvPr id="21" name="Rounded Rectangle 20"/>
              <p:cNvSpPr/>
              <p:nvPr/>
            </p:nvSpPr>
            <p:spPr>
              <a:xfrm>
                <a:off x="-2479054" y="3302759"/>
                <a:ext cx="5986529" cy="873455"/>
              </a:xfrm>
              <a:prstGeom prst="roundRect">
                <a:avLst/>
              </a:prstGeom>
              <a:solidFill>
                <a:srgbClr val="002060"/>
              </a:solidFill>
              <a:ln w="38100">
                <a:solidFill>
                  <a:srgbClr val="198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Rectangle 21"/>
              <p:cNvSpPr/>
              <p:nvPr/>
            </p:nvSpPr>
            <p:spPr>
              <a:xfrm>
                <a:off x="-1675878" y="3421350"/>
                <a:ext cx="4803900" cy="646331"/>
              </a:xfrm>
              <a:prstGeom prst="rect">
                <a:avLst/>
              </a:prstGeom>
              <a:noFill/>
              <a:ln>
                <a:noFill/>
              </a:ln>
            </p:spPr>
            <p:txBody>
              <a:bodyPr wrap="square" anchor="ctr">
                <a:spAutoFit/>
              </a:bodyPr>
              <a:lstStyle/>
              <a:p>
                <a:pPr>
                  <a:defRPr/>
                </a:pPr>
                <a:r>
                  <a:rPr lang="en-GB" sz="2000" b="1" dirty="0">
                    <a:solidFill>
                      <a:prstClr val="white"/>
                    </a:solidFill>
                    <a:latin typeface="Roboto" panose="02000000000000000000" pitchFamily="2" charset="0"/>
                    <a:ea typeface="Roboto" panose="02000000000000000000" pitchFamily="2" charset="0"/>
                    <a:cs typeface="Roboto" panose="02000000000000000000" pitchFamily="2" charset="0"/>
                  </a:rPr>
                  <a:t>London Rate: </a:t>
                </a:r>
              </a:p>
              <a:p>
                <a:pPr>
                  <a:defRPr/>
                </a:pPr>
                <a:r>
                  <a:rPr lang="en-GB" sz="1600" dirty="0">
                    <a:solidFill>
                      <a:prstClr val="white"/>
                    </a:solidFill>
                    <a:latin typeface="Roboto" panose="02000000000000000000" pitchFamily="2" charset="0"/>
                    <a:ea typeface="Roboto" panose="02000000000000000000" pitchFamily="2" charset="0"/>
                    <a:cs typeface="Roboto" panose="02000000000000000000" pitchFamily="2" charset="0"/>
                  </a:rPr>
                  <a:t>Live and study away from home in London</a:t>
                </a:r>
              </a:p>
            </p:txBody>
          </p:sp>
          <p:sp>
            <p:nvSpPr>
              <p:cNvPr id="23" name="Rounded Rectangle 22"/>
              <p:cNvSpPr/>
              <p:nvPr/>
            </p:nvSpPr>
            <p:spPr>
              <a:xfrm>
                <a:off x="2975232" y="3214431"/>
                <a:ext cx="1676389" cy="102204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black"/>
                    </a:solidFill>
                    <a:latin typeface="Roboto" panose="02000000000000000000" pitchFamily="2" charset="0"/>
                    <a:ea typeface="Roboto" panose="02000000000000000000" pitchFamily="2" charset="0"/>
                    <a:cs typeface="Roboto" panose="02000000000000000000" pitchFamily="2" charset="0"/>
                  </a:rPr>
                  <a:t>£13,022</a:t>
                </a:r>
              </a:p>
            </p:txBody>
          </p:sp>
          <p:sp>
            <p:nvSpPr>
              <p:cNvPr id="24" name="TextBox 23"/>
              <p:cNvSpPr txBox="1"/>
              <p:nvPr/>
            </p:nvSpPr>
            <p:spPr>
              <a:xfrm>
                <a:off x="3452583" y="3059212"/>
                <a:ext cx="755563" cy="1323838"/>
              </a:xfrm>
              <a:prstGeom prst="rect">
                <a:avLst/>
              </a:prstGeom>
              <a:noFill/>
            </p:spPr>
            <p:txBody>
              <a:bodyPr wrap="none" rtlCol="0">
                <a:spAutoFit/>
              </a:bodyPr>
              <a:lstStyle/>
              <a:p>
                <a:r>
                  <a:rPr lang="en-GB" sz="8000" b="1" dirty="0">
                    <a:solidFill>
                      <a:srgbClr val="1983AE">
                        <a:alpha val="20000"/>
                      </a:srgbClr>
                    </a:solidFill>
                    <a:latin typeface="Arial" pitchFamily="34" charset="0"/>
                    <a:cs typeface="Arial" pitchFamily="34" charset="0"/>
                  </a:rPr>
                  <a:t>£</a:t>
                </a:r>
              </a:p>
            </p:txBody>
          </p:sp>
        </p:grpSp>
        <p:pic>
          <p:nvPicPr>
            <p:cNvPr id="20" name="Picture 4" descr="C:\Users\rutterb\Desktop\1516 Templates &amp; Graphics\Turquoise icons -PNG\Household income.png"/>
            <p:cNvPicPr>
              <a:picLocks noChangeAspect="1" noChangeArrowheads="1"/>
            </p:cNvPicPr>
            <p:nvPr/>
          </p:nvPicPr>
          <p:blipFill>
            <a:blip r:embed="rId2" cstate="print"/>
            <a:srcRect/>
            <a:stretch>
              <a:fillRect/>
            </a:stretch>
          </p:blipFill>
          <p:spPr bwMode="auto">
            <a:xfrm>
              <a:off x="316507" y="4800487"/>
              <a:ext cx="1412580" cy="961981"/>
            </a:xfrm>
            <a:prstGeom prst="rect">
              <a:avLst/>
            </a:prstGeom>
            <a:noFill/>
          </p:spPr>
        </p:pic>
      </p:grpSp>
      <p:pic>
        <p:nvPicPr>
          <p:cNvPr id="1032" name="Picture 8" descr="Download Money with Wings Emoji | Emoji 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3489" y="1343024"/>
            <a:ext cx="3719871" cy="371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934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8" y="604064"/>
            <a:ext cx="7594571"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PREVIOUS SESSION’S OBJECTIVES</a:t>
            </a:r>
          </a:p>
        </p:txBody>
      </p:sp>
      <p:sp>
        <p:nvSpPr>
          <p:cNvPr id="3" name="Rounded Rectangle 2"/>
          <p:cNvSpPr/>
          <p:nvPr/>
        </p:nvSpPr>
        <p:spPr>
          <a:xfrm>
            <a:off x="501679" y="1740848"/>
            <a:ext cx="10515600" cy="1110701"/>
          </a:xfrm>
          <a:prstGeom prst="roundRect">
            <a:avLst>
              <a:gd name="adj" fmla="val 1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718750" y="1914876"/>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1742650" y="1740848"/>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1: </a:t>
              </a:r>
              <a:r>
                <a:rPr lang="en-GB" sz="2400" kern="1200" dirty="0"/>
                <a:t>To understand what a gap year is and think about the reasons for and against </a:t>
              </a:r>
              <a:r>
                <a:rPr lang="en-GB" sz="2400" dirty="0"/>
                <a:t>taking </a:t>
              </a:r>
              <a:r>
                <a:rPr lang="en-GB" sz="2400" kern="1200" dirty="0"/>
                <a:t>a gap year.</a:t>
              </a:r>
              <a:endParaRPr lang="en-US" sz="2400" b="1" kern="1200" dirty="0">
                <a:solidFill>
                  <a:schemeClr val="bg1"/>
                </a:solidFill>
              </a:endParaRPr>
            </a:p>
          </p:txBody>
        </p:sp>
      </p:grpSp>
      <p:sp>
        <p:nvSpPr>
          <p:cNvPr id="9" name="Rounded Rectangle 8"/>
          <p:cNvSpPr/>
          <p:nvPr/>
        </p:nvSpPr>
        <p:spPr>
          <a:xfrm>
            <a:off x="501679" y="3177761"/>
            <a:ext cx="10515600" cy="1110701"/>
          </a:xfrm>
          <a:prstGeom prst="roundRect">
            <a:avLst>
              <a:gd name="adj" fmla="val 1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718750" y="3351789"/>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1742650" y="3177761"/>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2: </a:t>
              </a:r>
              <a:r>
                <a:rPr lang="en-GB" sz="2400" kern="1200" dirty="0"/>
                <a:t>To understand other </a:t>
              </a:r>
              <a:r>
                <a:rPr lang="en-GB" sz="2400" dirty="0"/>
                <a:t>higher education</a:t>
              </a:r>
              <a:r>
                <a:rPr lang="en-GB" sz="2400" kern="1200" dirty="0"/>
                <a:t> options and the benefits of completing them. </a:t>
              </a:r>
              <a:endParaRPr lang="en-US" sz="2400" b="1" kern="1200" dirty="0">
                <a:solidFill>
                  <a:schemeClr val="bg1"/>
                </a:solidFill>
              </a:endParaRPr>
            </a:p>
          </p:txBody>
        </p:sp>
      </p:grpSp>
      <p:sp>
        <p:nvSpPr>
          <p:cNvPr id="14" name="Rounded Rectangle 13"/>
          <p:cNvSpPr/>
          <p:nvPr/>
        </p:nvSpPr>
        <p:spPr>
          <a:xfrm>
            <a:off x="501679" y="4647334"/>
            <a:ext cx="10515600" cy="1110701"/>
          </a:xfrm>
          <a:prstGeom prst="roundRect">
            <a:avLst>
              <a:gd name="adj" fmla="val 1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5" name="Rectangle 14" descr="Blog"/>
          <p:cNvSpPr/>
          <p:nvPr/>
        </p:nvSpPr>
        <p:spPr>
          <a:xfrm>
            <a:off x="718750" y="4821362"/>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1742650" y="4647334"/>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algn="l" defTabSz="1244600">
                <a:lnSpc>
                  <a:spcPct val="90000"/>
                </a:lnSpc>
                <a:spcBef>
                  <a:spcPct val="0"/>
                </a:spcBef>
                <a:spcAft>
                  <a:spcPct val="35000"/>
                </a:spcAft>
              </a:pPr>
              <a:r>
                <a:rPr lang="en-US" sz="2400" b="1" kern="1200" dirty="0">
                  <a:solidFill>
                    <a:schemeClr val="bg1"/>
                  </a:solidFill>
                </a:rPr>
                <a:t>OBJECTIVE 3: </a:t>
              </a:r>
              <a:r>
                <a:rPr lang="en-GB" sz="2400" kern="1200" dirty="0"/>
                <a:t>To understand more about higher and degree apprenticeships.</a:t>
              </a:r>
              <a:endParaRPr lang="en-US" sz="2400" b="1" kern="1200" dirty="0">
                <a:solidFill>
                  <a:schemeClr val="bg1"/>
                </a:solidFill>
              </a:endParaRPr>
            </a:p>
          </p:txBody>
        </p:sp>
      </p:grpSp>
    </p:spTree>
    <p:extLst>
      <p:ext uri="{BB962C8B-B14F-4D97-AF65-F5344CB8AC3E}">
        <p14:creationId xmlns:p14="http://schemas.microsoft.com/office/powerpoint/2010/main" val="22750362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4721930"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MAINTENANCE LOAN</a:t>
            </a:r>
          </a:p>
        </p:txBody>
      </p:sp>
      <p:sp>
        <p:nvSpPr>
          <p:cNvPr id="4" name="Rounded Rectangle 3"/>
          <p:cNvSpPr/>
          <p:nvPr/>
        </p:nvSpPr>
        <p:spPr>
          <a:xfrm>
            <a:off x="538329" y="1508022"/>
            <a:ext cx="5457825" cy="1186017"/>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As well as the tuition fee loan, there is something called a maintenance loan.</a:t>
            </a:r>
          </a:p>
        </p:txBody>
      </p:sp>
      <p:sp>
        <p:nvSpPr>
          <p:cNvPr id="5" name="Rounded Rectangle 4"/>
          <p:cNvSpPr/>
          <p:nvPr/>
        </p:nvSpPr>
        <p:spPr>
          <a:xfrm>
            <a:off x="6315075" y="1508021"/>
            <a:ext cx="5457825" cy="1186017"/>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A maintenance loan is available to help you with your living costs (i.e. rent, food shopping) while in full-time higher education.</a:t>
            </a:r>
          </a:p>
        </p:txBody>
      </p:sp>
      <p:sp>
        <p:nvSpPr>
          <p:cNvPr id="6" name="Rounded Rectangle 5"/>
          <p:cNvSpPr/>
          <p:nvPr/>
        </p:nvSpPr>
        <p:spPr>
          <a:xfrm>
            <a:off x="538329" y="2842037"/>
            <a:ext cx="11234571" cy="1244188"/>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All students will be eligible for some financial help, but how much you get depends mostly on your household income, but also where you choose to live and study (living away from home or in London will mean you get more maintenance loan).</a:t>
            </a:r>
          </a:p>
        </p:txBody>
      </p:sp>
      <p:sp>
        <p:nvSpPr>
          <p:cNvPr id="7" name="Rounded Rectangle 6"/>
          <p:cNvSpPr/>
          <p:nvPr/>
        </p:nvSpPr>
        <p:spPr>
          <a:xfrm>
            <a:off x="538329" y="4234223"/>
            <a:ext cx="11234571" cy="653638"/>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The maintenance loan is </a:t>
            </a:r>
            <a:r>
              <a:rPr lang="en-GB" b="1" dirty="0">
                <a:latin typeface="Roboto" panose="02000000000000000000" pitchFamily="2" charset="0"/>
                <a:ea typeface="Roboto" panose="02000000000000000000" pitchFamily="2" charset="0"/>
                <a:cs typeface="Roboto" panose="02000000000000000000" pitchFamily="2" charset="0"/>
              </a:rPr>
              <a:t>paid directly into your bank account </a:t>
            </a:r>
            <a:r>
              <a:rPr lang="en-GB" dirty="0">
                <a:latin typeface="Roboto" panose="02000000000000000000" pitchFamily="2" charset="0"/>
                <a:ea typeface="Roboto" panose="02000000000000000000" pitchFamily="2" charset="0"/>
                <a:cs typeface="Roboto" panose="02000000000000000000" pitchFamily="2" charset="0"/>
              </a:rPr>
              <a:t>and it is up to you how you spend it.</a:t>
            </a:r>
          </a:p>
        </p:txBody>
      </p:sp>
      <p:sp>
        <p:nvSpPr>
          <p:cNvPr id="8" name="Rounded Rectangle 7"/>
          <p:cNvSpPr/>
          <p:nvPr/>
        </p:nvSpPr>
        <p:spPr>
          <a:xfrm>
            <a:off x="538329" y="5035859"/>
            <a:ext cx="11234571" cy="814027"/>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Alongside the tuition fee loan, you will have to pay back your maintenance loan once you have left university and your income is over the relevant threshold.</a:t>
            </a:r>
          </a:p>
        </p:txBody>
      </p:sp>
    </p:spTree>
    <p:extLst>
      <p:ext uri="{BB962C8B-B14F-4D97-AF65-F5344CB8AC3E}">
        <p14:creationId xmlns:p14="http://schemas.microsoft.com/office/powerpoint/2010/main" val="36569700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5243039"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HOW MUCH WILL I GET?</a:t>
            </a:r>
          </a:p>
        </p:txBody>
      </p:sp>
      <p:pic>
        <p:nvPicPr>
          <p:cNvPr id="5" name="Picture 2" descr="Coins Stack PNG Clipart Picture | Gallery Yopriceville - High-Quality  Images and Transparent PNG Fre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6843" y="2038489"/>
            <a:ext cx="2529074" cy="31127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DCB471E9-E850-3714-32A9-82D80266FE50}"/>
              </a:ext>
            </a:extLst>
          </p:cNvPr>
          <p:cNvGraphicFramePr>
            <a:graphicFrameLocks noGrp="1"/>
          </p:cNvGraphicFramePr>
          <p:nvPr>
            <p:extLst>
              <p:ext uri="{D42A27DB-BD31-4B8C-83A1-F6EECF244321}">
                <p14:modId xmlns:p14="http://schemas.microsoft.com/office/powerpoint/2010/main" val="1566876765"/>
              </p:ext>
            </p:extLst>
          </p:nvPr>
        </p:nvGraphicFramePr>
        <p:xfrm>
          <a:off x="538329" y="1692110"/>
          <a:ext cx="8213784" cy="4219363"/>
        </p:xfrm>
        <a:graphic>
          <a:graphicData uri="http://schemas.openxmlformats.org/drawingml/2006/table">
            <a:tbl>
              <a:tblPr/>
              <a:tblGrid>
                <a:gridCol w="2053446">
                  <a:extLst>
                    <a:ext uri="{9D8B030D-6E8A-4147-A177-3AD203B41FA5}">
                      <a16:colId xmlns:a16="http://schemas.microsoft.com/office/drawing/2014/main" val="1588207064"/>
                    </a:ext>
                  </a:extLst>
                </a:gridCol>
                <a:gridCol w="2053446">
                  <a:extLst>
                    <a:ext uri="{9D8B030D-6E8A-4147-A177-3AD203B41FA5}">
                      <a16:colId xmlns:a16="http://schemas.microsoft.com/office/drawing/2014/main" val="780761076"/>
                    </a:ext>
                  </a:extLst>
                </a:gridCol>
                <a:gridCol w="2053446">
                  <a:extLst>
                    <a:ext uri="{9D8B030D-6E8A-4147-A177-3AD203B41FA5}">
                      <a16:colId xmlns:a16="http://schemas.microsoft.com/office/drawing/2014/main" val="2026068676"/>
                    </a:ext>
                  </a:extLst>
                </a:gridCol>
                <a:gridCol w="2053446">
                  <a:extLst>
                    <a:ext uri="{9D8B030D-6E8A-4147-A177-3AD203B41FA5}">
                      <a16:colId xmlns:a16="http://schemas.microsoft.com/office/drawing/2014/main" val="631294845"/>
                    </a:ext>
                  </a:extLst>
                </a:gridCol>
              </a:tblGrid>
              <a:tr h="1628563">
                <a:tc>
                  <a:txBody>
                    <a:bodyPr/>
                    <a:lstStyle/>
                    <a:p>
                      <a:pPr algn="l" fontAlgn="t"/>
                      <a:r>
                        <a:rPr lang="en-GB" sz="2000" b="1" i="0" u="none" strike="noStrike" dirty="0">
                          <a:solidFill>
                            <a:srgbClr val="FFFFFF"/>
                          </a:solidFill>
                          <a:effectLst/>
                          <a:latin typeface="+mj-lt"/>
                        </a:rPr>
                        <a:t>Household income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t"/>
                      <a:r>
                        <a:rPr lang="en-GB" sz="2000" b="1" i="0" u="none" strike="noStrike" dirty="0">
                          <a:solidFill>
                            <a:srgbClr val="FFFFFF"/>
                          </a:solidFill>
                          <a:effectLst/>
                          <a:latin typeface="+mj-lt"/>
                        </a:rPr>
                        <a:t>Living away from home and studying outside London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t"/>
                      <a:r>
                        <a:rPr lang="en-GB" sz="2000" b="1" i="0" u="none" strike="noStrike" dirty="0">
                          <a:solidFill>
                            <a:srgbClr val="FFFFFF"/>
                          </a:solidFill>
                          <a:effectLst/>
                          <a:latin typeface="+mj-lt"/>
                        </a:rPr>
                        <a:t>Living away from home and studying in London</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t"/>
                      <a:r>
                        <a:rPr lang="en-GB" sz="2000" b="1" i="0" u="none" strike="noStrike" dirty="0">
                          <a:solidFill>
                            <a:srgbClr val="FFFFFF"/>
                          </a:solidFill>
                          <a:effectLst/>
                          <a:latin typeface="+mj-lt"/>
                        </a:rPr>
                        <a:t>Living at home</a:t>
                      </a:r>
                    </a:p>
                  </a:txBody>
                  <a:tcPr marL="6350" marR="6350" marT="635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725795344"/>
                  </a:ext>
                </a:extLst>
              </a:tr>
              <a:tr h="409940">
                <a:tc>
                  <a:txBody>
                    <a:bodyPr/>
                    <a:lstStyle/>
                    <a:p>
                      <a:pPr algn="r" fontAlgn="t"/>
                      <a:r>
                        <a:rPr lang="en-GB" sz="2000" b="0" i="0" u="none" strike="noStrike" dirty="0">
                          <a:solidFill>
                            <a:srgbClr val="0B0C0C"/>
                          </a:solidFill>
                          <a:effectLst/>
                          <a:latin typeface="+mj-lt"/>
                        </a:rPr>
                        <a:t>£25,000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dirty="0">
                          <a:solidFill>
                            <a:srgbClr val="0B0C0C"/>
                          </a:solidFill>
                          <a:effectLst/>
                          <a:latin typeface="+mj-lt"/>
                        </a:rPr>
                        <a:t>£9,978</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dirty="0">
                          <a:solidFill>
                            <a:srgbClr val="0B0C0C"/>
                          </a:solidFill>
                          <a:effectLst/>
                          <a:latin typeface="+mj-lt"/>
                        </a:rPr>
                        <a:t>£13,022</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a:solidFill>
                            <a:srgbClr val="0B0C0C"/>
                          </a:solidFill>
                          <a:effectLst/>
                          <a:latin typeface="+mj-lt"/>
                        </a:rPr>
                        <a:t>£8,400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37252159"/>
                  </a:ext>
                </a:extLst>
              </a:tr>
              <a:tr h="409940">
                <a:tc>
                  <a:txBody>
                    <a:bodyPr/>
                    <a:lstStyle/>
                    <a:p>
                      <a:pPr algn="r" fontAlgn="t"/>
                      <a:r>
                        <a:rPr lang="en-GB" sz="2000" b="0" i="0" u="none" strike="noStrike">
                          <a:solidFill>
                            <a:srgbClr val="0B0C0C"/>
                          </a:solidFill>
                          <a:effectLst/>
                          <a:latin typeface="+mj-lt"/>
                        </a:rPr>
                        <a:t>£30,000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a:solidFill>
                            <a:srgbClr val="0B0C0C"/>
                          </a:solidFill>
                          <a:effectLst/>
                          <a:latin typeface="+mj-lt"/>
                        </a:rPr>
                        <a:t>£9,265</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dirty="0">
                          <a:solidFill>
                            <a:srgbClr val="0B0C0C"/>
                          </a:solidFill>
                          <a:effectLst/>
                          <a:latin typeface="+mj-lt"/>
                        </a:rPr>
                        <a:t>£12,297</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a:solidFill>
                            <a:srgbClr val="0B0C0C"/>
                          </a:solidFill>
                          <a:effectLst/>
                          <a:latin typeface="+mj-lt"/>
                        </a:rPr>
                        <a:t>£7,694</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58900851"/>
                  </a:ext>
                </a:extLst>
              </a:tr>
              <a:tr h="409940">
                <a:tc>
                  <a:txBody>
                    <a:bodyPr/>
                    <a:lstStyle/>
                    <a:p>
                      <a:pPr algn="r" fontAlgn="t"/>
                      <a:r>
                        <a:rPr lang="en-GB" sz="2000" b="0" i="0" u="none" strike="noStrike">
                          <a:solidFill>
                            <a:srgbClr val="0B0C0C"/>
                          </a:solidFill>
                          <a:effectLst/>
                          <a:latin typeface="+mj-lt"/>
                        </a:rPr>
                        <a:t>£35,000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a:solidFill>
                            <a:srgbClr val="0B0C0C"/>
                          </a:solidFill>
                          <a:effectLst/>
                          <a:latin typeface="+mj-lt"/>
                        </a:rPr>
                        <a:t>£8,552</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dirty="0">
                          <a:solidFill>
                            <a:srgbClr val="0B0C0C"/>
                          </a:solidFill>
                          <a:effectLst/>
                          <a:latin typeface="+mj-lt"/>
                        </a:rPr>
                        <a:t>£11,571</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dirty="0">
                          <a:solidFill>
                            <a:srgbClr val="0B0C0C"/>
                          </a:solidFill>
                          <a:effectLst/>
                          <a:latin typeface="+mj-lt"/>
                        </a:rPr>
                        <a:t>£6,988</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27609102"/>
                  </a:ext>
                </a:extLst>
              </a:tr>
              <a:tr h="409940">
                <a:tc>
                  <a:txBody>
                    <a:bodyPr/>
                    <a:lstStyle/>
                    <a:p>
                      <a:pPr algn="r" fontAlgn="t"/>
                      <a:r>
                        <a:rPr lang="en-GB" sz="2000" b="0" i="0" u="none" strike="noStrike">
                          <a:solidFill>
                            <a:srgbClr val="0B0C0C"/>
                          </a:solidFill>
                          <a:effectLst/>
                          <a:latin typeface="+mj-lt"/>
                        </a:rPr>
                        <a:t>£40,000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a:solidFill>
                            <a:srgbClr val="0B0C0C"/>
                          </a:solidFill>
                          <a:effectLst/>
                          <a:latin typeface="+mj-lt"/>
                        </a:rPr>
                        <a:t>£7,839</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a:solidFill>
                            <a:srgbClr val="0B0C0C"/>
                          </a:solidFill>
                          <a:effectLst/>
                          <a:latin typeface="+mj-lt"/>
                        </a:rPr>
                        <a:t>£10,845</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dirty="0">
                          <a:solidFill>
                            <a:srgbClr val="0B0C0C"/>
                          </a:solidFill>
                          <a:effectLst/>
                          <a:latin typeface="+mj-lt"/>
                        </a:rPr>
                        <a:t>£6,282</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93183707"/>
                  </a:ext>
                </a:extLst>
              </a:tr>
              <a:tr h="409940">
                <a:tc>
                  <a:txBody>
                    <a:bodyPr/>
                    <a:lstStyle/>
                    <a:p>
                      <a:pPr algn="r" fontAlgn="t"/>
                      <a:r>
                        <a:rPr lang="en-GB" sz="2000" b="0" i="0" u="none" strike="noStrike">
                          <a:solidFill>
                            <a:srgbClr val="0B0C0C"/>
                          </a:solidFill>
                          <a:effectLst/>
                          <a:latin typeface="+mj-lt"/>
                        </a:rPr>
                        <a:t>£42,875</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a:solidFill>
                            <a:srgbClr val="0B0C0C"/>
                          </a:solidFill>
                          <a:effectLst/>
                          <a:latin typeface="+mj-lt"/>
                        </a:rPr>
                        <a:t>£7,429</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a:solidFill>
                            <a:srgbClr val="0B0C0C"/>
                          </a:solidFill>
                          <a:effectLst/>
                          <a:latin typeface="+mj-lt"/>
                        </a:rPr>
                        <a:t>£10,428</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t"/>
                      <a:r>
                        <a:rPr lang="en-GB" sz="2000" b="0" i="0" u="none" strike="noStrike" dirty="0">
                          <a:solidFill>
                            <a:srgbClr val="0B0C0C"/>
                          </a:solidFill>
                          <a:effectLst/>
                          <a:latin typeface="+mj-lt"/>
                        </a:rPr>
                        <a:t>£5,876</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48521084"/>
                  </a:ext>
                </a:extLst>
              </a:tr>
              <a:tr h="409940">
                <a:tc>
                  <a:txBody>
                    <a:bodyPr/>
                    <a:lstStyle/>
                    <a:p>
                      <a:pPr algn="r" fontAlgn="t"/>
                      <a:r>
                        <a:rPr lang="en-GB" sz="2000" b="0" i="0" u="none" strike="noStrike">
                          <a:solidFill>
                            <a:srgbClr val="0B0C0C"/>
                          </a:solidFill>
                          <a:effectLst/>
                          <a:latin typeface="+mj-lt"/>
                        </a:rPr>
                        <a:t>£45,000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a:solidFill>
                            <a:srgbClr val="0B0C0C"/>
                          </a:solidFill>
                          <a:effectLst/>
                          <a:latin typeface="+mj-lt"/>
                        </a:rPr>
                        <a:t>£7,125</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dirty="0">
                          <a:solidFill>
                            <a:srgbClr val="0B0C0C"/>
                          </a:solidFill>
                          <a:effectLst/>
                          <a:latin typeface="+mj-lt"/>
                        </a:rPr>
                        <a:t>£10,120</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t"/>
                      <a:r>
                        <a:rPr lang="en-GB" sz="2000" b="0" i="0" u="none" strike="noStrike" dirty="0">
                          <a:solidFill>
                            <a:srgbClr val="0B0C0C"/>
                          </a:solidFill>
                          <a:effectLst/>
                          <a:latin typeface="+mj-lt"/>
                        </a:rPr>
                        <a:t>£5,576</a:t>
                      </a:r>
                    </a:p>
                  </a:txBody>
                  <a:tcPr marL="6350" marR="6350" marT="63500" marB="635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6411355"/>
                  </a:ext>
                </a:extLst>
              </a:tr>
            </a:tbl>
          </a:graphicData>
        </a:graphic>
      </p:graphicFrame>
    </p:spTree>
    <p:extLst>
      <p:ext uri="{BB962C8B-B14F-4D97-AF65-F5344CB8AC3E}">
        <p14:creationId xmlns:p14="http://schemas.microsoft.com/office/powerpoint/2010/main" val="78290539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30" y="625615"/>
            <a:ext cx="3748536"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PAYING IT BACK</a:t>
            </a:r>
          </a:p>
        </p:txBody>
      </p:sp>
      <p:grpSp>
        <p:nvGrpSpPr>
          <p:cNvPr id="4" name="Group 11"/>
          <p:cNvGrpSpPr>
            <a:grpSpLocks/>
          </p:cNvGrpSpPr>
          <p:nvPr/>
        </p:nvGrpSpPr>
        <p:grpSpPr bwMode="auto">
          <a:xfrm>
            <a:off x="423864" y="1608137"/>
            <a:ext cx="7500770" cy="818781"/>
            <a:chOff x="342616" y="2917423"/>
            <a:chExt cx="7773643" cy="819524"/>
          </a:xfrm>
        </p:grpSpPr>
        <p:grpSp>
          <p:nvGrpSpPr>
            <p:cNvPr id="5" name="Group 32"/>
            <p:cNvGrpSpPr>
              <a:grpSpLocks/>
            </p:cNvGrpSpPr>
            <p:nvPr/>
          </p:nvGrpSpPr>
          <p:grpSpPr bwMode="auto">
            <a:xfrm>
              <a:off x="342616" y="2917423"/>
              <a:ext cx="7773643" cy="819524"/>
              <a:chOff x="322073" y="2050255"/>
              <a:chExt cx="7772778" cy="819443"/>
            </a:xfrm>
          </p:grpSpPr>
          <p:sp>
            <p:nvSpPr>
              <p:cNvPr id="7" name="Rounded Rectangle 6"/>
              <p:cNvSpPr/>
              <p:nvPr/>
            </p:nvSpPr>
            <p:spPr bwMode="auto">
              <a:xfrm>
                <a:off x="596667" y="2055021"/>
                <a:ext cx="7498184" cy="815046"/>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val 7"/>
              <p:cNvSpPr/>
              <p:nvPr/>
            </p:nvSpPr>
            <p:spPr bwMode="auto">
              <a:xfrm>
                <a:off x="322073" y="2050255"/>
                <a:ext cx="820609" cy="819812"/>
              </a:xfrm>
              <a:prstGeom prst="ellipse">
                <a:avLst/>
              </a:prstGeom>
              <a:solidFill>
                <a:srgbClr val="C300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Q</a:t>
                </a:r>
              </a:p>
            </p:txBody>
          </p:sp>
        </p:grpSp>
        <p:sp>
          <p:nvSpPr>
            <p:cNvPr id="6" name="Rectangle 4"/>
            <p:cNvSpPr>
              <a:spLocks noChangeArrowheads="1"/>
            </p:cNvSpPr>
            <p:nvPr/>
          </p:nvSpPr>
          <p:spPr bwMode="auto">
            <a:xfrm>
              <a:off x="1274258" y="3122299"/>
              <a:ext cx="6719246" cy="40047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What will your student loan repayments be based on?</a:t>
              </a:r>
            </a:p>
          </p:txBody>
        </p:sp>
      </p:grpSp>
      <p:grpSp>
        <p:nvGrpSpPr>
          <p:cNvPr id="9" name="Group 11"/>
          <p:cNvGrpSpPr>
            <a:grpSpLocks/>
          </p:cNvGrpSpPr>
          <p:nvPr/>
        </p:nvGrpSpPr>
        <p:grpSpPr bwMode="auto">
          <a:xfrm>
            <a:off x="423864" y="3754438"/>
            <a:ext cx="7500770" cy="818780"/>
            <a:chOff x="342616" y="2917423"/>
            <a:chExt cx="7773642" cy="819524"/>
          </a:xfrm>
        </p:grpSpPr>
        <p:grpSp>
          <p:nvGrpSpPr>
            <p:cNvPr id="10" name="Group 32"/>
            <p:cNvGrpSpPr>
              <a:grpSpLocks/>
            </p:cNvGrpSpPr>
            <p:nvPr/>
          </p:nvGrpSpPr>
          <p:grpSpPr bwMode="auto">
            <a:xfrm>
              <a:off x="342616" y="2917423"/>
              <a:ext cx="7773642" cy="819524"/>
              <a:chOff x="322073" y="2050255"/>
              <a:chExt cx="7772777" cy="819443"/>
            </a:xfrm>
          </p:grpSpPr>
          <p:sp>
            <p:nvSpPr>
              <p:cNvPr id="12" name="Rounded Rectangle 11"/>
              <p:cNvSpPr/>
              <p:nvPr/>
            </p:nvSpPr>
            <p:spPr bwMode="auto">
              <a:xfrm>
                <a:off x="596667" y="2055021"/>
                <a:ext cx="7498183" cy="815047"/>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val 12"/>
              <p:cNvSpPr/>
              <p:nvPr/>
            </p:nvSpPr>
            <p:spPr bwMode="auto">
              <a:xfrm>
                <a:off x="322073" y="2050255"/>
                <a:ext cx="820609" cy="819813"/>
              </a:xfrm>
              <a:prstGeom prst="ellipse">
                <a:avLst/>
              </a:prstGeom>
              <a:solidFill>
                <a:srgbClr val="C3005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Q</a:t>
                </a:r>
              </a:p>
            </p:txBody>
          </p:sp>
        </p:grpSp>
        <p:sp>
          <p:nvSpPr>
            <p:cNvPr id="11" name="Rectangle 4"/>
            <p:cNvSpPr>
              <a:spLocks noChangeArrowheads="1"/>
            </p:cNvSpPr>
            <p:nvPr/>
          </p:nvSpPr>
          <p:spPr bwMode="auto">
            <a:xfrm>
              <a:off x="1226760" y="2961752"/>
              <a:ext cx="6719246" cy="70852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How much </a:t>
              </a:r>
              <a:r>
                <a:rPr lang="en-GB" sz="2000" dirty="0">
                  <a:solidFill>
                    <a:prstClr val="black"/>
                  </a:solidFill>
                  <a:latin typeface="Roboto" panose="02000000000000000000" pitchFamily="2" charset="0"/>
                  <a:ea typeface="Roboto" panose="02000000000000000000" pitchFamily="2" charset="0"/>
                  <a:cs typeface="Roboto" panose="02000000000000000000" pitchFamily="2" charset="0"/>
                </a:rPr>
                <a:t>would</a:t>
              </a:r>
              <a:r>
                <a:rPr kumimoji="0" lang="en-GB"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you need to earn before you start to repay?</a:t>
              </a:r>
            </a:p>
          </p:txBody>
        </p:sp>
      </p:grpSp>
      <p:grpSp>
        <p:nvGrpSpPr>
          <p:cNvPr id="14" name="Group 24"/>
          <p:cNvGrpSpPr>
            <a:grpSpLocks/>
          </p:cNvGrpSpPr>
          <p:nvPr/>
        </p:nvGrpSpPr>
        <p:grpSpPr bwMode="auto">
          <a:xfrm>
            <a:off x="419100" y="2570163"/>
            <a:ext cx="7505365" cy="858837"/>
            <a:chOff x="387110" y="2554013"/>
            <a:chExt cx="7779428" cy="859004"/>
          </a:xfrm>
        </p:grpSpPr>
        <p:grpSp>
          <p:nvGrpSpPr>
            <p:cNvPr id="15" name="Group 11"/>
            <p:cNvGrpSpPr>
              <a:grpSpLocks/>
            </p:cNvGrpSpPr>
            <p:nvPr/>
          </p:nvGrpSpPr>
          <p:grpSpPr bwMode="auto">
            <a:xfrm>
              <a:off x="387110" y="2554013"/>
              <a:ext cx="7779428" cy="859004"/>
              <a:chOff x="302683" y="2893324"/>
              <a:chExt cx="7780313" cy="859395"/>
            </a:xfrm>
          </p:grpSpPr>
          <p:grpSp>
            <p:nvGrpSpPr>
              <p:cNvPr id="17" name="Group 32"/>
              <p:cNvGrpSpPr>
                <a:grpSpLocks/>
              </p:cNvGrpSpPr>
              <p:nvPr/>
            </p:nvGrpSpPr>
            <p:grpSpPr bwMode="auto">
              <a:xfrm>
                <a:off x="302683" y="2893324"/>
                <a:ext cx="7780313" cy="859395"/>
                <a:chOff x="282144" y="2026158"/>
                <a:chExt cx="7779446" cy="859310"/>
              </a:xfrm>
            </p:grpSpPr>
            <p:sp>
              <p:nvSpPr>
                <p:cNvPr id="19" name="Rounded Rectangle 18"/>
                <p:cNvSpPr/>
                <p:nvPr/>
              </p:nvSpPr>
              <p:spPr bwMode="auto">
                <a:xfrm>
                  <a:off x="596497" y="2026158"/>
                  <a:ext cx="7465093" cy="859310"/>
                </a:xfrm>
                <a:prstGeom prst="roundRect">
                  <a:avLst/>
                </a:prstGeom>
                <a:solidFill>
                  <a:schemeClr val="bg1"/>
                </a:solidFill>
                <a:ln>
                  <a:solidFill>
                    <a:srgbClr val="C300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val 19"/>
                <p:cNvSpPr/>
                <p:nvPr/>
              </p:nvSpPr>
              <p:spPr bwMode="auto">
                <a:xfrm>
                  <a:off x="282144" y="2026158"/>
                  <a:ext cx="860502" cy="859310"/>
                </a:xfrm>
                <a:prstGeom prst="ellipse">
                  <a:avLst/>
                </a:prstGeom>
                <a:solidFill>
                  <a:srgbClr val="002060"/>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A</a:t>
                  </a:r>
                </a:p>
              </p:txBody>
            </p:sp>
          </p:grpSp>
          <p:sp>
            <p:nvSpPr>
              <p:cNvPr id="18" name="Rectangle 4"/>
              <p:cNvSpPr>
                <a:spLocks noChangeArrowheads="1"/>
              </p:cNvSpPr>
              <p:nvPr/>
            </p:nvSpPr>
            <p:spPr bwMode="auto">
              <a:xfrm>
                <a:off x="1019043" y="3084093"/>
                <a:ext cx="1858225" cy="4618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26"/>
            <p:cNvSpPr>
              <a:spLocks noChangeArrowheads="1"/>
            </p:cNvSpPr>
            <p:nvPr/>
          </p:nvSpPr>
          <p:spPr bwMode="auto">
            <a:xfrm>
              <a:off x="1312634" y="2785015"/>
              <a:ext cx="6432332" cy="400188"/>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 Your future income</a:t>
              </a:r>
              <a:endParaRPr kumimoji="0" lang="en-GB"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21" name="Group 31"/>
          <p:cNvGrpSpPr>
            <a:grpSpLocks/>
          </p:cNvGrpSpPr>
          <p:nvPr/>
        </p:nvGrpSpPr>
        <p:grpSpPr bwMode="auto">
          <a:xfrm>
            <a:off x="428625" y="4721777"/>
            <a:ext cx="7496175" cy="858838"/>
            <a:chOff x="387110" y="2554013"/>
            <a:chExt cx="7768917" cy="859004"/>
          </a:xfrm>
        </p:grpSpPr>
        <p:grpSp>
          <p:nvGrpSpPr>
            <p:cNvPr id="22" name="Group 11"/>
            <p:cNvGrpSpPr>
              <a:grpSpLocks/>
            </p:cNvGrpSpPr>
            <p:nvPr/>
          </p:nvGrpSpPr>
          <p:grpSpPr bwMode="auto">
            <a:xfrm>
              <a:off x="387110" y="2554013"/>
              <a:ext cx="7768917" cy="859004"/>
              <a:chOff x="302683" y="2893324"/>
              <a:chExt cx="7769800" cy="859395"/>
            </a:xfrm>
          </p:grpSpPr>
          <p:grpSp>
            <p:nvGrpSpPr>
              <p:cNvPr id="24" name="Group 32"/>
              <p:cNvGrpSpPr>
                <a:grpSpLocks/>
              </p:cNvGrpSpPr>
              <p:nvPr/>
            </p:nvGrpSpPr>
            <p:grpSpPr bwMode="auto">
              <a:xfrm>
                <a:off x="302683" y="2893324"/>
                <a:ext cx="7769800" cy="859395"/>
                <a:chOff x="282144" y="2026158"/>
                <a:chExt cx="7768934" cy="859310"/>
              </a:xfrm>
            </p:grpSpPr>
            <p:sp>
              <p:nvSpPr>
                <p:cNvPr id="26" name="Rounded Rectangle 25"/>
                <p:cNvSpPr/>
                <p:nvPr/>
              </p:nvSpPr>
              <p:spPr bwMode="auto">
                <a:xfrm>
                  <a:off x="596457" y="2026158"/>
                  <a:ext cx="7454621" cy="859310"/>
                </a:xfrm>
                <a:prstGeom prst="roundRect">
                  <a:avLst/>
                </a:prstGeom>
                <a:solidFill>
                  <a:schemeClr val="bg1"/>
                </a:solidFill>
                <a:ln>
                  <a:solidFill>
                    <a:srgbClr val="C300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val 26"/>
                <p:cNvSpPr/>
                <p:nvPr/>
              </p:nvSpPr>
              <p:spPr bwMode="auto">
                <a:xfrm>
                  <a:off x="282144" y="2026158"/>
                  <a:ext cx="860393" cy="859310"/>
                </a:xfrm>
                <a:prstGeom prst="ellipse">
                  <a:avLst/>
                </a:prstGeom>
                <a:solidFill>
                  <a:srgbClr val="002060"/>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alibri"/>
                      <a:ea typeface="+mn-ea"/>
                      <a:cs typeface="+mn-cs"/>
                    </a:rPr>
                    <a:t>A</a:t>
                  </a:r>
                </a:p>
              </p:txBody>
            </p:sp>
          </p:grpSp>
          <p:sp>
            <p:nvSpPr>
              <p:cNvPr id="25" name="Rectangle 4"/>
              <p:cNvSpPr>
                <a:spLocks noChangeArrowheads="1"/>
              </p:cNvSpPr>
              <p:nvPr/>
            </p:nvSpPr>
            <p:spPr bwMode="auto">
              <a:xfrm>
                <a:off x="1019043" y="3084093"/>
                <a:ext cx="1858225" cy="461875"/>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33"/>
            <p:cNvSpPr>
              <a:spLocks noChangeArrowheads="1"/>
            </p:cNvSpPr>
            <p:nvPr/>
          </p:nvSpPr>
          <p:spPr bwMode="auto">
            <a:xfrm>
              <a:off x="1324504" y="2793003"/>
              <a:ext cx="6432332" cy="400187"/>
            </a:xfrm>
            <a:prstGeom prst="rect">
              <a:avLst/>
            </a:prstGeom>
            <a:noFill/>
            <a:ln w="9525">
              <a:noFill/>
              <a:miter lim="800000"/>
              <a:headEnd/>
              <a:tailEnd/>
            </a:ln>
          </p:spPr>
          <p:txBody>
            <a:bodyPr>
              <a:spAutoFit/>
            </a:bodyPr>
            <a:lstStyle/>
            <a:p>
              <a:pPr lvl="0">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 </a:t>
              </a:r>
              <a:r>
                <a:rPr lang="en-US" sz="2000" dirty="0">
                  <a:solidFill>
                    <a:prstClr val="black"/>
                  </a:solidFill>
                  <a:latin typeface="Roboto" panose="02000000000000000000" pitchFamily="2" charset="0"/>
                  <a:ea typeface="Roboto" panose="02000000000000000000" pitchFamily="2" charset="0"/>
                  <a:cs typeface="Roboto" panose="02000000000000000000" pitchFamily="2" charset="0"/>
                </a:rPr>
                <a:t>£25,000</a:t>
              </a:r>
              <a:endParaRPr kumimoji="0" lang="en-GB"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pic>
        <p:nvPicPr>
          <p:cNvPr id="2054" name="Picture 6" descr="Premium Vector | Income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743" y="1735845"/>
            <a:ext cx="3676253" cy="367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9387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3763083"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PAYING IT BACK</a:t>
            </a:r>
          </a:p>
        </p:txBody>
      </p:sp>
      <p:sp>
        <p:nvSpPr>
          <p:cNvPr id="4" name="Rounded Rectangle 3"/>
          <p:cNvSpPr/>
          <p:nvPr/>
        </p:nvSpPr>
        <p:spPr>
          <a:xfrm>
            <a:off x="538329" y="1453751"/>
            <a:ext cx="5456072" cy="1411369"/>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You won’t have to make repayments until your income is over a set threshold (£25,000 a year from August 2023).</a:t>
            </a:r>
          </a:p>
        </p:txBody>
      </p:sp>
      <p:sp>
        <p:nvSpPr>
          <p:cNvPr id="5" name="Rounded Rectangle 4"/>
          <p:cNvSpPr/>
          <p:nvPr/>
        </p:nvSpPr>
        <p:spPr>
          <a:xfrm>
            <a:off x="6268568" y="1453751"/>
            <a:ext cx="5456073" cy="1411369"/>
          </a:xfrm>
          <a:prstGeom prst="roundRect">
            <a:avLst/>
          </a:prstGeom>
          <a:solidFill>
            <a:srgbClr val="ED217C"/>
          </a:solidFill>
          <a:ln>
            <a:solidFill>
              <a:srgbClr val="ED2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If you study a full-time course, you will be due to start repaying from the April after completing your course or leaving/withdrawing from higher education.</a:t>
            </a:r>
          </a:p>
        </p:txBody>
      </p:sp>
      <p:sp>
        <p:nvSpPr>
          <p:cNvPr id="6" name="Rounded Rectangle 5"/>
          <p:cNvSpPr/>
          <p:nvPr/>
        </p:nvSpPr>
        <p:spPr>
          <a:xfrm>
            <a:off x="538329" y="3032222"/>
            <a:ext cx="11186312" cy="1153698"/>
          </a:xfrm>
          <a:prstGeom prst="roundRect">
            <a:avLst/>
          </a:prstGeom>
          <a:solidFill>
            <a:srgbClr val="0B9444"/>
          </a:solidFill>
          <a:ln>
            <a:solidFill>
              <a:srgbClr val="0B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Roboto" panose="02000000000000000000" pitchFamily="2" charset="0"/>
                <a:ea typeface="Roboto" panose="02000000000000000000" pitchFamily="2" charset="0"/>
                <a:cs typeface="Roboto" panose="02000000000000000000" pitchFamily="2" charset="0"/>
              </a:rPr>
              <a:t>You’ll repay 9% of any income earned over the threshold and if employed in the UK, the deductions will be made from your pay through the tax system – you do not need to do anything to pay it back, it is taken from your payslip automatically in the same way tax/national insurance is.</a:t>
            </a:r>
          </a:p>
        </p:txBody>
      </p:sp>
      <p:pic>
        <p:nvPicPr>
          <p:cNvPr id="4098" name="Picture 2" descr="Best Time and Money Management Apps for Android - DevsJournal"/>
          <p:cNvPicPr>
            <a:picLocks noChangeAspect="1" noChangeArrowheads="1"/>
          </p:cNvPicPr>
          <p:nvPr/>
        </p:nvPicPr>
        <p:blipFill rotWithShape="1">
          <a:blip r:embed="rId3">
            <a:extLst>
              <a:ext uri="{28A0092B-C50C-407E-A947-70E740481C1C}">
                <a14:useLocalDpi xmlns:a14="http://schemas.microsoft.com/office/drawing/2010/main" val="0"/>
              </a:ext>
            </a:extLst>
          </a:blip>
          <a:srcRect t="10474" r="5856" b="10710"/>
          <a:stretch/>
        </p:blipFill>
        <p:spPr bwMode="auto">
          <a:xfrm>
            <a:off x="538329" y="4390366"/>
            <a:ext cx="4782481" cy="23178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Can I Deduct On My Taxes? with H&amp;R Block | theSki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929" y="4387821"/>
            <a:ext cx="4125111" cy="232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5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3763083"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PAYING IT BACK</a:t>
            </a:r>
          </a:p>
        </p:txBody>
      </p:sp>
      <p:sp>
        <p:nvSpPr>
          <p:cNvPr id="7" name="Rounded Rectangle 6"/>
          <p:cNvSpPr/>
          <p:nvPr/>
        </p:nvSpPr>
        <p:spPr>
          <a:xfrm>
            <a:off x="538329" y="1484028"/>
            <a:ext cx="5457825" cy="878348"/>
          </a:xfrm>
          <a:prstGeom prst="round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If your income falls below the threshold at any time your repayments will stop.</a:t>
            </a:r>
          </a:p>
        </p:txBody>
      </p:sp>
      <p:sp>
        <p:nvSpPr>
          <p:cNvPr id="8" name="Rounded Rectangle 7"/>
          <p:cNvSpPr/>
          <p:nvPr/>
        </p:nvSpPr>
        <p:spPr>
          <a:xfrm>
            <a:off x="6314146" y="1484028"/>
            <a:ext cx="5457825" cy="878348"/>
          </a:xfrm>
          <a:prstGeom prst="roundRect">
            <a:avLst/>
          </a:prstGeom>
          <a:solidFill>
            <a:srgbClr val="ED1C24"/>
          </a:solidFill>
          <a:ln>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Any outstanding balance will be written off 40 years after entering repayment.</a:t>
            </a:r>
          </a:p>
        </p:txBody>
      </p:sp>
      <p:sp>
        <p:nvSpPr>
          <p:cNvPr id="9" name="Rounded Rectangle 8"/>
          <p:cNvSpPr/>
          <p:nvPr/>
        </p:nvSpPr>
        <p:spPr>
          <a:xfrm>
            <a:off x="538329" y="2496274"/>
            <a:ext cx="11233642" cy="1166031"/>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So… You only start paying back your student loan once you earn over </a:t>
            </a:r>
            <a:r>
              <a:rPr lang="en-GB" b="1" dirty="0"/>
              <a:t>£25,000 </a:t>
            </a: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per year. You pay back 9% only on what you earn over that. If your salary is £26,000 per year, you earn £1,000 over the threshold – 9% of £1,000 is what you pay back per year.</a:t>
            </a:r>
          </a:p>
        </p:txBody>
      </p:sp>
      <p:sp>
        <p:nvSpPr>
          <p:cNvPr id="10" name="Rounded Rectangle 9"/>
          <p:cNvSpPr/>
          <p:nvPr/>
        </p:nvSpPr>
        <p:spPr>
          <a:xfrm>
            <a:off x="538331" y="3796203"/>
            <a:ext cx="11233640" cy="716914"/>
          </a:xfrm>
          <a:prstGeom prst="roundRect">
            <a:avLst/>
          </a:prstGeom>
          <a:solidFill>
            <a:srgbClr val="0F7CC6"/>
          </a:solidFill>
          <a:ln>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Roboto" panose="02000000000000000000" pitchFamily="2" charset="0"/>
                <a:ea typeface="Roboto" panose="02000000000000000000" pitchFamily="2" charset="0"/>
                <a:cs typeface="Roboto" panose="02000000000000000000" pitchFamily="2" charset="0"/>
              </a:rPr>
              <a:t>9% of £1,000 = £90 per year = £7.50 per month (almost the price of Netflix!).</a:t>
            </a:r>
          </a:p>
        </p:txBody>
      </p:sp>
      <p:pic>
        <p:nvPicPr>
          <p:cNvPr id="15" name="Picture 8" descr="Download Free png Leadership Action Plan - Action Plan Clipart - Full Size  Clipart ... - DLP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880" y="4601003"/>
            <a:ext cx="3515511" cy="21784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ree Vector | Illustration of people with mo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9" y="4531150"/>
            <a:ext cx="2946551" cy="219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036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3B7B010-2BCB-CF42-A555-DC3B463137B3}"/>
              </a:ext>
            </a:extLst>
          </p:cNvPr>
          <p:cNvSpPr txBox="1"/>
          <p:nvPr/>
        </p:nvSpPr>
        <p:spPr>
          <a:xfrm>
            <a:off x="538329" y="625615"/>
            <a:ext cx="3763083" cy="646331"/>
          </a:xfrm>
          <a:prstGeom prst="rect">
            <a:avLst/>
          </a:prstGeom>
          <a:solidFill>
            <a:srgbClr val="00AEEF"/>
          </a:solidFill>
          <a:ln>
            <a:solidFill>
              <a:srgbClr val="00AEEF"/>
            </a:solidFill>
          </a:ln>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PAYING IT BACK</a:t>
            </a:r>
          </a:p>
        </p:txBody>
      </p:sp>
      <p:pic>
        <p:nvPicPr>
          <p:cNvPr id="1030" name="Picture 6" descr="Business people holding money illustration | free image by rawpixel.com |  Money poster, Money stickers, Money"/>
          <p:cNvPicPr>
            <a:picLocks noChangeAspect="1" noChangeArrowheads="1"/>
          </p:cNvPicPr>
          <p:nvPr/>
        </p:nvPicPr>
        <p:blipFill rotWithShape="1">
          <a:blip r:embed="rId2">
            <a:clrChange>
              <a:clrFrom>
                <a:srgbClr val="FEE0E0"/>
              </a:clrFrom>
              <a:clrTo>
                <a:srgbClr val="FEE0E0">
                  <a:alpha val="0"/>
                </a:srgbClr>
              </a:clrTo>
            </a:clrChange>
            <a:extLst>
              <a:ext uri="{28A0092B-C50C-407E-A947-70E740481C1C}">
                <a14:useLocalDpi xmlns:a14="http://schemas.microsoft.com/office/drawing/2010/main" val="0"/>
              </a:ext>
            </a:extLst>
          </a:blip>
          <a:srcRect t="11205" b="6878"/>
          <a:stretch/>
        </p:blipFill>
        <p:spPr bwMode="auto">
          <a:xfrm>
            <a:off x="5371371" y="-29583"/>
            <a:ext cx="3197100" cy="19567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Group 3"/>
          <p:cNvGraphicFramePr>
            <a:graphicFrameLocks/>
          </p:cNvGraphicFramePr>
          <p:nvPr>
            <p:extLst>
              <p:ext uri="{D42A27DB-BD31-4B8C-83A1-F6EECF244321}">
                <p14:modId xmlns:p14="http://schemas.microsoft.com/office/powerpoint/2010/main" val="249675931"/>
              </p:ext>
            </p:extLst>
          </p:nvPr>
        </p:nvGraphicFramePr>
        <p:xfrm>
          <a:off x="538329" y="1771913"/>
          <a:ext cx="10578165" cy="2781600"/>
        </p:xfrm>
        <a:graphic>
          <a:graphicData uri="http://schemas.openxmlformats.org/drawingml/2006/table">
            <a:tbl>
              <a:tblPr>
                <a:tableStyleId>{C4B1156A-380E-4F78-BDF5-A606A8083BF9}</a:tableStyleId>
              </a:tblPr>
              <a:tblGrid>
                <a:gridCol w="2546830">
                  <a:extLst>
                    <a:ext uri="{9D8B030D-6E8A-4147-A177-3AD203B41FA5}">
                      <a16:colId xmlns:a16="http://schemas.microsoft.com/office/drawing/2014/main" val="20000"/>
                    </a:ext>
                  </a:extLst>
                </a:gridCol>
                <a:gridCol w="2511427">
                  <a:extLst>
                    <a:ext uri="{9D8B030D-6E8A-4147-A177-3AD203B41FA5}">
                      <a16:colId xmlns:a16="http://schemas.microsoft.com/office/drawing/2014/main" val="20001"/>
                    </a:ext>
                  </a:extLst>
                </a:gridCol>
                <a:gridCol w="2759954">
                  <a:extLst>
                    <a:ext uri="{9D8B030D-6E8A-4147-A177-3AD203B41FA5}">
                      <a16:colId xmlns:a16="http://schemas.microsoft.com/office/drawing/2014/main" val="20002"/>
                    </a:ext>
                  </a:extLst>
                </a:gridCol>
                <a:gridCol w="2759954">
                  <a:extLst>
                    <a:ext uri="{9D8B030D-6E8A-4147-A177-3AD203B41FA5}">
                      <a16:colId xmlns:a16="http://schemas.microsoft.com/office/drawing/2014/main" val="2096556877"/>
                    </a:ext>
                  </a:extLst>
                </a:gridCol>
              </a:tblGrid>
              <a:tr h="36671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mn-lt"/>
                          <a:cs typeface="Arial" pitchFamily="34" charset="0"/>
                        </a:rPr>
                        <a:t>Income each year before tax</a:t>
                      </a:r>
                      <a:endParaRPr kumimoji="0" lang="en-GB" sz="2000" b="1" i="0" u="none" strike="noStrike" cap="none" normalizeH="0" baseline="0" dirty="0">
                        <a:ln>
                          <a:noFill/>
                        </a:ln>
                        <a:solidFill>
                          <a:schemeClr val="bg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32E4B"/>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mn-lt"/>
                          <a:cs typeface="Arial" pitchFamily="34" charset="0"/>
                        </a:rPr>
                        <a:t> 9% will be deducted from</a:t>
                      </a:r>
                      <a:endParaRPr kumimoji="0" lang="en-GB" sz="2000" b="1" i="0" u="none" strike="noStrike" cap="none" normalizeH="0" baseline="0" dirty="0">
                        <a:ln>
                          <a:noFill/>
                        </a:ln>
                        <a:solidFill>
                          <a:schemeClr val="bg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32E4B"/>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mn-lt"/>
                          <a:cs typeface="Arial" pitchFamily="34" charset="0"/>
                        </a:rPr>
                        <a:t>Monthly repayment </a:t>
                      </a:r>
                      <a:r>
                        <a:rPr kumimoji="0" lang="en-GB" sz="1800" b="1" u="none" strike="noStrike" cap="none" normalizeH="0" baseline="0" dirty="0">
                          <a:ln>
                            <a:noFill/>
                          </a:ln>
                          <a:solidFill>
                            <a:schemeClr val="bg1"/>
                          </a:solidFill>
                          <a:effectLst/>
                          <a:latin typeface="+mn-lt"/>
                          <a:cs typeface="Arial" pitchFamily="34" charset="0"/>
                        </a:rPr>
                        <a:t>(Approx.)</a:t>
                      </a:r>
                      <a:endParaRPr kumimoji="0" lang="en-GB" sz="1800" b="1" i="0" u="none" strike="noStrike" cap="none" normalizeH="0" baseline="0" dirty="0">
                        <a:ln>
                          <a:noFill/>
                        </a:ln>
                        <a:solidFill>
                          <a:schemeClr val="bg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32E4B"/>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1" u="none" strike="noStrike" cap="none" normalizeH="0" baseline="0" dirty="0">
                          <a:ln>
                            <a:noFill/>
                          </a:ln>
                          <a:solidFill>
                            <a:schemeClr val="bg1"/>
                          </a:solidFill>
                          <a:effectLst/>
                          <a:latin typeface="+mn-lt"/>
                          <a:cs typeface="Arial" pitchFamily="34" charset="0"/>
                        </a:rPr>
                        <a:t>Monthly income  </a:t>
                      </a:r>
                      <a:br>
                        <a:rPr kumimoji="0" lang="en-GB" sz="2000" b="1" u="none" strike="noStrike" cap="none" normalizeH="0" baseline="0" dirty="0">
                          <a:ln>
                            <a:noFill/>
                          </a:ln>
                          <a:solidFill>
                            <a:schemeClr val="bg1"/>
                          </a:solidFill>
                          <a:effectLst/>
                          <a:latin typeface="+mn-lt"/>
                          <a:cs typeface="Arial" pitchFamily="34" charset="0"/>
                        </a:rPr>
                      </a:br>
                      <a:r>
                        <a:rPr kumimoji="0" lang="en-GB" sz="1600" b="1" u="none" strike="noStrike" cap="none" normalizeH="0" baseline="0" dirty="0">
                          <a:ln>
                            <a:noFill/>
                          </a:ln>
                          <a:solidFill>
                            <a:schemeClr val="bg1"/>
                          </a:solidFill>
                          <a:effectLst/>
                          <a:latin typeface="+mn-lt"/>
                          <a:cs typeface="Arial" pitchFamily="34" charset="0"/>
                        </a:rPr>
                        <a:t>(Approx. after tax)</a:t>
                      </a:r>
                      <a:endParaRPr kumimoji="0" lang="en-GB" sz="1600" b="1" i="0" u="none" strike="noStrike" cap="none" normalizeH="0" baseline="0" dirty="0">
                        <a:ln>
                          <a:noFill/>
                        </a:ln>
                        <a:solidFill>
                          <a:schemeClr val="bg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132E4B"/>
                    </a:solidFill>
                  </a:tcPr>
                </a:tc>
                <a:extLst>
                  <a:ext uri="{0D108BD9-81ED-4DB2-BD59-A6C34878D82A}">
                    <a16:rowId xmlns:a16="http://schemas.microsoft.com/office/drawing/2014/main" val="10000"/>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mn-lt"/>
                          <a:cs typeface="Arial" pitchFamily="34" charset="0"/>
                        </a:rPr>
                        <a:t>£25,000</a:t>
                      </a:r>
                      <a:endParaRPr kumimoji="0" lang="en-GB" sz="2000" b="0" i="0" u="none" strike="noStrike" cap="none" normalizeH="0" baseline="0" dirty="0">
                        <a:ln>
                          <a:noFill/>
                        </a:ln>
                        <a:solidFill>
                          <a:srgbClr val="0066CC"/>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mn-lt"/>
                          <a:cs typeface="Arial" pitchFamily="34" charset="0"/>
                        </a:rPr>
                        <a:t>£0</a:t>
                      </a:r>
                      <a:endParaRPr kumimoji="0" lang="en-US" sz="2000" b="0" i="0" u="none" strike="noStrike" cap="none" normalizeH="0" baseline="0" dirty="0">
                        <a:ln>
                          <a:noFill/>
                        </a:ln>
                        <a:solidFill>
                          <a:schemeClr val="tx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mn-lt"/>
                          <a:cs typeface="Arial" pitchFamily="34" charset="0"/>
                        </a:rPr>
                        <a:t>£0</a:t>
                      </a:r>
                      <a:endParaRPr kumimoji="0" lang="en-GB" sz="2000" b="0" i="0" u="none" strike="noStrike" cap="none" normalizeH="0" baseline="0" dirty="0">
                        <a:ln>
                          <a:noFill/>
                        </a:ln>
                        <a:solidFill>
                          <a:srgbClr val="009900"/>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£1,752</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mn-lt"/>
                          <a:cs typeface="Arial" pitchFamily="34" charset="0"/>
                        </a:rPr>
                        <a:t>£28,000</a:t>
                      </a:r>
                      <a:endParaRPr kumimoji="0" lang="en-GB" sz="2000" b="0" i="0" u="none" strike="noStrike" cap="none" normalizeH="0" baseline="0" dirty="0">
                        <a:ln>
                          <a:noFill/>
                        </a:ln>
                        <a:solidFill>
                          <a:schemeClr val="tx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pitchFamily="34" charset="0"/>
                        </a:rPr>
                        <a:t>£3,000</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£22.50</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£1,922</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mn-lt"/>
                          <a:cs typeface="Arial" pitchFamily="34" charset="0"/>
                        </a:rPr>
                        <a:t>£32,500</a:t>
                      </a:r>
                      <a:endParaRPr kumimoji="0" lang="en-GB" sz="2000" b="0" i="0" u="none" strike="noStrike" cap="none" normalizeH="0" baseline="0" dirty="0">
                        <a:ln>
                          <a:noFill/>
                        </a:ln>
                        <a:solidFill>
                          <a:schemeClr val="tx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pitchFamily="34" charset="0"/>
                        </a:rPr>
                        <a:t>£7,500</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£56</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£2,177</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mn-lt"/>
                          <a:cs typeface="Arial" pitchFamily="34" charset="0"/>
                        </a:rPr>
                        <a:t>£40,000</a:t>
                      </a:r>
                      <a:endParaRPr kumimoji="0" lang="en-GB" sz="2000" b="0" i="0" u="none" strike="noStrike" cap="none" normalizeH="0" baseline="0" dirty="0">
                        <a:ln>
                          <a:noFill/>
                        </a:ln>
                        <a:solidFill>
                          <a:schemeClr val="tx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i="0" u="none" strike="noStrike" cap="none" normalizeH="0" baseline="0" dirty="0">
                          <a:ln>
                            <a:noFill/>
                          </a:ln>
                          <a:solidFill>
                            <a:schemeClr val="tx1"/>
                          </a:solidFill>
                          <a:effectLst/>
                          <a:latin typeface="+mn-lt"/>
                          <a:cs typeface="Arial" pitchFamily="34" charset="0"/>
                        </a:rPr>
                        <a:t>£15,000</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£112.50</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£2,602</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4"/>
                  </a:ext>
                </a:extLst>
              </a:tr>
              <a:tr h="233363">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u="none" strike="noStrike" cap="none" normalizeH="0" baseline="0" dirty="0">
                          <a:ln>
                            <a:noFill/>
                          </a:ln>
                          <a:effectLst/>
                          <a:latin typeface="+mn-lt"/>
                          <a:cs typeface="Arial" pitchFamily="34" charset="0"/>
                        </a:rPr>
                        <a:t>£60,000</a:t>
                      </a:r>
                      <a:endParaRPr kumimoji="0" lang="en-GB" sz="2000" b="0" i="0" u="none" strike="noStrike" cap="none" normalizeH="0" baseline="0" dirty="0">
                        <a:ln>
                          <a:noFill/>
                        </a:ln>
                        <a:solidFill>
                          <a:schemeClr val="tx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US" sz="2000" b="0" u="none" strike="noStrike" cap="none" normalizeH="0" baseline="0" dirty="0">
                          <a:ln>
                            <a:noFill/>
                          </a:ln>
                          <a:effectLst/>
                          <a:latin typeface="+mn-lt"/>
                          <a:cs typeface="Arial" pitchFamily="34" charset="0"/>
                        </a:rPr>
                        <a:t>£35,000</a:t>
                      </a:r>
                      <a:endParaRPr kumimoji="0" lang="en-US" sz="2000" b="0" i="0" u="none" strike="noStrike" cap="none" normalizeH="0" baseline="0" dirty="0">
                        <a:ln>
                          <a:noFill/>
                        </a:ln>
                        <a:solidFill>
                          <a:schemeClr val="tx1"/>
                        </a:solidFill>
                        <a:effectLst/>
                        <a:latin typeface="+mn-lt"/>
                        <a:cs typeface="Arial" pitchFamily="34" charset="0"/>
                      </a:endParaRP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£263</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ct val="50000"/>
                        </a:spcBef>
                        <a:spcAft>
                          <a:spcPct val="0"/>
                        </a:spcAft>
                        <a:buClrTx/>
                        <a:buSzTx/>
                        <a:buFontTx/>
                        <a:buNone/>
                        <a:tabLst/>
                      </a:pPr>
                      <a:r>
                        <a:rPr kumimoji="0" lang="en-GB" sz="2000" b="0" i="0" u="none" strike="noStrike" cap="none" normalizeH="0" baseline="0" dirty="0">
                          <a:ln>
                            <a:noFill/>
                          </a:ln>
                          <a:solidFill>
                            <a:srgbClr val="009900"/>
                          </a:solidFill>
                          <a:effectLst/>
                          <a:latin typeface="+mn-lt"/>
                          <a:cs typeface="Arial" pitchFamily="34" charset="0"/>
                        </a:rPr>
                        <a:t>£3,655</a:t>
                      </a:r>
                    </a:p>
                  </a:txBody>
                  <a:tcPr marL="54000" marR="54000" marT="54000" marB="540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4" name="Rounded Rectangle 23"/>
          <p:cNvSpPr/>
          <p:nvPr/>
        </p:nvSpPr>
        <p:spPr>
          <a:xfrm>
            <a:off x="6386371" y="4925833"/>
            <a:ext cx="2360428" cy="758825"/>
          </a:xfrm>
          <a:prstGeom prst="roundRect">
            <a:avLst/>
          </a:prstGeom>
          <a:solidFill>
            <a:srgbClr val="0070C0"/>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bg1"/>
                </a:solidFill>
                <a:latin typeface="Arial" pitchFamily="34" charset="0"/>
                <a:cs typeface="Arial" pitchFamily="34" charset="0"/>
              </a:rPr>
              <a:t>  £10</a:t>
            </a:r>
          </a:p>
        </p:txBody>
      </p:sp>
      <p:grpSp>
        <p:nvGrpSpPr>
          <p:cNvPr id="25" name="Group 37"/>
          <p:cNvGrpSpPr>
            <a:grpSpLocks/>
          </p:cNvGrpSpPr>
          <p:nvPr/>
        </p:nvGrpSpPr>
        <p:grpSpPr bwMode="auto">
          <a:xfrm>
            <a:off x="6354474" y="4923089"/>
            <a:ext cx="2392325" cy="758825"/>
            <a:chOff x="6038488" y="4657951"/>
            <a:chExt cx="2499556" cy="758047"/>
          </a:xfrm>
          <a:solidFill>
            <a:srgbClr val="0F7CC6"/>
          </a:solidFill>
        </p:grpSpPr>
        <p:sp>
          <p:nvSpPr>
            <p:cNvPr id="26" name="Rounded Rectangle 25"/>
            <p:cNvSpPr/>
            <p:nvPr/>
          </p:nvSpPr>
          <p:spPr>
            <a:xfrm>
              <a:off x="6038488" y="4657951"/>
              <a:ext cx="2499556" cy="758047"/>
            </a:xfrm>
            <a:prstGeom prst="roundRect">
              <a:avLst/>
            </a:prstGeom>
            <a:grpFill/>
            <a:ln w="28575">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800" dirty="0">
                <a:solidFill>
                  <a:schemeClr val="bg1"/>
                </a:solidFill>
                <a:latin typeface="Arial" pitchFamily="34" charset="0"/>
                <a:cs typeface="Arial" pitchFamily="34" charset="0"/>
              </a:endParaRPr>
            </a:p>
          </p:txBody>
        </p:sp>
        <p:sp>
          <p:nvSpPr>
            <p:cNvPr id="27" name="TextBox 32"/>
            <p:cNvSpPr txBox="1">
              <a:spLocks noChangeArrowheads="1"/>
            </p:cNvSpPr>
            <p:nvPr/>
          </p:nvSpPr>
          <p:spPr bwMode="auto">
            <a:xfrm>
              <a:off x="6550558" y="4669669"/>
              <a:ext cx="1753908" cy="707160"/>
            </a:xfrm>
            <a:prstGeom prst="rect">
              <a:avLst/>
            </a:prstGeom>
            <a:grpFill/>
            <a:ln w="9525">
              <a:solidFill>
                <a:srgbClr val="0F7CC6"/>
              </a:solidFill>
              <a:miter lim="800000"/>
              <a:headEnd/>
              <a:tailEnd/>
            </a:ln>
          </p:spPr>
          <p:txBody>
            <a:bodyPr wrap="none" anchor="ctr">
              <a:spAutoFit/>
            </a:bodyPr>
            <a:lstStyle/>
            <a:p>
              <a:pPr algn="ctr"/>
              <a:r>
                <a:rPr lang="en-GB" sz="2000" dirty="0">
                  <a:solidFill>
                    <a:schemeClr val="bg1"/>
                  </a:solidFill>
                  <a:latin typeface="Arial" pitchFamily="34" charset="0"/>
                  <a:cs typeface="Arial" pitchFamily="34" charset="0"/>
                </a:rPr>
                <a:t> Monthly</a:t>
              </a:r>
            </a:p>
            <a:p>
              <a:pPr algn="ctr"/>
              <a:r>
                <a:rPr lang="en-GB" sz="2000" dirty="0">
                  <a:solidFill>
                    <a:schemeClr val="bg1"/>
                  </a:solidFill>
                  <a:latin typeface="Arial" pitchFamily="34" charset="0"/>
                  <a:cs typeface="Arial" pitchFamily="34" charset="0"/>
                </a:rPr>
                <a:t>  repayment?</a:t>
              </a:r>
            </a:p>
          </p:txBody>
        </p:sp>
      </p:grpSp>
      <p:sp>
        <p:nvSpPr>
          <p:cNvPr id="28" name="Rounded Rectangle 27"/>
          <p:cNvSpPr/>
          <p:nvPr/>
        </p:nvSpPr>
        <p:spPr>
          <a:xfrm>
            <a:off x="3556263" y="4917896"/>
            <a:ext cx="2239963" cy="766762"/>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tx1"/>
                </a:solidFill>
                <a:latin typeface="Arial" pitchFamily="34" charset="0"/>
                <a:cs typeface="Arial" pitchFamily="34" charset="0"/>
              </a:rPr>
              <a:t>£1,430</a:t>
            </a:r>
          </a:p>
        </p:txBody>
      </p:sp>
      <p:sp>
        <p:nvSpPr>
          <p:cNvPr id="29" name="Rounded Rectangle 28"/>
          <p:cNvSpPr/>
          <p:nvPr/>
        </p:nvSpPr>
        <p:spPr>
          <a:xfrm>
            <a:off x="3556263" y="4915150"/>
            <a:ext cx="2239962" cy="766763"/>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itchFamily="34" charset="0"/>
                <a:cs typeface="Arial" pitchFamily="34" charset="0"/>
              </a:rPr>
              <a:t>9% Deducted from?</a:t>
            </a:r>
          </a:p>
        </p:txBody>
      </p:sp>
      <p:sp>
        <p:nvSpPr>
          <p:cNvPr id="30" name="Rounded Rectangle 29"/>
          <p:cNvSpPr/>
          <p:nvPr/>
        </p:nvSpPr>
        <p:spPr>
          <a:xfrm>
            <a:off x="977263" y="4915151"/>
            <a:ext cx="2239962" cy="766763"/>
          </a:xfrm>
          <a:prstGeom prst="roundRect">
            <a:avLst/>
          </a:prstGeom>
          <a:solidFill>
            <a:srgbClr val="0F7CC6"/>
          </a:solidFill>
          <a:ln w="28575">
            <a:solidFill>
              <a:srgbClr val="0F7CC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bg1"/>
                </a:solidFill>
                <a:latin typeface="Arial" pitchFamily="34" charset="0"/>
                <a:cs typeface="Arial" pitchFamily="34" charset="0"/>
              </a:rPr>
              <a:t>    Income</a:t>
            </a:r>
          </a:p>
          <a:p>
            <a:pPr algn="ctr">
              <a:defRPr/>
            </a:pPr>
            <a:r>
              <a:rPr lang="en-GB" sz="2000" dirty="0">
                <a:solidFill>
                  <a:schemeClr val="bg1"/>
                </a:solidFill>
                <a:latin typeface="Arial" pitchFamily="34" charset="0"/>
                <a:cs typeface="Arial" pitchFamily="34" charset="0"/>
              </a:rPr>
              <a:t>    £28,725</a:t>
            </a:r>
          </a:p>
        </p:txBody>
      </p:sp>
      <p:pic>
        <p:nvPicPr>
          <p:cNvPr id="31" name="Picture 2" descr="C:\Users\rutterb\Desktop\1516 Templates &amp; Graphics\Turquoise icons -PNG\Repayment_turquoise.png"/>
          <p:cNvPicPr>
            <a:picLocks noChangeAspect="1" noChangeArrowheads="1"/>
          </p:cNvPicPr>
          <p:nvPr/>
        </p:nvPicPr>
        <p:blipFill>
          <a:blip r:embed="rId3"/>
          <a:srcRect/>
          <a:stretch>
            <a:fillRect/>
          </a:stretch>
        </p:blipFill>
        <p:spPr bwMode="auto">
          <a:xfrm>
            <a:off x="5967190" y="4897060"/>
            <a:ext cx="917971" cy="810793"/>
          </a:xfrm>
          <a:prstGeom prst="rect">
            <a:avLst/>
          </a:prstGeom>
          <a:noFill/>
        </p:spPr>
      </p:pic>
      <p:pic>
        <p:nvPicPr>
          <p:cNvPr id="32" name="Picture 3" descr="C:\Users\rutterb\Desktop\1516 Templates &amp; Graphics\Turquoise icons -PNG\Household income_turquoise.png"/>
          <p:cNvPicPr>
            <a:picLocks noChangeAspect="1" noChangeArrowheads="1"/>
          </p:cNvPicPr>
          <p:nvPr/>
        </p:nvPicPr>
        <p:blipFill>
          <a:blip r:embed="rId4"/>
          <a:srcRect/>
          <a:stretch>
            <a:fillRect/>
          </a:stretch>
        </p:blipFill>
        <p:spPr bwMode="auto">
          <a:xfrm>
            <a:off x="538329" y="4896868"/>
            <a:ext cx="1020859" cy="808617"/>
          </a:xfrm>
          <a:prstGeom prst="rect">
            <a:avLst/>
          </a:prstGeom>
          <a:noFill/>
        </p:spPr>
      </p:pic>
      <p:sp>
        <p:nvSpPr>
          <p:cNvPr id="2" name="TextBox 1">
            <a:extLst>
              <a:ext uri="{FF2B5EF4-FFF2-40B4-BE49-F238E27FC236}">
                <a16:creationId xmlns:a16="http://schemas.microsoft.com/office/drawing/2014/main" id="{A44CB0AC-CCAE-21E5-F4C8-6A16A3958DBF}"/>
              </a:ext>
            </a:extLst>
          </p:cNvPr>
          <p:cNvSpPr txBox="1"/>
          <p:nvPr/>
        </p:nvSpPr>
        <p:spPr>
          <a:xfrm>
            <a:off x="92821" y="6396304"/>
            <a:ext cx="3763083" cy="338554"/>
          </a:xfrm>
          <a:prstGeom prst="rect">
            <a:avLst/>
          </a:prstGeom>
          <a:noFill/>
        </p:spPr>
        <p:txBody>
          <a:bodyPr wrap="square" rtlCol="0">
            <a:spAutoFit/>
          </a:bodyPr>
          <a:lstStyle/>
          <a:p>
            <a:r>
              <a:rPr lang="en-GB" sz="1600" dirty="0">
                <a:solidFill>
                  <a:srgbClr val="FF0000"/>
                </a:solidFill>
              </a:rPr>
              <a:t>*As of August 2023</a:t>
            </a:r>
          </a:p>
        </p:txBody>
      </p:sp>
    </p:spTree>
    <p:extLst>
      <p:ext uri="{BB962C8B-B14F-4D97-AF65-F5344CB8AC3E}">
        <p14:creationId xmlns:p14="http://schemas.microsoft.com/office/powerpoint/2010/main" val="1530491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1000"/>
                                        <p:tgtEl>
                                          <p:spTgt spid="29"/>
                                        </p:tgtEl>
                                        <p:attrNameLst>
                                          <p:attrName>ppt_w</p:attrName>
                                        </p:attrNameLst>
                                      </p:cBhvr>
                                      <p:tavLst>
                                        <p:tav tm="0">
                                          <p:val>
                                            <p:strVal val="ppt_w"/>
                                          </p:val>
                                        </p:tav>
                                        <p:tav tm="100000">
                                          <p:val>
                                            <p:fltVal val="0"/>
                                          </p:val>
                                        </p:tav>
                                      </p:tavLst>
                                    </p:anim>
                                    <p:anim calcmode="lin" valueType="num">
                                      <p:cBhvr>
                                        <p:cTn id="7" dur="1000"/>
                                        <p:tgtEl>
                                          <p:spTgt spid="29"/>
                                        </p:tgtEl>
                                        <p:attrNameLst>
                                          <p:attrName>ppt_h</p:attrName>
                                        </p:attrNameLst>
                                      </p:cBhvr>
                                      <p:tavLst>
                                        <p:tav tm="0">
                                          <p:val>
                                            <p:strVal val="ppt_h"/>
                                          </p:val>
                                        </p:tav>
                                        <p:tav tm="100000">
                                          <p:val>
                                            <p:fltVal val="0"/>
                                          </p:val>
                                        </p:tav>
                                      </p:tavLst>
                                    </p:anim>
                                    <p:animEffect transition="out" filter="fade">
                                      <p:cBhvr>
                                        <p:cTn id="8" dur="1000"/>
                                        <p:tgtEl>
                                          <p:spTgt spid="29"/>
                                        </p:tgtEl>
                                      </p:cBhvr>
                                    </p:animEffect>
                                    <p:set>
                                      <p:cBhvr>
                                        <p:cTn id="9" dur="1" fill="hold">
                                          <p:stCondLst>
                                            <p:cond delay="999"/>
                                          </p:stCondLst>
                                        </p:cTn>
                                        <p:tgtEl>
                                          <p:spTgt spid="2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25"/>
                                        </p:tgtEl>
                                        <p:attrNameLst>
                                          <p:attrName>ppt_w</p:attrName>
                                        </p:attrNameLst>
                                      </p:cBhvr>
                                      <p:tavLst>
                                        <p:tav tm="0">
                                          <p:val>
                                            <p:strVal val="ppt_w"/>
                                          </p:val>
                                        </p:tav>
                                        <p:tav tm="100000">
                                          <p:val>
                                            <p:fltVal val="0"/>
                                          </p:val>
                                        </p:tav>
                                      </p:tavLst>
                                    </p:anim>
                                    <p:anim calcmode="lin" valueType="num">
                                      <p:cBhvr>
                                        <p:cTn id="14" dur="1000"/>
                                        <p:tgtEl>
                                          <p:spTgt spid="25"/>
                                        </p:tgtEl>
                                        <p:attrNameLst>
                                          <p:attrName>ppt_h</p:attrName>
                                        </p:attrNameLst>
                                      </p:cBhvr>
                                      <p:tavLst>
                                        <p:tav tm="0">
                                          <p:val>
                                            <p:strVal val="ppt_h"/>
                                          </p:val>
                                        </p:tav>
                                        <p:tav tm="100000">
                                          <p:val>
                                            <p:fltVal val="0"/>
                                          </p:val>
                                        </p:tav>
                                      </p:tavLst>
                                    </p:anim>
                                    <p:animEffect transition="out" filter="fade">
                                      <p:cBhvr>
                                        <p:cTn id="15" dur="1000"/>
                                        <p:tgtEl>
                                          <p:spTgt spid="25"/>
                                        </p:tgtEl>
                                      </p:cBhvr>
                                    </p:animEffect>
                                    <p:set>
                                      <p:cBhvr>
                                        <p:cTn id="16"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4790755" cy="646331"/>
          </a:xfrm>
          <a:prstGeom prst="rect">
            <a:avLst/>
          </a:prstGeom>
          <a:solidFill>
            <a:srgbClr val="00AEEF"/>
          </a:solidFill>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GRADUATE PREMIUM</a:t>
            </a:r>
          </a:p>
        </p:txBody>
      </p:sp>
      <p:pic>
        <p:nvPicPr>
          <p:cNvPr id="1026" name="Picture 2" descr="Graduate premium' holds steady despite rising student numbe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965" y="1544897"/>
            <a:ext cx="6478292" cy="427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714822"/>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ursaries for South African Students that will close by March 2020 ..."/>
          <p:cNvPicPr>
            <a:picLocks noChangeAspect="1" noChangeArrowheads="1"/>
          </p:cNvPicPr>
          <p:nvPr/>
        </p:nvPicPr>
        <p:blipFill rotWithShape="1">
          <a:blip r:embed="rId3">
            <a:extLst>
              <a:ext uri="{28A0092B-C50C-407E-A947-70E740481C1C}">
                <a14:useLocalDpi xmlns:a14="http://schemas.microsoft.com/office/drawing/2010/main" val="0"/>
              </a:ext>
            </a:extLst>
          </a:blip>
          <a:srcRect b="11927"/>
          <a:stretch/>
        </p:blipFill>
        <p:spPr bwMode="auto">
          <a:xfrm>
            <a:off x="2908132" y="4324138"/>
            <a:ext cx="4122588" cy="19848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1679" y="622184"/>
            <a:ext cx="7402801" cy="122693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SCHOLARSHIPS, BURSARIES AND GRANTS</a:t>
            </a:r>
          </a:p>
        </p:txBody>
      </p:sp>
      <p:pic>
        <p:nvPicPr>
          <p:cNvPr id="2050" name="Picture 2" descr="Scholarships | American Institute of Architecture Stud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79" y="2082800"/>
            <a:ext cx="5066001" cy="2191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ant Funding, Business Concept Stock Vector - Illustration of ..."/>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100000" l="0" r="90000"/>
                    </a14:imgEffect>
                  </a14:imgLayer>
                </a14:imgProps>
              </a:ext>
              <a:ext uri="{28A0092B-C50C-407E-A947-70E740481C1C}">
                <a14:useLocalDpi xmlns:a14="http://schemas.microsoft.com/office/drawing/2010/main" val="0"/>
              </a:ext>
            </a:extLst>
          </a:blip>
          <a:srcRect t="18710" r="24582" b="6763"/>
          <a:stretch/>
        </p:blipFill>
        <p:spPr bwMode="auto">
          <a:xfrm>
            <a:off x="5680906" y="1964380"/>
            <a:ext cx="2457254" cy="242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7076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3602961" cy="69861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SCHOLARSHIPS</a:t>
            </a:r>
          </a:p>
        </p:txBody>
      </p:sp>
      <p:sp>
        <p:nvSpPr>
          <p:cNvPr id="3" name="Rounded Rectangular Callout 2"/>
          <p:cNvSpPr/>
          <p:nvPr/>
        </p:nvSpPr>
        <p:spPr>
          <a:xfrm>
            <a:off x="538330" y="1740264"/>
            <a:ext cx="11098500" cy="982432"/>
          </a:xfrm>
          <a:prstGeom prst="wedgeRoundRectCallout">
            <a:avLst>
              <a:gd name="adj1" fmla="val -43465"/>
              <a:gd name="adj2" fmla="val 19780"/>
              <a:gd name="adj3" fmla="val 16667"/>
            </a:avLst>
          </a:prstGeom>
          <a:solidFill>
            <a:srgbClr val="ED21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WHAT IS A SCHOLARSHIP?</a:t>
            </a:r>
          </a:p>
        </p:txBody>
      </p:sp>
      <p:sp>
        <p:nvSpPr>
          <p:cNvPr id="4" name="TextBox 3"/>
          <p:cNvSpPr txBox="1"/>
          <p:nvPr/>
        </p:nvSpPr>
        <p:spPr>
          <a:xfrm>
            <a:off x="538330" y="2858064"/>
            <a:ext cx="10651525" cy="32316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700" dirty="0"/>
              <a:t>A scholarship is usually given for something you have achieved - this is academic or extra curricular, i.e. sports scholarship, music scholarship.</a:t>
            </a:r>
          </a:p>
          <a:p>
            <a:pPr marL="285750" indent="-285750">
              <a:lnSpc>
                <a:spcPct val="150000"/>
              </a:lnSpc>
              <a:buFont typeface="Arial" panose="020B0604020202020204" pitchFamily="34" charset="0"/>
              <a:buChar char="•"/>
            </a:pPr>
            <a:r>
              <a:rPr lang="en-GB" sz="1700" b="1" dirty="0">
                <a:solidFill>
                  <a:srgbClr val="FF0000"/>
                </a:solidFill>
              </a:rPr>
              <a:t>You can find out what scholarships you may be eligible for by looking on university websites!</a:t>
            </a:r>
          </a:p>
          <a:p>
            <a:pPr marL="285750" indent="-285750">
              <a:lnSpc>
                <a:spcPct val="150000"/>
              </a:lnSpc>
              <a:buFont typeface="Arial" panose="020B0604020202020204" pitchFamily="34" charset="0"/>
              <a:buChar char="•"/>
            </a:pPr>
            <a:r>
              <a:rPr lang="en-GB" sz="1700" b="1" dirty="0"/>
              <a:t>Example: University of Birmingham Music Scholarship</a:t>
            </a:r>
          </a:p>
          <a:p>
            <a:pPr marL="742950" lvl="1" indent="-285750">
              <a:lnSpc>
                <a:spcPct val="150000"/>
              </a:lnSpc>
              <a:buFont typeface="Wingdings" panose="05000000000000000000" pitchFamily="2" charset="2"/>
              <a:buChar char="ü"/>
            </a:pPr>
            <a:r>
              <a:rPr lang="en-GB" sz="1700" dirty="0"/>
              <a:t>You must be performing at a Grade 8 standard in instrumental or vocal studies and supply both documentary and video evidence of your performing standard.</a:t>
            </a:r>
          </a:p>
          <a:p>
            <a:pPr marL="742950" lvl="1" indent="-285750">
              <a:lnSpc>
                <a:spcPct val="150000"/>
              </a:lnSpc>
              <a:buFont typeface="Wingdings" panose="05000000000000000000" pitchFamily="2" charset="2"/>
              <a:buChar char="ü"/>
            </a:pPr>
            <a:r>
              <a:rPr lang="en-GB" sz="1700" dirty="0"/>
              <a:t>Firmed </a:t>
            </a:r>
            <a:r>
              <a:rPr lang="en-GB" sz="1700" dirty="0" err="1"/>
              <a:t>UoB</a:t>
            </a:r>
            <a:r>
              <a:rPr lang="en-GB" sz="1700" dirty="0"/>
              <a:t> as your first choice.</a:t>
            </a:r>
          </a:p>
          <a:p>
            <a:pPr marL="742950" lvl="1" indent="-285750">
              <a:lnSpc>
                <a:spcPct val="150000"/>
              </a:lnSpc>
              <a:buFont typeface="Wingdings" panose="05000000000000000000" pitchFamily="2" charset="2"/>
              <a:buChar char="ü"/>
            </a:pPr>
            <a:r>
              <a:rPr lang="en-GB" sz="1700" dirty="0"/>
              <a:t>Be a resident of the UK.</a:t>
            </a:r>
          </a:p>
        </p:txBody>
      </p:sp>
      <p:pic>
        <p:nvPicPr>
          <p:cNvPr id="5122" name="Picture 2" descr="University logo guidelines"/>
          <p:cNvPicPr>
            <a:picLocks noChangeAspect="1" noChangeArrowheads="1"/>
          </p:cNvPicPr>
          <p:nvPr/>
        </p:nvPicPr>
        <p:blipFill rotWithShape="1">
          <a:blip r:embed="rId3">
            <a:extLst>
              <a:ext uri="{28A0092B-C50C-407E-A947-70E740481C1C}">
                <a14:useLocalDpi xmlns:a14="http://schemas.microsoft.com/office/drawing/2010/main" val="0"/>
              </a:ext>
            </a:extLst>
          </a:blip>
          <a:srcRect l="10651" t="15234" r="5835" b="24703"/>
          <a:stretch/>
        </p:blipFill>
        <p:spPr bwMode="auto">
          <a:xfrm>
            <a:off x="7508239" y="4841240"/>
            <a:ext cx="4460241" cy="125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879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38330" y="1735184"/>
            <a:ext cx="11098500" cy="982432"/>
          </a:xfrm>
          <a:prstGeom prst="wedgeRoundRectCallout">
            <a:avLst>
              <a:gd name="adj1" fmla="val -43465"/>
              <a:gd name="adj2" fmla="val 19780"/>
              <a:gd name="adj3" fmla="val 16667"/>
            </a:avLst>
          </a:prstGeom>
          <a:solidFill>
            <a:srgbClr val="ED21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WHAT IS A BURSARY?</a:t>
            </a:r>
          </a:p>
        </p:txBody>
      </p:sp>
      <p:sp>
        <p:nvSpPr>
          <p:cNvPr id="3" name="Rectangle 2"/>
          <p:cNvSpPr/>
          <p:nvPr/>
        </p:nvSpPr>
        <p:spPr>
          <a:xfrm>
            <a:off x="501679" y="622184"/>
            <a:ext cx="2729201" cy="69861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BURSARIES</a:t>
            </a:r>
          </a:p>
        </p:txBody>
      </p:sp>
      <p:sp>
        <p:nvSpPr>
          <p:cNvPr id="4" name="TextBox 3"/>
          <p:cNvSpPr txBox="1"/>
          <p:nvPr/>
        </p:nvSpPr>
        <p:spPr>
          <a:xfrm>
            <a:off x="538330" y="2812344"/>
            <a:ext cx="10651525" cy="32316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1700" dirty="0"/>
              <a:t>A bursary is usually given to help students out financially.</a:t>
            </a:r>
          </a:p>
          <a:p>
            <a:pPr marL="285750" indent="-285750">
              <a:lnSpc>
                <a:spcPct val="150000"/>
              </a:lnSpc>
              <a:buFont typeface="Arial" panose="020B0604020202020204" pitchFamily="34" charset="0"/>
              <a:buChar char="•"/>
            </a:pPr>
            <a:r>
              <a:rPr lang="en-GB" sz="1700" b="1" dirty="0">
                <a:solidFill>
                  <a:srgbClr val="FF0000"/>
                </a:solidFill>
              </a:rPr>
              <a:t>You can find out what bursaries you may be eligible for by looking on university websites!</a:t>
            </a:r>
          </a:p>
          <a:p>
            <a:pPr marL="285750" indent="-285750">
              <a:lnSpc>
                <a:spcPct val="150000"/>
              </a:lnSpc>
              <a:buFont typeface="Arial" panose="020B0604020202020204" pitchFamily="34" charset="0"/>
              <a:buChar char="•"/>
            </a:pPr>
            <a:r>
              <a:rPr lang="en-GB" sz="1700" b="1" dirty="0"/>
              <a:t>Example: Manchester Metropolitan University Student Support Package</a:t>
            </a:r>
          </a:p>
          <a:p>
            <a:pPr marL="742950" lvl="1" indent="-285750">
              <a:lnSpc>
                <a:spcPct val="150000"/>
              </a:lnSpc>
              <a:buFont typeface="Wingdings" panose="05000000000000000000" pitchFamily="2" charset="2"/>
              <a:buChar char="ü"/>
            </a:pPr>
            <a:r>
              <a:rPr lang="en-GB" sz="1700" dirty="0"/>
              <a:t>Be a </a:t>
            </a:r>
            <a:r>
              <a:rPr lang="en-GB" sz="1700" b="1" dirty="0"/>
              <a:t>new</a:t>
            </a:r>
            <a:r>
              <a:rPr lang="en-GB" sz="1700" dirty="0"/>
              <a:t> Manchester Met student commencing year 1 of your full undergraduate degree in the 2020/21 academic year.</a:t>
            </a:r>
          </a:p>
          <a:p>
            <a:pPr marL="742950" lvl="1" indent="-285750">
              <a:lnSpc>
                <a:spcPct val="150000"/>
              </a:lnSpc>
              <a:buFont typeface="Wingdings" panose="05000000000000000000" pitchFamily="2" charset="2"/>
              <a:buChar char="ü"/>
            </a:pPr>
            <a:r>
              <a:rPr lang="en-GB" sz="1700" dirty="0"/>
              <a:t>Have a household income of no greater than £25,000 per year.</a:t>
            </a:r>
          </a:p>
          <a:p>
            <a:pPr marL="742950" lvl="1" indent="-285750">
              <a:lnSpc>
                <a:spcPct val="150000"/>
              </a:lnSpc>
              <a:buFont typeface="Wingdings" panose="05000000000000000000" pitchFamily="2" charset="2"/>
              <a:buChar char="ü"/>
            </a:pPr>
            <a:r>
              <a:rPr lang="en-GB" sz="1700" dirty="0"/>
              <a:t>Have to pay £9,250 in tuition for 2020/21.</a:t>
            </a:r>
          </a:p>
          <a:p>
            <a:pPr marL="742950" lvl="1" indent="-285750">
              <a:lnSpc>
                <a:spcPct val="150000"/>
              </a:lnSpc>
              <a:buFont typeface="Wingdings" panose="05000000000000000000" pitchFamily="2" charset="2"/>
              <a:buChar char="ü"/>
            </a:pPr>
            <a:r>
              <a:rPr lang="en-GB" sz="1700" dirty="0"/>
              <a:t>Have applied online to be income assessed by Student Finance.</a:t>
            </a:r>
          </a:p>
        </p:txBody>
      </p:sp>
      <p:pic>
        <p:nvPicPr>
          <p:cNvPr id="3074" name="Picture 2" descr="Manchester Metropolitan University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720" y="4537662"/>
            <a:ext cx="3762895" cy="144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7824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80" y="622184"/>
            <a:ext cx="2346296"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CHECK IN</a:t>
            </a:r>
          </a:p>
        </p:txBody>
      </p:sp>
      <p:sp>
        <p:nvSpPr>
          <p:cNvPr id="5" name="TextBox 4"/>
          <p:cNvSpPr txBox="1"/>
          <p:nvPr/>
        </p:nvSpPr>
        <p:spPr>
          <a:xfrm>
            <a:off x="1270729" y="2018771"/>
            <a:ext cx="9731221" cy="1384995"/>
          </a:xfrm>
          <a:prstGeom prst="rect">
            <a:avLst/>
          </a:prstGeom>
          <a:noFill/>
        </p:spPr>
        <p:txBody>
          <a:bodyPr wrap="square" rtlCol="0">
            <a:spAutoFit/>
          </a:bodyPr>
          <a:lstStyle/>
          <a:p>
            <a:pPr algn="ctr">
              <a:lnSpc>
                <a:spcPct val="150000"/>
              </a:lnSpc>
            </a:pPr>
            <a:r>
              <a:rPr lang="en-GB" sz="2800" dirty="0">
                <a:latin typeface="Roboto" panose="02000000000000000000" pitchFamily="2" charset="0"/>
                <a:ea typeface="Roboto" panose="02000000000000000000" pitchFamily="2" charset="0"/>
                <a:cs typeface="Roboto" panose="02000000000000000000" pitchFamily="2" charset="0"/>
              </a:rPr>
              <a:t>Find up to 3 higher or degree apprenticeships you might be interested in – </a:t>
            </a:r>
            <a:r>
              <a:rPr lang="en-GB" sz="2800" b="1" dirty="0">
                <a:latin typeface="Roboto" panose="02000000000000000000" pitchFamily="2" charset="0"/>
                <a:ea typeface="Roboto" panose="02000000000000000000" pitchFamily="2" charset="0"/>
                <a:cs typeface="Roboto" panose="02000000000000000000" pitchFamily="2" charset="0"/>
              </a:rPr>
              <a:t>What did you find?</a:t>
            </a:r>
          </a:p>
        </p:txBody>
      </p:sp>
    </p:spTree>
    <p:extLst>
      <p:ext uri="{BB962C8B-B14F-4D97-AF65-F5344CB8AC3E}">
        <p14:creationId xmlns:p14="http://schemas.microsoft.com/office/powerpoint/2010/main" val="314247330"/>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38330" y="1725024"/>
            <a:ext cx="11098500" cy="982432"/>
          </a:xfrm>
          <a:prstGeom prst="wedgeRoundRectCallout">
            <a:avLst>
              <a:gd name="adj1" fmla="val -43465"/>
              <a:gd name="adj2" fmla="val 19780"/>
              <a:gd name="adj3" fmla="val 16667"/>
            </a:avLst>
          </a:prstGeom>
          <a:solidFill>
            <a:srgbClr val="ED21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WHAT IS A GRANT?</a:t>
            </a:r>
          </a:p>
        </p:txBody>
      </p:sp>
      <p:sp>
        <p:nvSpPr>
          <p:cNvPr id="3" name="Rectangle 2"/>
          <p:cNvSpPr/>
          <p:nvPr/>
        </p:nvSpPr>
        <p:spPr>
          <a:xfrm>
            <a:off x="501679" y="622184"/>
            <a:ext cx="2058641" cy="69861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GRANTS</a:t>
            </a:r>
          </a:p>
        </p:txBody>
      </p:sp>
      <p:sp>
        <p:nvSpPr>
          <p:cNvPr id="4" name="TextBox 3"/>
          <p:cNvSpPr txBox="1"/>
          <p:nvPr/>
        </p:nvSpPr>
        <p:spPr>
          <a:xfrm>
            <a:off x="538330" y="2832664"/>
            <a:ext cx="10651525"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A grant can be given for achievement, personal circumstance or financial need.</a:t>
            </a:r>
          </a:p>
          <a:p>
            <a:pPr marL="285750" indent="-285750">
              <a:lnSpc>
                <a:spcPct val="150000"/>
              </a:lnSpc>
              <a:buFont typeface="Arial" panose="020B0604020202020204" pitchFamily="34" charset="0"/>
              <a:buChar char="•"/>
            </a:pPr>
            <a:r>
              <a:rPr lang="en-GB" b="1" dirty="0">
                <a:solidFill>
                  <a:srgbClr val="FF0000"/>
                </a:solidFill>
              </a:rPr>
              <a:t>You can find out what grants you may be eligible for by looking on university websites!</a:t>
            </a:r>
          </a:p>
          <a:p>
            <a:pPr marL="285750" indent="-285750">
              <a:lnSpc>
                <a:spcPct val="150000"/>
              </a:lnSpc>
              <a:buFont typeface="Arial" panose="020B0604020202020204" pitchFamily="34" charset="0"/>
              <a:buChar char="•"/>
            </a:pPr>
            <a:r>
              <a:rPr lang="en-GB" b="1" dirty="0"/>
              <a:t>Example: University of Worcester Access to Learning Fund</a:t>
            </a:r>
          </a:p>
          <a:p>
            <a:pPr marL="742950" lvl="1" indent="-285750">
              <a:lnSpc>
                <a:spcPct val="150000"/>
              </a:lnSpc>
              <a:buFont typeface="Wingdings" panose="05000000000000000000" pitchFamily="2" charset="2"/>
              <a:buChar char="ü"/>
            </a:pPr>
            <a:r>
              <a:rPr lang="en-GB" dirty="0"/>
              <a:t>Be a Home or EU (but not non-EU International) student as defined by Student Finance England. </a:t>
            </a:r>
          </a:p>
          <a:p>
            <a:pPr marL="742950" lvl="1" indent="-285750">
              <a:lnSpc>
                <a:spcPct val="150000"/>
              </a:lnSpc>
              <a:buFont typeface="Wingdings" panose="05000000000000000000" pitchFamily="2" charset="2"/>
              <a:buChar char="ü"/>
            </a:pPr>
            <a:r>
              <a:rPr lang="en-GB" dirty="0"/>
              <a:t>Be registered on a course at the University of Worcester.</a:t>
            </a:r>
          </a:p>
          <a:p>
            <a:pPr marL="285750" indent="-285750">
              <a:lnSpc>
                <a:spcPct val="150000"/>
              </a:lnSpc>
              <a:buFont typeface="Arial" panose="020B0604020202020204" pitchFamily="34" charset="0"/>
              <a:buChar char="•"/>
            </a:pPr>
            <a:endParaRPr lang="en-GB" dirty="0"/>
          </a:p>
        </p:txBody>
      </p:sp>
      <p:pic>
        <p:nvPicPr>
          <p:cNvPr id="4106" name="Picture 10" descr="University of Worcester Archives - T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395" y="4546434"/>
            <a:ext cx="5040596" cy="174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9590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fade">
                                      <p:cBhvr>
                                        <p:cTn id="26" dur="500"/>
                                        <p:tgtEl>
                                          <p:spTgt spid="410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538330" y="1725024"/>
            <a:ext cx="11098500" cy="982432"/>
          </a:xfrm>
          <a:prstGeom prst="wedgeRoundRectCallout">
            <a:avLst>
              <a:gd name="adj1" fmla="val -43465"/>
              <a:gd name="adj2" fmla="val 19780"/>
              <a:gd name="adj3" fmla="val 16667"/>
            </a:avLst>
          </a:prstGeom>
          <a:solidFill>
            <a:srgbClr val="ED21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OTHER FUNDING</a:t>
            </a:r>
          </a:p>
        </p:txBody>
      </p:sp>
      <p:sp>
        <p:nvSpPr>
          <p:cNvPr id="3" name="Rectangle 2"/>
          <p:cNvSpPr/>
          <p:nvPr/>
        </p:nvSpPr>
        <p:spPr>
          <a:xfrm>
            <a:off x="501679" y="622184"/>
            <a:ext cx="3724881" cy="69861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OTHER FUNDING</a:t>
            </a:r>
          </a:p>
        </p:txBody>
      </p:sp>
      <p:sp>
        <p:nvSpPr>
          <p:cNvPr id="4" name="TextBox 3"/>
          <p:cNvSpPr txBox="1"/>
          <p:nvPr/>
        </p:nvSpPr>
        <p:spPr>
          <a:xfrm>
            <a:off x="538330" y="2832664"/>
            <a:ext cx="10651525" cy="30008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t>Some universities might have one-off funding opportunities i.e. York St John University offered £1,750 to incoming first year students in 2016 as the university was turning 175 years old.</a:t>
            </a:r>
          </a:p>
          <a:p>
            <a:pPr marL="285750" indent="-285750">
              <a:lnSpc>
                <a:spcPct val="150000"/>
              </a:lnSpc>
              <a:buFont typeface="Arial" panose="020B0604020202020204" pitchFamily="34" charset="0"/>
              <a:buChar char="•"/>
            </a:pPr>
            <a:r>
              <a:rPr lang="en-GB" dirty="0"/>
              <a:t>Farming bursary - £5,000 to promote sustainable farming for students who want to pursue their knowledge of sustainable agricultural practices through academic study at either the Royal Agricultural or Reading universities.</a:t>
            </a:r>
          </a:p>
          <a:p>
            <a:pPr marL="285750" indent="-285750">
              <a:lnSpc>
                <a:spcPct val="150000"/>
              </a:lnSpc>
              <a:buFont typeface="Arial" panose="020B0604020202020204" pitchFamily="34" charset="0"/>
              <a:buChar char="•"/>
            </a:pPr>
            <a:r>
              <a:rPr lang="en-GB" dirty="0"/>
              <a:t>Find out what you might by eligible for by looking at The Scholarship Hub: </a:t>
            </a:r>
            <a:r>
              <a:rPr lang="en-GB" dirty="0">
                <a:hlinkClick r:id="rId2"/>
              </a:rPr>
              <a:t>https://www.thescholarshiphub.org.uk/</a:t>
            </a:r>
            <a:r>
              <a:rPr lang="en-GB" dirty="0"/>
              <a:t> and doing your own research!</a:t>
            </a:r>
          </a:p>
        </p:txBody>
      </p:sp>
    </p:spTree>
    <p:extLst>
      <p:ext uri="{BB962C8B-B14F-4D97-AF65-F5344CB8AC3E}">
        <p14:creationId xmlns:p14="http://schemas.microsoft.com/office/powerpoint/2010/main" val="22379029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2922241" cy="69861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YOUR TURN!</a:t>
            </a:r>
          </a:p>
        </p:txBody>
      </p:sp>
      <p:sp>
        <p:nvSpPr>
          <p:cNvPr id="4" name="Rounded Rectangle 3"/>
          <p:cNvSpPr/>
          <p:nvPr/>
        </p:nvSpPr>
        <p:spPr>
          <a:xfrm>
            <a:off x="501680" y="1483710"/>
            <a:ext cx="11143783" cy="2077725"/>
          </a:xfrm>
          <a:prstGeom prst="roundRect">
            <a:avLst/>
          </a:prstGeom>
          <a:solidFill>
            <a:srgbClr val="92278F"/>
          </a:solidFill>
          <a:ln>
            <a:solidFill>
              <a:srgbClr val="9227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000" dirty="0"/>
              <a:t>Now you understand more about scholarships, bursaries and grants, research a university you’re thinking of applying to/have applied to and find out what financial support you might be eligible for there!</a:t>
            </a:r>
          </a:p>
        </p:txBody>
      </p:sp>
      <p:sp>
        <p:nvSpPr>
          <p:cNvPr id="5" name="Rounded Rectangle 4"/>
          <p:cNvSpPr/>
          <p:nvPr/>
        </p:nvSpPr>
        <p:spPr>
          <a:xfrm>
            <a:off x="501680" y="3724345"/>
            <a:ext cx="11143781" cy="2077725"/>
          </a:xfrm>
          <a:prstGeom prst="roundRect">
            <a:avLst/>
          </a:prstGeom>
          <a:solidFill>
            <a:srgbClr val="132E4B"/>
          </a:solidFill>
          <a:ln>
            <a:solidFill>
              <a:srgbClr val="132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000" dirty="0"/>
              <a:t>Take a look at University of Wolverhampton’s Financial Support Page: </a:t>
            </a:r>
            <a:r>
              <a:rPr lang="en-GB" sz="2000" dirty="0">
                <a:hlinkClick r:id="rId3"/>
              </a:rPr>
              <a:t>https://www.wlv.ac.uk/apply/funding-costs-fees-and-support/financial-support/</a:t>
            </a:r>
            <a:r>
              <a:rPr lang="en-GB" sz="2000" dirty="0"/>
              <a:t>. </a:t>
            </a:r>
          </a:p>
        </p:txBody>
      </p:sp>
    </p:spTree>
    <p:extLst>
      <p:ext uri="{BB962C8B-B14F-4D97-AF65-F5344CB8AC3E}">
        <p14:creationId xmlns:p14="http://schemas.microsoft.com/office/powerpoint/2010/main" val="16195541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3720125" cy="685106"/>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COST OF LIVING</a:t>
            </a:r>
          </a:p>
        </p:txBody>
      </p:sp>
      <p:sp>
        <p:nvSpPr>
          <p:cNvPr id="6" name="TextBox 5"/>
          <p:cNvSpPr txBox="1"/>
          <p:nvPr/>
        </p:nvSpPr>
        <p:spPr>
          <a:xfrm>
            <a:off x="1258937" y="3600844"/>
            <a:ext cx="4133342" cy="1569660"/>
          </a:xfrm>
          <a:prstGeom prst="rect">
            <a:avLst/>
          </a:prstGeom>
          <a:noFill/>
        </p:spPr>
        <p:txBody>
          <a:bodyPr wrap="square" rtlCol="0">
            <a:spAutoFit/>
          </a:bodyPr>
          <a:lstStyle/>
          <a:p>
            <a:pPr marL="285750" indent="-285750">
              <a:buFontTx/>
              <a:buChar char="-"/>
            </a:pPr>
            <a:r>
              <a:rPr lang="en-GB" sz="2400" dirty="0"/>
              <a:t>Accommodation</a:t>
            </a:r>
          </a:p>
          <a:p>
            <a:pPr marL="285750" indent="-285750">
              <a:buFontTx/>
              <a:buChar char="-"/>
            </a:pPr>
            <a:r>
              <a:rPr lang="en-GB" sz="2400" dirty="0"/>
              <a:t>Food</a:t>
            </a:r>
          </a:p>
          <a:p>
            <a:pPr marL="285750" indent="-285750">
              <a:buFontTx/>
              <a:buChar char="-"/>
            </a:pPr>
            <a:r>
              <a:rPr lang="en-GB" sz="2400" dirty="0"/>
              <a:t>Transport</a:t>
            </a:r>
          </a:p>
          <a:p>
            <a:pPr marL="285750" indent="-285750">
              <a:buFontTx/>
              <a:buChar char="-"/>
            </a:pPr>
            <a:r>
              <a:rPr lang="en-GB" sz="2400" dirty="0"/>
              <a:t>Socialising / hobbies</a:t>
            </a:r>
          </a:p>
        </p:txBody>
      </p:sp>
      <p:sp>
        <p:nvSpPr>
          <p:cNvPr id="7" name="Rectangle 6"/>
          <p:cNvSpPr/>
          <p:nvPr/>
        </p:nvSpPr>
        <p:spPr>
          <a:xfrm>
            <a:off x="1258937" y="1853887"/>
            <a:ext cx="9332242" cy="1294112"/>
          </a:xfrm>
          <a:prstGeom prst="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WHAT DO YOU THINK ARE THE MAIN LIVING COSTS FOR A UNIVERSITY STUDENT?</a:t>
            </a:r>
          </a:p>
        </p:txBody>
      </p:sp>
      <p:sp>
        <p:nvSpPr>
          <p:cNvPr id="8" name="TextBox 7"/>
          <p:cNvSpPr txBox="1"/>
          <p:nvPr/>
        </p:nvSpPr>
        <p:spPr>
          <a:xfrm>
            <a:off x="5741557" y="3600844"/>
            <a:ext cx="5334621" cy="1938992"/>
          </a:xfrm>
          <a:prstGeom prst="rect">
            <a:avLst/>
          </a:prstGeom>
          <a:noFill/>
        </p:spPr>
        <p:txBody>
          <a:bodyPr wrap="square" rtlCol="0">
            <a:spAutoFit/>
          </a:bodyPr>
          <a:lstStyle/>
          <a:p>
            <a:pPr marL="285750" indent="-285750">
              <a:buFontTx/>
              <a:buChar char="-"/>
            </a:pPr>
            <a:r>
              <a:rPr lang="en-GB" sz="2400" dirty="0"/>
              <a:t>Mobile phone contract</a:t>
            </a:r>
          </a:p>
          <a:p>
            <a:pPr marL="285750" indent="-285750">
              <a:buFontTx/>
              <a:buChar char="-"/>
            </a:pPr>
            <a:r>
              <a:rPr lang="en-GB" sz="2400" dirty="0"/>
              <a:t>Clothes &amp; laundry</a:t>
            </a:r>
          </a:p>
          <a:p>
            <a:pPr marL="285750" indent="-285750">
              <a:buFontTx/>
              <a:buChar char="-"/>
            </a:pPr>
            <a:r>
              <a:rPr lang="en-GB" sz="2400" dirty="0"/>
              <a:t>Course materials (e.g. text books, lab coats etc.)</a:t>
            </a:r>
          </a:p>
          <a:p>
            <a:pPr marL="285750" indent="-285750">
              <a:buFontTx/>
              <a:buChar char="-"/>
            </a:pPr>
            <a:r>
              <a:rPr lang="en-GB" sz="2400" dirty="0"/>
              <a:t>Trips linked to your course</a:t>
            </a:r>
          </a:p>
        </p:txBody>
      </p:sp>
    </p:spTree>
    <p:extLst>
      <p:ext uri="{BB962C8B-B14F-4D97-AF65-F5344CB8AC3E}">
        <p14:creationId xmlns:p14="http://schemas.microsoft.com/office/powerpoint/2010/main" val="12050355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990561" cy="685106"/>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COST OF LIVING ACTIVITY</a:t>
            </a:r>
          </a:p>
        </p:txBody>
      </p:sp>
      <p:sp>
        <p:nvSpPr>
          <p:cNvPr id="3" name="TextBox 2"/>
          <p:cNvSpPr txBox="1"/>
          <p:nvPr/>
        </p:nvSpPr>
        <p:spPr>
          <a:xfrm>
            <a:off x="501680" y="1478280"/>
            <a:ext cx="8307042" cy="5170646"/>
          </a:xfrm>
          <a:prstGeom prst="rect">
            <a:avLst/>
          </a:prstGeom>
          <a:noFill/>
        </p:spPr>
        <p:txBody>
          <a:bodyPr wrap="square" rtlCol="0">
            <a:spAutoFit/>
          </a:bodyPr>
          <a:lstStyle/>
          <a:p>
            <a:pPr marL="285750" indent="-285750">
              <a:buFontTx/>
              <a:buChar char="-"/>
            </a:pPr>
            <a:r>
              <a:rPr lang="en-GB" sz="2200" dirty="0"/>
              <a:t>Using the Price List and Weekly Budget: budget for a week in the life of a university student.</a:t>
            </a:r>
          </a:p>
          <a:p>
            <a:pPr marL="285750" indent="-285750">
              <a:buFontTx/>
              <a:buChar char="-"/>
            </a:pPr>
            <a:endParaRPr lang="en-GB" sz="2200" dirty="0"/>
          </a:p>
          <a:p>
            <a:pPr marL="285750" indent="-285750">
              <a:buFontTx/>
              <a:buChar char="-"/>
            </a:pPr>
            <a:r>
              <a:rPr lang="en-GB" sz="2400" b="1" dirty="0">
                <a:solidFill>
                  <a:srgbClr val="ED217C"/>
                </a:solidFill>
              </a:rPr>
              <a:t>First:</a:t>
            </a:r>
            <a:r>
              <a:rPr lang="en-GB" sz="2200" dirty="0"/>
              <a:t> work out how much your weekly budget is. This is based on receiving the </a:t>
            </a:r>
            <a:r>
              <a:rPr lang="en-GB" sz="2200" b="1" dirty="0"/>
              <a:t>full</a:t>
            </a:r>
            <a:r>
              <a:rPr lang="en-GB" sz="2200" dirty="0"/>
              <a:t> maintenance loan for living </a:t>
            </a:r>
            <a:r>
              <a:rPr lang="en-GB" sz="2200" b="1" dirty="0"/>
              <a:t>away from home (but not in London)</a:t>
            </a:r>
            <a:r>
              <a:rPr lang="en-GB" sz="2200" dirty="0"/>
              <a:t> and based on 46 weeks living costs.</a:t>
            </a:r>
          </a:p>
          <a:p>
            <a:endParaRPr lang="en-GB" sz="2200" dirty="0"/>
          </a:p>
          <a:p>
            <a:pPr marL="285750" indent="-285750">
              <a:buFontTx/>
              <a:buChar char="-"/>
            </a:pPr>
            <a:r>
              <a:rPr lang="en-GB" sz="2200" dirty="0"/>
              <a:t>Can you make this money last a full week?</a:t>
            </a:r>
          </a:p>
          <a:p>
            <a:endParaRPr lang="en-GB" sz="2200" dirty="0"/>
          </a:p>
          <a:p>
            <a:pPr lvl="6"/>
            <a:r>
              <a:rPr lang="en-GB" sz="2200" u="sng" dirty="0"/>
              <a:t>You need to choose:</a:t>
            </a:r>
          </a:p>
          <a:p>
            <a:pPr marL="3028950" lvl="6" indent="-285750">
              <a:buFontTx/>
              <a:buChar char="-"/>
            </a:pPr>
            <a:r>
              <a:rPr lang="en-GB" sz="2200" dirty="0">
                <a:solidFill>
                  <a:srgbClr val="1D7CC7"/>
                </a:solidFill>
              </a:rPr>
              <a:t>Accommodation</a:t>
            </a:r>
          </a:p>
          <a:p>
            <a:pPr marL="3028950" lvl="6" indent="-285750">
              <a:buFontTx/>
              <a:buChar char="-"/>
            </a:pPr>
            <a:r>
              <a:rPr lang="en-GB" sz="2200" dirty="0">
                <a:solidFill>
                  <a:srgbClr val="1D7CC7"/>
                </a:solidFill>
              </a:rPr>
              <a:t>Food and meals</a:t>
            </a:r>
          </a:p>
          <a:p>
            <a:pPr marL="3028950" lvl="6" indent="-285750">
              <a:buFontTx/>
              <a:buChar char="-"/>
            </a:pPr>
            <a:r>
              <a:rPr lang="en-GB" sz="2200" dirty="0">
                <a:solidFill>
                  <a:srgbClr val="1D7CC7"/>
                </a:solidFill>
              </a:rPr>
              <a:t>Transport to university</a:t>
            </a:r>
          </a:p>
          <a:p>
            <a:pPr marL="3028950" lvl="6" indent="-285750">
              <a:buFontTx/>
              <a:buChar char="-"/>
            </a:pPr>
            <a:r>
              <a:rPr lang="en-GB" sz="2200" dirty="0">
                <a:solidFill>
                  <a:srgbClr val="1D7CC7"/>
                </a:solidFill>
              </a:rPr>
              <a:t>Text books</a:t>
            </a:r>
          </a:p>
          <a:p>
            <a:pPr marL="3028950" lvl="6" indent="-285750">
              <a:buFontTx/>
              <a:buChar char="-"/>
            </a:pPr>
            <a:r>
              <a:rPr lang="en-GB" sz="2200" dirty="0">
                <a:solidFill>
                  <a:srgbClr val="1D7CC7"/>
                </a:solidFill>
              </a:rPr>
              <a:t>Socialising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721" y="1234440"/>
            <a:ext cx="3383280" cy="4411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750260"/>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B7B010-2BCB-CF42-A555-DC3B463137B3}"/>
              </a:ext>
            </a:extLst>
          </p:cNvPr>
          <p:cNvSpPr txBox="1"/>
          <p:nvPr/>
        </p:nvSpPr>
        <p:spPr>
          <a:xfrm>
            <a:off x="538329" y="625615"/>
            <a:ext cx="6314534" cy="1200329"/>
          </a:xfrm>
          <a:prstGeom prst="rect">
            <a:avLst/>
          </a:prstGeom>
          <a:solidFill>
            <a:srgbClr val="132E4B"/>
          </a:solidFill>
          <a:ln>
            <a:solidFill>
              <a:srgbClr val="132E4B"/>
            </a:solidFill>
          </a:ln>
        </p:spPr>
        <p:txBody>
          <a:bodyPr wrap="square" rtlCol="0">
            <a:spAutoFit/>
          </a:bodyP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MAINTENANCE LOAN REMINDER OF AMOUNTS</a:t>
            </a:r>
          </a:p>
        </p:txBody>
      </p:sp>
      <p:sp>
        <p:nvSpPr>
          <p:cNvPr id="3" name="Rectangle 2"/>
          <p:cNvSpPr/>
          <p:nvPr/>
        </p:nvSpPr>
        <p:spPr>
          <a:xfrm>
            <a:off x="9072081" y="2185255"/>
            <a:ext cx="2804845" cy="2503567"/>
          </a:xfrm>
          <a:prstGeom prst="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Answer for budget activity:</a:t>
            </a:r>
          </a:p>
          <a:p>
            <a:pPr algn="ctr"/>
            <a:endParaRPr lang="en-GB" sz="2000" dirty="0">
              <a:solidFill>
                <a:schemeClr val="bg1"/>
              </a:solidFill>
            </a:endParaRPr>
          </a:p>
          <a:p>
            <a:pPr algn="ctr"/>
            <a:r>
              <a:rPr lang="en-GB" sz="2000" dirty="0">
                <a:solidFill>
                  <a:schemeClr val="bg1"/>
                </a:solidFill>
              </a:rPr>
              <a:t>£9,978 ÷ 46 weeks</a:t>
            </a:r>
          </a:p>
          <a:p>
            <a:pPr algn="ctr"/>
            <a:endParaRPr lang="en-GB" sz="2000" dirty="0">
              <a:solidFill>
                <a:schemeClr val="bg1"/>
              </a:solidFill>
            </a:endParaRPr>
          </a:p>
          <a:p>
            <a:pPr algn="ctr"/>
            <a:r>
              <a:rPr lang="en-GB" sz="2000" dirty="0">
                <a:solidFill>
                  <a:schemeClr val="bg1"/>
                </a:solidFill>
              </a:rPr>
              <a:t>= </a:t>
            </a:r>
            <a:r>
              <a:rPr lang="en-GB" sz="2000" b="1" dirty="0">
                <a:solidFill>
                  <a:srgbClr val="FFFF00"/>
                </a:solidFill>
              </a:rPr>
              <a:t>£217 </a:t>
            </a:r>
            <a:r>
              <a:rPr lang="en-GB" sz="2000" dirty="0">
                <a:solidFill>
                  <a:schemeClr val="bg1"/>
                </a:solidFill>
              </a:rPr>
              <a:t>per week</a:t>
            </a:r>
          </a:p>
        </p:txBody>
      </p:sp>
      <p:grpSp>
        <p:nvGrpSpPr>
          <p:cNvPr id="4" name="Group 32">
            <a:extLst>
              <a:ext uri="{FF2B5EF4-FFF2-40B4-BE49-F238E27FC236}">
                <a16:creationId xmlns:a16="http://schemas.microsoft.com/office/drawing/2014/main" id="{C4B8B09F-9CF4-BF1D-D470-424B99797774}"/>
              </a:ext>
            </a:extLst>
          </p:cNvPr>
          <p:cNvGrpSpPr/>
          <p:nvPr/>
        </p:nvGrpSpPr>
        <p:grpSpPr>
          <a:xfrm>
            <a:off x="553974" y="2136751"/>
            <a:ext cx="7747366" cy="1323838"/>
            <a:chOff x="318482" y="1735420"/>
            <a:chExt cx="7747366" cy="1323838"/>
          </a:xfrm>
        </p:grpSpPr>
        <p:grpSp>
          <p:nvGrpSpPr>
            <p:cNvPr id="5" name="Group 46">
              <a:extLst>
                <a:ext uri="{FF2B5EF4-FFF2-40B4-BE49-F238E27FC236}">
                  <a16:creationId xmlns:a16="http://schemas.microsoft.com/office/drawing/2014/main" id="{46BF3A48-7FCC-6CC4-367A-B4FDC6D08DDB}"/>
                </a:ext>
              </a:extLst>
            </p:cNvPr>
            <p:cNvGrpSpPr/>
            <p:nvPr/>
          </p:nvGrpSpPr>
          <p:grpSpPr>
            <a:xfrm>
              <a:off x="932899" y="1735420"/>
              <a:ext cx="7132949" cy="1323838"/>
              <a:chOff x="-2479054" y="3059212"/>
              <a:chExt cx="7132949" cy="1323838"/>
            </a:xfrm>
          </p:grpSpPr>
          <p:sp>
            <p:nvSpPr>
              <p:cNvPr id="7" name="Rounded Rectangle 6">
                <a:extLst>
                  <a:ext uri="{FF2B5EF4-FFF2-40B4-BE49-F238E27FC236}">
                    <a16:creationId xmlns:a16="http://schemas.microsoft.com/office/drawing/2014/main" id="{422680D3-F326-D28C-C843-1BEEF33BB867}"/>
                  </a:ext>
                </a:extLst>
              </p:cNvPr>
              <p:cNvSpPr/>
              <p:nvPr/>
            </p:nvSpPr>
            <p:spPr>
              <a:xfrm>
                <a:off x="-2479054" y="3302759"/>
                <a:ext cx="6627961" cy="873455"/>
              </a:xfrm>
              <a:prstGeom prst="roundRect">
                <a:avLst/>
              </a:prstGeom>
              <a:solidFill>
                <a:srgbClr val="002060"/>
              </a:solidFill>
              <a:ln w="38100">
                <a:solidFill>
                  <a:srgbClr val="198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ectangle 7">
                <a:extLst>
                  <a:ext uri="{FF2B5EF4-FFF2-40B4-BE49-F238E27FC236}">
                    <a16:creationId xmlns:a16="http://schemas.microsoft.com/office/drawing/2014/main" id="{A2CAD675-B416-4E2C-8E81-7AE516BAF5BA}"/>
                  </a:ext>
                </a:extLst>
              </p:cNvPr>
              <p:cNvSpPr/>
              <p:nvPr/>
            </p:nvSpPr>
            <p:spPr>
              <a:xfrm>
                <a:off x="-1689155" y="3421350"/>
                <a:ext cx="3689204" cy="646331"/>
              </a:xfrm>
              <a:prstGeom prst="rect">
                <a:avLst/>
              </a:prstGeom>
              <a:noFill/>
              <a:ln>
                <a:noFill/>
              </a:ln>
            </p:spPr>
            <p:txBody>
              <a:bodyPr anchor="ctr">
                <a:spAutoFit/>
              </a:bodyPr>
              <a:lstStyle/>
              <a:p>
                <a:pPr>
                  <a:defRPr/>
                </a:pPr>
                <a:r>
                  <a:rPr lang="en-GB" sz="2000" b="1" dirty="0">
                    <a:solidFill>
                      <a:prstClr val="white"/>
                    </a:solidFill>
                    <a:latin typeface="Roboto" panose="02000000000000000000" pitchFamily="2" charset="0"/>
                    <a:ea typeface="Roboto" panose="02000000000000000000" pitchFamily="2" charset="0"/>
                    <a:cs typeface="Roboto" panose="02000000000000000000" pitchFamily="2" charset="0"/>
                  </a:rPr>
                  <a:t>Parental Home Rate: </a:t>
                </a:r>
              </a:p>
              <a:p>
                <a:pPr>
                  <a:defRPr/>
                </a:pPr>
                <a:r>
                  <a:rPr lang="en-GB" sz="1600" dirty="0">
                    <a:solidFill>
                      <a:prstClr val="white"/>
                    </a:solidFill>
                    <a:latin typeface="Roboto" panose="02000000000000000000" pitchFamily="2" charset="0"/>
                    <a:ea typeface="Roboto" panose="02000000000000000000" pitchFamily="2" charset="0"/>
                    <a:cs typeface="Roboto" panose="02000000000000000000" pitchFamily="2" charset="0"/>
                  </a:rPr>
                  <a:t>Live at home while they study</a:t>
                </a:r>
              </a:p>
            </p:txBody>
          </p:sp>
          <p:sp>
            <p:nvSpPr>
              <p:cNvPr id="9" name="Rounded Rectangle 8">
                <a:extLst>
                  <a:ext uri="{FF2B5EF4-FFF2-40B4-BE49-F238E27FC236}">
                    <a16:creationId xmlns:a16="http://schemas.microsoft.com/office/drawing/2014/main" id="{64B8041B-F277-A667-608F-D955C772B344}"/>
                  </a:ext>
                </a:extLst>
              </p:cNvPr>
              <p:cNvSpPr/>
              <p:nvPr/>
            </p:nvSpPr>
            <p:spPr>
              <a:xfrm>
                <a:off x="3002529" y="3214431"/>
                <a:ext cx="1651366" cy="102204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black"/>
                    </a:solidFill>
                    <a:latin typeface="Roboto" panose="02000000000000000000" pitchFamily="2" charset="0"/>
                    <a:ea typeface="Roboto" panose="02000000000000000000" pitchFamily="2" charset="0"/>
                    <a:cs typeface="Roboto" panose="02000000000000000000" pitchFamily="2" charset="0"/>
                  </a:rPr>
                  <a:t>£8,400</a:t>
                </a:r>
              </a:p>
            </p:txBody>
          </p:sp>
          <p:sp>
            <p:nvSpPr>
              <p:cNvPr id="10" name="TextBox 9">
                <a:extLst>
                  <a:ext uri="{FF2B5EF4-FFF2-40B4-BE49-F238E27FC236}">
                    <a16:creationId xmlns:a16="http://schemas.microsoft.com/office/drawing/2014/main" id="{9F7C0C4D-6796-BA0F-DFFB-FC4414640238}"/>
                  </a:ext>
                </a:extLst>
              </p:cNvPr>
              <p:cNvSpPr txBox="1"/>
              <p:nvPr/>
            </p:nvSpPr>
            <p:spPr>
              <a:xfrm>
                <a:off x="3507175" y="3059212"/>
                <a:ext cx="755563" cy="1323838"/>
              </a:xfrm>
              <a:prstGeom prst="rect">
                <a:avLst/>
              </a:prstGeom>
              <a:noFill/>
            </p:spPr>
            <p:txBody>
              <a:bodyPr wrap="none" rtlCol="0">
                <a:spAutoFit/>
              </a:bodyPr>
              <a:lstStyle/>
              <a:p>
                <a:r>
                  <a:rPr lang="en-GB" sz="8000" b="1" dirty="0">
                    <a:solidFill>
                      <a:srgbClr val="1983AE">
                        <a:alpha val="20000"/>
                      </a:srgbClr>
                    </a:solidFill>
                    <a:latin typeface="Arial" pitchFamily="34" charset="0"/>
                    <a:cs typeface="Arial" pitchFamily="34" charset="0"/>
                  </a:rPr>
                  <a:t>£</a:t>
                </a:r>
              </a:p>
            </p:txBody>
          </p:sp>
        </p:grpSp>
        <p:pic>
          <p:nvPicPr>
            <p:cNvPr id="6" name="Picture 4" descr="C:\Users\rutterb\Desktop\1516 Templates &amp; Graphics\Turquoise icons -PNG\Household income.png">
              <a:extLst>
                <a:ext uri="{FF2B5EF4-FFF2-40B4-BE49-F238E27FC236}">
                  <a16:creationId xmlns:a16="http://schemas.microsoft.com/office/drawing/2014/main" id="{C7115828-5781-8B0B-9765-49A22715FEE7}"/>
                </a:ext>
              </a:extLst>
            </p:cNvPr>
            <p:cNvPicPr>
              <a:picLocks noChangeAspect="1" noChangeArrowheads="1"/>
            </p:cNvPicPr>
            <p:nvPr/>
          </p:nvPicPr>
          <p:blipFill>
            <a:blip r:embed="rId3" cstate="print"/>
            <a:srcRect/>
            <a:stretch>
              <a:fillRect/>
            </a:stretch>
          </p:blipFill>
          <p:spPr bwMode="auto">
            <a:xfrm>
              <a:off x="318482" y="1964337"/>
              <a:ext cx="1412580" cy="961981"/>
            </a:xfrm>
            <a:prstGeom prst="rect">
              <a:avLst/>
            </a:prstGeom>
            <a:noFill/>
          </p:spPr>
        </p:pic>
      </p:grpSp>
      <p:grpSp>
        <p:nvGrpSpPr>
          <p:cNvPr id="11" name="Group 33">
            <a:extLst>
              <a:ext uri="{FF2B5EF4-FFF2-40B4-BE49-F238E27FC236}">
                <a16:creationId xmlns:a16="http://schemas.microsoft.com/office/drawing/2014/main" id="{BCA81393-C553-E07B-DC00-C864090F090A}"/>
              </a:ext>
            </a:extLst>
          </p:cNvPr>
          <p:cNvGrpSpPr/>
          <p:nvPr/>
        </p:nvGrpSpPr>
        <p:grpSpPr>
          <a:xfrm>
            <a:off x="551999" y="3485229"/>
            <a:ext cx="7735671" cy="1323838"/>
            <a:chOff x="316507" y="3157048"/>
            <a:chExt cx="7735671" cy="1323838"/>
          </a:xfrm>
        </p:grpSpPr>
        <p:grpSp>
          <p:nvGrpSpPr>
            <p:cNvPr id="12" name="Group 47">
              <a:extLst>
                <a:ext uri="{FF2B5EF4-FFF2-40B4-BE49-F238E27FC236}">
                  <a16:creationId xmlns:a16="http://schemas.microsoft.com/office/drawing/2014/main" id="{5277D629-D6D4-934B-B8D0-DC2754F80FD3}"/>
                </a:ext>
              </a:extLst>
            </p:cNvPr>
            <p:cNvGrpSpPr/>
            <p:nvPr/>
          </p:nvGrpSpPr>
          <p:grpSpPr>
            <a:xfrm>
              <a:off x="921503" y="3157048"/>
              <a:ext cx="7130675" cy="1323838"/>
              <a:chOff x="-2479054" y="3059212"/>
              <a:chExt cx="7130675" cy="1323838"/>
            </a:xfrm>
          </p:grpSpPr>
          <p:sp>
            <p:nvSpPr>
              <p:cNvPr id="14" name="Rounded Rectangle 13">
                <a:extLst>
                  <a:ext uri="{FF2B5EF4-FFF2-40B4-BE49-F238E27FC236}">
                    <a16:creationId xmlns:a16="http://schemas.microsoft.com/office/drawing/2014/main" id="{C8534E61-E3F5-F5E7-A815-25B0F61158E3}"/>
                  </a:ext>
                </a:extLst>
              </p:cNvPr>
              <p:cNvSpPr/>
              <p:nvPr/>
            </p:nvSpPr>
            <p:spPr>
              <a:xfrm>
                <a:off x="-2479054" y="3302759"/>
                <a:ext cx="6434636" cy="873455"/>
              </a:xfrm>
              <a:prstGeom prst="roundRect">
                <a:avLst/>
              </a:prstGeom>
              <a:solidFill>
                <a:srgbClr val="002060"/>
              </a:solidFill>
              <a:ln w="38100">
                <a:solidFill>
                  <a:srgbClr val="198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Rectangle 14">
                <a:extLst>
                  <a:ext uri="{FF2B5EF4-FFF2-40B4-BE49-F238E27FC236}">
                    <a16:creationId xmlns:a16="http://schemas.microsoft.com/office/drawing/2014/main" id="{053355B7-EF91-3EBC-B456-714D5D9B69C5}"/>
                  </a:ext>
                </a:extLst>
              </p:cNvPr>
              <p:cNvSpPr/>
              <p:nvPr/>
            </p:nvSpPr>
            <p:spPr>
              <a:xfrm>
                <a:off x="-1675879" y="3421350"/>
                <a:ext cx="5295221" cy="646331"/>
              </a:xfrm>
              <a:prstGeom prst="rect">
                <a:avLst/>
              </a:prstGeom>
              <a:noFill/>
              <a:ln>
                <a:noFill/>
              </a:ln>
            </p:spPr>
            <p:txBody>
              <a:bodyPr wrap="square" anchor="ctr">
                <a:spAutoFit/>
              </a:bodyPr>
              <a:lstStyle/>
              <a:p>
                <a:pPr>
                  <a:defRPr/>
                </a:pPr>
                <a:r>
                  <a:rPr lang="en-GB" sz="2000" b="1" dirty="0">
                    <a:solidFill>
                      <a:prstClr val="white"/>
                    </a:solidFill>
                    <a:latin typeface="Roboto" panose="02000000000000000000" pitchFamily="2" charset="0"/>
                    <a:ea typeface="Roboto" panose="02000000000000000000" pitchFamily="2" charset="0"/>
                    <a:cs typeface="Roboto" panose="02000000000000000000" pitchFamily="2" charset="0"/>
                  </a:rPr>
                  <a:t>Elsewhere Rate: </a:t>
                </a:r>
              </a:p>
              <a:p>
                <a:pPr>
                  <a:defRPr/>
                </a:pPr>
                <a:r>
                  <a:rPr lang="en-GB" sz="1600" dirty="0">
                    <a:solidFill>
                      <a:prstClr val="white"/>
                    </a:solidFill>
                    <a:latin typeface="Roboto" panose="02000000000000000000" pitchFamily="2" charset="0"/>
                    <a:ea typeface="Roboto" panose="02000000000000000000" pitchFamily="2" charset="0"/>
                    <a:cs typeface="Roboto" panose="02000000000000000000" pitchFamily="2" charset="0"/>
                  </a:rPr>
                  <a:t>Live and study away from home outside London</a:t>
                </a:r>
              </a:p>
            </p:txBody>
          </p:sp>
          <p:sp>
            <p:nvSpPr>
              <p:cNvPr id="16" name="Rounded Rectangle 15">
                <a:extLst>
                  <a:ext uri="{FF2B5EF4-FFF2-40B4-BE49-F238E27FC236}">
                    <a16:creationId xmlns:a16="http://schemas.microsoft.com/office/drawing/2014/main" id="{1DB4610E-00ED-F3F1-F5F9-B4C26A43B784}"/>
                  </a:ext>
                </a:extLst>
              </p:cNvPr>
              <p:cNvSpPr/>
              <p:nvPr/>
            </p:nvSpPr>
            <p:spPr>
              <a:xfrm>
                <a:off x="3002528" y="3214431"/>
                <a:ext cx="1649093" cy="102204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black"/>
                    </a:solidFill>
                    <a:latin typeface="Roboto" panose="02000000000000000000" pitchFamily="2" charset="0"/>
                    <a:ea typeface="Roboto" panose="02000000000000000000" pitchFamily="2" charset="0"/>
                    <a:cs typeface="Roboto" panose="02000000000000000000" pitchFamily="2" charset="0"/>
                  </a:rPr>
                  <a:t>£9,978</a:t>
                </a:r>
              </a:p>
            </p:txBody>
          </p:sp>
          <p:sp>
            <p:nvSpPr>
              <p:cNvPr id="17" name="TextBox 16">
                <a:extLst>
                  <a:ext uri="{FF2B5EF4-FFF2-40B4-BE49-F238E27FC236}">
                    <a16:creationId xmlns:a16="http://schemas.microsoft.com/office/drawing/2014/main" id="{927EC51E-E31C-0439-12CF-8EFD9CE541DB}"/>
                  </a:ext>
                </a:extLst>
              </p:cNvPr>
              <p:cNvSpPr txBox="1"/>
              <p:nvPr/>
            </p:nvSpPr>
            <p:spPr>
              <a:xfrm>
                <a:off x="3466231" y="3059212"/>
                <a:ext cx="755563" cy="1323838"/>
              </a:xfrm>
              <a:prstGeom prst="rect">
                <a:avLst/>
              </a:prstGeom>
              <a:noFill/>
            </p:spPr>
            <p:txBody>
              <a:bodyPr wrap="none" rtlCol="0">
                <a:spAutoFit/>
              </a:bodyPr>
              <a:lstStyle/>
              <a:p>
                <a:r>
                  <a:rPr lang="en-GB" sz="8000" b="1" dirty="0">
                    <a:solidFill>
                      <a:srgbClr val="1983AE">
                        <a:alpha val="20000"/>
                      </a:srgbClr>
                    </a:solidFill>
                    <a:latin typeface="Arial" pitchFamily="34" charset="0"/>
                    <a:cs typeface="Arial" pitchFamily="34" charset="0"/>
                  </a:rPr>
                  <a:t>£</a:t>
                </a:r>
              </a:p>
            </p:txBody>
          </p:sp>
        </p:grpSp>
        <p:pic>
          <p:nvPicPr>
            <p:cNvPr id="13" name="Picture 4" descr="C:\Users\rutterb\Desktop\1516 Templates &amp; Graphics\Turquoise icons -PNG\Household income.png">
              <a:extLst>
                <a:ext uri="{FF2B5EF4-FFF2-40B4-BE49-F238E27FC236}">
                  <a16:creationId xmlns:a16="http://schemas.microsoft.com/office/drawing/2014/main" id="{D19E5104-D922-2BA4-B3F8-687E16B0E87D}"/>
                </a:ext>
              </a:extLst>
            </p:cNvPr>
            <p:cNvPicPr>
              <a:picLocks noChangeAspect="1" noChangeArrowheads="1"/>
            </p:cNvPicPr>
            <p:nvPr/>
          </p:nvPicPr>
          <p:blipFill>
            <a:blip r:embed="rId3" cstate="print"/>
            <a:srcRect/>
            <a:stretch>
              <a:fillRect/>
            </a:stretch>
          </p:blipFill>
          <p:spPr bwMode="auto">
            <a:xfrm>
              <a:off x="316507" y="3387362"/>
              <a:ext cx="1412580" cy="961981"/>
            </a:xfrm>
            <a:prstGeom prst="rect">
              <a:avLst/>
            </a:prstGeom>
            <a:noFill/>
          </p:spPr>
        </p:pic>
      </p:grpSp>
      <p:grpSp>
        <p:nvGrpSpPr>
          <p:cNvPr id="18" name="Group 34">
            <a:extLst>
              <a:ext uri="{FF2B5EF4-FFF2-40B4-BE49-F238E27FC236}">
                <a16:creationId xmlns:a16="http://schemas.microsoft.com/office/drawing/2014/main" id="{0D976320-9292-1A63-F70B-4CB1CB775C79}"/>
              </a:ext>
            </a:extLst>
          </p:cNvPr>
          <p:cNvGrpSpPr/>
          <p:nvPr/>
        </p:nvGrpSpPr>
        <p:grpSpPr>
          <a:xfrm>
            <a:off x="551999" y="4833371"/>
            <a:ext cx="7735671" cy="1323838"/>
            <a:chOff x="316507" y="4576440"/>
            <a:chExt cx="7735671" cy="1323838"/>
          </a:xfrm>
        </p:grpSpPr>
        <p:grpSp>
          <p:nvGrpSpPr>
            <p:cNvPr id="19" name="Group 55">
              <a:extLst>
                <a:ext uri="{FF2B5EF4-FFF2-40B4-BE49-F238E27FC236}">
                  <a16:creationId xmlns:a16="http://schemas.microsoft.com/office/drawing/2014/main" id="{6473C464-A977-90F2-729F-976D7279398E}"/>
                </a:ext>
              </a:extLst>
            </p:cNvPr>
            <p:cNvGrpSpPr/>
            <p:nvPr/>
          </p:nvGrpSpPr>
          <p:grpSpPr>
            <a:xfrm>
              <a:off x="921503" y="4576440"/>
              <a:ext cx="7130675" cy="1323838"/>
              <a:chOff x="-2479054" y="3059212"/>
              <a:chExt cx="7130675" cy="1323838"/>
            </a:xfrm>
          </p:grpSpPr>
          <p:sp>
            <p:nvSpPr>
              <p:cNvPr id="21" name="Rounded Rectangle 20">
                <a:extLst>
                  <a:ext uri="{FF2B5EF4-FFF2-40B4-BE49-F238E27FC236}">
                    <a16:creationId xmlns:a16="http://schemas.microsoft.com/office/drawing/2014/main" id="{4773345B-5E60-164B-8ECA-D081CA099019}"/>
                  </a:ext>
                </a:extLst>
              </p:cNvPr>
              <p:cNvSpPr/>
              <p:nvPr/>
            </p:nvSpPr>
            <p:spPr>
              <a:xfrm>
                <a:off x="-2479054" y="3302759"/>
                <a:ext cx="5986529" cy="873455"/>
              </a:xfrm>
              <a:prstGeom prst="roundRect">
                <a:avLst/>
              </a:prstGeom>
              <a:solidFill>
                <a:srgbClr val="002060"/>
              </a:solidFill>
              <a:ln w="38100">
                <a:solidFill>
                  <a:srgbClr val="1983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Rectangle 21">
                <a:extLst>
                  <a:ext uri="{FF2B5EF4-FFF2-40B4-BE49-F238E27FC236}">
                    <a16:creationId xmlns:a16="http://schemas.microsoft.com/office/drawing/2014/main" id="{9373E4C5-1C9D-5780-71A1-7913C8621731}"/>
                  </a:ext>
                </a:extLst>
              </p:cNvPr>
              <p:cNvSpPr/>
              <p:nvPr/>
            </p:nvSpPr>
            <p:spPr>
              <a:xfrm>
                <a:off x="-1675878" y="3421350"/>
                <a:ext cx="4803900" cy="646331"/>
              </a:xfrm>
              <a:prstGeom prst="rect">
                <a:avLst/>
              </a:prstGeom>
              <a:noFill/>
              <a:ln>
                <a:noFill/>
              </a:ln>
            </p:spPr>
            <p:txBody>
              <a:bodyPr wrap="square" anchor="ctr">
                <a:spAutoFit/>
              </a:bodyPr>
              <a:lstStyle/>
              <a:p>
                <a:pPr>
                  <a:defRPr/>
                </a:pPr>
                <a:r>
                  <a:rPr lang="en-GB" sz="2000" b="1" dirty="0">
                    <a:solidFill>
                      <a:prstClr val="white"/>
                    </a:solidFill>
                    <a:latin typeface="Roboto" panose="02000000000000000000" pitchFamily="2" charset="0"/>
                    <a:ea typeface="Roboto" panose="02000000000000000000" pitchFamily="2" charset="0"/>
                    <a:cs typeface="Roboto" panose="02000000000000000000" pitchFamily="2" charset="0"/>
                  </a:rPr>
                  <a:t>London Rate: </a:t>
                </a:r>
              </a:p>
              <a:p>
                <a:pPr>
                  <a:defRPr/>
                </a:pPr>
                <a:r>
                  <a:rPr lang="en-GB" sz="1600" dirty="0">
                    <a:solidFill>
                      <a:prstClr val="white"/>
                    </a:solidFill>
                    <a:latin typeface="Roboto" panose="02000000000000000000" pitchFamily="2" charset="0"/>
                    <a:ea typeface="Roboto" panose="02000000000000000000" pitchFamily="2" charset="0"/>
                    <a:cs typeface="Roboto" panose="02000000000000000000" pitchFamily="2" charset="0"/>
                  </a:rPr>
                  <a:t>Live and study away from home in London</a:t>
                </a:r>
              </a:p>
            </p:txBody>
          </p:sp>
          <p:sp>
            <p:nvSpPr>
              <p:cNvPr id="23" name="Rounded Rectangle 22">
                <a:extLst>
                  <a:ext uri="{FF2B5EF4-FFF2-40B4-BE49-F238E27FC236}">
                    <a16:creationId xmlns:a16="http://schemas.microsoft.com/office/drawing/2014/main" id="{977A80C6-B79B-BBFC-6BCF-69437D899628}"/>
                  </a:ext>
                </a:extLst>
              </p:cNvPr>
              <p:cNvSpPr/>
              <p:nvPr/>
            </p:nvSpPr>
            <p:spPr>
              <a:xfrm>
                <a:off x="2975232" y="3214431"/>
                <a:ext cx="1676389" cy="102204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black"/>
                    </a:solidFill>
                    <a:latin typeface="Roboto" panose="02000000000000000000" pitchFamily="2" charset="0"/>
                    <a:ea typeface="Roboto" panose="02000000000000000000" pitchFamily="2" charset="0"/>
                    <a:cs typeface="Roboto" panose="02000000000000000000" pitchFamily="2" charset="0"/>
                  </a:rPr>
                  <a:t>£13,022</a:t>
                </a:r>
              </a:p>
            </p:txBody>
          </p:sp>
          <p:sp>
            <p:nvSpPr>
              <p:cNvPr id="24" name="TextBox 23">
                <a:extLst>
                  <a:ext uri="{FF2B5EF4-FFF2-40B4-BE49-F238E27FC236}">
                    <a16:creationId xmlns:a16="http://schemas.microsoft.com/office/drawing/2014/main" id="{205915DF-6096-E210-5804-C6D536B0F07F}"/>
                  </a:ext>
                </a:extLst>
              </p:cNvPr>
              <p:cNvSpPr txBox="1"/>
              <p:nvPr/>
            </p:nvSpPr>
            <p:spPr>
              <a:xfrm>
                <a:off x="3452583" y="3059212"/>
                <a:ext cx="755563" cy="1323838"/>
              </a:xfrm>
              <a:prstGeom prst="rect">
                <a:avLst/>
              </a:prstGeom>
              <a:noFill/>
            </p:spPr>
            <p:txBody>
              <a:bodyPr wrap="none" rtlCol="0">
                <a:spAutoFit/>
              </a:bodyPr>
              <a:lstStyle/>
              <a:p>
                <a:r>
                  <a:rPr lang="en-GB" sz="8000" b="1" dirty="0">
                    <a:solidFill>
                      <a:srgbClr val="1983AE">
                        <a:alpha val="20000"/>
                      </a:srgbClr>
                    </a:solidFill>
                    <a:latin typeface="Arial" pitchFamily="34" charset="0"/>
                    <a:cs typeface="Arial" pitchFamily="34" charset="0"/>
                  </a:rPr>
                  <a:t>£</a:t>
                </a:r>
              </a:p>
            </p:txBody>
          </p:sp>
        </p:grpSp>
        <p:pic>
          <p:nvPicPr>
            <p:cNvPr id="20" name="Picture 4" descr="C:\Users\rutterb\Desktop\1516 Templates &amp; Graphics\Turquoise icons -PNG\Household income.png">
              <a:extLst>
                <a:ext uri="{FF2B5EF4-FFF2-40B4-BE49-F238E27FC236}">
                  <a16:creationId xmlns:a16="http://schemas.microsoft.com/office/drawing/2014/main" id="{35537D2F-9D4F-2F39-7193-D72CF8913F1C}"/>
                </a:ext>
              </a:extLst>
            </p:cNvPr>
            <p:cNvPicPr>
              <a:picLocks noChangeAspect="1" noChangeArrowheads="1"/>
            </p:cNvPicPr>
            <p:nvPr/>
          </p:nvPicPr>
          <p:blipFill>
            <a:blip r:embed="rId3" cstate="print"/>
            <a:srcRect/>
            <a:stretch>
              <a:fillRect/>
            </a:stretch>
          </p:blipFill>
          <p:spPr bwMode="auto">
            <a:xfrm>
              <a:off x="316507" y="4800487"/>
              <a:ext cx="1412580" cy="961981"/>
            </a:xfrm>
            <a:prstGeom prst="rect">
              <a:avLst/>
            </a:prstGeom>
            <a:noFill/>
          </p:spPr>
        </p:pic>
      </p:grpSp>
    </p:spTree>
    <p:extLst>
      <p:ext uri="{BB962C8B-B14F-4D97-AF65-F5344CB8AC3E}">
        <p14:creationId xmlns:p14="http://schemas.microsoft.com/office/powerpoint/2010/main" val="17887848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432998"/>
            <a:ext cx="6739949" cy="1130416"/>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TOP TIPS FOR COST OF LIVING EXPENSES</a:t>
            </a:r>
          </a:p>
        </p:txBody>
      </p:sp>
      <p:sp>
        <p:nvSpPr>
          <p:cNvPr id="5" name="Rectangle 4"/>
          <p:cNvSpPr/>
          <p:nvPr/>
        </p:nvSpPr>
        <p:spPr>
          <a:xfrm>
            <a:off x="1028442" y="3174293"/>
            <a:ext cx="9332242" cy="1294112"/>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WHAT COULD YOU DO TO ENSURE YOU HAVE ENOUGH MONEY AT UNIVERSITY?</a:t>
            </a:r>
          </a:p>
        </p:txBody>
      </p:sp>
      <p:sp>
        <p:nvSpPr>
          <p:cNvPr id="2" name="TextBox 1"/>
          <p:cNvSpPr txBox="1"/>
          <p:nvPr/>
        </p:nvSpPr>
        <p:spPr>
          <a:xfrm>
            <a:off x="1228140" y="1987440"/>
            <a:ext cx="2667000" cy="830997"/>
          </a:xfrm>
          <a:prstGeom prst="rect">
            <a:avLst/>
          </a:prstGeom>
          <a:solidFill>
            <a:srgbClr val="ED217C"/>
          </a:solidFill>
          <a:ln w="38100">
            <a:noFill/>
          </a:ln>
        </p:spPr>
        <p:txBody>
          <a:bodyPr wrap="square" rtlCol="0">
            <a:spAutoFit/>
          </a:bodyPr>
          <a:lstStyle/>
          <a:p>
            <a:pPr algn="ctr"/>
            <a:r>
              <a:rPr lang="en-GB" sz="2400" dirty="0">
                <a:solidFill>
                  <a:schemeClr val="bg1"/>
                </a:solidFill>
              </a:rPr>
              <a:t>Save money before university</a:t>
            </a:r>
          </a:p>
        </p:txBody>
      </p:sp>
      <p:sp>
        <p:nvSpPr>
          <p:cNvPr id="6" name="TextBox 5"/>
          <p:cNvSpPr txBox="1"/>
          <p:nvPr/>
        </p:nvSpPr>
        <p:spPr>
          <a:xfrm>
            <a:off x="7767950" y="1987441"/>
            <a:ext cx="2428719" cy="830997"/>
          </a:xfrm>
          <a:prstGeom prst="rect">
            <a:avLst/>
          </a:prstGeom>
          <a:solidFill>
            <a:srgbClr val="ED217C"/>
          </a:solidFill>
          <a:ln w="38100">
            <a:noFill/>
          </a:ln>
        </p:spPr>
        <p:txBody>
          <a:bodyPr wrap="square" rtlCol="0">
            <a:spAutoFit/>
          </a:bodyPr>
          <a:lstStyle/>
          <a:p>
            <a:pPr algn="ctr"/>
            <a:r>
              <a:rPr lang="en-GB" sz="2400" dirty="0">
                <a:solidFill>
                  <a:schemeClr val="bg1"/>
                </a:solidFill>
              </a:rPr>
              <a:t>Get a part-time job at university</a:t>
            </a:r>
          </a:p>
        </p:txBody>
      </p:sp>
      <p:sp>
        <p:nvSpPr>
          <p:cNvPr id="7" name="TextBox 6"/>
          <p:cNvSpPr txBox="1"/>
          <p:nvPr/>
        </p:nvSpPr>
        <p:spPr>
          <a:xfrm>
            <a:off x="1228140" y="4801288"/>
            <a:ext cx="2666999" cy="1200329"/>
          </a:xfrm>
          <a:prstGeom prst="rect">
            <a:avLst/>
          </a:prstGeom>
          <a:solidFill>
            <a:srgbClr val="ED217C"/>
          </a:solidFill>
          <a:ln w="38100">
            <a:noFill/>
          </a:ln>
        </p:spPr>
        <p:txBody>
          <a:bodyPr wrap="square" rtlCol="0">
            <a:spAutoFit/>
          </a:bodyPr>
          <a:lstStyle/>
          <a:p>
            <a:pPr algn="ctr"/>
            <a:r>
              <a:rPr lang="en-GB" sz="2400" dirty="0">
                <a:solidFill>
                  <a:schemeClr val="bg1"/>
                </a:solidFill>
              </a:rPr>
              <a:t>Get supermarket own brand items = cheaper!</a:t>
            </a:r>
          </a:p>
        </p:txBody>
      </p:sp>
      <p:sp>
        <p:nvSpPr>
          <p:cNvPr id="8" name="TextBox 7"/>
          <p:cNvSpPr txBox="1"/>
          <p:nvPr/>
        </p:nvSpPr>
        <p:spPr>
          <a:xfrm>
            <a:off x="7907270" y="4985955"/>
            <a:ext cx="2150081" cy="830997"/>
          </a:xfrm>
          <a:prstGeom prst="rect">
            <a:avLst/>
          </a:prstGeom>
          <a:solidFill>
            <a:srgbClr val="ED217C"/>
          </a:solidFill>
          <a:ln w="38100">
            <a:noFill/>
          </a:ln>
        </p:spPr>
        <p:txBody>
          <a:bodyPr wrap="square" rtlCol="0">
            <a:spAutoFit/>
          </a:bodyPr>
          <a:lstStyle/>
          <a:p>
            <a:pPr algn="ctr"/>
            <a:r>
              <a:rPr lang="en-GB" sz="2400" dirty="0">
                <a:solidFill>
                  <a:schemeClr val="bg1"/>
                </a:solidFill>
              </a:rPr>
              <a:t>Budget effectively</a:t>
            </a:r>
          </a:p>
        </p:txBody>
      </p:sp>
    </p:spTree>
    <p:extLst>
      <p:ext uri="{BB962C8B-B14F-4D97-AF65-F5344CB8AC3E}">
        <p14:creationId xmlns:p14="http://schemas.microsoft.com/office/powerpoint/2010/main" val="17916749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441921" cy="685106"/>
          </a:xfrm>
          <a:prstGeom prst="rect">
            <a:avLst/>
          </a:prstGeom>
          <a:solidFill>
            <a:srgbClr val="132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INDEPENDENT ACTIVITY</a:t>
            </a:r>
          </a:p>
        </p:txBody>
      </p:sp>
      <p:sp>
        <p:nvSpPr>
          <p:cNvPr id="6" name="Rectangle 5"/>
          <p:cNvSpPr/>
          <p:nvPr/>
        </p:nvSpPr>
        <p:spPr>
          <a:xfrm>
            <a:off x="1442438" y="2272048"/>
            <a:ext cx="9332242" cy="1203316"/>
          </a:xfrm>
          <a:prstGeom prst="rect">
            <a:avLst/>
          </a:prstGeom>
          <a:solidFill>
            <a:srgbClr val="ED21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SEE IF THE UNIVERSITIES YOU’RE INTERESTED IN OFFER SCHOLARSHIPS OR BURSARIES</a:t>
            </a:r>
          </a:p>
        </p:txBody>
      </p:sp>
      <p:sp>
        <p:nvSpPr>
          <p:cNvPr id="5" name="Rectangle 4"/>
          <p:cNvSpPr/>
          <p:nvPr/>
        </p:nvSpPr>
        <p:spPr>
          <a:xfrm>
            <a:off x="1117459" y="4297680"/>
            <a:ext cx="10038222" cy="1234440"/>
          </a:xfrm>
          <a:prstGeom prst="rect">
            <a:avLst/>
          </a:prstGeom>
          <a:solidFill>
            <a:srgbClr val="00B0F0"/>
          </a:solidFill>
          <a:ln>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SEE HOW MUCH STUDENT FINANCE YOU CAN GET: </a:t>
            </a:r>
            <a:endParaRPr lang="en-GB" sz="3200" b="1" dirty="0">
              <a:solidFill>
                <a:schemeClr val="bg1"/>
              </a:solidFill>
            </a:endParaRPr>
          </a:p>
          <a:p>
            <a:pPr algn="ctr"/>
            <a:r>
              <a:rPr lang="en-GB" sz="3200" b="1" dirty="0">
                <a:solidFill>
                  <a:schemeClr val="bg1"/>
                </a:solidFill>
              </a:rPr>
              <a:t>https://www.gov.uk/student-finance-calculator</a:t>
            </a:r>
          </a:p>
        </p:txBody>
      </p:sp>
    </p:spTree>
    <p:extLst>
      <p:ext uri="{BB962C8B-B14F-4D97-AF65-F5344CB8AC3E}">
        <p14:creationId xmlns:p14="http://schemas.microsoft.com/office/powerpoint/2010/main" val="3121398314"/>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0470" y="5488839"/>
            <a:ext cx="2245718" cy="1132821"/>
            <a:chOff x="4940529" y="4696636"/>
            <a:chExt cx="2245718" cy="1132821"/>
          </a:xfrm>
        </p:grpSpPr>
        <p:grpSp>
          <p:nvGrpSpPr>
            <p:cNvPr id="4" name="Group 3"/>
            <p:cNvGrpSpPr/>
            <p:nvPr/>
          </p:nvGrpSpPr>
          <p:grpSpPr>
            <a:xfrm>
              <a:off x="4940529" y="4696636"/>
              <a:ext cx="2245718" cy="609601"/>
              <a:chOff x="4471605" y="5277852"/>
              <a:chExt cx="2844653" cy="747811"/>
            </a:xfrm>
          </p:grpSpPr>
          <p:pic>
            <p:nvPicPr>
              <p:cNvPr id="1028" name="Picture 4" descr="Transparent Background White Instagram Logo, Cliparts &amp; Cartoons - Jing.fm"/>
              <p:cNvPicPr>
                <a:picLocks noChangeAspect="1" noChangeArrowheads="1"/>
              </p:cNvPicPr>
              <p:nvPr/>
            </p:nvPicPr>
            <p:blipFill rotWithShape="1">
              <a:blip r:embed="rId2" cstate="print">
                <a:clrChange>
                  <a:clrFrom>
                    <a:srgbClr val="EEEEEE"/>
                  </a:clrFrom>
                  <a:clrTo>
                    <a:srgbClr val="EEEEEE">
                      <a:alpha val="0"/>
                    </a:srgbClr>
                  </a:clrTo>
                </a:clrChange>
                <a:extLst>
                  <a:ext uri="{28A0092B-C50C-407E-A947-70E740481C1C}">
                    <a14:useLocalDpi xmlns:a14="http://schemas.microsoft.com/office/drawing/2010/main" val="0"/>
                  </a:ext>
                </a:extLst>
              </a:blip>
              <a:srcRect l="15213" t="5134" r="13381" b="3972"/>
              <a:stretch/>
            </p:blipFill>
            <p:spPr bwMode="auto">
              <a:xfrm>
                <a:off x="4471605" y="5277853"/>
                <a:ext cx="729057" cy="7478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witter Icon White Transparent #176653 - Free Icons Library"/>
              <p:cNvPicPr>
                <a:picLocks noChangeAspect="1" noChangeArrowheads="1"/>
              </p:cNvPicPr>
              <p:nvPr/>
            </p:nvPicPr>
            <p:blipFill rotWithShape="1">
              <a:blip r:embed="rId3">
                <a:extLst>
                  <a:ext uri="{28A0092B-C50C-407E-A947-70E740481C1C}">
                    <a14:useLocalDpi xmlns:a14="http://schemas.microsoft.com/office/drawing/2010/main" val="0"/>
                  </a:ext>
                </a:extLst>
              </a:blip>
              <a:srcRect l="30710" t="34142" r="31357" b="33489"/>
              <a:stretch/>
            </p:blipFill>
            <p:spPr bwMode="auto">
              <a:xfrm>
                <a:off x="5438428" y="5277852"/>
                <a:ext cx="876342" cy="7478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ite Square Facebook Logos PNG Transparent Background, Free Download #774  - FreeIcon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42" t="17460" r="16412" b="16890"/>
              <a:stretch/>
            </p:blipFill>
            <p:spPr bwMode="auto">
              <a:xfrm>
                <a:off x="6552536" y="5277852"/>
                <a:ext cx="763722" cy="7478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962561" y="5306237"/>
              <a:ext cx="2223686" cy="523220"/>
            </a:xfrm>
            <a:prstGeom prst="rect">
              <a:avLst/>
            </a:prstGeom>
            <a:noFill/>
          </p:spPr>
          <p:txBody>
            <a:bodyPr wrap="none" rtlCol="0">
              <a:spAutoFit/>
            </a:bodyPr>
            <a:lstStyle/>
            <a:p>
              <a: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t>@aspiretohe</a:t>
              </a:r>
            </a:p>
          </p:txBody>
        </p:sp>
      </p:grpSp>
    </p:spTree>
    <p:extLst>
      <p:ext uri="{BB962C8B-B14F-4D97-AF65-F5344CB8AC3E}">
        <p14:creationId xmlns:p14="http://schemas.microsoft.com/office/powerpoint/2010/main" val="127806180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679" y="622184"/>
            <a:ext cx="5060921" cy="685106"/>
          </a:xfrm>
          <a:prstGeom prst="rect">
            <a:avLst/>
          </a:prstGeom>
          <a:solidFill>
            <a:srgbClr val="0F7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SESSION OBJECTIVES</a:t>
            </a:r>
          </a:p>
        </p:txBody>
      </p:sp>
      <p:sp>
        <p:nvSpPr>
          <p:cNvPr id="3" name="Rounded Rectangle 2"/>
          <p:cNvSpPr/>
          <p:nvPr/>
        </p:nvSpPr>
        <p:spPr>
          <a:xfrm>
            <a:off x="501679" y="1740848"/>
            <a:ext cx="10515600" cy="1110701"/>
          </a:xfrm>
          <a:prstGeom prst="roundRect">
            <a:avLst>
              <a:gd name="adj" fmla="val 10000"/>
            </a:avLst>
          </a:prstGeom>
          <a:solidFill>
            <a:srgbClr val="00AEEF"/>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5" name="Rectangle 4" descr="Blog"/>
          <p:cNvSpPr/>
          <p:nvPr/>
        </p:nvSpPr>
        <p:spPr>
          <a:xfrm>
            <a:off x="718750" y="1914876"/>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6" name="Group 5"/>
          <p:cNvGrpSpPr/>
          <p:nvPr/>
        </p:nvGrpSpPr>
        <p:grpSpPr>
          <a:xfrm>
            <a:off x="1742650" y="1740848"/>
            <a:ext cx="9165772" cy="1110701"/>
            <a:chOff x="1282860" y="601630"/>
            <a:chExt cx="9232739" cy="1110701"/>
          </a:xfrm>
        </p:grpSpPr>
        <p:sp>
          <p:nvSpPr>
            <p:cNvPr id="7" name="Rectangle 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8" name="Rectangle 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defTabSz="1244600">
                <a:lnSpc>
                  <a:spcPct val="90000"/>
                </a:lnSpc>
                <a:spcBef>
                  <a:spcPct val="0"/>
                </a:spcBef>
                <a:spcAft>
                  <a:spcPct val="35000"/>
                </a:spcAft>
              </a:pPr>
              <a:r>
                <a:rPr lang="en-US" sz="2400" b="1" kern="1200" dirty="0">
                  <a:solidFill>
                    <a:schemeClr val="bg1"/>
                  </a:solidFill>
                </a:rPr>
                <a:t>OBJECTIVE 1: </a:t>
              </a:r>
              <a:r>
                <a:rPr lang="en-GB" sz="2400" dirty="0"/>
                <a:t>To understand the financial support available through Student Finance and the government. </a:t>
              </a:r>
              <a:endParaRPr lang="en-US" sz="2400" b="1" kern="1200" dirty="0">
                <a:solidFill>
                  <a:schemeClr val="bg1"/>
                </a:solidFill>
              </a:endParaRPr>
            </a:p>
          </p:txBody>
        </p:sp>
      </p:grpSp>
      <p:sp>
        <p:nvSpPr>
          <p:cNvPr id="9" name="Rounded Rectangle 8"/>
          <p:cNvSpPr/>
          <p:nvPr/>
        </p:nvSpPr>
        <p:spPr>
          <a:xfrm>
            <a:off x="501679" y="3177761"/>
            <a:ext cx="10515600" cy="1110701"/>
          </a:xfrm>
          <a:prstGeom prst="roundRect">
            <a:avLst>
              <a:gd name="adj" fmla="val 10000"/>
            </a:avLst>
          </a:prstGeom>
          <a:solidFill>
            <a:srgbClr val="0F7CC6"/>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a:p>
        </p:txBody>
      </p:sp>
      <p:sp>
        <p:nvSpPr>
          <p:cNvPr id="10" name="Rectangle 9" descr="Blog"/>
          <p:cNvSpPr/>
          <p:nvPr/>
        </p:nvSpPr>
        <p:spPr>
          <a:xfrm>
            <a:off x="718750" y="3351789"/>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1" name="Group 10"/>
          <p:cNvGrpSpPr/>
          <p:nvPr/>
        </p:nvGrpSpPr>
        <p:grpSpPr>
          <a:xfrm>
            <a:off x="1742650" y="3177761"/>
            <a:ext cx="9165772" cy="1110701"/>
            <a:chOff x="1282860" y="601630"/>
            <a:chExt cx="9232739" cy="1110701"/>
          </a:xfrm>
        </p:grpSpPr>
        <p:sp>
          <p:nvSpPr>
            <p:cNvPr id="12" name="Rectangle 11"/>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3" name="Rectangle 12"/>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lvl="0" defTabSz="1244600">
                <a:lnSpc>
                  <a:spcPct val="90000"/>
                </a:lnSpc>
                <a:spcBef>
                  <a:spcPct val="0"/>
                </a:spcBef>
                <a:spcAft>
                  <a:spcPct val="35000"/>
                </a:spcAft>
              </a:pPr>
              <a:r>
                <a:rPr lang="en-US" sz="2400" b="1" kern="1200" dirty="0">
                  <a:solidFill>
                    <a:schemeClr val="bg1"/>
                  </a:solidFill>
                </a:rPr>
                <a:t>OBJECTIVE 2: </a:t>
              </a:r>
              <a:r>
                <a:rPr lang="en-GB" sz="2400" dirty="0"/>
                <a:t>To understand the financial support available through scholarships and grants. </a:t>
              </a:r>
              <a:endParaRPr lang="en-US" sz="2400" b="1" kern="1200" dirty="0">
                <a:solidFill>
                  <a:schemeClr val="bg1"/>
                </a:solidFill>
              </a:endParaRPr>
            </a:p>
          </p:txBody>
        </p:sp>
      </p:grpSp>
      <p:sp>
        <p:nvSpPr>
          <p:cNvPr id="14" name="Rounded Rectangle 13"/>
          <p:cNvSpPr/>
          <p:nvPr/>
        </p:nvSpPr>
        <p:spPr>
          <a:xfrm>
            <a:off x="501679" y="4647334"/>
            <a:ext cx="10515600" cy="1110701"/>
          </a:xfrm>
          <a:prstGeom prst="roundRect">
            <a:avLst>
              <a:gd name="adj" fmla="val 10000"/>
            </a:avLst>
          </a:prstGeom>
          <a:solidFill>
            <a:srgbClr val="132E4B"/>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GB" dirty="0"/>
          </a:p>
        </p:txBody>
      </p:sp>
      <p:sp>
        <p:nvSpPr>
          <p:cNvPr id="15" name="Rectangle 14" descr="Blog"/>
          <p:cNvSpPr/>
          <p:nvPr/>
        </p:nvSpPr>
        <p:spPr>
          <a:xfrm>
            <a:off x="718750" y="4821362"/>
            <a:ext cx="762643" cy="76264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6" name="Group 15"/>
          <p:cNvGrpSpPr/>
          <p:nvPr/>
        </p:nvGrpSpPr>
        <p:grpSpPr>
          <a:xfrm>
            <a:off x="1742650" y="4647334"/>
            <a:ext cx="9165772" cy="1110701"/>
            <a:chOff x="1282860" y="601630"/>
            <a:chExt cx="9232739" cy="1110701"/>
          </a:xfrm>
        </p:grpSpPr>
        <p:sp>
          <p:nvSpPr>
            <p:cNvPr id="17" name="Rectangle 16"/>
            <p:cNvSpPr/>
            <p:nvPr/>
          </p:nvSpPr>
          <p:spPr>
            <a:xfrm>
              <a:off x="1282860" y="601630"/>
              <a:ext cx="9232739" cy="11107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GB"/>
            </a:p>
          </p:txBody>
        </p:sp>
        <p:sp>
          <p:nvSpPr>
            <p:cNvPr id="18" name="Rectangle 17"/>
            <p:cNvSpPr/>
            <p:nvPr/>
          </p:nvSpPr>
          <p:spPr>
            <a:xfrm>
              <a:off x="1282860" y="601630"/>
              <a:ext cx="9232739" cy="1110701"/>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7549" tIns="117549" rIns="117549" bIns="117549" numCol="1" spcCol="1270" anchor="ctr" anchorCtr="0">
              <a:noAutofit/>
            </a:bodyPr>
            <a:lstStyle/>
            <a:p>
              <a:pPr defTabSz="1244600">
                <a:lnSpc>
                  <a:spcPct val="90000"/>
                </a:lnSpc>
                <a:spcBef>
                  <a:spcPct val="0"/>
                </a:spcBef>
                <a:spcAft>
                  <a:spcPct val="35000"/>
                </a:spcAft>
              </a:pPr>
              <a:r>
                <a:rPr lang="en-US" sz="2400" b="1" kern="1200" dirty="0">
                  <a:solidFill>
                    <a:schemeClr val="bg1"/>
                  </a:solidFill>
                </a:rPr>
                <a:t>OBJECTIVE 3: </a:t>
              </a:r>
              <a:r>
                <a:rPr lang="en-GB" sz="2400" dirty="0"/>
                <a:t>To understand the main costs associated with higher education and university.</a:t>
              </a:r>
              <a:endParaRPr lang="en-US" sz="2400" b="1" kern="1200" dirty="0">
                <a:solidFill>
                  <a:schemeClr val="bg1"/>
                </a:solidFill>
              </a:endParaRPr>
            </a:p>
          </p:txBody>
        </p:sp>
      </p:grpSp>
    </p:spTree>
    <p:extLst>
      <p:ext uri="{BB962C8B-B14F-4D97-AF65-F5344CB8AC3E}">
        <p14:creationId xmlns:p14="http://schemas.microsoft.com/office/powerpoint/2010/main" val="23496767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1679" y="622184"/>
            <a:ext cx="5421601" cy="76973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STUDENT FINANCE QUIZ</a:t>
            </a:r>
          </a:p>
        </p:txBody>
      </p:sp>
      <p:pic>
        <p:nvPicPr>
          <p:cNvPr id="1028" name="Picture 4" descr="Paid Michelle Obama GIF by Obama - Find &amp; Share on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1679" y="2053575"/>
            <a:ext cx="5177175" cy="29553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Money with Wings Emoji | Emoji Is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8615" y="1878316"/>
            <a:ext cx="2140585" cy="214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15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8307041" cy="167397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WHO PROVIDES FINANCIAL SUPPORT TO STUDENTS DURING THEIR STUDIES?</a:t>
            </a:r>
          </a:p>
        </p:txBody>
      </p:sp>
      <p:sp>
        <p:nvSpPr>
          <p:cNvPr id="6" name="Rectangle 5"/>
          <p:cNvSpPr/>
          <p:nvPr/>
        </p:nvSpPr>
        <p:spPr>
          <a:xfrm>
            <a:off x="501679" y="2656116"/>
            <a:ext cx="6096000" cy="2308324"/>
          </a:xfrm>
          <a:prstGeom prst="rect">
            <a:avLst/>
          </a:prstGeom>
        </p:spPr>
        <p:txBody>
          <a:bodyPr>
            <a:spAutoFit/>
          </a:bodyPr>
          <a:lstStyle/>
          <a:p>
            <a:pPr marL="514350" indent="-514350">
              <a:buFont typeface="+mj-lt"/>
              <a:buAutoNum type="alphaUcPeriod"/>
            </a:pPr>
            <a:r>
              <a:rPr lang="en-GB" sz="3600" b="1" dirty="0"/>
              <a:t>The Bank</a:t>
            </a:r>
          </a:p>
          <a:p>
            <a:pPr marL="514350" indent="-514350">
              <a:buFont typeface="+mj-lt"/>
              <a:buAutoNum type="alphaUcPeriod"/>
            </a:pPr>
            <a:r>
              <a:rPr lang="en-GB" sz="3600" b="1" dirty="0"/>
              <a:t>Student Finance England</a:t>
            </a:r>
          </a:p>
          <a:p>
            <a:pPr marL="514350" indent="-514350">
              <a:buFont typeface="+mj-lt"/>
              <a:buAutoNum type="alphaUcPeriod"/>
            </a:pPr>
            <a:r>
              <a:rPr lang="en-GB" sz="3600" b="1" dirty="0"/>
              <a:t>Students</a:t>
            </a:r>
          </a:p>
          <a:p>
            <a:pPr marL="514350" indent="-514350">
              <a:buFont typeface="+mj-lt"/>
              <a:buAutoNum type="alphaUcPeriod"/>
            </a:pPr>
            <a:r>
              <a:rPr lang="en-GB" sz="3600" b="1" dirty="0"/>
              <a:t>Loans 4 Students U.K.</a:t>
            </a:r>
          </a:p>
        </p:txBody>
      </p:sp>
      <p:sp>
        <p:nvSpPr>
          <p:cNvPr id="7" name="CorShape1"/>
          <p:cNvSpPr/>
          <p:nvPr>
            <p:custDataLst>
              <p:tags r:id="rId1"/>
            </p:custDataLst>
          </p:nvPr>
        </p:nvSpPr>
        <p:spPr>
          <a:xfrm>
            <a:off x="457199" y="3198298"/>
            <a:ext cx="6045201" cy="611702"/>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p:cNvSpPr txBox="1"/>
          <p:nvPr/>
        </p:nvSpPr>
        <p:spPr>
          <a:xfrm>
            <a:off x="6926639" y="2625636"/>
            <a:ext cx="50693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ea typeface="+mn-ea"/>
                <a:cs typeface="+mn-cs"/>
              </a:rPr>
              <a:t>Answer = Student Finance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mn-ea"/>
                <a:cs typeface="+mn-cs"/>
              </a:rPr>
              <a:t>Financial support is provided to students by SFE on behalf of the </a:t>
            </a:r>
            <a:r>
              <a:rPr lang="en-GB" sz="2000" i="1" dirty="0">
                <a:solidFill>
                  <a:srgbClr val="000000"/>
                </a:solidFill>
              </a:rPr>
              <a:t>g</a:t>
            </a:r>
            <a:r>
              <a:rPr kumimoji="0" lang="en-GB" sz="2000" b="0" i="1" u="none" strike="noStrike" kern="1200" cap="none" spc="0" normalizeH="0" baseline="0" noProof="0" dirty="0" err="1">
                <a:ln>
                  <a:noFill/>
                </a:ln>
                <a:solidFill>
                  <a:srgbClr val="000000"/>
                </a:solidFill>
                <a:effectLst/>
                <a:uLnTx/>
                <a:uFillTx/>
                <a:ea typeface="+mn-ea"/>
                <a:cs typeface="+mn-cs"/>
              </a:rPr>
              <a:t>overnment</a:t>
            </a:r>
            <a:r>
              <a:rPr kumimoji="0" lang="en-GB" sz="2000" b="0" i="1" u="none" strike="noStrike" kern="1200" cap="none" spc="0" normalizeH="0" baseline="0" noProof="0" dirty="0">
                <a:ln>
                  <a:noFill/>
                </a:ln>
                <a:solidFill>
                  <a:srgbClr val="000000"/>
                </a:solidFill>
                <a:effectLst/>
                <a:uLnTx/>
                <a:uFillTx/>
                <a:ea typeface="+mn-ea"/>
                <a:cs typeface="+mn-cs"/>
              </a:rPr>
              <a:t>. </a:t>
            </a:r>
          </a:p>
        </p:txBody>
      </p:sp>
    </p:spTree>
    <p:extLst>
      <p:ext uri="{BB962C8B-B14F-4D97-AF65-F5344CB8AC3E}">
        <p14:creationId xmlns:p14="http://schemas.microsoft.com/office/powerpoint/2010/main" val="13407112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8337521" cy="179589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PARENTS AND CARERS WILL NEED TO PAY UP FRONT FOR THEIR CHILD TO GO TO UNIVERSITY…</a:t>
            </a:r>
            <a:endParaRPr lang="en-GB" sz="3600" b="1" dirty="0">
              <a:solidFill>
                <a:schemeClr val="bg1"/>
              </a:solidFill>
            </a:endParaRPr>
          </a:p>
        </p:txBody>
      </p:sp>
      <p:sp>
        <p:nvSpPr>
          <p:cNvPr id="3" name="TPAnswers"/>
          <p:cNvSpPr txBox="1">
            <a:spLocks/>
          </p:cNvSpPr>
          <p:nvPr>
            <p:custDataLst>
              <p:tags r:id="rId1"/>
            </p:custDataLst>
          </p:nvPr>
        </p:nvSpPr>
        <p:spPr>
          <a:xfrm>
            <a:off x="501679" y="2791545"/>
            <a:ext cx="3989041" cy="164837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400" b="1" dirty="0"/>
              <a:t>True</a:t>
            </a:r>
          </a:p>
          <a:p>
            <a:pPr marL="914400" indent="-914400">
              <a:lnSpc>
                <a:spcPct val="100000"/>
              </a:lnSpc>
              <a:spcBef>
                <a:spcPct val="20000"/>
              </a:spcBef>
              <a:buFont typeface="+mj-lt"/>
              <a:buAutoNum type="alphaUcPeriod"/>
            </a:pPr>
            <a:r>
              <a:rPr lang="en-GB" sz="4400" b="1" dirty="0"/>
              <a:t>False</a:t>
            </a:r>
          </a:p>
        </p:txBody>
      </p:sp>
      <p:sp>
        <p:nvSpPr>
          <p:cNvPr id="4" name="CorShape1"/>
          <p:cNvSpPr/>
          <p:nvPr>
            <p:custDataLst>
              <p:tags r:id="rId2"/>
            </p:custDataLst>
          </p:nvPr>
        </p:nvSpPr>
        <p:spPr>
          <a:xfrm>
            <a:off x="501679" y="3615732"/>
            <a:ext cx="2800321" cy="702268"/>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3785326" y="2733503"/>
            <a:ext cx="456199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rPr>
              <a:t>Answer =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rPr>
              <a:t>No one has to pay any money up front to study at university.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Roboto" panose="02000000000000000000" pitchFamily="2" charset="0"/>
                <a:cs typeface="Roboto" panose="02000000000000000000" pitchFamily="2" charset="0"/>
              </a:rPr>
              <a:t>Every student has the opportunity to apply for financial support for the duration of their course should they require it.</a:t>
            </a:r>
          </a:p>
        </p:txBody>
      </p:sp>
    </p:spTree>
    <p:extLst>
      <p:ext uri="{BB962C8B-B14F-4D97-AF65-F5344CB8AC3E}">
        <p14:creationId xmlns:p14="http://schemas.microsoft.com/office/powerpoint/2010/main" val="32681337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7108161" cy="167397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ON AVERAGE, WHAT IS THE CURRENT COST OF UNIVERSITY FEES PER YEAR?</a:t>
            </a:r>
          </a:p>
        </p:txBody>
      </p:sp>
      <p:sp>
        <p:nvSpPr>
          <p:cNvPr id="3" name="TPAnswers"/>
          <p:cNvSpPr txBox="1">
            <a:spLocks/>
          </p:cNvSpPr>
          <p:nvPr>
            <p:custDataLst>
              <p:tags r:id="rId1"/>
            </p:custDataLst>
          </p:nvPr>
        </p:nvSpPr>
        <p:spPr>
          <a:xfrm>
            <a:off x="501679" y="2578185"/>
            <a:ext cx="5797521" cy="341118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4800" b="1" dirty="0"/>
              <a:t>£9,250</a:t>
            </a:r>
          </a:p>
          <a:p>
            <a:pPr marL="914400" indent="-914400">
              <a:lnSpc>
                <a:spcPct val="100000"/>
              </a:lnSpc>
              <a:spcBef>
                <a:spcPct val="20000"/>
              </a:spcBef>
              <a:buFont typeface="+mj-lt"/>
              <a:buAutoNum type="alphaUcPeriod"/>
            </a:pPr>
            <a:r>
              <a:rPr lang="en-GB" sz="4800" b="1" dirty="0"/>
              <a:t>£5,000</a:t>
            </a:r>
          </a:p>
          <a:p>
            <a:pPr marL="914400" indent="-914400">
              <a:lnSpc>
                <a:spcPct val="100000"/>
              </a:lnSpc>
              <a:spcBef>
                <a:spcPct val="20000"/>
              </a:spcBef>
              <a:buFont typeface="+mj-lt"/>
              <a:buAutoNum type="alphaUcPeriod"/>
            </a:pPr>
            <a:r>
              <a:rPr lang="en-GB" sz="4800" b="1" dirty="0"/>
              <a:t>£3,500</a:t>
            </a:r>
          </a:p>
          <a:p>
            <a:pPr marL="914400" indent="-914400">
              <a:lnSpc>
                <a:spcPct val="100000"/>
              </a:lnSpc>
              <a:spcBef>
                <a:spcPct val="20000"/>
              </a:spcBef>
              <a:buFont typeface="+mj-lt"/>
              <a:buAutoNum type="alphaUcPeriod"/>
            </a:pPr>
            <a:r>
              <a:rPr lang="en-GB" sz="4800" b="1" dirty="0"/>
              <a:t>£7,750</a:t>
            </a:r>
          </a:p>
        </p:txBody>
      </p:sp>
      <p:sp>
        <p:nvSpPr>
          <p:cNvPr id="4" name="CorShape1"/>
          <p:cNvSpPr/>
          <p:nvPr>
            <p:custDataLst>
              <p:tags r:id="rId2"/>
            </p:custDataLst>
          </p:nvPr>
        </p:nvSpPr>
        <p:spPr>
          <a:xfrm>
            <a:off x="501679" y="2578184"/>
            <a:ext cx="3298161" cy="855895"/>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4220779" y="2578185"/>
            <a:ext cx="448634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ea typeface="+mn-ea"/>
                <a:cs typeface="+mn-cs"/>
              </a:rPr>
              <a:t>Answer = £9,250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000000"/>
                </a:solidFill>
              </a:rPr>
              <a:t>The m</a:t>
            </a:r>
            <a:r>
              <a:rPr kumimoji="0" lang="en-GB" sz="2000" b="0" i="1" u="none" strike="noStrike" kern="1200" cap="none" spc="0" normalizeH="0" baseline="0" noProof="0" dirty="0" err="1">
                <a:ln>
                  <a:noFill/>
                </a:ln>
                <a:solidFill>
                  <a:srgbClr val="000000"/>
                </a:solidFill>
                <a:effectLst/>
                <a:uLnTx/>
                <a:uFillTx/>
                <a:ea typeface="+mn-ea"/>
                <a:cs typeface="+mn-cs"/>
              </a:rPr>
              <a:t>ajority</a:t>
            </a:r>
            <a:r>
              <a:rPr kumimoji="0" lang="en-GB" sz="2000" b="0" i="1" u="none" strike="noStrike" kern="1200" cap="none" spc="0" normalizeH="0" baseline="0" noProof="0" dirty="0">
                <a:ln>
                  <a:noFill/>
                </a:ln>
                <a:solidFill>
                  <a:srgbClr val="000000"/>
                </a:solidFill>
                <a:effectLst/>
                <a:uLnTx/>
                <a:uFillTx/>
                <a:ea typeface="+mn-ea"/>
                <a:cs typeface="+mn-cs"/>
              </a:rPr>
              <a:t> of universities charge £9,250 per year. But this is dependent on the course a student is studying.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mn-ea"/>
                <a:cs typeface="+mn-cs"/>
              </a:rPr>
              <a:t>The tuition fee loan covers the cost of the course fee.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mn-ea"/>
                <a:cs typeface="+mn-cs"/>
              </a:rPr>
              <a:t>Every student is eligible for the full amount (as long as it is their first degree).</a:t>
            </a:r>
          </a:p>
        </p:txBody>
      </p:sp>
    </p:spTree>
    <p:extLst>
      <p:ext uri="{BB962C8B-B14F-4D97-AF65-F5344CB8AC3E}">
        <p14:creationId xmlns:p14="http://schemas.microsoft.com/office/powerpoint/2010/main" val="3600231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679" y="622184"/>
            <a:ext cx="7555201" cy="175525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solidFill>
                  <a:schemeClr val="bg1"/>
                </a:solidFill>
              </a:rPr>
              <a:t>WHAT TWO LOANS CAN STUDENT FINANCE ENGLAND PROVIDE STUDENTS WITH?</a:t>
            </a:r>
          </a:p>
        </p:txBody>
      </p:sp>
      <p:sp>
        <p:nvSpPr>
          <p:cNvPr id="3" name="TPAnswers"/>
          <p:cNvSpPr txBox="1">
            <a:spLocks/>
          </p:cNvSpPr>
          <p:nvPr>
            <p:custDataLst>
              <p:tags r:id="rId1"/>
            </p:custDataLst>
          </p:nvPr>
        </p:nvSpPr>
        <p:spPr>
          <a:xfrm>
            <a:off x="501679" y="2720425"/>
            <a:ext cx="6325841" cy="341118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914400" indent="-914400">
              <a:lnSpc>
                <a:spcPct val="100000"/>
              </a:lnSpc>
              <a:spcBef>
                <a:spcPct val="20000"/>
              </a:spcBef>
              <a:buFont typeface="+mj-lt"/>
              <a:buAutoNum type="alphaUcPeriod"/>
            </a:pPr>
            <a:r>
              <a:rPr lang="en-GB" sz="3200" b="1" dirty="0"/>
              <a:t>Tuition Fees &amp; Travel</a:t>
            </a:r>
          </a:p>
          <a:p>
            <a:pPr marL="914400" indent="-914400">
              <a:lnSpc>
                <a:spcPct val="100000"/>
              </a:lnSpc>
              <a:spcBef>
                <a:spcPct val="20000"/>
              </a:spcBef>
              <a:buFont typeface="+mj-lt"/>
              <a:buAutoNum type="alphaUcPeriod"/>
            </a:pPr>
            <a:r>
              <a:rPr lang="en-GB" sz="3200" b="1" dirty="0"/>
              <a:t>Accommodation &amp; Equipment</a:t>
            </a:r>
          </a:p>
          <a:p>
            <a:pPr marL="914400" indent="-914400">
              <a:lnSpc>
                <a:spcPct val="100000"/>
              </a:lnSpc>
              <a:spcBef>
                <a:spcPct val="20000"/>
              </a:spcBef>
              <a:buFont typeface="+mj-lt"/>
              <a:buAutoNum type="alphaUcPeriod"/>
            </a:pPr>
            <a:r>
              <a:rPr lang="en-GB" sz="3200" b="1" dirty="0"/>
              <a:t>Travel &amp; Accommodation</a:t>
            </a:r>
          </a:p>
          <a:p>
            <a:pPr marL="914400" indent="-914400">
              <a:lnSpc>
                <a:spcPct val="100000"/>
              </a:lnSpc>
              <a:spcBef>
                <a:spcPct val="20000"/>
              </a:spcBef>
              <a:buFont typeface="+mj-lt"/>
              <a:buAutoNum type="alphaUcPeriod"/>
            </a:pPr>
            <a:r>
              <a:rPr lang="en-GB" sz="3200" b="1" dirty="0"/>
              <a:t>Tuition Fees &amp; Maintenance  </a:t>
            </a:r>
          </a:p>
        </p:txBody>
      </p:sp>
      <p:sp>
        <p:nvSpPr>
          <p:cNvPr id="4" name="CorShape1"/>
          <p:cNvSpPr/>
          <p:nvPr>
            <p:custDataLst>
              <p:tags r:id="rId2"/>
            </p:custDataLst>
          </p:nvPr>
        </p:nvSpPr>
        <p:spPr>
          <a:xfrm>
            <a:off x="501679" y="4948872"/>
            <a:ext cx="6261897" cy="658368"/>
          </a:xfrm>
          <a:prstGeom prst="roundRect">
            <a:avLst/>
          </a:prstGeom>
          <a:noFill/>
          <a:ln w="25400" cap="flat" cmpd="sng" algn="ctr">
            <a:solidFill>
              <a:srgbClr val="00C800"/>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extBox 4"/>
          <p:cNvSpPr txBox="1"/>
          <p:nvPr/>
        </p:nvSpPr>
        <p:spPr>
          <a:xfrm>
            <a:off x="6827520" y="2702103"/>
            <a:ext cx="425105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0000"/>
                </a:solidFill>
                <a:effectLst/>
                <a:uLnTx/>
                <a:uFillTx/>
                <a:ea typeface="+mn-ea"/>
                <a:cs typeface="+mn-cs"/>
              </a:rPr>
              <a:t>Answer = Tuition Fee &amp;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0000"/>
                </a:solidFill>
                <a:effectLst/>
                <a:uLnTx/>
                <a:uFillTx/>
                <a:ea typeface="+mn-ea"/>
                <a:cs typeface="+mn-cs"/>
              </a:rPr>
              <a:t>Tuition Fee covers the cost of the course and a Maintenance loan helps with living costs (e.g. rent, food) whilst studying. </a:t>
            </a:r>
          </a:p>
        </p:txBody>
      </p:sp>
    </p:spTree>
    <p:extLst>
      <p:ext uri="{BB962C8B-B14F-4D97-AF65-F5344CB8AC3E}">
        <p14:creationId xmlns:p14="http://schemas.microsoft.com/office/powerpoint/2010/main" val="41066908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repeatCount="10000" repeatDur="0" restart="never" fill="hold" grpId="1" nodeType="after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repeatDur="0" restart="never"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0.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26"/>
  <p:tag name="FONTSIZE" val="48"/>
  <p:tag name="BULLETTYPE" val="ppBulletAlphaUCPeriod"/>
  <p:tag name="ANSWERTEXT" val="£21,000&#10;£0&#10;£25,000&#10;£15,000"/>
</p:tagLst>
</file>

<file path=ppt/tags/tag11.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2.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
  <p:tag name="FONTSIZE" val="48"/>
  <p:tag name="BULLETTYPE" val="ppBulletAlphaUCPeriod"/>
  <p:tag name="ANSWERTEXT" val="1&#10;3&#10;5&#10;7"/>
</p:tagLst>
</file>

<file path=ppt/tags/tag1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4.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
  <p:tag name="FONTSIZE" val="48"/>
  <p:tag name="BULLETTYPE" val="ppBulletAlphaUCPeriod"/>
  <p:tag name="ANSWERTEXT" val="1&#10;3&#10;5&#10;7"/>
</p:tagLst>
</file>

<file path=ppt/tags/tag15.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6.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35"/>
  <p:tag name="FONTSIZE" val="48"/>
  <p:tag name="BULLETTYPE" val="ppBulletAlphaUCPeriod"/>
  <p:tag name="ANSWERTEXT" val="10 years&#10;20 years&#10;30 years&#10;40 years"/>
</p:tagLst>
</file>

<file path=ppt/tags/tag1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18.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33"/>
  <p:tag name="FONTSIZE" val="48"/>
  <p:tag name="BULLETTYPE" val="ppBulletAlphaUCPeriod"/>
  <p:tag name="ANSWERTEXT" val="£100,000&#10;£250,000&#10;£50,000&#10;£30,000"/>
</p:tagLst>
</file>

<file path=ppt/tags/tag1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2.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
  <p:tag name="FONTSIZE" val="48"/>
  <p:tag name="BULLETTYPE" val="ppBulletAlphaUCPeriod"/>
  <p:tag name="ANSWERTEXT" val="1&#10;3&#10;5&#10;7"/>
</p:tagLst>
</file>

<file path=ppt/tags/tag3.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4.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
  <p:tag name="FONTSIZE" val="48"/>
  <p:tag name="BULLETTYPE" val="ppBulletAlphaUCPeriod"/>
  <p:tag name="ANSWERTEXT" val="1&#10;3&#10;5&#10;7"/>
</p:tagLst>
</file>

<file path=ppt/tags/tag5.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6.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
  <p:tag name="FONTSIZE" val="48"/>
  <p:tag name="BULLETTYPE" val="ppBulletAlphaUCPeriod"/>
  <p:tag name="ANSWERTEXT" val="1&#10;3&#10;5&#10;7"/>
</p:tagLst>
</file>

<file path=ppt/tags/tag7.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ags/tag8.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
  <p:tag name="FONTSIZE" val="48"/>
  <p:tag name="BULLETTYPE" val="ppBulletAlphaUCPeriod"/>
  <p:tag name="ANSWERTEXT" val="1&#10;3&#10;5&#10;7"/>
</p:tagLst>
</file>

<file path=ppt/tags/tag9.xml><?xml version="1.0" encoding="utf-8"?>
<p:tagLst xmlns:a="http://schemas.openxmlformats.org/drawingml/2006/main" xmlns:r="http://schemas.openxmlformats.org/officeDocument/2006/relationships" xmlns:p="http://schemas.openxmlformats.org/presentationml/2006/main">
  <p:tag name="CORSHAPE" val="True"/>
  <p:tag name="SHAPETYPE" val="6"/>
</p:tagLst>
</file>

<file path=ppt/theme/theme1.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5826</TotalTime>
  <Words>3470</Words>
  <Application>Microsoft Office PowerPoint</Application>
  <PresentationFormat>Widescreen</PresentationFormat>
  <Paragraphs>394</Paragraphs>
  <Slides>38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Roboto</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 Torrance</dc:creator>
  <cp:lastModifiedBy>Nicholls, Thomas</cp:lastModifiedBy>
  <cp:revision>159</cp:revision>
  <dcterms:created xsi:type="dcterms:W3CDTF">2017-03-14T08:31:32Z</dcterms:created>
  <dcterms:modified xsi:type="dcterms:W3CDTF">2023-09-08T14:23:00Z</dcterms:modified>
</cp:coreProperties>
</file>