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300" r:id="rId2"/>
    <p:sldId id="324" r:id="rId3"/>
    <p:sldId id="331"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28" r:id="rId21"/>
    <p:sldId id="329" r:id="rId22"/>
    <p:sldId id="290" r:id="rId23"/>
    <p:sldId id="291" r:id="rId24"/>
    <p:sldId id="292" r:id="rId25"/>
    <p:sldId id="294" r:id="rId26"/>
    <p:sldId id="293" r:id="rId27"/>
    <p:sldId id="297" r:id="rId28"/>
    <p:sldId id="299" r:id="rId29"/>
    <p:sldId id="317" r:id="rId30"/>
    <p:sldId id="318" r:id="rId31"/>
    <p:sldId id="319" r:id="rId32"/>
    <p:sldId id="320" r:id="rId33"/>
    <p:sldId id="321" r:id="rId34"/>
    <p:sldId id="322" r:id="rId35"/>
    <p:sldId id="288" r:id="rId36"/>
    <p:sldId id="276" r:id="rId37"/>
    <p:sldId id="286" r:id="rId38"/>
    <p:sldId id="287" r:id="rId39"/>
    <p:sldId id="330" r:id="rId40"/>
    <p:sldId id="289" r:id="rId41"/>
    <p:sldId id="32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ED217C"/>
    <a:srgbClr val="ED1C24"/>
    <a:srgbClr val="0B9444"/>
    <a:srgbClr val="132E4B"/>
    <a:srgbClr val="92278F"/>
    <a:srgbClr val="0F7CC6"/>
    <a:srgbClr val="FFDE16"/>
    <a:srgbClr val="1D7CC7"/>
    <a:srgbClr val="162D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83875" autoAdjust="0"/>
  </p:normalViewPr>
  <p:slideViewPr>
    <p:cSldViewPr snapToGrid="0" snapToObjects="1">
      <p:cViewPr>
        <p:scale>
          <a:sx n="70" d="100"/>
          <a:sy n="70" d="100"/>
        </p:scale>
        <p:origin x="-941" y="-15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5/11/2021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_8hFkMAjW-I"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Roboto" panose="02000000000000000000" pitchFamily="2" charset="0"/>
                <a:ea typeface="Roboto" panose="02000000000000000000" pitchFamily="2" charset="0"/>
                <a:cs typeface="Roboto" panose="02000000000000000000" pitchFamily="2" charset="0"/>
              </a:rPr>
              <a:t>Introduce</a:t>
            </a:r>
            <a:r>
              <a:rPr lang="en-GB" baseline="0" dirty="0" smtClean="0">
                <a:latin typeface="Roboto" panose="02000000000000000000" pitchFamily="2" charset="0"/>
                <a:ea typeface="Roboto" panose="02000000000000000000" pitchFamily="2" charset="0"/>
                <a:cs typeface="Roboto" panose="02000000000000000000" pitchFamily="2" charset="0"/>
              </a:rPr>
              <a:t> the session to the students - potentially add in a ‘Starter’ slide to quiz students about key terms from the previous three sessions (optional).</a:t>
            </a:r>
            <a:endParaRPr lang="en-GB" dirty="0" smtClean="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169436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24</a:t>
            </a:fld>
            <a:endParaRPr lang="en-US"/>
          </a:p>
        </p:txBody>
      </p:sp>
    </p:spTree>
    <p:extLst>
      <p:ext uri="{BB962C8B-B14F-4D97-AF65-F5344CB8AC3E}">
        <p14:creationId xmlns:p14="http://schemas.microsoft.com/office/powerpoint/2010/main" val="397641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How many non-Russell Group unis</a:t>
            </a:r>
            <a:r>
              <a:rPr lang="en-GB" baseline="0" dirty="0" smtClean="0"/>
              <a:t> do you think there are in the top 17?</a:t>
            </a:r>
            <a:endParaRPr lang="en-GB" dirty="0" smtClean="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25</a:t>
            </a:fld>
            <a:endParaRPr lang="en-US"/>
          </a:p>
        </p:txBody>
      </p:sp>
    </p:spTree>
    <p:extLst>
      <p:ext uri="{BB962C8B-B14F-4D97-AF65-F5344CB8AC3E}">
        <p14:creationId xmlns:p14="http://schemas.microsoft.com/office/powerpoint/2010/main" val="248169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many non-Russell Group unis</a:t>
            </a:r>
            <a:r>
              <a:rPr lang="en-GB" baseline="0" dirty="0" smtClean="0"/>
              <a:t> do you think there are in the top 17?</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26</a:t>
            </a:fld>
            <a:endParaRPr lang="en-US"/>
          </a:p>
        </p:txBody>
      </p:sp>
    </p:spTree>
    <p:extLst>
      <p:ext uri="{BB962C8B-B14F-4D97-AF65-F5344CB8AC3E}">
        <p14:creationId xmlns:p14="http://schemas.microsoft.com/office/powerpoint/2010/main" val="258503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How many non-Russell Group unis</a:t>
            </a:r>
            <a:r>
              <a:rPr lang="en-GB" baseline="0" dirty="0" smtClean="0"/>
              <a:t> do you think there are in the top 17?</a:t>
            </a:r>
            <a:endParaRPr lang="en-GB" dirty="0" smtClean="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27</a:t>
            </a:fld>
            <a:endParaRPr lang="en-US"/>
          </a:p>
        </p:txBody>
      </p:sp>
    </p:spTree>
    <p:extLst>
      <p:ext uri="{BB962C8B-B14F-4D97-AF65-F5344CB8AC3E}">
        <p14:creationId xmlns:p14="http://schemas.microsoft.com/office/powerpoint/2010/main" val="918638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Resource Booklet Page 23: 6.2 Diamond</a:t>
            </a:r>
            <a:r>
              <a:rPr lang="en-GB" sz="1200" b="1" kern="1200" baseline="0" dirty="0" smtClean="0">
                <a:solidFill>
                  <a:schemeClr val="tx1"/>
                </a:solidFill>
                <a:effectLst/>
                <a:latin typeface="+mn-lt"/>
                <a:ea typeface="+mn-ea"/>
                <a:cs typeface="+mn-cs"/>
              </a:rPr>
              <a:t> 9</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28</a:t>
            </a:fld>
            <a:endParaRPr lang="en-US"/>
          </a:p>
        </p:txBody>
      </p:sp>
    </p:spTree>
    <p:extLst>
      <p:ext uri="{BB962C8B-B14F-4D97-AF65-F5344CB8AC3E}">
        <p14:creationId xmlns:p14="http://schemas.microsoft.com/office/powerpoint/2010/main" val="3628316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6.3</a:t>
            </a:r>
            <a:endParaRPr lang="en-GB" b="1" dirty="0"/>
          </a:p>
        </p:txBody>
      </p:sp>
      <p:sp>
        <p:nvSpPr>
          <p:cNvPr id="4" name="Slide Number Placeholder 3"/>
          <p:cNvSpPr>
            <a:spLocks noGrp="1"/>
          </p:cNvSpPr>
          <p:nvPr>
            <p:ph type="sldNum" sz="quarter" idx="10"/>
          </p:nvPr>
        </p:nvSpPr>
        <p:spPr/>
        <p:txBody>
          <a:bodyPr/>
          <a:lstStyle/>
          <a:p>
            <a:fld id="{812CBC23-9250-7349-A59D-41C845E0C87D}" type="slidenum">
              <a:rPr lang="en-US" smtClean="0"/>
              <a:t>29</a:t>
            </a:fld>
            <a:endParaRPr lang="en-US"/>
          </a:p>
        </p:txBody>
      </p:sp>
    </p:spTree>
    <p:extLst>
      <p:ext uri="{BB962C8B-B14F-4D97-AF65-F5344CB8AC3E}">
        <p14:creationId xmlns:p14="http://schemas.microsoft.com/office/powerpoint/2010/main" val="666505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Stress to students that applying to university can be a competitive</a:t>
            </a:r>
            <a:r>
              <a:rPr lang="en-GB" baseline="0" dirty="0" smtClean="0"/>
              <a:t> process! Ask students what are some of the ways they could stand out from the crowd on their UCAS application?</a:t>
            </a:r>
          </a:p>
          <a:p>
            <a:pPr marL="171450" indent="-171450">
              <a:buFontTx/>
              <a:buChar char="-"/>
            </a:pPr>
            <a:r>
              <a:rPr lang="en-GB" baseline="0" dirty="0" smtClean="0"/>
              <a:t>Academic achievements</a:t>
            </a:r>
          </a:p>
          <a:p>
            <a:pPr marL="171450" indent="-171450">
              <a:buFontTx/>
              <a:buChar char="-"/>
            </a:pPr>
            <a:r>
              <a:rPr lang="en-GB" dirty="0" smtClean="0"/>
              <a:t>Reference from school</a:t>
            </a:r>
          </a:p>
          <a:p>
            <a:pPr marL="171450" indent="-171450">
              <a:buFontTx/>
              <a:buChar char="-"/>
            </a:pPr>
            <a:r>
              <a:rPr lang="en-GB" b="1" dirty="0" smtClean="0"/>
              <a:t>Personal</a:t>
            </a:r>
            <a:r>
              <a:rPr lang="en-GB" b="1" baseline="0" dirty="0" smtClean="0"/>
              <a:t> Statement</a:t>
            </a:r>
            <a:endParaRPr lang="en-GB" b="1" dirty="0"/>
          </a:p>
        </p:txBody>
      </p:sp>
      <p:sp>
        <p:nvSpPr>
          <p:cNvPr id="4" name="Slide Number Placeholder 3"/>
          <p:cNvSpPr>
            <a:spLocks noGrp="1"/>
          </p:cNvSpPr>
          <p:nvPr>
            <p:ph type="sldNum" sz="quarter" idx="10"/>
          </p:nvPr>
        </p:nvSpPr>
        <p:spPr/>
        <p:txBody>
          <a:bodyPr/>
          <a:lstStyle/>
          <a:p>
            <a:fld id="{812CBC23-9250-7349-A59D-41C845E0C87D}" type="slidenum">
              <a:rPr lang="en-US" smtClean="0"/>
              <a:t>35</a:t>
            </a:fld>
            <a:endParaRPr lang="en-US"/>
          </a:p>
        </p:txBody>
      </p:sp>
    </p:spTree>
    <p:extLst>
      <p:ext uri="{BB962C8B-B14F-4D97-AF65-F5344CB8AC3E}">
        <p14:creationId xmlns:p14="http://schemas.microsoft.com/office/powerpoint/2010/main" val="2772534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Their</a:t>
            </a:r>
            <a:r>
              <a:rPr lang="en-GB" baseline="0" dirty="0" smtClean="0"/>
              <a:t> personal statement is their opportunity to show why universities should select them above the other people who have applied.</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36</a:t>
            </a:fld>
            <a:endParaRPr lang="en-US"/>
          </a:p>
        </p:txBody>
      </p:sp>
    </p:spTree>
    <p:extLst>
      <p:ext uri="{BB962C8B-B14F-4D97-AF65-F5344CB8AC3E}">
        <p14:creationId xmlns:p14="http://schemas.microsoft.com/office/powerpoint/2010/main" val="1973893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UCAS video</a:t>
            </a:r>
            <a:r>
              <a:rPr lang="en-GB" baseline="0" dirty="0" smtClean="0"/>
              <a:t> about personal statements: </a:t>
            </a:r>
            <a:r>
              <a:rPr lang="en-GB" dirty="0" smtClean="0">
                <a:hlinkClick r:id="rId3"/>
              </a:rPr>
              <a:t>https://www.youtube.com/watch?v=_8hFkMAjW-I</a:t>
            </a:r>
            <a:endParaRPr lang="en-GB" dirty="0" smtClean="0"/>
          </a:p>
          <a:p>
            <a:r>
              <a:rPr lang="en-GB" dirty="0" smtClean="0"/>
              <a:t>4.45mins</a:t>
            </a:r>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37</a:t>
            </a:fld>
            <a:endParaRPr lang="en-US"/>
          </a:p>
        </p:txBody>
      </p:sp>
    </p:spTree>
    <p:extLst>
      <p:ext uri="{BB962C8B-B14F-4D97-AF65-F5344CB8AC3E}">
        <p14:creationId xmlns:p14="http://schemas.microsoft.com/office/powerpoint/2010/main" val="1536399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Resource Booklet Page 24-26: 6.3 Personal statements handouts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38</a:t>
            </a:fld>
            <a:endParaRPr lang="en-US"/>
          </a:p>
        </p:txBody>
      </p:sp>
    </p:spTree>
    <p:extLst>
      <p:ext uri="{BB962C8B-B14F-4D97-AF65-F5344CB8AC3E}">
        <p14:creationId xmlns:p14="http://schemas.microsoft.com/office/powerpoint/2010/main" val="17865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Roboto" panose="02000000000000000000" pitchFamily="2" charset="0"/>
                <a:ea typeface="Roboto" panose="02000000000000000000" pitchFamily="2" charset="0"/>
                <a:cs typeface="Roboto" panose="02000000000000000000" pitchFamily="2" charset="0"/>
              </a:rPr>
              <a:t>6.1</a:t>
            </a:r>
          </a:p>
          <a:p>
            <a:endParaRPr lang="en-GB" dirty="0" smtClean="0">
              <a:latin typeface="Roboto" panose="02000000000000000000" pitchFamily="2" charset="0"/>
              <a:ea typeface="Roboto" panose="02000000000000000000" pitchFamily="2" charset="0"/>
              <a:cs typeface="Roboto" panose="02000000000000000000" pitchFamily="2" charset="0"/>
            </a:endParaRPr>
          </a:p>
          <a:p>
            <a:r>
              <a:rPr lang="en-GB" dirty="0" smtClean="0">
                <a:latin typeface="Roboto" panose="02000000000000000000" pitchFamily="2" charset="0"/>
                <a:ea typeface="Roboto" panose="02000000000000000000" pitchFamily="2" charset="0"/>
                <a:cs typeface="Roboto" panose="02000000000000000000" pitchFamily="2" charset="0"/>
              </a:rPr>
              <a:t>Ensure that each question is</a:t>
            </a:r>
            <a:r>
              <a:rPr lang="en-GB" baseline="0" dirty="0" smtClean="0">
                <a:latin typeface="Roboto" panose="02000000000000000000" pitchFamily="2" charset="0"/>
                <a:ea typeface="Roboto" panose="02000000000000000000" pitchFamily="2" charset="0"/>
                <a:cs typeface="Roboto" panose="02000000000000000000" pitchFamily="2" charset="0"/>
              </a:rPr>
              <a:t> discussed before showing the answer – get ideas and discuss what they’re surprised about or didn’t know before and try to expand if possible.</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1353235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smtClean="0"/>
              <a:t>Wish students well</a:t>
            </a:r>
            <a:r>
              <a:rPr lang="en-GB" b="0" i="0" baseline="0" dirty="0" smtClean="0"/>
              <a:t> for the summer break! The programme will continue with them in Year 13 and will provide practical support in areas such as: UCAS application support, student finance application support, mock interviews, preparing to go to university and graduate level pathways.</a:t>
            </a:r>
            <a:endParaRPr lang="en-GB" b="0" i="0" dirty="0"/>
          </a:p>
        </p:txBody>
      </p:sp>
      <p:sp>
        <p:nvSpPr>
          <p:cNvPr id="4" name="Slide Number Placeholder 3"/>
          <p:cNvSpPr>
            <a:spLocks noGrp="1"/>
          </p:cNvSpPr>
          <p:nvPr>
            <p:ph type="sldNum" sz="quarter" idx="10"/>
          </p:nvPr>
        </p:nvSpPr>
        <p:spPr/>
        <p:txBody>
          <a:bodyPr/>
          <a:lstStyle/>
          <a:p>
            <a:fld id="{812CBC23-9250-7349-A59D-41C845E0C87D}" type="slidenum">
              <a:rPr lang="en-US" smtClean="0"/>
              <a:t>39</a:t>
            </a:fld>
            <a:endParaRPr lang="en-US"/>
          </a:p>
        </p:txBody>
      </p:sp>
    </p:spTree>
    <p:extLst>
      <p:ext uri="{BB962C8B-B14F-4D97-AF65-F5344CB8AC3E}">
        <p14:creationId xmlns:p14="http://schemas.microsoft.com/office/powerpoint/2010/main" val="2892987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40</a:t>
            </a:fld>
            <a:endParaRPr lang="en-US"/>
          </a:p>
        </p:txBody>
      </p:sp>
    </p:spTree>
    <p:extLst>
      <p:ext uri="{BB962C8B-B14F-4D97-AF65-F5344CB8AC3E}">
        <p14:creationId xmlns:p14="http://schemas.microsoft.com/office/powerpoint/2010/main" val="291132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Roboto" panose="02000000000000000000" pitchFamily="2" charset="0"/>
                <a:ea typeface="Roboto" panose="02000000000000000000" pitchFamily="2" charset="0"/>
                <a:cs typeface="Roboto" panose="02000000000000000000" pitchFamily="2" charset="0"/>
              </a:rPr>
              <a:t>Ask</a:t>
            </a:r>
            <a:r>
              <a:rPr lang="en-GB" baseline="0" dirty="0" smtClean="0">
                <a:latin typeface="Roboto" panose="02000000000000000000" pitchFamily="2" charset="0"/>
                <a:ea typeface="Roboto" panose="02000000000000000000" pitchFamily="2" charset="0"/>
                <a:cs typeface="Roboto" panose="02000000000000000000" pitchFamily="2" charset="0"/>
              </a:rPr>
              <a:t> the students what they think UCAS is, what do they do, how do you use it – get the students thinking about what they will be using it for.</a:t>
            </a:r>
            <a:endParaRPr lang="en-GB" dirty="0" smtClean="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337477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391079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a bonus question here:</a:t>
            </a:r>
            <a:r>
              <a:rPr lang="en-GB" baseline="0" dirty="0" smtClean="0"/>
              <a:t> ‘how much extra does UCAS Extra cost?’ (answer: £0!)</a:t>
            </a:r>
          </a:p>
        </p:txBody>
      </p:sp>
      <p:sp>
        <p:nvSpPr>
          <p:cNvPr id="4" name="Slide Number Placeholder 3"/>
          <p:cNvSpPr>
            <a:spLocks noGrp="1"/>
          </p:cNvSpPr>
          <p:nvPr>
            <p:ph type="sldNum" sz="quarter" idx="10"/>
          </p:nvPr>
        </p:nvSpPr>
        <p:spPr/>
        <p:txBody>
          <a:bodyPr/>
          <a:lstStyle/>
          <a:p>
            <a:fld id="{812CBC23-9250-7349-A59D-41C845E0C87D}" type="slidenum">
              <a:rPr lang="en-US" smtClean="0"/>
              <a:t>14</a:t>
            </a:fld>
            <a:endParaRPr lang="en-US"/>
          </a:p>
        </p:txBody>
      </p:sp>
    </p:spTree>
    <p:extLst>
      <p:ext uri="{BB962C8B-B14F-4D97-AF65-F5344CB8AC3E}">
        <p14:creationId xmlns:p14="http://schemas.microsoft.com/office/powerpoint/2010/main" val="210243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Stress</a:t>
            </a:r>
            <a:r>
              <a:rPr lang="en-GB" baseline="0" dirty="0" smtClean="0"/>
              <a:t> to students that clearing isn’t just results day, it is an ongoing process and lasts way beyond results day</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16</a:t>
            </a:fld>
            <a:endParaRPr lang="en-US"/>
          </a:p>
        </p:txBody>
      </p:sp>
    </p:spTree>
    <p:extLst>
      <p:ext uri="{BB962C8B-B14F-4D97-AF65-F5344CB8AC3E}">
        <p14:creationId xmlns:p14="http://schemas.microsoft.com/office/powerpoint/2010/main" val="356821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Stress</a:t>
            </a:r>
            <a:r>
              <a:rPr lang="en-GB" baseline="0" dirty="0" smtClean="0"/>
              <a:t> to students that clearing isn’t just results day, it is an ongoing process and lasts way beyond results day – for 2020 clearing ran from 6</a:t>
            </a:r>
            <a:r>
              <a:rPr lang="en-GB" baseline="30000" dirty="0" smtClean="0"/>
              <a:t>th</a:t>
            </a:r>
            <a:r>
              <a:rPr lang="en-GB" baseline="0" dirty="0" smtClean="0"/>
              <a:t> July-20</a:t>
            </a:r>
            <a:r>
              <a:rPr lang="en-GB" baseline="30000" dirty="0" smtClean="0"/>
              <a:t>th</a:t>
            </a:r>
            <a:r>
              <a:rPr lang="en-GB" baseline="0" dirty="0" smtClean="0"/>
              <a:t> October</a:t>
            </a:r>
            <a:endParaRPr lang="en-GB" dirty="0" smtClean="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17</a:t>
            </a:fld>
            <a:endParaRPr lang="en-US"/>
          </a:p>
        </p:txBody>
      </p:sp>
    </p:spTree>
    <p:extLst>
      <p:ext uri="{BB962C8B-B14F-4D97-AF65-F5344CB8AC3E}">
        <p14:creationId xmlns:p14="http://schemas.microsoft.com/office/powerpoint/2010/main" val="250962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Roboto" panose="02000000000000000000" pitchFamily="2" charset="0"/>
                <a:ea typeface="Roboto" panose="02000000000000000000" pitchFamily="2" charset="0"/>
                <a:cs typeface="Roboto" panose="02000000000000000000" pitchFamily="2" charset="0"/>
              </a:rPr>
              <a:t>If you have access to IT, then ask the students to start researching now</a:t>
            </a:r>
            <a:r>
              <a:rPr lang="en-GB" baseline="0" dirty="0" smtClean="0">
                <a:latin typeface="Roboto" panose="02000000000000000000" pitchFamily="2" charset="0"/>
                <a:ea typeface="Roboto" panose="02000000000000000000" pitchFamily="2" charset="0"/>
                <a:cs typeface="Roboto" panose="02000000000000000000" pitchFamily="2" charset="0"/>
              </a:rPr>
              <a:t> during the session</a:t>
            </a:r>
            <a:r>
              <a:rPr lang="en-GB" dirty="0" smtClean="0">
                <a:latin typeface="Roboto" panose="02000000000000000000" pitchFamily="2" charset="0"/>
                <a:ea typeface="Roboto" panose="02000000000000000000" pitchFamily="2" charset="0"/>
                <a:cs typeface="Roboto" panose="02000000000000000000" pitchFamily="2" charset="0"/>
              </a:rPr>
              <a:t>!</a:t>
            </a:r>
            <a:r>
              <a:rPr lang="en-GB" baseline="0" dirty="0" smtClean="0">
                <a:latin typeface="Roboto" panose="02000000000000000000" pitchFamily="2" charset="0"/>
                <a:ea typeface="Roboto" panose="02000000000000000000" pitchFamily="2" charset="0"/>
                <a:cs typeface="Roboto" panose="02000000000000000000" pitchFamily="2" charset="0"/>
              </a:rPr>
              <a:t> But if you do not have access to IT, set this as an independent task for them to complete before the next session!</a:t>
            </a:r>
            <a:endParaRPr lang="en-GB" dirty="0" smtClean="0">
              <a:latin typeface="Roboto" panose="02000000000000000000" pitchFamily="2" charset="0"/>
              <a:ea typeface="Roboto" panose="02000000000000000000" pitchFamily="2" charset="0"/>
              <a:cs typeface="Roboto"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19</a:t>
            </a:fld>
            <a:endParaRPr lang="en-US"/>
          </a:p>
        </p:txBody>
      </p:sp>
    </p:spTree>
    <p:extLst>
      <p:ext uri="{BB962C8B-B14F-4D97-AF65-F5344CB8AC3E}">
        <p14:creationId xmlns:p14="http://schemas.microsoft.com/office/powerpoint/2010/main" val="250545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6.2</a:t>
            </a:r>
            <a:endParaRPr lang="en-GB" b="1" dirty="0"/>
          </a:p>
        </p:txBody>
      </p:sp>
      <p:sp>
        <p:nvSpPr>
          <p:cNvPr id="4" name="Slide Number Placeholder 3"/>
          <p:cNvSpPr>
            <a:spLocks noGrp="1"/>
          </p:cNvSpPr>
          <p:nvPr>
            <p:ph type="sldNum" sz="quarter" idx="10"/>
          </p:nvPr>
        </p:nvSpPr>
        <p:spPr/>
        <p:txBody>
          <a:bodyPr/>
          <a:lstStyle/>
          <a:p>
            <a:fld id="{812CBC23-9250-7349-A59D-41C845E0C87D}" type="slidenum">
              <a:rPr lang="en-US" smtClean="0"/>
              <a:t>20</a:t>
            </a:fld>
            <a:endParaRPr lang="en-US"/>
          </a:p>
        </p:txBody>
      </p:sp>
    </p:spTree>
    <p:extLst>
      <p:ext uri="{BB962C8B-B14F-4D97-AF65-F5344CB8AC3E}">
        <p14:creationId xmlns:p14="http://schemas.microsoft.com/office/powerpoint/2010/main" val="43520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smtClean="0">
                <a:solidFill>
                  <a:schemeClr val="tx2"/>
                </a:solidFill>
                <a:latin typeface="Verdana" charset="0"/>
                <a:ea typeface="Verdana" charset="0"/>
                <a:cs typeface="Verdana" charset="0"/>
              </a:rPr>
              <a:t>SECTION BREAK TITLE</a:t>
            </a:r>
            <a:endParaRPr lang="en-US" sz="2400" spc="1000" dirty="0">
              <a:solidFill>
                <a:schemeClr val="tx2"/>
              </a:solidFill>
              <a:latin typeface="Verdana" charset="0"/>
              <a:ea typeface="Verdana" charset="0"/>
              <a:cs typeface="Verdana" charset="0"/>
            </a:endParaRP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smtClean="0">
                <a:solidFill>
                  <a:schemeClr val="tx1">
                    <a:lumMod val="65000"/>
                    <a:lumOff val="35000"/>
                  </a:schemeClr>
                </a:solidFill>
                <a:effectLst/>
                <a:latin typeface="+mn-lt"/>
                <a:ea typeface="+mn-ea"/>
                <a:cs typeface="+mn-cs"/>
              </a:rPr>
              <a:t>Vit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vendicatet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latius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Giaecus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elibus</a:t>
            </a:r>
            <a:r>
              <a:rPr lang="en-US" sz="1000" kern="1200" dirty="0" smtClean="0">
                <a:solidFill>
                  <a:schemeClr val="tx1">
                    <a:lumMod val="65000"/>
                    <a:lumOff val="35000"/>
                  </a:schemeClr>
                </a:solidFill>
                <a:effectLst/>
                <a:latin typeface="+mn-lt"/>
                <a:ea typeface="+mn-ea"/>
                <a:cs typeface="+mn-cs"/>
              </a:rPr>
              <a:t> re con </a:t>
            </a:r>
            <a:r>
              <a:rPr lang="en-US" sz="1000" kern="1200" dirty="0" err="1" smtClean="0">
                <a:solidFill>
                  <a:schemeClr val="tx1">
                    <a:lumMod val="65000"/>
                    <a:lumOff val="35000"/>
                  </a:schemeClr>
                </a:solidFill>
                <a:effectLst/>
                <a:latin typeface="+mn-lt"/>
                <a:ea typeface="+mn-ea"/>
                <a:cs typeface="+mn-cs"/>
              </a:rPr>
              <a:t>everesto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volore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molorrore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doluptate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lautent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occatur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Equatia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epediaspicia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nonsequi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volori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optatem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poribus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apis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a:t>
            </a:r>
            <a:r>
              <a:rPr lang="en-US" sz="1000" kern="1200" dirty="0" smtClean="0">
                <a:solidFill>
                  <a:schemeClr val="tx1">
                    <a:lumMod val="65000"/>
                    <a:lumOff val="35000"/>
                  </a:schemeClr>
                </a:solidFill>
                <a:effectLst/>
                <a:latin typeface="+mn-lt"/>
                <a:ea typeface="+mn-ea"/>
                <a:cs typeface="+mn-cs"/>
              </a:rPr>
              <a:t> min pore, </a:t>
            </a:r>
            <a:r>
              <a:rPr lang="en-US" sz="1000" kern="1200" dirty="0" err="1" smtClean="0">
                <a:solidFill>
                  <a:schemeClr val="tx1">
                    <a:lumMod val="65000"/>
                    <a:lumOff val="35000"/>
                  </a:schemeClr>
                </a:solidFill>
                <a:effectLst/>
                <a:latin typeface="+mn-lt"/>
                <a:ea typeface="+mn-ea"/>
                <a:cs typeface="+mn-cs"/>
              </a:rPr>
              <a:t>conserro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prae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dollese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ntempos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sundempore</a:t>
            </a:r>
            <a:r>
              <a:rPr lang="en-US" sz="1000" kern="1200" dirty="0" smtClean="0">
                <a:solidFill>
                  <a:schemeClr val="tx1">
                    <a:lumMod val="65000"/>
                    <a:lumOff val="35000"/>
                  </a:schemeClr>
                </a:solidFill>
                <a:effectLst/>
                <a:latin typeface="+mn-lt"/>
                <a:ea typeface="+mn-ea"/>
                <a:cs typeface="+mn-cs"/>
              </a:rPr>
              <a:t> nus.</a:t>
            </a:r>
          </a:p>
          <a:p>
            <a:pPr>
              <a:lnSpc>
                <a:spcPct val="150000"/>
              </a:lnSpc>
            </a:pPr>
            <a:endParaRPr lang="en-US" sz="1000" kern="1200" dirty="0" smtClean="0">
              <a:solidFill>
                <a:schemeClr val="tx1">
                  <a:lumMod val="65000"/>
                  <a:lumOff val="35000"/>
                </a:schemeClr>
              </a:solidFill>
              <a:effectLst/>
              <a:latin typeface="+mn-lt"/>
              <a:ea typeface="+mn-ea"/>
              <a:cs typeface="+mn-cs"/>
            </a:endParaRPr>
          </a:p>
          <a:p>
            <a:pPr>
              <a:lnSpc>
                <a:spcPct val="150000"/>
              </a:lnSpc>
            </a:pPr>
            <a:r>
              <a:rPr lang="en-US" sz="1000" kern="1200" dirty="0" err="1" smtClean="0">
                <a:solidFill>
                  <a:schemeClr val="tx1">
                    <a:lumMod val="65000"/>
                    <a:lumOff val="35000"/>
                  </a:schemeClr>
                </a:solidFill>
                <a:effectLst/>
                <a:latin typeface="+mn-lt"/>
                <a:ea typeface="+mn-ea"/>
                <a:cs typeface="+mn-cs"/>
              </a:rPr>
              <a:t>Rion</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rehento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ruptas</a:t>
            </a:r>
            <a:r>
              <a:rPr lang="en-US" sz="1000" kern="1200" dirty="0" smtClean="0">
                <a:solidFill>
                  <a:schemeClr val="tx1">
                    <a:lumMod val="65000"/>
                    <a:lumOff val="35000"/>
                  </a:schemeClr>
                </a:solidFill>
                <a:effectLst/>
                <a:latin typeface="+mn-lt"/>
                <a:ea typeface="+mn-ea"/>
                <a:cs typeface="+mn-cs"/>
              </a:rPr>
              <a:t> el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eruptatibusa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dolores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tiundipid</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estiuntem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esequas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voluptiunt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facea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idendis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aditas</a:t>
            </a:r>
            <a:r>
              <a:rPr lang="en-US" sz="1000" kern="1200" dirty="0" smtClean="0">
                <a:solidFill>
                  <a:schemeClr val="tx1">
                    <a:lumMod val="65000"/>
                    <a:lumOff val="35000"/>
                  </a:schemeClr>
                </a:solidFill>
                <a:effectLst/>
                <a:latin typeface="+mn-lt"/>
                <a:ea typeface="+mn-ea"/>
                <a:cs typeface="+mn-cs"/>
              </a:rPr>
              <a:t> et et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nam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simusdandel</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imillab</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orrumquis</a:t>
            </a:r>
            <a:r>
              <a:rPr lang="en-US" sz="1000" kern="1200" dirty="0" smtClean="0">
                <a:solidFill>
                  <a:schemeClr val="tx1">
                    <a:lumMod val="65000"/>
                    <a:lumOff val="35000"/>
                  </a:schemeClr>
                </a:solidFill>
                <a:effectLst/>
                <a:latin typeface="+mn-lt"/>
                <a:ea typeface="+mn-ea"/>
                <a:cs typeface="+mn-cs"/>
              </a:rPr>
              <a:t> que </a:t>
            </a:r>
            <a:r>
              <a:rPr lang="en-US" sz="1000" kern="1200" dirty="0" err="1" smtClean="0">
                <a:solidFill>
                  <a:schemeClr val="tx1">
                    <a:lumMod val="65000"/>
                    <a:lumOff val="35000"/>
                  </a:schemeClr>
                </a:solidFill>
                <a:effectLst/>
                <a:latin typeface="+mn-lt"/>
                <a:ea typeface="+mn-ea"/>
                <a:cs typeface="+mn-cs"/>
              </a:rPr>
              <a:t>porrum</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et quod </a:t>
            </a:r>
            <a:r>
              <a:rPr lang="en-US" sz="1000" kern="1200" dirty="0" err="1" smtClean="0">
                <a:solidFill>
                  <a:schemeClr val="tx1">
                    <a:lumMod val="65000"/>
                    <a:lumOff val="35000"/>
                  </a:schemeClr>
                </a:solidFill>
                <a:effectLst/>
                <a:latin typeface="+mn-lt"/>
                <a:ea typeface="+mn-ea"/>
                <a:cs typeface="+mn-cs"/>
              </a:rPr>
              <a:t>enim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fugias</a:t>
            </a:r>
            <a:r>
              <a:rPr lang="en-US" sz="1000" kern="1200" dirty="0" smtClean="0">
                <a:solidFill>
                  <a:schemeClr val="tx1">
                    <a:lumMod val="65000"/>
                    <a:lumOff val="35000"/>
                  </a:schemeClr>
                </a:solidFill>
                <a:effectLst/>
                <a:latin typeface="+mn-lt"/>
                <a:ea typeface="+mn-ea"/>
                <a:cs typeface="+mn-cs"/>
              </a:rPr>
              <a:t> quae </a:t>
            </a:r>
            <a:r>
              <a:rPr lang="en-US" sz="1000" kern="1200" dirty="0" err="1" smtClean="0">
                <a:solidFill>
                  <a:schemeClr val="tx1">
                    <a:lumMod val="65000"/>
                    <a:lumOff val="35000"/>
                  </a:schemeClr>
                </a:solidFill>
                <a:effectLst/>
                <a:latin typeface="+mn-lt"/>
                <a:ea typeface="+mn-ea"/>
                <a:cs typeface="+mn-cs"/>
              </a:rPr>
              <a:t>magnatur</a:t>
            </a:r>
            <a:r>
              <a:rPr lang="en-US" sz="1000" kern="1200" dirty="0" smtClean="0">
                <a:solidFill>
                  <a:schemeClr val="tx1">
                    <a:lumMod val="65000"/>
                    <a:lumOff val="35000"/>
                  </a:schemeClr>
                </a:solidFill>
                <a:effectLst/>
                <a:latin typeface="+mn-lt"/>
                <a:ea typeface="+mn-ea"/>
                <a:cs typeface="+mn-cs"/>
              </a:rPr>
              <a:t> mi, </a:t>
            </a:r>
            <a:r>
              <a:rPr lang="en-US" sz="1000" kern="1200" dirty="0" err="1" smtClean="0">
                <a:solidFill>
                  <a:schemeClr val="tx1">
                    <a:lumMod val="65000"/>
                    <a:lumOff val="35000"/>
                  </a:schemeClr>
                </a:solidFill>
                <a:effectLst/>
                <a:latin typeface="+mn-lt"/>
                <a:ea typeface="+mn-ea"/>
                <a:cs typeface="+mn-cs"/>
              </a:rPr>
              <a:t>volorit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lantior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iatusci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cuptaturepro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maximint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hit maiorum que </a:t>
            </a:r>
            <a:r>
              <a:rPr lang="en-US" sz="1000" kern="1200" dirty="0" err="1" smtClean="0">
                <a:solidFill>
                  <a:schemeClr val="tx1">
                    <a:lumMod val="65000"/>
                    <a:lumOff val="35000"/>
                  </a:schemeClr>
                </a:solidFill>
                <a:effectLst/>
                <a:latin typeface="+mn-lt"/>
                <a:ea typeface="+mn-ea"/>
                <a:cs typeface="+mn-cs"/>
              </a:rPr>
              <a:t>nobis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maiostiasi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ommoloria</a:t>
            </a:r>
            <a:r>
              <a:rPr lang="en-US" sz="1000" kern="1200" dirty="0" smtClean="0">
                <a:solidFill>
                  <a:schemeClr val="tx1">
                    <a:lumMod val="65000"/>
                    <a:lumOff val="35000"/>
                  </a:schemeClr>
                </a:solidFill>
                <a:effectLst/>
                <a:latin typeface="+mn-lt"/>
                <a:ea typeface="+mn-ea"/>
                <a:cs typeface="+mn-cs"/>
              </a:rPr>
              <a:t> con re </a:t>
            </a:r>
            <a:r>
              <a:rPr lang="en-US" sz="1000" kern="1200" dirty="0" err="1" smtClean="0">
                <a:solidFill>
                  <a:schemeClr val="tx1">
                    <a:lumMod val="65000"/>
                    <a:lumOff val="35000"/>
                  </a:schemeClr>
                </a:solidFill>
                <a:effectLst/>
                <a:latin typeface="+mn-lt"/>
                <a:ea typeface="+mn-ea"/>
                <a:cs typeface="+mn-cs"/>
              </a:rPr>
              <a:t>niendit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corro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enihitium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intio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denis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sedipsum</a:t>
            </a:r>
            <a:r>
              <a:rPr lang="en-US" sz="1000" kern="1200" dirty="0" smtClean="0">
                <a:solidFill>
                  <a:schemeClr val="tx1">
                    <a:lumMod val="65000"/>
                    <a:lumOff val="35000"/>
                  </a:schemeClr>
                </a:solidFill>
                <a:effectLst/>
                <a:latin typeface="+mn-lt"/>
                <a:ea typeface="+mn-ea"/>
                <a:cs typeface="+mn-cs"/>
              </a:rPr>
              <a:t> qui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eos</a:t>
            </a:r>
            <a:r>
              <a:rPr lang="en-US" sz="1000" kern="1200" dirty="0" smtClean="0">
                <a:solidFill>
                  <a:schemeClr val="tx1">
                    <a:lumMod val="65000"/>
                    <a:lumOff val="35000"/>
                  </a:schemeClr>
                </a:solidFill>
                <a:effectLst/>
                <a:latin typeface="+mn-lt"/>
                <a:ea typeface="+mn-ea"/>
                <a:cs typeface="+mn-cs"/>
              </a:rPr>
              <a:t> res </a:t>
            </a:r>
            <a:r>
              <a:rPr lang="en-US" sz="1000" kern="1200" dirty="0" err="1" smtClean="0">
                <a:solidFill>
                  <a:schemeClr val="tx1">
                    <a:lumMod val="65000"/>
                    <a:lumOff val="35000"/>
                  </a:schemeClr>
                </a:solidFill>
                <a:effectLst/>
                <a:latin typeface="+mn-lt"/>
                <a:ea typeface="+mn-ea"/>
                <a:cs typeface="+mn-cs"/>
              </a:rPr>
              <a:t>dolupta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tescidestis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exerio</a:t>
            </a:r>
            <a:r>
              <a:rPr lang="en-US" sz="1000" kern="1200" dirty="0" smtClean="0">
                <a:solidFill>
                  <a:schemeClr val="tx1">
                    <a:lumMod val="65000"/>
                    <a:lumOff val="35000"/>
                  </a:schemeClr>
                </a:solidFill>
                <a:effectLst/>
                <a:latin typeface="+mn-lt"/>
                <a:ea typeface="+mn-ea"/>
                <a:cs typeface="+mn-cs"/>
              </a:rPr>
              <a:t>.</a:t>
            </a:r>
            <a:endParaRPr lang="en-US" sz="1000" kern="1200" dirty="0">
              <a:solidFill>
                <a:schemeClr val="tx1">
                  <a:lumMod val="65000"/>
                  <a:lumOff val="35000"/>
                </a:schemeClr>
              </a:solidFill>
              <a:effectLst/>
              <a:latin typeface="+mn-lt"/>
              <a:ea typeface="+mn-ea"/>
              <a:cs typeface="+mn-cs"/>
            </a:endParaRP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smtClean="0">
                <a:solidFill>
                  <a:srgbClr val="00B0F0"/>
                </a:solidFill>
                <a:latin typeface="+mj-lt"/>
                <a:ea typeface="Verdana" charset="0"/>
                <a:cs typeface="Verdana" charset="0"/>
              </a:rPr>
              <a:t>Page title here</a:t>
            </a: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smtClean="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smtClean="0">
                <a:solidFill>
                  <a:srgbClr val="00B0F0"/>
                </a:solidFill>
                <a:latin typeface="Verdana" charset="0"/>
                <a:ea typeface="Verdana" charset="0"/>
                <a:cs typeface="Verdana" charset="0"/>
              </a:rPr>
              <a:t>Page title here</a:t>
            </a: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smtClean="0">
                <a:solidFill>
                  <a:schemeClr val="tx1">
                    <a:lumMod val="65000"/>
                    <a:lumOff val="35000"/>
                  </a:schemeClr>
                </a:solidFill>
                <a:effectLst/>
                <a:latin typeface="+mn-lt"/>
                <a:ea typeface="+mn-ea"/>
                <a:cs typeface="+mn-cs"/>
              </a:rPr>
              <a:t>Vit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vendicatet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latius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Giaecus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elibus</a:t>
            </a:r>
            <a:r>
              <a:rPr lang="en-US" sz="1000" kern="1200" dirty="0" smtClean="0">
                <a:solidFill>
                  <a:schemeClr val="tx1">
                    <a:lumMod val="65000"/>
                    <a:lumOff val="35000"/>
                  </a:schemeClr>
                </a:solidFill>
                <a:effectLst/>
                <a:latin typeface="+mn-lt"/>
                <a:ea typeface="+mn-ea"/>
                <a:cs typeface="+mn-cs"/>
              </a:rPr>
              <a:t> re con </a:t>
            </a:r>
            <a:r>
              <a:rPr lang="en-US" sz="1000" kern="1200" dirty="0" err="1" smtClean="0">
                <a:solidFill>
                  <a:schemeClr val="tx1">
                    <a:lumMod val="65000"/>
                    <a:lumOff val="35000"/>
                  </a:schemeClr>
                </a:solidFill>
                <a:effectLst/>
                <a:latin typeface="+mn-lt"/>
                <a:ea typeface="+mn-ea"/>
                <a:cs typeface="+mn-cs"/>
              </a:rPr>
              <a:t>everesto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volore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molorrore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doluptate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lautent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occatur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Equatia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epediaspicia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nonsequi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volori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optatem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poribus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apis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a:t>
            </a:r>
            <a:r>
              <a:rPr lang="en-US" sz="1000" kern="1200" dirty="0" smtClean="0">
                <a:solidFill>
                  <a:schemeClr val="tx1">
                    <a:lumMod val="65000"/>
                    <a:lumOff val="35000"/>
                  </a:schemeClr>
                </a:solidFill>
                <a:effectLst/>
                <a:latin typeface="+mn-lt"/>
                <a:ea typeface="+mn-ea"/>
                <a:cs typeface="+mn-cs"/>
              </a:rPr>
              <a:t> min pore, </a:t>
            </a:r>
            <a:r>
              <a:rPr lang="en-US" sz="1000" kern="1200" dirty="0" err="1" smtClean="0">
                <a:solidFill>
                  <a:schemeClr val="tx1">
                    <a:lumMod val="65000"/>
                    <a:lumOff val="35000"/>
                  </a:schemeClr>
                </a:solidFill>
                <a:effectLst/>
                <a:latin typeface="+mn-lt"/>
                <a:ea typeface="+mn-ea"/>
                <a:cs typeface="+mn-cs"/>
              </a:rPr>
              <a:t>conserro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prae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dollese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ntempos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sundempore</a:t>
            </a:r>
            <a:r>
              <a:rPr lang="en-US" sz="1000" kern="1200" dirty="0" smtClean="0">
                <a:solidFill>
                  <a:schemeClr val="tx1">
                    <a:lumMod val="65000"/>
                    <a:lumOff val="35000"/>
                  </a:schemeClr>
                </a:solidFill>
                <a:effectLst/>
                <a:latin typeface="+mn-lt"/>
                <a:ea typeface="+mn-ea"/>
                <a:cs typeface="+mn-cs"/>
              </a:rPr>
              <a:t> nus.</a:t>
            </a:r>
          </a:p>
          <a:p>
            <a:pPr>
              <a:lnSpc>
                <a:spcPct val="150000"/>
              </a:lnSpc>
            </a:pPr>
            <a:endParaRPr lang="en-US" sz="1000" kern="1200" dirty="0" smtClean="0">
              <a:solidFill>
                <a:schemeClr val="tx1">
                  <a:lumMod val="65000"/>
                  <a:lumOff val="35000"/>
                </a:schemeClr>
              </a:solidFill>
              <a:effectLst/>
              <a:latin typeface="+mn-lt"/>
              <a:ea typeface="+mn-ea"/>
              <a:cs typeface="+mn-cs"/>
            </a:endParaRPr>
          </a:p>
          <a:p>
            <a:pPr>
              <a:lnSpc>
                <a:spcPct val="150000"/>
              </a:lnSpc>
            </a:pPr>
            <a:r>
              <a:rPr lang="en-US" sz="1000" kern="1200" dirty="0" err="1" smtClean="0">
                <a:solidFill>
                  <a:schemeClr val="tx1">
                    <a:lumMod val="65000"/>
                    <a:lumOff val="35000"/>
                  </a:schemeClr>
                </a:solidFill>
                <a:effectLst/>
                <a:latin typeface="+mn-lt"/>
                <a:ea typeface="+mn-ea"/>
                <a:cs typeface="+mn-cs"/>
              </a:rPr>
              <a:t>Rion</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rehento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ruptas</a:t>
            </a:r>
            <a:r>
              <a:rPr lang="en-US" sz="1000" kern="1200" dirty="0" smtClean="0">
                <a:solidFill>
                  <a:schemeClr val="tx1">
                    <a:lumMod val="65000"/>
                    <a:lumOff val="35000"/>
                  </a:schemeClr>
                </a:solidFill>
                <a:effectLst/>
                <a:latin typeface="+mn-lt"/>
                <a:ea typeface="+mn-ea"/>
                <a:cs typeface="+mn-cs"/>
              </a:rPr>
              <a:t> el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eruptatibusa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dolores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tiundipid</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estiuntem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esequas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voluptiunt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facea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idendis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aditas</a:t>
            </a:r>
            <a:r>
              <a:rPr lang="en-US" sz="1000" kern="1200" dirty="0" smtClean="0">
                <a:solidFill>
                  <a:schemeClr val="tx1">
                    <a:lumMod val="65000"/>
                    <a:lumOff val="35000"/>
                  </a:schemeClr>
                </a:solidFill>
                <a:effectLst/>
                <a:latin typeface="+mn-lt"/>
                <a:ea typeface="+mn-ea"/>
                <a:cs typeface="+mn-cs"/>
              </a:rPr>
              <a:t> et et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nam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simusdandel</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imillab</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orrumquis</a:t>
            </a:r>
            <a:r>
              <a:rPr lang="en-US" sz="1000" kern="1200" dirty="0" smtClean="0">
                <a:solidFill>
                  <a:schemeClr val="tx1">
                    <a:lumMod val="65000"/>
                    <a:lumOff val="35000"/>
                  </a:schemeClr>
                </a:solidFill>
                <a:effectLst/>
                <a:latin typeface="+mn-lt"/>
                <a:ea typeface="+mn-ea"/>
                <a:cs typeface="+mn-cs"/>
              </a:rPr>
              <a:t> que </a:t>
            </a:r>
            <a:r>
              <a:rPr lang="en-US" sz="1000" kern="1200" dirty="0" err="1" smtClean="0">
                <a:solidFill>
                  <a:schemeClr val="tx1">
                    <a:lumMod val="65000"/>
                    <a:lumOff val="35000"/>
                  </a:schemeClr>
                </a:solidFill>
                <a:effectLst/>
                <a:latin typeface="+mn-lt"/>
                <a:ea typeface="+mn-ea"/>
                <a:cs typeface="+mn-cs"/>
              </a:rPr>
              <a:t>porrum</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et quod </a:t>
            </a:r>
            <a:r>
              <a:rPr lang="en-US" sz="1000" kern="1200" dirty="0" err="1" smtClean="0">
                <a:solidFill>
                  <a:schemeClr val="tx1">
                    <a:lumMod val="65000"/>
                    <a:lumOff val="35000"/>
                  </a:schemeClr>
                </a:solidFill>
                <a:effectLst/>
                <a:latin typeface="+mn-lt"/>
                <a:ea typeface="+mn-ea"/>
                <a:cs typeface="+mn-cs"/>
              </a:rPr>
              <a:t>enim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fugias</a:t>
            </a:r>
            <a:r>
              <a:rPr lang="en-US" sz="1000" kern="1200" dirty="0" smtClean="0">
                <a:solidFill>
                  <a:schemeClr val="tx1">
                    <a:lumMod val="65000"/>
                    <a:lumOff val="35000"/>
                  </a:schemeClr>
                </a:solidFill>
                <a:effectLst/>
                <a:latin typeface="+mn-lt"/>
                <a:ea typeface="+mn-ea"/>
                <a:cs typeface="+mn-cs"/>
              </a:rPr>
              <a:t> quae </a:t>
            </a:r>
            <a:r>
              <a:rPr lang="en-US" sz="1000" kern="1200" dirty="0" err="1" smtClean="0">
                <a:solidFill>
                  <a:schemeClr val="tx1">
                    <a:lumMod val="65000"/>
                    <a:lumOff val="35000"/>
                  </a:schemeClr>
                </a:solidFill>
                <a:effectLst/>
                <a:latin typeface="+mn-lt"/>
                <a:ea typeface="+mn-ea"/>
                <a:cs typeface="+mn-cs"/>
              </a:rPr>
              <a:t>magnatur</a:t>
            </a:r>
            <a:r>
              <a:rPr lang="en-US" sz="1000" kern="1200" dirty="0" smtClean="0">
                <a:solidFill>
                  <a:schemeClr val="tx1">
                    <a:lumMod val="65000"/>
                    <a:lumOff val="35000"/>
                  </a:schemeClr>
                </a:solidFill>
                <a:effectLst/>
                <a:latin typeface="+mn-lt"/>
                <a:ea typeface="+mn-ea"/>
                <a:cs typeface="+mn-cs"/>
              </a:rPr>
              <a:t> mi, </a:t>
            </a:r>
            <a:r>
              <a:rPr lang="en-US" sz="1000" kern="1200" dirty="0" err="1" smtClean="0">
                <a:solidFill>
                  <a:schemeClr val="tx1">
                    <a:lumMod val="65000"/>
                    <a:lumOff val="35000"/>
                  </a:schemeClr>
                </a:solidFill>
                <a:effectLst/>
                <a:latin typeface="+mn-lt"/>
                <a:ea typeface="+mn-ea"/>
                <a:cs typeface="+mn-cs"/>
              </a:rPr>
              <a:t>volorit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lantior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iatusci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cuptaturepro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maximint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hit maiorum que </a:t>
            </a:r>
            <a:r>
              <a:rPr lang="en-US" sz="1000" kern="1200" dirty="0" err="1" smtClean="0">
                <a:solidFill>
                  <a:schemeClr val="tx1">
                    <a:lumMod val="65000"/>
                    <a:lumOff val="35000"/>
                  </a:schemeClr>
                </a:solidFill>
                <a:effectLst/>
                <a:latin typeface="+mn-lt"/>
                <a:ea typeface="+mn-ea"/>
                <a:cs typeface="+mn-cs"/>
              </a:rPr>
              <a:t>nobis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maiostiasi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ommoloria</a:t>
            </a:r>
            <a:r>
              <a:rPr lang="en-US" sz="1000" kern="1200" dirty="0" smtClean="0">
                <a:solidFill>
                  <a:schemeClr val="tx1">
                    <a:lumMod val="65000"/>
                    <a:lumOff val="35000"/>
                  </a:schemeClr>
                </a:solidFill>
                <a:effectLst/>
                <a:latin typeface="+mn-lt"/>
                <a:ea typeface="+mn-ea"/>
                <a:cs typeface="+mn-cs"/>
              </a:rPr>
              <a:t> con re </a:t>
            </a:r>
            <a:r>
              <a:rPr lang="en-US" sz="1000" kern="1200" dirty="0" err="1" smtClean="0">
                <a:solidFill>
                  <a:schemeClr val="tx1">
                    <a:lumMod val="65000"/>
                    <a:lumOff val="35000"/>
                  </a:schemeClr>
                </a:solidFill>
                <a:effectLst/>
                <a:latin typeface="+mn-lt"/>
                <a:ea typeface="+mn-ea"/>
                <a:cs typeface="+mn-cs"/>
              </a:rPr>
              <a:t>niendit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corro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enihitium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intio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denis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sedipsum</a:t>
            </a:r>
            <a:r>
              <a:rPr lang="en-US" sz="1000" kern="1200" dirty="0" smtClean="0">
                <a:solidFill>
                  <a:schemeClr val="tx1">
                    <a:lumMod val="65000"/>
                    <a:lumOff val="35000"/>
                  </a:schemeClr>
                </a:solidFill>
                <a:effectLst/>
                <a:latin typeface="+mn-lt"/>
                <a:ea typeface="+mn-ea"/>
                <a:cs typeface="+mn-cs"/>
              </a:rPr>
              <a:t> qui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eos</a:t>
            </a:r>
            <a:r>
              <a:rPr lang="en-US" sz="1000" kern="1200" dirty="0" smtClean="0">
                <a:solidFill>
                  <a:schemeClr val="tx1">
                    <a:lumMod val="65000"/>
                    <a:lumOff val="35000"/>
                  </a:schemeClr>
                </a:solidFill>
                <a:effectLst/>
                <a:latin typeface="+mn-lt"/>
                <a:ea typeface="+mn-ea"/>
                <a:cs typeface="+mn-cs"/>
              </a:rPr>
              <a:t> res </a:t>
            </a:r>
            <a:r>
              <a:rPr lang="en-US" sz="1000" kern="1200" dirty="0" err="1" smtClean="0">
                <a:solidFill>
                  <a:schemeClr val="tx1">
                    <a:lumMod val="65000"/>
                    <a:lumOff val="35000"/>
                  </a:schemeClr>
                </a:solidFill>
                <a:effectLst/>
                <a:latin typeface="+mn-lt"/>
                <a:ea typeface="+mn-ea"/>
                <a:cs typeface="+mn-cs"/>
              </a:rPr>
              <a:t>dolupta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tescidestis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exerio</a:t>
            </a:r>
            <a:r>
              <a:rPr lang="en-US" sz="1000" kern="1200" dirty="0" smtClean="0">
                <a:solidFill>
                  <a:schemeClr val="tx1">
                    <a:lumMod val="65000"/>
                    <a:lumOff val="35000"/>
                  </a:schemeClr>
                </a:solidFill>
                <a:effectLst/>
                <a:latin typeface="+mn-lt"/>
                <a:ea typeface="+mn-ea"/>
                <a:cs typeface="+mn-cs"/>
              </a:rPr>
              <a:t>.</a:t>
            </a:r>
            <a:endParaRPr lang="en-US" sz="10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smtClean="0">
                <a:solidFill>
                  <a:srgbClr val="00B0F0"/>
                </a:solidFill>
                <a:latin typeface="Verdana" charset="0"/>
                <a:ea typeface="Verdana" charset="0"/>
                <a:cs typeface="Verdana" charset="0"/>
              </a:rPr>
              <a:t>Page title here</a:t>
            </a: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7899" y="6050579"/>
            <a:ext cx="1816229" cy="525719"/>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6511" y="414671"/>
            <a:ext cx="2637617" cy="531627"/>
          </a:xfrm>
          <a:prstGeom prst="rect">
            <a:avLst/>
          </a:prstGeom>
        </p:spPr>
      </p:pic>
    </p:spTree>
    <p:extLst>
      <p:ext uri="{BB962C8B-B14F-4D97-AF65-F5344CB8AC3E}">
        <p14:creationId xmlns:p14="http://schemas.microsoft.com/office/powerpoint/2010/main" val="4015344991"/>
      </p:ext>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Presentation title here  |  Date</a:t>
            </a:r>
            <a:endParaRPr lang="en-US" sz="800" spc="200" baseline="0" dirty="0">
              <a:solidFill>
                <a:srgbClr val="1E2C52"/>
              </a:solidFill>
              <a:latin typeface="Verdana" charset="0"/>
              <a:ea typeface="Verdana" charset="0"/>
              <a:cs typeface="Verdana"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Presentation title here  |  Date</a:t>
            </a:r>
            <a:endParaRPr lang="en-US" sz="800" spc="200" baseline="0" dirty="0">
              <a:solidFill>
                <a:srgbClr val="1E2C52"/>
              </a:solidFill>
              <a:latin typeface="Verdana" charset="0"/>
              <a:ea typeface="Verdana" charset="0"/>
              <a:cs typeface="Verdana"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smtClean="0">
                <a:solidFill>
                  <a:srgbClr val="00B0F0"/>
                </a:solidFill>
                <a:latin typeface="+mj-lt"/>
                <a:ea typeface="Verdana" charset="0"/>
                <a:cs typeface="Verdana" charset="0"/>
              </a:rPr>
              <a:t>THIS IS THE TITLE OF </a:t>
            </a:r>
          </a:p>
          <a:p>
            <a:pPr algn="l"/>
            <a:r>
              <a:rPr lang="en-US" sz="2000" i="0" spc="600" baseline="0" dirty="0" smtClean="0">
                <a:solidFill>
                  <a:srgbClr val="00B0F0"/>
                </a:solidFill>
                <a:latin typeface="+mj-lt"/>
                <a:ea typeface="Verdana" charset="0"/>
                <a:cs typeface="Verdana" charset="0"/>
              </a:rPr>
              <a:t>THE DOCUMENT</a:t>
            </a:r>
            <a:endParaRPr lang="en-US" sz="2000" i="0" spc="600" baseline="0" dirty="0">
              <a:solidFill>
                <a:srgbClr val="00B0F0"/>
              </a:solidFill>
              <a:latin typeface="+mj-lt"/>
              <a:ea typeface="Verdana" charset="0"/>
              <a:cs typeface="Verdana" charset="0"/>
            </a:endParaRP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smtClean="0">
                <a:solidFill>
                  <a:srgbClr val="0070C0"/>
                </a:solidFill>
                <a:latin typeface="+mn-lt"/>
                <a:ea typeface="Verdana" charset="0"/>
                <a:cs typeface="Verdana" charset="0"/>
              </a:rPr>
              <a:t>This is the subtitle text</a:t>
            </a:r>
            <a:endParaRPr lang="en-US" sz="1200" spc="300" baseline="0" dirty="0">
              <a:solidFill>
                <a:srgbClr val="0070C0"/>
              </a:solidFill>
              <a:latin typeface="+mn-lt"/>
              <a:ea typeface="Verdana" charset="0"/>
              <a:cs typeface="Verdana"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September 2017</a:t>
            </a:r>
            <a:endParaRPr lang="en-US" sz="800" spc="200" baseline="0" dirty="0">
              <a:solidFill>
                <a:srgbClr val="1E2C52"/>
              </a:solidFill>
              <a:latin typeface="Verdana" charset="0"/>
              <a:ea typeface="Verdana" charset="0"/>
              <a:cs typeface="Verdana" charset="0"/>
            </a:endParaRP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 id="2147483685" r:id="rId15"/>
  </p:sldLayoutIdLst>
  <p:transition spd="slow">
    <p:push/>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hyperlink" Target="https://www.youtube.com/watch?v=NtE1Omjx73U"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_8hFkMAjW-I"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519336"/>
            <a:ext cx="2203691" cy="637872"/>
          </a:xfrm>
          <a:prstGeom prst="rect">
            <a:avLst/>
          </a:prstGeom>
        </p:spPr>
      </p:pic>
      <p:sp>
        <p:nvSpPr>
          <p:cNvPr id="5" name="TextBox 4"/>
          <p:cNvSpPr txBox="1"/>
          <p:nvPr/>
        </p:nvSpPr>
        <p:spPr>
          <a:xfrm>
            <a:off x="330229" y="6453188"/>
            <a:ext cx="6438276" cy="215444"/>
          </a:xfrm>
          <a:prstGeom prst="rect">
            <a:avLst/>
          </a:prstGeom>
          <a:noFill/>
        </p:spPr>
        <p:txBody>
          <a:bodyPr wrap="square" rtlCol="0">
            <a:spAutoFit/>
          </a:bodyPr>
          <a:lstStyle/>
          <a:p>
            <a:pPr algn="l"/>
            <a:r>
              <a:rPr lang="en-US" sz="800" spc="200" dirty="0" smtClean="0">
                <a:solidFill>
                  <a:srgbClr val="1E2C52"/>
                </a:solidFill>
                <a:latin typeface="Verdana" charset="0"/>
                <a:ea typeface="Verdana" charset="0"/>
                <a:cs typeface="Verdana" charset="0"/>
              </a:rPr>
              <a:t>ASPIRE TO HE | SESSION SIX</a:t>
            </a:r>
            <a:endParaRPr lang="en-US" sz="800" spc="200" baseline="0" dirty="0">
              <a:solidFill>
                <a:srgbClr val="1E2C52"/>
              </a:solidFill>
              <a:latin typeface="Verdana" charset="0"/>
              <a:ea typeface="Verdana" charset="0"/>
              <a:cs typeface="Verdana" charset="0"/>
            </a:endParaRPr>
          </a:p>
        </p:txBody>
      </p:sp>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5715" y="4686994"/>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7988" y="4816557"/>
            <a:ext cx="5047932" cy="1140365"/>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YEAR 12 - SESSION 6: HOW DO I APPLY?</a:t>
            </a:r>
            <a:endParaRPr lang="en-GB" sz="3600" b="1" dirty="0"/>
          </a:p>
        </p:txBody>
      </p:sp>
    </p:spTree>
    <p:extLst>
      <p:ext uri="{BB962C8B-B14F-4D97-AF65-F5344CB8AC3E}">
        <p14:creationId xmlns:p14="http://schemas.microsoft.com/office/powerpoint/2010/main" val="549015921"/>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622184"/>
            <a:ext cx="8012401" cy="158253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HOW MANY APPLICANTS PLAGIARISED IN THEIR PERSONAL STATEMENT IN 2018?</a:t>
            </a:r>
            <a:endParaRPr lang="en-GB" sz="3600" b="1" dirty="0">
              <a:solidFill>
                <a:schemeClr val="bg1"/>
              </a:solidFill>
            </a:endParaRPr>
          </a:p>
        </p:txBody>
      </p:sp>
      <p:sp>
        <p:nvSpPr>
          <p:cNvPr id="3" name="Rectangle 2"/>
          <p:cNvSpPr/>
          <p:nvPr/>
        </p:nvSpPr>
        <p:spPr>
          <a:xfrm>
            <a:off x="501679" y="2604254"/>
            <a:ext cx="2803973" cy="3046988"/>
          </a:xfrm>
          <a:prstGeom prst="rect">
            <a:avLst/>
          </a:prstGeom>
        </p:spPr>
        <p:txBody>
          <a:bodyPr wrap="none">
            <a:spAutoFit/>
          </a:bodyPr>
          <a:lstStyle/>
          <a:p>
            <a:pPr marL="742950" indent="-742950">
              <a:buFont typeface="+mj-lt"/>
              <a:buAutoNum type="alphaUcPeriod"/>
            </a:pPr>
            <a:r>
              <a:rPr lang="en-GB" sz="4800" b="1" dirty="0">
                <a:ea typeface="Roboto" panose="02000000000000000000" pitchFamily="2" charset="0"/>
                <a:cs typeface="Roboto" panose="02000000000000000000" pitchFamily="2" charset="0"/>
              </a:rPr>
              <a:t>1</a:t>
            </a:r>
            <a:r>
              <a:rPr lang="en-GB" sz="4800" b="1" dirty="0" smtClean="0">
                <a:ea typeface="Roboto" panose="02000000000000000000" pitchFamily="2" charset="0"/>
                <a:cs typeface="Roboto" panose="02000000000000000000" pitchFamily="2" charset="0"/>
              </a:rPr>
              <a:t>,500</a:t>
            </a:r>
          </a:p>
          <a:p>
            <a:pPr marL="742950" indent="-742950">
              <a:buFont typeface="+mj-lt"/>
              <a:buAutoNum type="alphaUcPeriod"/>
            </a:pPr>
            <a:r>
              <a:rPr lang="en-GB" sz="4800" b="1" dirty="0"/>
              <a:t>4,559  </a:t>
            </a:r>
            <a:endParaRPr lang="en-GB" sz="4800" b="1" dirty="0" smtClean="0"/>
          </a:p>
          <a:p>
            <a:pPr marL="742950" indent="-742950">
              <a:buFont typeface="+mj-lt"/>
              <a:buAutoNum type="alphaUcPeriod"/>
            </a:pPr>
            <a:r>
              <a:rPr lang="en-GB" sz="4800" b="1" dirty="0" smtClean="0">
                <a:ea typeface="Roboto" panose="02000000000000000000" pitchFamily="2" charset="0"/>
                <a:cs typeface="Roboto" panose="02000000000000000000" pitchFamily="2" charset="0"/>
              </a:rPr>
              <a:t>5,604</a:t>
            </a:r>
          </a:p>
          <a:p>
            <a:pPr marL="742950" indent="-742950">
              <a:buFont typeface="+mj-lt"/>
              <a:buAutoNum type="alphaUcPeriod"/>
            </a:pPr>
            <a:r>
              <a:rPr lang="en-GB" sz="4800" b="1" dirty="0" smtClean="0">
                <a:ea typeface="Roboto" panose="02000000000000000000" pitchFamily="2" charset="0"/>
                <a:cs typeface="Roboto" panose="02000000000000000000" pitchFamily="2" charset="0"/>
              </a:rPr>
              <a:t>2,589</a:t>
            </a:r>
            <a:endParaRPr lang="en-GB" sz="4800" b="1" dirty="0">
              <a:ea typeface="Roboto" panose="02000000000000000000" pitchFamily="2" charset="0"/>
              <a:cs typeface="Roboto" panose="02000000000000000000" pitchFamily="2" charset="0"/>
            </a:endParaRPr>
          </a:p>
        </p:txBody>
      </p:sp>
      <p:sp>
        <p:nvSpPr>
          <p:cNvPr id="4" name="CorShape1"/>
          <p:cNvSpPr/>
          <p:nvPr>
            <p:custDataLst>
              <p:tags r:id="rId1"/>
            </p:custDataLst>
          </p:nvPr>
        </p:nvSpPr>
        <p:spPr>
          <a:xfrm>
            <a:off x="166399" y="3335966"/>
            <a:ext cx="3694401" cy="791782"/>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18201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622184"/>
            <a:ext cx="7788881" cy="168413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THE COURSE STUDENTS CHOOSE TO STUDY NEEDS TO BE VITAL TO THEIR FUTURE CAREER…</a:t>
            </a:r>
            <a:endParaRPr lang="en-GB" sz="3600" b="1" dirty="0">
              <a:solidFill>
                <a:schemeClr val="bg1"/>
              </a:solidFill>
            </a:endParaRPr>
          </a:p>
        </p:txBody>
      </p:sp>
      <p:sp>
        <p:nvSpPr>
          <p:cNvPr id="3" name="Rectangle 2"/>
          <p:cNvSpPr/>
          <p:nvPr/>
        </p:nvSpPr>
        <p:spPr>
          <a:xfrm>
            <a:off x="501679" y="2604254"/>
            <a:ext cx="3050835" cy="1569660"/>
          </a:xfrm>
          <a:prstGeom prst="rect">
            <a:avLst/>
          </a:prstGeom>
        </p:spPr>
        <p:txBody>
          <a:bodyPr wrap="none">
            <a:spAutoFit/>
          </a:bodyPr>
          <a:lstStyle/>
          <a:p>
            <a:pPr marL="742950" indent="-742950">
              <a:buFont typeface="+mj-lt"/>
              <a:buAutoNum type="alphaUcPeriod"/>
            </a:pPr>
            <a:r>
              <a:rPr lang="en-GB" sz="4800" b="1" dirty="0" smtClean="0">
                <a:ea typeface="Roboto" panose="02000000000000000000" pitchFamily="2" charset="0"/>
                <a:cs typeface="Roboto" panose="02000000000000000000" pitchFamily="2" charset="0"/>
              </a:rPr>
              <a:t>TRUE</a:t>
            </a:r>
          </a:p>
          <a:p>
            <a:pPr marL="742950" indent="-742950">
              <a:buFont typeface="+mj-lt"/>
              <a:buAutoNum type="alphaUcPeriod"/>
            </a:pPr>
            <a:r>
              <a:rPr lang="en-GB" sz="4800" b="1" dirty="0" smtClean="0"/>
              <a:t>FALSE</a:t>
            </a:r>
            <a:r>
              <a:rPr lang="en-GB" sz="4800" b="1" dirty="0"/>
              <a:t>  </a:t>
            </a:r>
            <a:endParaRPr lang="en-GB" sz="4800" b="1" dirty="0" smtClean="0"/>
          </a:p>
        </p:txBody>
      </p:sp>
      <p:sp>
        <p:nvSpPr>
          <p:cNvPr id="4" name="CorShape1"/>
          <p:cNvSpPr/>
          <p:nvPr>
            <p:custDataLst>
              <p:tags r:id="rId1"/>
            </p:custDataLst>
          </p:nvPr>
        </p:nvSpPr>
        <p:spPr>
          <a:xfrm>
            <a:off x="166399" y="3335966"/>
            <a:ext cx="3694401" cy="791782"/>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196080" y="2604254"/>
            <a:ext cx="4173695" cy="3477875"/>
          </a:xfrm>
          <a:prstGeom prst="rect">
            <a:avLst/>
          </a:prstGeom>
          <a:noFill/>
        </p:spPr>
        <p:txBody>
          <a:bodyPr wrap="square" rtlCol="0">
            <a:spAutoFit/>
          </a:bodyPr>
          <a:lstStyle/>
          <a:p>
            <a:r>
              <a:rPr lang="en-GB" sz="2000" b="1" dirty="0" smtClean="0">
                <a:latin typeface="Roboto" panose="02000000000000000000" pitchFamily="2" charset="0"/>
                <a:ea typeface="Roboto" panose="02000000000000000000" pitchFamily="2" charset="0"/>
                <a:cs typeface="Roboto" panose="02000000000000000000" pitchFamily="2" charset="0"/>
              </a:rPr>
              <a:t>Answer = False</a:t>
            </a:r>
          </a:p>
          <a:p>
            <a:endParaRPr lang="en-GB" sz="2000" b="1" i="1" dirty="0" smtClean="0">
              <a:latin typeface="Roboto" panose="02000000000000000000" pitchFamily="2" charset="0"/>
              <a:ea typeface="Roboto" panose="02000000000000000000" pitchFamily="2" charset="0"/>
              <a:cs typeface="Roboto" panose="02000000000000000000" pitchFamily="2" charset="0"/>
            </a:endParaRPr>
          </a:p>
          <a:p>
            <a:r>
              <a:rPr lang="en-GB" sz="2000" i="1" dirty="0" smtClean="0">
                <a:latin typeface="Roboto" panose="02000000000000000000" pitchFamily="2" charset="0"/>
                <a:ea typeface="Roboto" panose="02000000000000000000" pitchFamily="2" charset="0"/>
                <a:cs typeface="Roboto" panose="02000000000000000000" pitchFamily="2" charset="0"/>
              </a:rPr>
              <a:t>In most cases the answer is false. HE courses enable students to gain transferable skills. These skills can be taken to many different careers and job roles. However, some careers will require a particular degree course. E.g. if you want to be a Pharmacist you will need to study Pharmacy.</a:t>
            </a:r>
          </a:p>
        </p:txBody>
      </p:sp>
    </p:spTree>
    <p:extLst>
      <p:ext uri="{BB962C8B-B14F-4D97-AF65-F5344CB8AC3E}">
        <p14:creationId xmlns:p14="http://schemas.microsoft.com/office/powerpoint/2010/main" val="32530167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repeatDur="0" restart="never"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622184"/>
            <a:ext cx="7687281" cy="114565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WHAT IS SIGNIFICANT ABOUT THE DATE – 15TH </a:t>
            </a:r>
            <a:r>
              <a:rPr lang="en-GB" sz="3600" b="1" dirty="0" smtClean="0">
                <a:solidFill>
                  <a:schemeClr val="bg1"/>
                </a:solidFill>
              </a:rPr>
              <a:t>JANUARY?</a:t>
            </a:r>
            <a:endParaRPr lang="en-GB" sz="3600" b="1" dirty="0">
              <a:solidFill>
                <a:schemeClr val="bg1"/>
              </a:solidFill>
            </a:endParaRPr>
          </a:p>
        </p:txBody>
      </p:sp>
      <p:sp>
        <p:nvSpPr>
          <p:cNvPr id="3" name="Rectangle 2"/>
          <p:cNvSpPr/>
          <p:nvPr/>
        </p:nvSpPr>
        <p:spPr>
          <a:xfrm>
            <a:off x="501679" y="2095252"/>
            <a:ext cx="7412961" cy="2677656"/>
          </a:xfrm>
          <a:prstGeom prst="rect">
            <a:avLst/>
          </a:prstGeom>
        </p:spPr>
        <p:txBody>
          <a:bodyPr wrap="square">
            <a:spAutoFit/>
          </a:bodyPr>
          <a:lstStyle/>
          <a:p>
            <a:pPr marL="914400" indent="-914400">
              <a:buFont typeface="+mj-lt"/>
              <a:buAutoNum type="alphaUcPeriod"/>
            </a:pPr>
            <a:r>
              <a:rPr lang="en-GB" sz="2800" b="1" dirty="0" smtClean="0">
                <a:latin typeface="Roboto" panose="02000000000000000000" pitchFamily="2" charset="0"/>
                <a:ea typeface="Roboto" panose="02000000000000000000" pitchFamily="2" charset="0"/>
                <a:cs typeface="Roboto" panose="02000000000000000000" pitchFamily="2" charset="0"/>
              </a:rPr>
              <a:t>It’s the deadline to hand in your UCAS application.</a:t>
            </a:r>
          </a:p>
          <a:p>
            <a:pPr marL="914400" indent="-914400">
              <a:buFont typeface="+mj-lt"/>
              <a:buAutoNum type="alphaUcPeriod"/>
            </a:pPr>
            <a:r>
              <a:rPr lang="en-GB" sz="2800" b="1" dirty="0" smtClean="0">
                <a:latin typeface="Roboto" panose="02000000000000000000" pitchFamily="2" charset="0"/>
                <a:ea typeface="Roboto" panose="02000000000000000000" pitchFamily="2" charset="0"/>
                <a:cs typeface="Roboto" panose="02000000000000000000" pitchFamily="2" charset="0"/>
              </a:rPr>
              <a:t>It’s when you should start your UCAS application.</a:t>
            </a:r>
          </a:p>
          <a:p>
            <a:pPr marL="914400" indent="-914400">
              <a:buFont typeface="+mj-lt"/>
              <a:buAutoNum type="alphaUcPeriod"/>
            </a:pPr>
            <a:r>
              <a:rPr lang="en-GB" sz="2800" b="1" dirty="0" smtClean="0">
                <a:latin typeface="Roboto" panose="02000000000000000000" pitchFamily="2" charset="0"/>
                <a:ea typeface="Roboto" panose="02000000000000000000" pitchFamily="2" charset="0"/>
                <a:cs typeface="Roboto" panose="02000000000000000000" pitchFamily="2" charset="0"/>
              </a:rPr>
              <a:t>It’s in the third week of the new year.</a:t>
            </a:r>
          </a:p>
          <a:p>
            <a:pPr marL="914400" indent="-914400">
              <a:buFont typeface="+mj-lt"/>
              <a:buAutoNum type="alphaUcPeriod"/>
            </a:pPr>
            <a:r>
              <a:rPr lang="en-GB" sz="2800" b="1" dirty="0" smtClean="0">
                <a:latin typeface="Roboto" panose="02000000000000000000" pitchFamily="2" charset="0"/>
                <a:ea typeface="Roboto" panose="02000000000000000000" pitchFamily="2" charset="0"/>
                <a:cs typeface="Roboto" panose="02000000000000000000" pitchFamily="2" charset="0"/>
              </a:rPr>
              <a:t>It’s </a:t>
            </a:r>
            <a:r>
              <a:rPr lang="en-GB" sz="2800" b="1" dirty="0">
                <a:latin typeface="Roboto" panose="02000000000000000000" pitchFamily="2" charset="0"/>
                <a:ea typeface="Roboto" panose="02000000000000000000" pitchFamily="2" charset="0"/>
                <a:cs typeface="Roboto" panose="02000000000000000000" pitchFamily="2" charset="0"/>
              </a:rPr>
              <a:t>not </a:t>
            </a:r>
            <a:r>
              <a:rPr lang="en-GB" sz="2800" b="1" dirty="0" smtClean="0">
                <a:latin typeface="Roboto" panose="02000000000000000000" pitchFamily="2" charset="0"/>
                <a:ea typeface="Roboto" panose="02000000000000000000" pitchFamily="2" charset="0"/>
                <a:cs typeface="Roboto" panose="02000000000000000000" pitchFamily="2" charset="0"/>
              </a:rPr>
              <a:t>significant.</a:t>
            </a:r>
            <a:endParaRPr lang="en-GB" sz="2800" b="1" dirty="0">
              <a:latin typeface="Roboto" panose="02000000000000000000" pitchFamily="2" charset="0"/>
              <a:ea typeface="Roboto" panose="02000000000000000000" pitchFamily="2" charset="0"/>
              <a:cs typeface="Roboto" panose="02000000000000000000" pitchFamily="2" charset="0"/>
            </a:endParaRPr>
          </a:p>
        </p:txBody>
      </p:sp>
      <p:sp>
        <p:nvSpPr>
          <p:cNvPr id="4" name="CorShape1"/>
          <p:cNvSpPr/>
          <p:nvPr>
            <p:custDataLst>
              <p:tags r:id="rId1"/>
            </p:custDataLst>
          </p:nvPr>
        </p:nvSpPr>
        <p:spPr>
          <a:xfrm>
            <a:off x="445799" y="2099236"/>
            <a:ext cx="7468842" cy="889896"/>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50985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622184"/>
            <a:ext cx="5547429" cy="114565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HOW MANY UNIVERSITY DECISIONS ARE THERE?</a:t>
            </a:r>
            <a:endParaRPr lang="en-GB" sz="3600" b="1" dirty="0">
              <a:solidFill>
                <a:schemeClr val="bg1"/>
              </a:solidFill>
            </a:endParaRPr>
          </a:p>
        </p:txBody>
      </p:sp>
      <p:sp>
        <p:nvSpPr>
          <p:cNvPr id="3" name="Rectangle 2"/>
          <p:cNvSpPr/>
          <p:nvPr/>
        </p:nvSpPr>
        <p:spPr>
          <a:xfrm>
            <a:off x="501678" y="2044164"/>
            <a:ext cx="1508818" cy="3046988"/>
          </a:xfrm>
          <a:prstGeom prst="rect">
            <a:avLst/>
          </a:prstGeom>
        </p:spPr>
        <p:txBody>
          <a:bodyPr wrap="square">
            <a:spAutoFit/>
          </a:bodyPr>
          <a:lstStyle/>
          <a:p>
            <a:pPr marL="914400" indent="-914400">
              <a:buFont typeface="+mj-lt"/>
              <a:buAutoNum type="alphaUcPeriod"/>
            </a:pPr>
            <a:r>
              <a:rPr lang="en-GB" sz="4800" b="1" dirty="0" smtClean="0">
                <a:latin typeface="Roboto" panose="02000000000000000000" pitchFamily="2" charset="0"/>
                <a:ea typeface="Roboto" panose="02000000000000000000" pitchFamily="2" charset="0"/>
                <a:cs typeface="Roboto" panose="02000000000000000000" pitchFamily="2" charset="0"/>
              </a:rPr>
              <a:t>2</a:t>
            </a:r>
          </a:p>
          <a:p>
            <a:pPr marL="914400" indent="-914400">
              <a:buFont typeface="+mj-lt"/>
              <a:buAutoNum type="alphaUcPeriod"/>
            </a:pPr>
            <a:r>
              <a:rPr lang="en-GB" sz="4800" b="1" dirty="0" smtClean="0">
                <a:latin typeface="Roboto" panose="02000000000000000000" pitchFamily="2" charset="0"/>
                <a:ea typeface="Roboto" panose="02000000000000000000" pitchFamily="2" charset="0"/>
                <a:cs typeface="Roboto" panose="02000000000000000000" pitchFamily="2" charset="0"/>
              </a:rPr>
              <a:t>5</a:t>
            </a:r>
          </a:p>
          <a:p>
            <a:pPr marL="914400" indent="-914400">
              <a:buFont typeface="+mj-lt"/>
              <a:buAutoNum type="alphaUcPeriod"/>
            </a:pPr>
            <a:r>
              <a:rPr lang="en-GB" sz="4800" b="1" dirty="0" smtClean="0">
                <a:latin typeface="Roboto" panose="02000000000000000000" pitchFamily="2" charset="0"/>
                <a:ea typeface="Roboto" panose="02000000000000000000" pitchFamily="2" charset="0"/>
                <a:cs typeface="Roboto" panose="02000000000000000000" pitchFamily="2" charset="0"/>
              </a:rPr>
              <a:t>3</a:t>
            </a:r>
          </a:p>
          <a:p>
            <a:pPr marL="914400" indent="-914400">
              <a:buFont typeface="+mj-lt"/>
              <a:buAutoNum type="alphaUcPeriod"/>
            </a:pPr>
            <a:r>
              <a:rPr lang="en-GB" sz="4800" b="1" dirty="0">
                <a:latin typeface="Roboto" panose="02000000000000000000" pitchFamily="2" charset="0"/>
                <a:ea typeface="Roboto" panose="02000000000000000000" pitchFamily="2" charset="0"/>
                <a:cs typeface="Roboto" panose="02000000000000000000" pitchFamily="2" charset="0"/>
              </a:rPr>
              <a:t>4</a:t>
            </a:r>
          </a:p>
        </p:txBody>
      </p:sp>
      <p:sp>
        <p:nvSpPr>
          <p:cNvPr id="5" name="CorShape1"/>
          <p:cNvSpPr/>
          <p:nvPr>
            <p:custDataLst>
              <p:tags r:id="rId1"/>
            </p:custDataLst>
          </p:nvPr>
        </p:nvSpPr>
        <p:spPr>
          <a:xfrm>
            <a:off x="166399" y="4271678"/>
            <a:ext cx="7676339" cy="791782"/>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108831" y="1320889"/>
            <a:ext cx="4173695" cy="2554545"/>
          </a:xfrm>
          <a:prstGeom prst="rect">
            <a:avLst/>
          </a:prstGeom>
          <a:noFill/>
        </p:spPr>
        <p:txBody>
          <a:bodyPr wrap="square" rtlCol="0">
            <a:spAutoFit/>
          </a:bodyPr>
          <a:lstStyle/>
          <a:p>
            <a:r>
              <a:rPr lang="en-GB" sz="2000" b="1" dirty="0" smtClean="0">
                <a:latin typeface="Roboto" panose="02000000000000000000" pitchFamily="2" charset="0"/>
                <a:ea typeface="Roboto" panose="02000000000000000000" pitchFamily="2" charset="0"/>
                <a:cs typeface="Roboto" panose="02000000000000000000" pitchFamily="2" charset="0"/>
              </a:rPr>
              <a:t>Answer = </a:t>
            </a:r>
            <a:r>
              <a:rPr lang="en-GB" sz="2000" b="1" dirty="0">
                <a:latin typeface="Roboto" panose="02000000000000000000" pitchFamily="2" charset="0"/>
                <a:ea typeface="Roboto" panose="02000000000000000000" pitchFamily="2" charset="0"/>
                <a:cs typeface="Roboto" panose="02000000000000000000" pitchFamily="2" charset="0"/>
              </a:rPr>
              <a:t>4</a:t>
            </a:r>
            <a:endParaRPr lang="en-GB" sz="2000" b="1" dirty="0" smtClean="0">
              <a:latin typeface="Roboto" panose="02000000000000000000" pitchFamily="2" charset="0"/>
              <a:ea typeface="Roboto" panose="02000000000000000000" pitchFamily="2" charset="0"/>
              <a:cs typeface="Roboto" panose="02000000000000000000" pitchFamily="2" charset="0"/>
            </a:endParaRPr>
          </a:p>
          <a:p>
            <a:endParaRPr lang="en-GB" sz="2000" b="1" i="1" dirty="0" smtClean="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GB" sz="2000" i="1" dirty="0">
                <a:latin typeface="Roboto" panose="02000000000000000000" pitchFamily="2" charset="0"/>
                <a:ea typeface="Roboto" panose="02000000000000000000" pitchFamily="2" charset="0"/>
                <a:cs typeface="Roboto" panose="02000000000000000000" pitchFamily="2" charset="0"/>
              </a:rPr>
              <a:t>Conditional Offer</a:t>
            </a:r>
          </a:p>
          <a:p>
            <a:pPr marL="342900" indent="-342900">
              <a:buFont typeface="Arial" panose="020B0604020202020204" pitchFamily="34" charset="0"/>
              <a:buChar char="•"/>
            </a:pPr>
            <a:r>
              <a:rPr lang="en-GB" sz="2000" i="1" dirty="0">
                <a:latin typeface="Roboto" panose="02000000000000000000" pitchFamily="2" charset="0"/>
                <a:ea typeface="Roboto" panose="02000000000000000000" pitchFamily="2" charset="0"/>
                <a:cs typeface="Roboto" panose="02000000000000000000" pitchFamily="2" charset="0"/>
              </a:rPr>
              <a:t>Unconditional </a:t>
            </a:r>
            <a:r>
              <a:rPr lang="en-GB" sz="2000" i="1" dirty="0" smtClean="0">
                <a:latin typeface="Roboto" panose="02000000000000000000" pitchFamily="2" charset="0"/>
                <a:ea typeface="Roboto" panose="02000000000000000000" pitchFamily="2" charset="0"/>
                <a:cs typeface="Roboto" panose="02000000000000000000" pitchFamily="2" charset="0"/>
              </a:rPr>
              <a:t>Offer</a:t>
            </a:r>
          </a:p>
          <a:p>
            <a:pPr marL="342900" indent="-342900">
              <a:buFont typeface="Arial" panose="020B0604020202020204" pitchFamily="34" charset="0"/>
              <a:buChar char="•"/>
            </a:pPr>
            <a:r>
              <a:rPr lang="en-GB" sz="2000" i="1" dirty="0" smtClean="0">
                <a:latin typeface="Roboto" panose="02000000000000000000" pitchFamily="2" charset="0"/>
                <a:ea typeface="Roboto" panose="02000000000000000000" pitchFamily="2" charset="0"/>
                <a:cs typeface="Roboto" panose="02000000000000000000" pitchFamily="2" charset="0"/>
              </a:rPr>
              <a:t>Unsuccessful</a:t>
            </a:r>
          </a:p>
          <a:p>
            <a:pPr marL="342900" indent="-342900">
              <a:buFont typeface="Arial" panose="020B0604020202020204" pitchFamily="34" charset="0"/>
              <a:buChar char="•"/>
            </a:pPr>
            <a:r>
              <a:rPr lang="en-GB" sz="2000" i="1" dirty="0" smtClean="0">
                <a:latin typeface="Roboto" panose="02000000000000000000" pitchFamily="2" charset="0"/>
                <a:ea typeface="Roboto" panose="02000000000000000000" pitchFamily="2" charset="0"/>
                <a:cs typeface="Roboto" panose="02000000000000000000" pitchFamily="2" charset="0"/>
              </a:rPr>
              <a:t>Withdrawal</a:t>
            </a:r>
            <a:endParaRPr lang="en-GB" sz="2000" i="1" dirty="0">
              <a:latin typeface="Roboto" panose="02000000000000000000" pitchFamily="2" charset="0"/>
              <a:ea typeface="Roboto" panose="02000000000000000000" pitchFamily="2" charset="0"/>
              <a:cs typeface="Roboto" panose="02000000000000000000" pitchFamily="2" charset="0"/>
            </a:endParaRPr>
          </a:p>
          <a:p>
            <a:endParaRPr lang="en-GB" sz="2000" i="1" dirty="0" smtClean="0">
              <a:latin typeface="Roboto" panose="02000000000000000000" pitchFamily="2" charset="0"/>
              <a:ea typeface="Roboto" panose="02000000000000000000" pitchFamily="2" charset="0"/>
              <a:cs typeface="Roboto" panose="02000000000000000000" pitchFamily="2" charset="0"/>
            </a:endParaRPr>
          </a:p>
          <a:p>
            <a:endParaRPr lang="en-GB" sz="2000" i="1" dirty="0" smtClean="0">
              <a:latin typeface="Roboto" panose="02000000000000000000" pitchFamily="2" charset="0"/>
              <a:ea typeface="Roboto" panose="02000000000000000000" pitchFamily="2" charset="0"/>
              <a:cs typeface="Roboto" panose="02000000000000000000" pitchFamily="2" charset="0"/>
            </a:endParaRPr>
          </a:p>
        </p:txBody>
      </p:sp>
      <p:sp>
        <p:nvSpPr>
          <p:cNvPr id="4" name="TextBox 3"/>
          <p:cNvSpPr txBox="1"/>
          <p:nvPr/>
        </p:nvSpPr>
        <p:spPr>
          <a:xfrm>
            <a:off x="2171861" y="2296794"/>
            <a:ext cx="5943600" cy="369332"/>
          </a:xfrm>
          <a:prstGeom prst="rect">
            <a:avLst/>
          </a:prstGeom>
          <a:noFill/>
        </p:spPr>
        <p:txBody>
          <a:bodyPr wrap="square" rtlCol="0">
            <a:spAutoFit/>
          </a:bodyPr>
          <a:lstStyle/>
          <a:p>
            <a:r>
              <a:rPr lang="en-GB" dirty="0" smtClean="0"/>
              <a:t>Conditional, Unconditional</a:t>
            </a:r>
            <a:endParaRPr lang="en-GB" dirty="0"/>
          </a:p>
        </p:txBody>
      </p:sp>
      <p:sp>
        <p:nvSpPr>
          <p:cNvPr id="7" name="TextBox 6"/>
          <p:cNvSpPr txBox="1"/>
          <p:nvPr/>
        </p:nvSpPr>
        <p:spPr>
          <a:xfrm>
            <a:off x="2171860" y="3032481"/>
            <a:ext cx="6936971" cy="369332"/>
          </a:xfrm>
          <a:prstGeom prst="rect">
            <a:avLst/>
          </a:prstGeom>
          <a:noFill/>
        </p:spPr>
        <p:txBody>
          <a:bodyPr wrap="square" rtlCol="0">
            <a:spAutoFit/>
          </a:bodyPr>
          <a:lstStyle/>
          <a:p>
            <a:r>
              <a:rPr lang="en-GB" dirty="0" smtClean="0"/>
              <a:t>Conditional, Unconditional, Withdrawal, Successful, Unsuccessful</a:t>
            </a:r>
            <a:endParaRPr lang="en-GB" dirty="0"/>
          </a:p>
        </p:txBody>
      </p:sp>
      <p:sp>
        <p:nvSpPr>
          <p:cNvPr id="8" name="TextBox 7"/>
          <p:cNvSpPr txBox="1"/>
          <p:nvPr/>
        </p:nvSpPr>
        <p:spPr>
          <a:xfrm>
            <a:off x="2171861" y="3759836"/>
            <a:ext cx="5943600" cy="369332"/>
          </a:xfrm>
          <a:prstGeom prst="rect">
            <a:avLst/>
          </a:prstGeom>
          <a:noFill/>
        </p:spPr>
        <p:txBody>
          <a:bodyPr wrap="square" rtlCol="0">
            <a:spAutoFit/>
          </a:bodyPr>
          <a:lstStyle/>
          <a:p>
            <a:r>
              <a:rPr lang="en-GB" dirty="0" smtClean="0"/>
              <a:t>Conditional, Unconditional, Withdrawal</a:t>
            </a:r>
            <a:endParaRPr lang="en-GB" dirty="0"/>
          </a:p>
        </p:txBody>
      </p:sp>
      <p:sp>
        <p:nvSpPr>
          <p:cNvPr id="9" name="TextBox 8"/>
          <p:cNvSpPr txBox="1"/>
          <p:nvPr/>
        </p:nvSpPr>
        <p:spPr>
          <a:xfrm>
            <a:off x="2171861" y="4481788"/>
            <a:ext cx="5943600" cy="369332"/>
          </a:xfrm>
          <a:prstGeom prst="rect">
            <a:avLst/>
          </a:prstGeom>
          <a:noFill/>
        </p:spPr>
        <p:txBody>
          <a:bodyPr wrap="square" rtlCol="0">
            <a:spAutoFit/>
          </a:bodyPr>
          <a:lstStyle/>
          <a:p>
            <a:r>
              <a:rPr lang="en-GB" dirty="0" smtClean="0"/>
              <a:t>Conditional, Unconditional, Withdrawal, Unsuccessful</a:t>
            </a:r>
            <a:endParaRPr lang="en-GB" dirty="0"/>
          </a:p>
        </p:txBody>
      </p:sp>
    </p:spTree>
    <p:extLst>
      <p:ext uri="{BB962C8B-B14F-4D97-AF65-F5344CB8AC3E}">
        <p14:creationId xmlns:p14="http://schemas.microsoft.com/office/powerpoint/2010/main" val="19122336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repeatDur="0" restart="never"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622184"/>
            <a:ext cx="4019521" cy="82053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WHAT IS EXTRA?</a:t>
            </a:r>
            <a:endParaRPr lang="en-GB" sz="3600" b="1" dirty="0">
              <a:solidFill>
                <a:schemeClr val="bg1"/>
              </a:solidFill>
            </a:endParaRPr>
          </a:p>
        </p:txBody>
      </p:sp>
      <p:sp>
        <p:nvSpPr>
          <p:cNvPr id="4" name="Rectangle 3"/>
          <p:cNvSpPr/>
          <p:nvPr/>
        </p:nvSpPr>
        <p:spPr>
          <a:xfrm>
            <a:off x="501678" y="1901924"/>
            <a:ext cx="9109682" cy="3046988"/>
          </a:xfrm>
          <a:prstGeom prst="rect">
            <a:avLst/>
          </a:prstGeom>
        </p:spPr>
        <p:txBody>
          <a:bodyPr wrap="square">
            <a:spAutoFit/>
          </a:bodyPr>
          <a:lstStyle/>
          <a:p>
            <a:pPr marL="914400" indent="-914400">
              <a:buFont typeface="+mj-lt"/>
              <a:buAutoNum type="alphaUcPeriod"/>
            </a:pPr>
            <a:r>
              <a:rPr lang="en-GB" sz="2400" b="1" dirty="0" smtClean="0">
                <a:latin typeface="Roboto" panose="02000000000000000000" pitchFamily="2" charset="0"/>
                <a:ea typeface="Roboto" panose="02000000000000000000" pitchFamily="2" charset="0"/>
                <a:cs typeface="Roboto" panose="02000000000000000000" pitchFamily="2" charset="0"/>
              </a:rPr>
              <a:t>It’s where you put extra information on your UCAS application.</a:t>
            </a:r>
          </a:p>
          <a:p>
            <a:pPr marL="914400" indent="-914400">
              <a:buFont typeface="+mj-lt"/>
              <a:buAutoNum type="alphaUcPeriod"/>
            </a:pPr>
            <a:r>
              <a:rPr lang="en-GB" sz="2400" b="1" dirty="0" smtClean="0">
                <a:latin typeface="Roboto" panose="02000000000000000000" pitchFamily="2" charset="0"/>
                <a:ea typeface="Roboto" panose="02000000000000000000" pitchFamily="2" charset="0"/>
                <a:cs typeface="Roboto" panose="02000000000000000000" pitchFamily="2" charset="0"/>
              </a:rPr>
              <a:t>Extra allows you to add another university choice if you have used </a:t>
            </a:r>
            <a:r>
              <a:rPr lang="en-GB" sz="2400" b="1" dirty="0">
                <a:latin typeface="Roboto" panose="02000000000000000000" pitchFamily="2" charset="0"/>
                <a:ea typeface="Roboto" panose="02000000000000000000" pitchFamily="2" charset="0"/>
                <a:cs typeface="Roboto" panose="02000000000000000000" pitchFamily="2" charset="0"/>
              </a:rPr>
              <a:t>all five of your choices on your original </a:t>
            </a:r>
            <a:r>
              <a:rPr lang="en-GB" sz="2400" b="1" dirty="0" smtClean="0">
                <a:latin typeface="Roboto" panose="02000000000000000000" pitchFamily="2" charset="0"/>
                <a:ea typeface="Roboto" panose="02000000000000000000" pitchFamily="2" charset="0"/>
                <a:cs typeface="Roboto" panose="02000000000000000000" pitchFamily="2" charset="0"/>
              </a:rPr>
              <a:t>application </a:t>
            </a:r>
            <a:r>
              <a:rPr lang="en-GB" sz="2400" b="1" dirty="0">
                <a:latin typeface="Roboto" panose="02000000000000000000" pitchFamily="2" charset="0"/>
                <a:ea typeface="Roboto" panose="02000000000000000000" pitchFamily="2" charset="0"/>
                <a:cs typeface="Roboto" panose="02000000000000000000" pitchFamily="2" charset="0"/>
              </a:rPr>
              <a:t>and you’re not holding </a:t>
            </a:r>
            <a:r>
              <a:rPr lang="en-GB" sz="2400" b="1" dirty="0" smtClean="0">
                <a:latin typeface="Roboto" panose="02000000000000000000" pitchFamily="2" charset="0"/>
                <a:ea typeface="Roboto" panose="02000000000000000000" pitchFamily="2" charset="0"/>
                <a:cs typeface="Roboto" panose="02000000000000000000" pitchFamily="2" charset="0"/>
              </a:rPr>
              <a:t>an offer.</a:t>
            </a:r>
          </a:p>
          <a:p>
            <a:pPr marL="914400" indent="-914400">
              <a:buFont typeface="+mj-lt"/>
              <a:buAutoNum type="alphaUcPeriod"/>
            </a:pPr>
            <a:r>
              <a:rPr lang="en-GB" sz="2400" b="1" dirty="0" smtClean="0">
                <a:latin typeface="Roboto" panose="02000000000000000000" pitchFamily="2" charset="0"/>
                <a:ea typeface="Roboto" panose="02000000000000000000" pitchFamily="2" charset="0"/>
                <a:cs typeface="Roboto" panose="02000000000000000000" pitchFamily="2" charset="0"/>
              </a:rPr>
              <a:t>Extra is a service that helps you fill out your application.</a:t>
            </a:r>
          </a:p>
          <a:p>
            <a:pPr marL="914400" indent="-914400">
              <a:buFont typeface="+mj-lt"/>
              <a:buAutoNum type="alphaUcPeriod"/>
            </a:pPr>
            <a:r>
              <a:rPr lang="en-GB" sz="2400" b="1" dirty="0" smtClean="0">
                <a:latin typeface="Roboto" panose="02000000000000000000" pitchFamily="2" charset="0"/>
                <a:ea typeface="Roboto" panose="02000000000000000000" pitchFamily="2" charset="0"/>
                <a:cs typeface="Roboto" panose="02000000000000000000" pitchFamily="2" charset="0"/>
              </a:rPr>
              <a:t>It’s for people that want to receive more information about the universities they have applied to.</a:t>
            </a:r>
            <a:endParaRPr lang="en-GB" sz="2800" b="1" dirty="0">
              <a:latin typeface="Roboto" panose="02000000000000000000" pitchFamily="2" charset="0"/>
              <a:ea typeface="Roboto" panose="02000000000000000000" pitchFamily="2" charset="0"/>
              <a:cs typeface="Roboto" panose="02000000000000000000" pitchFamily="2" charset="0"/>
            </a:endParaRPr>
          </a:p>
        </p:txBody>
      </p:sp>
      <p:sp>
        <p:nvSpPr>
          <p:cNvPr id="5" name="CorShape1"/>
          <p:cNvSpPr/>
          <p:nvPr>
            <p:custDataLst>
              <p:tags r:id="rId1"/>
            </p:custDataLst>
          </p:nvPr>
        </p:nvSpPr>
        <p:spPr>
          <a:xfrm>
            <a:off x="379759" y="2667896"/>
            <a:ext cx="8977601" cy="1162424"/>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72302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622184"/>
            <a:ext cx="5431761" cy="82053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WHAT IS ADJUSTMENT?</a:t>
            </a:r>
            <a:endParaRPr lang="en-GB" sz="3600" b="1" dirty="0">
              <a:solidFill>
                <a:schemeClr val="bg1"/>
              </a:solidFill>
            </a:endParaRPr>
          </a:p>
        </p:txBody>
      </p:sp>
      <p:sp>
        <p:nvSpPr>
          <p:cNvPr id="3" name="Rectangle 2"/>
          <p:cNvSpPr/>
          <p:nvPr/>
        </p:nvSpPr>
        <p:spPr>
          <a:xfrm>
            <a:off x="501679" y="1790452"/>
            <a:ext cx="8164801" cy="3539430"/>
          </a:xfrm>
          <a:prstGeom prst="rect">
            <a:avLst/>
          </a:prstGeom>
        </p:spPr>
        <p:txBody>
          <a:bodyPr wrap="square">
            <a:spAutoFit/>
          </a:bodyPr>
          <a:lstStyle/>
          <a:p>
            <a:pPr marL="914400" indent="-914400">
              <a:buFont typeface="+mj-lt"/>
              <a:buAutoNum type="alphaUcPeriod"/>
            </a:pPr>
            <a:r>
              <a:rPr lang="en-GB" sz="2800" b="1" dirty="0" smtClean="0">
                <a:latin typeface="Roboto" panose="02000000000000000000" pitchFamily="2" charset="0"/>
                <a:ea typeface="Roboto" panose="02000000000000000000" pitchFamily="2" charset="0"/>
                <a:cs typeface="Roboto" panose="02000000000000000000" pitchFamily="2" charset="0"/>
              </a:rPr>
              <a:t>It’s when you lie about your results.</a:t>
            </a:r>
          </a:p>
          <a:p>
            <a:pPr marL="914400" indent="-914400">
              <a:buFont typeface="+mj-lt"/>
              <a:buAutoNum type="alphaUcPeriod"/>
            </a:pPr>
            <a:r>
              <a:rPr lang="en-GB" sz="2800" b="1" dirty="0" smtClean="0">
                <a:latin typeface="Roboto" panose="02000000000000000000" pitchFamily="2" charset="0"/>
                <a:ea typeface="Roboto" panose="02000000000000000000" pitchFamily="2" charset="0"/>
                <a:cs typeface="Roboto" panose="02000000000000000000" pitchFamily="2" charset="0"/>
              </a:rPr>
              <a:t>It’s how you accept or reject offers.</a:t>
            </a:r>
          </a:p>
          <a:p>
            <a:pPr marL="914400" indent="-914400">
              <a:buFont typeface="+mj-lt"/>
              <a:buAutoNum type="alphaUcPeriod"/>
            </a:pPr>
            <a:r>
              <a:rPr lang="en-GB" sz="2800" b="1" dirty="0" smtClean="0">
                <a:latin typeface="Roboto" panose="02000000000000000000" pitchFamily="2" charset="0"/>
                <a:ea typeface="Roboto" panose="02000000000000000000" pitchFamily="2" charset="0"/>
                <a:cs typeface="Roboto" panose="02000000000000000000" pitchFamily="2" charset="0"/>
              </a:rPr>
              <a:t>It’s where you can change your personal statement.</a:t>
            </a:r>
          </a:p>
          <a:p>
            <a:pPr marL="914400" indent="-914400">
              <a:buFont typeface="+mj-lt"/>
              <a:buAutoNum type="alphaUcPeriod"/>
            </a:pPr>
            <a:r>
              <a:rPr lang="en-GB" sz="2800" b="1" dirty="0">
                <a:latin typeface="Roboto" panose="02000000000000000000" pitchFamily="2" charset="0"/>
                <a:ea typeface="Roboto" panose="02000000000000000000" pitchFamily="2" charset="0"/>
                <a:cs typeface="Roboto" panose="02000000000000000000" pitchFamily="2" charset="0"/>
              </a:rPr>
              <a:t>Adjustment is a chance for students to potentially change their university course if they’ve met and exceeded conditions for their firm choice.</a:t>
            </a:r>
          </a:p>
        </p:txBody>
      </p:sp>
      <p:sp>
        <p:nvSpPr>
          <p:cNvPr id="4" name="CorShape1"/>
          <p:cNvSpPr/>
          <p:nvPr>
            <p:custDataLst>
              <p:tags r:id="rId1"/>
            </p:custDataLst>
          </p:nvPr>
        </p:nvSpPr>
        <p:spPr>
          <a:xfrm>
            <a:off x="379759" y="3511176"/>
            <a:ext cx="9079201" cy="1818706"/>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66956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622184"/>
            <a:ext cx="4659601" cy="82053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WHAT IS CLEARING?</a:t>
            </a:r>
            <a:endParaRPr lang="en-GB" sz="3600" b="1" dirty="0">
              <a:solidFill>
                <a:schemeClr val="bg1"/>
              </a:solidFill>
            </a:endParaRPr>
          </a:p>
        </p:txBody>
      </p:sp>
      <p:sp>
        <p:nvSpPr>
          <p:cNvPr id="3" name="Rectangle 2"/>
          <p:cNvSpPr/>
          <p:nvPr/>
        </p:nvSpPr>
        <p:spPr>
          <a:xfrm>
            <a:off x="501678" y="1901924"/>
            <a:ext cx="8093682" cy="3970318"/>
          </a:xfrm>
          <a:prstGeom prst="rect">
            <a:avLst/>
          </a:prstGeom>
        </p:spPr>
        <p:txBody>
          <a:bodyPr wrap="square">
            <a:spAutoFit/>
          </a:bodyPr>
          <a:lstStyle/>
          <a:p>
            <a:pPr marL="914400" indent="-914400">
              <a:buFont typeface="+mj-lt"/>
              <a:buAutoNum type="alphaUcPeriod"/>
            </a:pPr>
            <a:r>
              <a:rPr lang="en-GB" sz="2800" b="1" dirty="0" smtClean="0">
                <a:latin typeface="Roboto" panose="02000000000000000000" pitchFamily="2" charset="0"/>
                <a:ea typeface="Roboto" panose="02000000000000000000" pitchFamily="2" charset="0"/>
                <a:cs typeface="Roboto" panose="02000000000000000000" pitchFamily="2" charset="0"/>
              </a:rPr>
              <a:t>It’s when you delete your UCAS application.</a:t>
            </a:r>
          </a:p>
          <a:p>
            <a:pPr marL="914400" indent="-914400">
              <a:buFont typeface="+mj-lt"/>
              <a:buAutoNum type="alphaUcPeriod"/>
            </a:pPr>
            <a:r>
              <a:rPr lang="en-GB" sz="2800" b="1" dirty="0">
                <a:latin typeface="Roboto" panose="02000000000000000000" pitchFamily="2" charset="0"/>
                <a:ea typeface="Roboto" panose="02000000000000000000" pitchFamily="2" charset="0"/>
                <a:cs typeface="Roboto" panose="02000000000000000000" pitchFamily="2" charset="0"/>
              </a:rPr>
              <a:t>It’s </a:t>
            </a:r>
            <a:r>
              <a:rPr lang="en-GB" sz="2800" b="1" dirty="0" smtClean="0">
                <a:latin typeface="Roboto" panose="02000000000000000000" pitchFamily="2" charset="0"/>
                <a:ea typeface="Roboto" panose="02000000000000000000" pitchFamily="2" charset="0"/>
                <a:cs typeface="Roboto" panose="02000000000000000000" pitchFamily="2" charset="0"/>
              </a:rPr>
              <a:t>an </a:t>
            </a:r>
            <a:r>
              <a:rPr lang="en-GB" sz="2800" b="1" dirty="0">
                <a:latin typeface="Roboto" panose="02000000000000000000" pitchFamily="2" charset="0"/>
                <a:ea typeface="Roboto" panose="02000000000000000000" pitchFamily="2" charset="0"/>
                <a:cs typeface="Roboto" panose="02000000000000000000" pitchFamily="2" charset="0"/>
              </a:rPr>
              <a:t>opportunity for applicants without an offer to find a university place</a:t>
            </a:r>
            <a:r>
              <a:rPr lang="en-GB" sz="2800" b="1" dirty="0" smtClean="0">
                <a:latin typeface="Roboto" panose="02000000000000000000" pitchFamily="2" charset="0"/>
                <a:ea typeface="Roboto" panose="02000000000000000000" pitchFamily="2" charset="0"/>
                <a:cs typeface="Roboto" panose="02000000000000000000" pitchFamily="2" charset="0"/>
              </a:rPr>
              <a:t>.</a:t>
            </a:r>
          </a:p>
          <a:p>
            <a:pPr marL="914400" indent="-914400">
              <a:buFont typeface="+mj-lt"/>
              <a:buAutoNum type="alphaUcPeriod"/>
            </a:pPr>
            <a:r>
              <a:rPr lang="en-GB" sz="2800" b="1" dirty="0" smtClean="0">
                <a:latin typeface="Roboto" panose="02000000000000000000" pitchFamily="2" charset="0"/>
                <a:ea typeface="Roboto" panose="02000000000000000000" pitchFamily="2" charset="0"/>
                <a:cs typeface="Roboto" panose="02000000000000000000" pitchFamily="2" charset="0"/>
              </a:rPr>
              <a:t>It’s a second </a:t>
            </a:r>
            <a:r>
              <a:rPr lang="en-GB" sz="2800" b="1" dirty="0">
                <a:latin typeface="Roboto" panose="02000000000000000000" pitchFamily="2" charset="0"/>
                <a:ea typeface="Roboto" panose="02000000000000000000" pitchFamily="2" charset="0"/>
                <a:cs typeface="Roboto" panose="02000000000000000000" pitchFamily="2" charset="0"/>
              </a:rPr>
              <a:t>chance for those who didn't want to accept the offer(s) they held originally</a:t>
            </a:r>
            <a:r>
              <a:rPr lang="en-GB" sz="2800" b="1" dirty="0" smtClean="0">
                <a:latin typeface="Roboto" panose="02000000000000000000" pitchFamily="2" charset="0"/>
                <a:ea typeface="Roboto" panose="02000000000000000000" pitchFamily="2" charset="0"/>
                <a:cs typeface="Roboto" panose="02000000000000000000" pitchFamily="2" charset="0"/>
              </a:rPr>
              <a:t>.</a:t>
            </a:r>
          </a:p>
          <a:p>
            <a:pPr marL="914400" indent="-914400">
              <a:buFont typeface="+mj-lt"/>
              <a:buAutoNum type="alphaUcPeriod"/>
            </a:pPr>
            <a:r>
              <a:rPr lang="en-GB" sz="2800" b="1" dirty="0">
                <a:latin typeface="Roboto" panose="02000000000000000000" pitchFamily="2" charset="0"/>
                <a:ea typeface="Roboto" panose="02000000000000000000" pitchFamily="2" charset="0"/>
                <a:cs typeface="Roboto" panose="02000000000000000000" pitchFamily="2" charset="0"/>
              </a:rPr>
              <a:t>A way for universities to fill any spaces they have left for the new academic year</a:t>
            </a:r>
            <a:r>
              <a:rPr lang="en-GB" sz="2800" b="1" dirty="0" smtClean="0">
                <a:latin typeface="Roboto" panose="02000000000000000000" pitchFamily="2" charset="0"/>
                <a:ea typeface="Roboto" panose="02000000000000000000" pitchFamily="2" charset="0"/>
                <a:cs typeface="Roboto" panose="02000000000000000000" pitchFamily="2" charset="0"/>
              </a:rPr>
              <a:t>.</a:t>
            </a:r>
          </a:p>
          <a:p>
            <a:pPr marL="914400" indent="-914400">
              <a:buFont typeface="+mj-lt"/>
              <a:buAutoNum type="alphaUcPeriod"/>
            </a:pPr>
            <a:endParaRPr lang="en-GB" sz="2800" b="1" dirty="0">
              <a:latin typeface="Roboto" panose="02000000000000000000" pitchFamily="2" charset="0"/>
              <a:ea typeface="Roboto" panose="02000000000000000000" pitchFamily="2" charset="0"/>
              <a:cs typeface="Roboto" panose="02000000000000000000" pitchFamily="2" charset="0"/>
            </a:endParaRPr>
          </a:p>
        </p:txBody>
      </p:sp>
      <p:sp>
        <p:nvSpPr>
          <p:cNvPr id="5" name="CorShape1"/>
          <p:cNvSpPr/>
          <p:nvPr>
            <p:custDataLst>
              <p:tags r:id="rId1"/>
            </p:custDataLst>
          </p:nvPr>
        </p:nvSpPr>
        <p:spPr>
          <a:xfrm>
            <a:off x="410239" y="2381918"/>
            <a:ext cx="8489921" cy="869282"/>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rShape1"/>
          <p:cNvSpPr/>
          <p:nvPr>
            <p:custDataLst>
              <p:tags r:id="rId2"/>
            </p:custDataLst>
          </p:nvPr>
        </p:nvSpPr>
        <p:spPr>
          <a:xfrm>
            <a:off x="410238" y="3257798"/>
            <a:ext cx="8489921" cy="1283722"/>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rShape1"/>
          <p:cNvSpPr/>
          <p:nvPr>
            <p:custDataLst>
              <p:tags r:id="rId3"/>
            </p:custDataLst>
          </p:nvPr>
        </p:nvSpPr>
        <p:spPr>
          <a:xfrm>
            <a:off x="410239" y="4541520"/>
            <a:ext cx="8489921" cy="869282"/>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75437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repeatDur="0" restart="never"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6" presetClass="emph" presetSubtype="0" repeatCount="10000" repeatDur="0" restart="never" fill="hold" grpId="1" nodeType="after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4" repeatDur="0" restart="never"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6" presetClass="emph" presetSubtype="0" repeatCount="10000" repeatDur="0" restart="never" fill="hold" grpId="1" nodeType="afterEffect">
                                  <p:stCondLst>
                                    <p:cond delay="0"/>
                                  </p:stCondLst>
                                  <p:childTnLst>
                                    <p:animEffect transition="out" filter="fade">
                                      <p:cBhvr>
                                        <p:cTn id="31" dur="500" tmFilter="0, 0; .2, .5; .8, .5; 1, 0"/>
                                        <p:tgtEl>
                                          <p:spTgt spid="7"/>
                                        </p:tgtEl>
                                      </p:cBhvr>
                                    </p:animEffect>
                                    <p:animScale>
                                      <p:cBhvr>
                                        <p:cTn id="3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536459"/>
            <a:ext cx="4659601" cy="82053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WHAT IS CLEARING?</a:t>
            </a:r>
            <a:endParaRPr lang="en-GB" sz="3600" b="1" dirty="0">
              <a:solidFill>
                <a:schemeClr val="bg1"/>
              </a:solidFill>
            </a:endParaRPr>
          </a:p>
        </p:txBody>
      </p:sp>
      <p:sp>
        <p:nvSpPr>
          <p:cNvPr id="3" name="TextBox 2"/>
          <p:cNvSpPr txBox="1"/>
          <p:nvPr/>
        </p:nvSpPr>
        <p:spPr>
          <a:xfrm>
            <a:off x="501679" y="1673497"/>
            <a:ext cx="10725121" cy="4093428"/>
          </a:xfrm>
          <a:prstGeom prst="rect">
            <a:avLst/>
          </a:prstGeom>
          <a:noFill/>
        </p:spPr>
        <p:txBody>
          <a:bodyPr wrap="square" rtlCol="0">
            <a:spAutoFit/>
          </a:bodyPr>
          <a:lstStyle/>
          <a:p>
            <a:r>
              <a:rPr lang="en-GB" sz="2000" b="1" u="sng" dirty="0" smtClean="0">
                <a:latin typeface="Roboto" panose="02000000000000000000" pitchFamily="2" charset="0"/>
                <a:ea typeface="Roboto" panose="02000000000000000000" pitchFamily="2" charset="0"/>
                <a:cs typeface="Roboto" panose="02000000000000000000" pitchFamily="2" charset="0"/>
              </a:rPr>
              <a:t>Answer</a:t>
            </a:r>
            <a:endParaRPr lang="en-GB" sz="2000" b="1" u="sng" dirty="0">
              <a:latin typeface="Roboto" panose="02000000000000000000" pitchFamily="2" charset="0"/>
              <a:ea typeface="Roboto" panose="02000000000000000000" pitchFamily="2" charset="0"/>
              <a:cs typeface="Roboto" panose="02000000000000000000" pitchFamily="2" charset="0"/>
            </a:endParaRPr>
          </a:p>
          <a:p>
            <a:endParaRPr lang="en-GB" sz="2000" b="1" dirty="0" smtClean="0">
              <a:latin typeface="Roboto" panose="02000000000000000000" pitchFamily="2" charset="0"/>
              <a:ea typeface="Roboto" panose="02000000000000000000" pitchFamily="2" charset="0"/>
              <a:cs typeface="Roboto" panose="02000000000000000000" pitchFamily="2" charset="0"/>
            </a:endParaRPr>
          </a:p>
          <a:p>
            <a:r>
              <a:rPr lang="en-GB" sz="2000" b="1" dirty="0" smtClean="0">
                <a:latin typeface="Roboto" panose="02000000000000000000" pitchFamily="2" charset="0"/>
                <a:ea typeface="Roboto" panose="02000000000000000000" pitchFamily="2" charset="0"/>
                <a:cs typeface="Roboto" panose="02000000000000000000" pitchFamily="2" charset="0"/>
              </a:rPr>
              <a:t>Clearing is…</a:t>
            </a:r>
            <a:endParaRPr lang="en-GB"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Arial" panose="020B0604020202020204" pitchFamily="34" charset="0"/>
              <a:buChar char="•"/>
            </a:pPr>
            <a:r>
              <a:rPr lang="en-GB" sz="2000" dirty="0" smtClean="0">
                <a:latin typeface="Roboto" panose="02000000000000000000" pitchFamily="2" charset="0"/>
                <a:ea typeface="Roboto" panose="02000000000000000000" pitchFamily="2" charset="0"/>
                <a:cs typeface="Roboto" panose="02000000000000000000" pitchFamily="2" charset="0"/>
              </a:rPr>
              <a:t>An </a:t>
            </a:r>
            <a:r>
              <a:rPr lang="en-GB" sz="2000" dirty="0">
                <a:latin typeface="Roboto" panose="02000000000000000000" pitchFamily="2" charset="0"/>
                <a:ea typeface="Roboto" panose="02000000000000000000" pitchFamily="2" charset="0"/>
                <a:cs typeface="Roboto" panose="02000000000000000000" pitchFamily="2" charset="0"/>
              </a:rPr>
              <a:t>opportunity for applicants without an offer to find a university </a:t>
            </a:r>
            <a:r>
              <a:rPr lang="en-GB" sz="2000" dirty="0" smtClean="0">
                <a:latin typeface="Roboto" panose="02000000000000000000" pitchFamily="2" charset="0"/>
                <a:ea typeface="Roboto" panose="02000000000000000000" pitchFamily="2" charset="0"/>
                <a:cs typeface="Roboto" panose="02000000000000000000" pitchFamily="2" charset="0"/>
              </a:rPr>
              <a:t>place.</a:t>
            </a:r>
            <a:endParaRPr lang="en-GB"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Arial" panose="020B0604020202020204" pitchFamily="34" charset="0"/>
              <a:buChar char="•"/>
            </a:pPr>
            <a:r>
              <a:rPr lang="en-GB" sz="2000" dirty="0">
                <a:latin typeface="Roboto" panose="02000000000000000000" pitchFamily="2" charset="0"/>
                <a:ea typeface="Roboto" panose="02000000000000000000" pitchFamily="2" charset="0"/>
                <a:cs typeface="Roboto" panose="02000000000000000000" pitchFamily="2" charset="0"/>
              </a:rPr>
              <a:t>A second chance for those who </a:t>
            </a:r>
            <a:r>
              <a:rPr lang="en-GB" sz="2000" dirty="0" smtClean="0">
                <a:latin typeface="Roboto" panose="02000000000000000000" pitchFamily="2" charset="0"/>
                <a:ea typeface="Roboto" panose="02000000000000000000" pitchFamily="2" charset="0"/>
                <a:cs typeface="Roboto" panose="02000000000000000000" pitchFamily="2" charset="0"/>
              </a:rPr>
              <a:t>didn't </a:t>
            </a:r>
            <a:r>
              <a:rPr lang="en-GB" sz="2000" dirty="0">
                <a:latin typeface="Roboto" panose="02000000000000000000" pitchFamily="2" charset="0"/>
                <a:ea typeface="Roboto" panose="02000000000000000000" pitchFamily="2" charset="0"/>
                <a:cs typeface="Roboto" panose="02000000000000000000" pitchFamily="2" charset="0"/>
              </a:rPr>
              <a:t>want to accept the offer(s) they </a:t>
            </a:r>
            <a:r>
              <a:rPr lang="en-GB" sz="2000" dirty="0" smtClean="0">
                <a:latin typeface="Roboto" panose="02000000000000000000" pitchFamily="2" charset="0"/>
                <a:ea typeface="Roboto" panose="02000000000000000000" pitchFamily="2" charset="0"/>
                <a:cs typeface="Roboto" panose="02000000000000000000" pitchFamily="2" charset="0"/>
              </a:rPr>
              <a:t>held originally.</a:t>
            </a:r>
          </a:p>
          <a:p>
            <a:pPr marL="457200" indent="-457200">
              <a:buFont typeface="Arial" panose="020B0604020202020204" pitchFamily="34" charset="0"/>
              <a:buChar char="•"/>
            </a:pPr>
            <a:r>
              <a:rPr lang="en-GB" sz="2000" dirty="0">
                <a:latin typeface="Roboto" panose="02000000000000000000" pitchFamily="2" charset="0"/>
                <a:ea typeface="Roboto" panose="02000000000000000000" pitchFamily="2" charset="0"/>
                <a:cs typeface="Roboto" panose="02000000000000000000" pitchFamily="2" charset="0"/>
              </a:rPr>
              <a:t>A way for universities to fill any spaces they have left for the new academic </a:t>
            </a:r>
            <a:r>
              <a:rPr lang="en-GB" sz="2000" dirty="0" smtClean="0">
                <a:latin typeface="Roboto" panose="02000000000000000000" pitchFamily="2" charset="0"/>
                <a:ea typeface="Roboto" panose="02000000000000000000" pitchFamily="2" charset="0"/>
                <a:cs typeface="Roboto" panose="02000000000000000000" pitchFamily="2" charset="0"/>
              </a:rPr>
              <a:t>year.</a:t>
            </a:r>
          </a:p>
          <a:p>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000" b="1" dirty="0" smtClean="0">
                <a:latin typeface="Roboto" panose="02000000000000000000" pitchFamily="2" charset="0"/>
                <a:ea typeface="Roboto" panose="02000000000000000000" pitchFamily="2" charset="0"/>
                <a:cs typeface="Roboto" panose="02000000000000000000" pitchFamily="2" charset="0"/>
              </a:rPr>
              <a:t>Clearing is for if…</a:t>
            </a:r>
          </a:p>
          <a:p>
            <a:pPr marL="342900" indent="-342900">
              <a:buFont typeface="Arial" panose="020B0604020202020204" pitchFamily="34" charset="0"/>
              <a:buChar char="•"/>
            </a:pPr>
            <a:r>
              <a:rPr lang="en-GB" sz="2000" dirty="0">
                <a:latin typeface="Roboto" panose="02000000000000000000" pitchFamily="2" charset="0"/>
                <a:ea typeface="Roboto" panose="02000000000000000000" pitchFamily="2" charset="0"/>
                <a:cs typeface="Roboto" panose="02000000000000000000" pitchFamily="2" charset="0"/>
              </a:rPr>
              <a:t>You haven’t already applied for a university course this year.</a:t>
            </a:r>
          </a:p>
          <a:p>
            <a:pPr marL="342900" indent="-342900">
              <a:buFont typeface="Arial" panose="020B0604020202020204" pitchFamily="34" charset="0"/>
              <a:buChar char="•"/>
            </a:pPr>
            <a:r>
              <a:rPr lang="en-GB" sz="2000" dirty="0">
                <a:latin typeface="Roboto" panose="02000000000000000000" pitchFamily="2" charset="0"/>
                <a:ea typeface="Roboto" panose="02000000000000000000" pitchFamily="2" charset="0"/>
                <a:cs typeface="Roboto" panose="02000000000000000000" pitchFamily="2" charset="0"/>
              </a:rPr>
              <a:t>You haven’t received any offers.</a:t>
            </a:r>
          </a:p>
          <a:p>
            <a:pPr marL="342900" indent="-342900">
              <a:buFont typeface="Arial" panose="020B0604020202020204" pitchFamily="34" charset="0"/>
              <a:buChar char="•"/>
            </a:pPr>
            <a:r>
              <a:rPr lang="en-GB" sz="2000" dirty="0">
                <a:latin typeface="Roboto" panose="02000000000000000000" pitchFamily="2" charset="0"/>
                <a:ea typeface="Roboto" panose="02000000000000000000" pitchFamily="2" charset="0"/>
                <a:cs typeface="Roboto" panose="02000000000000000000" pitchFamily="2" charset="0"/>
              </a:rPr>
              <a:t>You haven’t met the conditions of any of your offers.</a:t>
            </a:r>
          </a:p>
          <a:p>
            <a:pPr marL="342900" indent="-342900">
              <a:buFont typeface="Arial" panose="020B0604020202020204" pitchFamily="34" charset="0"/>
              <a:buChar char="•"/>
            </a:pPr>
            <a:r>
              <a:rPr lang="en-GB" sz="2000" dirty="0">
                <a:latin typeface="Roboto" panose="02000000000000000000" pitchFamily="2" charset="0"/>
                <a:ea typeface="Roboto" panose="02000000000000000000" pitchFamily="2" charset="0"/>
                <a:cs typeface="Roboto" panose="02000000000000000000" pitchFamily="2" charset="0"/>
              </a:rPr>
              <a:t>You've changed your mind. </a:t>
            </a:r>
          </a:p>
          <a:p>
            <a:endParaRPr lang="en-GB"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76036812"/>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ucas adjus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49" y="206827"/>
            <a:ext cx="3256380" cy="108546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897522" y="1573395"/>
            <a:ext cx="1606192"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Register with UCAS</a:t>
            </a:r>
          </a:p>
        </p:txBody>
      </p:sp>
      <p:sp>
        <p:nvSpPr>
          <p:cNvPr id="6" name="Text Box 5"/>
          <p:cNvSpPr txBox="1">
            <a:spLocks noChangeArrowheads="1"/>
          </p:cNvSpPr>
          <p:nvPr/>
        </p:nvSpPr>
        <p:spPr bwMode="auto">
          <a:xfrm>
            <a:off x="4528538" y="1424749"/>
            <a:ext cx="1525393"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Apply online using UCAS</a:t>
            </a:r>
          </a:p>
        </p:txBody>
      </p:sp>
      <p:sp>
        <p:nvSpPr>
          <p:cNvPr id="7" name="Text Box 6"/>
          <p:cNvSpPr txBox="1">
            <a:spLocks noChangeArrowheads="1"/>
          </p:cNvSpPr>
          <p:nvPr/>
        </p:nvSpPr>
        <p:spPr bwMode="auto">
          <a:xfrm>
            <a:off x="8758690" y="1403352"/>
            <a:ext cx="2264910"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Universities consider application</a:t>
            </a:r>
          </a:p>
        </p:txBody>
      </p:sp>
      <p:sp>
        <p:nvSpPr>
          <p:cNvPr id="8" name="Text Box 7"/>
          <p:cNvSpPr txBox="1">
            <a:spLocks noChangeArrowheads="1"/>
          </p:cNvSpPr>
          <p:nvPr/>
        </p:nvSpPr>
        <p:spPr bwMode="auto">
          <a:xfrm>
            <a:off x="8731192" y="3430360"/>
            <a:ext cx="2292408"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defRPr/>
            </a:pPr>
            <a:r>
              <a:rPr lang="en-GB" sz="2000" dirty="0" smtClean="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University offers/rejections</a:t>
            </a:r>
            <a:endPar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9" name="Text Box 8"/>
          <p:cNvSpPr txBox="1">
            <a:spLocks noChangeArrowheads="1"/>
          </p:cNvSpPr>
          <p:nvPr/>
        </p:nvSpPr>
        <p:spPr bwMode="auto">
          <a:xfrm>
            <a:off x="4528538" y="3255504"/>
            <a:ext cx="1610922"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Make firm/ insurance Choice</a:t>
            </a:r>
          </a:p>
        </p:txBody>
      </p:sp>
      <p:sp>
        <p:nvSpPr>
          <p:cNvPr id="10" name="Text Box 9"/>
          <p:cNvSpPr txBox="1">
            <a:spLocks noChangeArrowheads="1"/>
          </p:cNvSpPr>
          <p:nvPr/>
        </p:nvSpPr>
        <p:spPr bwMode="auto">
          <a:xfrm>
            <a:off x="922471" y="3430360"/>
            <a:ext cx="1556293"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No offers? UCAS Extra</a:t>
            </a:r>
          </a:p>
        </p:txBody>
      </p:sp>
      <p:sp>
        <p:nvSpPr>
          <p:cNvPr id="11" name="Text Box 11"/>
          <p:cNvSpPr txBox="1">
            <a:spLocks noChangeArrowheads="1"/>
          </p:cNvSpPr>
          <p:nvPr/>
        </p:nvSpPr>
        <p:spPr bwMode="auto">
          <a:xfrm>
            <a:off x="4338845" y="5215474"/>
            <a:ext cx="1774047"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Confirmation</a:t>
            </a:r>
          </a:p>
        </p:txBody>
      </p:sp>
      <p:sp>
        <p:nvSpPr>
          <p:cNvPr id="12" name="Text Box 12"/>
          <p:cNvSpPr txBox="1">
            <a:spLocks noChangeArrowheads="1"/>
          </p:cNvSpPr>
          <p:nvPr/>
        </p:nvSpPr>
        <p:spPr bwMode="auto">
          <a:xfrm>
            <a:off x="7214392" y="4772920"/>
            <a:ext cx="1152525"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Clearing</a:t>
            </a:r>
          </a:p>
        </p:txBody>
      </p:sp>
      <p:sp>
        <p:nvSpPr>
          <p:cNvPr id="13" name="AutoShape 14"/>
          <p:cNvSpPr>
            <a:spLocks noChangeArrowheads="1"/>
          </p:cNvSpPr>
          <p:nvPr/>
        </p:nvSpPr>
        <p:spPr bwMode="auto">
          <a:xfrm>
            <a:off x="2945266" y="1815934"/>
            <a:ext cx="1047295"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9" name="Text Box 25"/>
          <p:cNvSpPr txBox="1">
            <a:spLocks noChangeArrowheads="1"/>
          </p:cNvSpPr>
          <p:nvPr/>
        </p:nvSpPr>
        <p:spPr bwMode="auto">
          <a:xfrm>
            <a:off x="833707" y="2281281"/>
            <a:ext cx="1733822" cy="646331"/>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GB" sz="12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This is done by logging on to </a:t>
            </a:r>
            <a:r>
              <a:rPr lang="en-GB" sz="1200" dirty="0" err="1">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www.ucas.com</a:t>
            </a:r>
            <a:endParaRPr lang="en-GB" sz="12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21" name="Text Box 10"/>
          <p:cNvSpPr txBox="1">
            <a:spLocks noChangeArrowheads="1"/>
          </p:cNvSpPr>
          <p:nvPr/>
        </p:nvSpPr>
        <p:spPr bwMode="auto">
          <a:xfrm>
            <a:off x="1124354" y="5061586"/>
            <a:ext cx="1152525"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Exam Results</a:t>
            </a:r>
          </a:p>
        </p:txBody>
      </p:sp>
      <p:sp>
        <p:nvSpPr>
          <p:cNvPr id="23" name="Text Box 12"/>
          <p:cNvSpPr txBox="1">
            <a:spLocks noChangeArrowheads="1"/>
          </p:cNvSpPr>
          <p:nvPr/>
        </p:nvSpPr>
        <p:spPr bwMode="auto">
          <a:xfrm>
            <a:off x="7040900" y="5510779"/>
            <a:ext cx="1499507"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Adjustment</a:t>
            </a:r>
          </a:p>
        </p:txBody>
      </p:sp>
      <p:sp>
        <p:nvSpPr>
          <p:cNvPr id="25" name="Rounded Rectangle 24"/>
          <p:cNvSpPr/>
          <p:nvPr/>
        </p:nvSpPr>
        <p:spPr>
          <a:xfrm>
            <a:off x="9075225" y="5061586"/>
            <a:ext cx="2478087" cy="62865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6" name="TextBox 25"/>
          <p:cNvSpPr txBox="1">
            <a:spLocks noChangeArrowheads="1"/>
          </p:cNvSpPr>
          <p:nvPr/>
        </p:nvSpPr>
        <p:spPr bwMode="auto">
          <a:xfrm>
            <a:off x="9124437" y="5136001"/>
            <a:ext cx="2379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8000"/>
              </a:lnSpc>
              <a:buBlip>
                <a:blip r:embed="rId3"/>
              </a:buBlip>
              <a:defRPr sz="2000">
                <a:solidFill>
                  <a:schemeClr val="tx1"/>
                </a:solidFill>
                <a:latin typeface="Arial" panose="020B0604020202020204" pitchFamily="34" charset="0"/>
              </a:defRPr>
            </a:lvl1pPr>
            <a:lvl2pPr marL="742950" indent="-285750">
              <a:lnSpc>
                <a:spcPct val="108000"/>
              </a:lnSpc>
              <a:buBlip>
                <a:blip r:embed="rId3"/>
              </a:buBlip>
              <a:defRPr sz="2000">
                <a:solidFill>
                  <a:schemeClr val="tx1"/>
                </a:solidFill>
                <a:latin typeface="Arial" panose="020B0604020202020204" pitchFamily="34" charset="0"/>
              </a:defRPr>
            </a:lvl2pPr>
            <a:lvl3pPr marL="1143000" indent="-228600">
              <a:lnSpc>
                <a:spcPct val="108000"/>
              </a:lnSpc>
              <a:buBlip>
                <a:blip r:embed="rId3"/>
              </a:buBlip>
              <a:defRPr sz="2000">
                <a:solidFill>
                  <a:schemeClr val="tx1"/>
                </a:solidFill>
                <a:latin typeface="Arial" panose="020B0604020202020204" pitchFamily="34" charset="0"/>
              </a:defRPr>
            </a:lvl3pPr>
            <a:lvl4pPr marL="1600200" indent="-228600">
              <a:lnSpc>
                <a:spcPct val="108000"/>
              </a:lnSpc>
              <a:buBlip>
                <a:blip r:embed="rId3"/>
              </a:buBlip>
              <a:defRPr sz="2000">
                <a:solidFill>
                  <a:schemeClr val="tx1"/>
                </a:solidFill>
                <a:latin typeface="Arial" panose="020B0604020202020204" pitchFamily="34" charset="0"/>
              </a:defRPr>
            </a:lvl4pPr>
            <a:lvl5pPr marL="2057400" indent="-228600">
              <a:lnSpc>
                <a:spcPct val="108000"/>
              </a:lnSpc>
              <a:buBlip>
                <a:blip r:embed="rId3"/>
              </a:buBlip>
              <a:defRPr sz="2000">
                <a:solidFill>
                  <a:schemeClr val="tx1"/>
                </a:solidFill>
                <a:latin typeface="Arial" panose="020B0604020202020204" pitchFamily="34" charset="0"/>
              </a:defRPr>
            </a:lvl5pPr>
            <a:lvl6pPr marL="2514600" indent="-228600" eaLnBrk="0" fontAlgn="base" hangingPunct="0">
              <a:lnSpc>
                <a:spcPct val="108000"/>
              </a:lnSpc>
              <a:spcBef>
                <a:spcPct val="0"/>
              </a:spcBef>
              <a:spcAft>
                <a:spcPct val="0"/>
              </a:spcAft>
              <a:buBlip>
                <a:blip r:embed="rId3"/>
              </a:buBlip>
              <a:defRPr sz="2000">
                <a:solidFill>
                  <a:schemeClr val="tx1"/>
                </a:solidFill>
                <a:latin typeface="Arial" panose="020B0604020202020204" pitchFamily="34" charset="0"/>
              </a:defRPr>
            </a:lvl6pPr>
            <a:lvl7pPr marL="2971800" indent="-228600" eaLnBrk="0" fontAlgn="base" hangingPunct="0">
              <a:lnSpc>
                <a:spcPct val="108000"/>
              </a:lnSpc>
              <a:spcBef>
                <a:spcPct val="0"/>
              </a:spcBef>
              <a:spcAft>
                <a:spcPct val="0"/>
              </a:spcAft>
              <a:buBlip>
                <a:blip r:embed="rId3"/>
              </a:buBlip>
              <a:defRPr sz="2000">
                <a:solidFill>
                  <a:schemeClr val="tx1"/>
                </a:solidFill>
                <a:latin typeface="Arial" panose="020B0604020202020204" pitchFamily="34" charset="0"/>
              </a:defRPr>
            </a:lvl7pPr>
            <a:lvl8pPr marL="3429000" indent="-228600" eaLnBrk="0" fontAlgn="base" hangingPunct="0">
              <a:lnSpc>
                <a:spcPct val="108000"/>
              </a:lnSpc>
              <a:spcBef>
                <a:spcPct val="0"/>
              </a:spcBef>
              <a:spcAft>
                <a:spcPct val="0"/>
              </a:spcAft>
              <a:buBlip>
                <a:blip r:embed="rId3"/>
              </a:buBlip>
              <a:defRPr sz="2000">
                <a:solidFill>
                  <a:schemeClr val="tx1"/>
                </a:solidFill>
                <a:latin typeface="Arial" panose="020B0604020202020204" pitchFamily="34" charset="0"/>
              </a:defRPr>
            </a:lvl8pPr>
            <a:lvl9pPr marL="3886200" indent="-228600" eaLnBrk="0" fontAlgn="base" hangingPunct="0">
              <a:lnSpc>
                <a:spcPct val="108000"/>
              </a:lnSpc>
              <a:spcBef>
                <a:spcPct val="0"/>
              </a:spcBef>
              <a:spcAft>
                <a:spcPct val="0"/>
              </a:spcAft>
              <a:buBlip>
                <a:blip r:embed="rId3"/>
              </a:buBlip>
              <a:defRPr sz="2000">
                <a:solidFill>
                  <a:schemeClr val="tx1"/>
                </a:solidFill>
                <a:latin typeface="Arial" panose="020B0604020202020204" pitchFamily="34" charset="0"/>
              </a:defRPr>
            </a:lvl9pPr>
          </a:lstStyle>
          <a:p>
            <a:pPr algn="ctr" eaLnBrk="1" hangingPunct="1">
              <a:lnSpc>
                <a:spcPct val="100000"/>
              </a:lnSpc>
              <a:buFontTx/>
              <a:buNone/>
            </a:pPr>
            <a:r>
              <a:rPr lang="en-GB" altLang="en-US" sz="1400" b="1" dirty="0">
                <a:solidFill>
                  <a:srgbClr val="FF0000"/>
                </a:solidFill>
                <a:latin typeface="Roboto" panose="02000000000000000000" pitchFamily="2" charset="0"/>
                <a:ea typeface="Roboto" panose="02000000000000000000" pitchFamily="2" charset="0"/>
                <a:cs typeface="Roboto" panose="02000000000000000000" pitchFamily="2" charset="0"/>
              </a:rPr>
              <a:t>DON’T GO ON HOLIDAY FOR RESULTS DAY!!!!!</a:t>
            </a:r>
          </a:p>
        </p:txBody>
      </p:sp>
      <p:sp>
        <p:nvSpPr>
          <p:cNvPr id="27" name="AutoShape 14"/>
          <p:cNvSpPr>
            <a:spLocks noChangeArrowheads="1"/>
          </p:cNvSpPr>
          <p:nvPr/>
        </p:nvSpPr>
        <p:spPr bwMode="auto">
          <a:xfrm>
            <a:off x="6690745" y="1815934"/>
            <a:ext cx="1047295"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8" name="AutoShape 14"/>
          <p:cNvSpPr>
            <a:spLocks noChangeArrowheads="1"/>
          </p:cNvSpPr>
          <p:nvPr/>
        </p:nvSpPr>
        <p:spPr bwMode="auto">
          <a:xfrm rot="5400000">
            <a:off x="9401174" y="2850804"/>
            <a:ext cx="618899"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9" name="AutoShape 14"/>
          <p:cNvSpPr>
            <a:spLocks noChangeArrowheads="1"/>
          </p:cNvSpPr>
          <p:nvPr/>
        </p:nvSpPr>
        <p:spPr bwMode="auto">
          <a:xfrm rot="10800000">
            <a:off x="6690744" y="3689053"/>
            <a:ext cx="1047295"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0" name="AutoShape 14"/>
          <p:cNvSpPr>
            <a:spLocks noChangeArrowheads="1"/>
          </p:cNvSpPr>
          <p:nvPr/>
        </p:nvSpPr>
        <p:spPr bwMode="auto">
          <a:xfrm rot="10800000">
            <a:off x="2945265" y="3689053"/>
            <a:ext cx="1047295"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1" name="AutoShape 14"/>
          <p:cNvSpPr>
            <a:spLocks noChangeArrowheads="1"/>
          </p:cNvSpPr>
          <p:nvPr/>
        </p:nvSpPr>
        <p:spPr bwMode="auto">
          <a:xfrm rot="5400000">
            <a:off x="1391166" y="4506335"/>
            <a:ext cx="618899"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2" name="AutoShape 14"/>
          <p:cNvSpPr>
            <a:spLocks noChangeArrowheads="1"/>
          </p:cNvSpPr>
          <p:nvPr/>
        </p:nvSpPr>
        <p:spPr bwMode="auto">
          <a:xfrm>
            <a:off x="2945266" y="5320279"/>
            <a:ext cx="1047295"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3" name="AutoShape 14"/>
          <p:cNvSpPr>
            <a:spLocks noChangeArrowheads="1"/>
          </p:cNvSpPr>
          <p:nvPr/>
        </p:nvSpPr>
        <p:spPr bwMode="auto">
          <a:xfrm rot="20269396">
            <a:off x="6381296" y="5082736"/>
            <a:ext cx="618899"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4" name="AutoShape 14"/>
          <p:cNvSpPr>
            <a:spLocks noChangeArrowheads="1"/>
          </p:cNvSpPr>
          <p:nvPr/>
        </p:nvSpPr>
        <p:spPr bwMode="auto">
          <a:xfrm rot="699011">
            <a:off x="6381500" y="5514436"/>
            <a:ext cx="618899"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103386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75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75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75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75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75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75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75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75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grpId="0" nodeType="withEffect">
                                  <p:stCondLst>
                                    <p:cond delay="125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9" grpId="0"/>
      <p:bldP spid="21" grpId="0" animBg="1"/>
      <p:bldP spid="23" grpId="0" animBg="1"/>
      <p:bldP spid="25" grpId="0" animBg="1"/>
      <p:bldP spid="26" grpId="0"/>
      <p:bldP spid="27" grpId="0" animBg="1"/>
      <p:bldP spid="28" grpId="0" animBg="1"/>
      <p:bldP spid="29" grpId="0" animBg="1"/>
      <p:bldP spid="30" grpId="0" animBg="1"/>
      <p:bldP spid="31" grpId="0" animBg="1"/>
      <p:bldP spid="32"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622184"/>
            <a:ext cx="2891761" cy="82053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YOUR TURN!</a:t>
            </a:r>
            <a:endParaRPr lang="en-GB" sz="3600" b="1" dirty="0">
              <a:solidFill>
                <a:schemeClr val="bg1"/>
              </a:solidFill>
            </a:endParaRPr>
          </a:p>
        </p:txBody>
      </p:sp>
      <p:sp>
        <p:nvSpPr>
          <p:cNvPr id="4" name="Rounded Rectangle 3"/>
          <p:cNvSpPr/>
          <p:nvPr/>
        </p:nvSpPr>
        <p:spPr>
          <a:xfrm>
            <a:off x="501678" y="1718549"/>
            <a:ext cx="6347357" cy="4431240"/>
          </a:xfrm>
          <a:prstGeom prst="roundRect">
            <a:avLst/>
          </a:prstGeom>
          <a:solidFill>
            <a:srgbClr val="ED1C24"/>
          </a:solidFill>
          <a:ln>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latin typeface="Roboto" panose="02000000000000000000" pitchFamily="2" charset="0"/>
                <a:ea typeface="Roboto" panose="02000000000000000000" pitchFamily="2" charset="0"/>
                <a:cs typeface="Roboto" panose="02000000000000000000" pitchFamily="2" charset="0"/>
              </a:rPr>
              <a:t>Now we’ve explored more about UCAS, it’s your turn!</a:t>
            </a:r>
          </a:p>
          <a:p>
            <a:pPr algn="ctr"/>
            <a:endParaRPr lang="en-GB" sz="2600" dirty="0">
              <a:latin typeface="Roboto" panose="02000000000000000000" pitchFamily="2" charset="0"/>
              <a:ea typeface="Roboto" panose="02000000000000000000" pitchFamily="2" charset="0"/>
              <a:cs typeface="Roboto" panose="02000000000000000000" pitchFamily="2" charset="0"/>
            </a:endParaRPr>
          </a:p>
          <a:p>
            <a:pPr algn="ctr"/>
            <a:r>
              <a:rPr lang="en-GB" sz="2600" dirty="0">
                <a:latin typeface="Roboto" panose="02000000000000000000" pitchFamily="2" charset="0"/>
                <a:ea typeface="Roboto" panose="02000000000000000000" pitchFamily="2" charset="0"/>
                <a:cs typeface="Roboto" panose="02000000000000000000" pitchFamily="2" charset="0"/>
              </a:rPr>
              <a:t>Set up an account on </a:t>
            </a:r>
            <a:r>
              <a:rPr lang="en-GB" sz="2600" b="1" dirty="0">
                <a:latin typeface="Roboto" panose="02000000000000000000" pitchFamily="2" charset="0"/>
                <a:ea typeface="Roboto" panose="02000000000000000000" pitchFamily="2" charset="0"/>
                <a:cs typeface="Roboto" panose="02000000000000000000" pitchFamily="2" charset="0"/>
              </a:rPr>
              <a:t>UCAS Hub </a:t>
            </a:r>
            <a:r>
              <a:rPr lang="en-GB" sz="2600" dirty="0">
                <a:latin typeface="Roboto" panose="02000000000000000000" pitchFamily="2" charset="0"/>
                <a:ea typeface="Roboto" panose="02000000000000000000" pitchFamily="2" charset="0"/>
                <a:cs typeface="Roboto" panose="02000000000000000000" pitchFamily="2" charset="0"/>
              </a:rPr>
              <a:t>to find out more about applying to university, student life, financial support and more</a:t>
            </a:r>
            <a:r>
              <a:rPr lang="en-GB" sz="2600" dirty="0" smtClean="0">
                <a:latin typeface="Roboto" panose="02000000000000000000" pitchFamily="2" charset="0"/>
                <a:ea typeface="Roboto" panose="02000000000000000000" pitchFamily="2" charset="0"/>
                <a:cs typeface="Roboto" panose="02000000000000000000" pitchFamily="2" charset="0"/>
              </a:rPr>
              <a:t>!</a:t>
            </a:r>
            <a:endParaRPr lang="en-GB" sz="2600" dirty="0"/>
          </a:p>
        </p:txBody>
      </p:sp>
      <p:pic>
        <p:nvPicPr>
          <p:cNvPr id="2050" name="Picture 2" descr="UCAS on Twitter: &quot;If only there was a helpful hub to make picking a  university easier… 😉 🔍 https://t.co/3EicjNdvLz…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835" y="2682157"/>
            <a:ext cx="4769568" cy="250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9271"/>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8" y="604064"/>
            <a:ext cx="7594571"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PREVIOUS SESSION’S OBJECTIVES</a:t>
            </a:r>
            <a:endParaRPr lang="en-GB" sz="3600" b="1" dirty="0"/>
          </a:p>
        </p:txBody>
      </p:sp>
      <p:sp>
        <p:nvSpPr>
          <p:cNvPr id="3" name="Rounded Rectangle 2"/>
          <p:cNvSpPr/>
          <p:nvPr/>
        </p:nvSpPr>
        <p:spPr>
          <a:xfrm>
            <a:off x="501679" y="1740848"/>
            <a:ext cx="10515600" cy="1110701"/>
          </a:xfrm>
          <a:prstGeom prst="roundRect">
            <a:avLst>
              <a:gd name="adj" fmla="val 10000"/>
            </a:avLst>
          </a:prstGeom>
          <a:solidFill>
            <a:schemeClr val="tx1">
              <a:lumMod val="50000"/>
              <a:lumOff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5" name="Rectangle 4" descr="Blog"/>
          <p:cNvSpPr/>
          <p:nvPr/>
        </p:nvSpPr>
        <p:spPr>
          <a:xfrm>
            <a:off x="718750" y="1914876"/>
            <a:ext cx="762643" cy="762643"/>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1742650"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defTabSz="1244600">
                <a:lnSpc>
                  <a:spcPct val="90000"/>
                </a:lnSpc>
                <a:spcBef>
                  <a:spcPct val="0"/>
                </a:spcBef>
                <a:spcAft>
                  <a:spcPct val="35000"/>
                </a:spcAft>
              </a:pPr>
              <a:r>
                <a:rPr lang="en-US" sz="2400" b="1" dirty="0">
                  <a:solidFill>
                    <a:schemeClr val="bg1"/>
                  </a:solidFill>
                </a:rPr>
                <a:t>OBJECTIVE 1: </a:t>
              </a:r>
              <a:r>
                <a:rPr lang="en-GB" sz="2400" dirty="0"/>
                <a:t>To understand the financial support available through Student Finance and the government. </a:t>
              </a:r>
              <a:endParaRPr lang="en-US" sz="2400" b="1" dirty="0">
                <a:solidFill>
                  <a:schemeClr val="bg1"/>
                </a:solidFill>
              </a:endParaRPr>
            </a:p>
          </p:txBody>
        </p:sp>
      </p:grpSp>
      <p:sp>
        <p:nvSpPr>
          <p:cNvPr id="9" name="Rounded Rectangle 8"/>
          <p:cNvSpPr/>
          <p:nvPr/>
        </p:nvSpPr>
        <p:spPr>
          <a:xfrm>
            <a:off x="501679" y="3177761"/>
            <a:ext cx="10515600" cy="1110701"/>
          </a:xfrm>
          <a:prstGeom prst="roundRect">
            <a:avLst>
              <a:gd name="adj" fmla="val 10000"/>
            </a:avLst>
          </a:prstGeom>
          <a:solidFill>
            <a:schemeClr val="tx1">
              <a:lumMod val="50000"/>
              <a:lumOff val="5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0" name="Rectangle 9" descr="Blog"/>
          <p:cNvSpPr/>
          <p:nvPr/>
        </p:nvSpPr>
        <p:spPr>
          <a:xfrm>
            <a:off x="718750" y="3351789"/>
            <a:ext cx="762643" cy="762643"/>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1742650"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defTabSz="1244600">
                <a:lnSpc>
                  <a:spcPct val="90000"/>
                </a:lnSpc>
                <a:spcBef>
                  <a:spcPct val="0"/>
                </a:spcBef>
                <a:spcAft>
                  <a:spcPct val="35000"/>
                </a:spcAft>
              </a:pPr>
              <a:r>
                <a:rPr lang="en-US" sz="2400" b="1" dirty="0">
                  <a:solidFill>
                    <a:schemeClr val="bg1"/>
                  </a:solidFill>
                </a:rPr>
                <a:t>OBJECTIVE 2: </a:t>
              </a:r>
              <a:r>
                <a:rPr lang="en-GB" sz="2400" dirty="0"/>
                <a:t>To understand the financial support available through scholarships and grants. </a:t>
              </a:r>
              <a:endParaRPr lang="en-US" sz="2400" b="1" dirty="0">
                <a:solidFill>
                  <a:schemeClr val="bg1"/>
                </a:solidFill>
              </a:endParaRPr>
            </a:p>
          </p:txBody>
        </p:sp>
      </p:grpSp>
      <p:sp>
        <p:nvSpPr>
          <p:cNvPr id="14" name="Rounded Rectangle 13"/>
          <p:cNvSpPr/>
          <p:nvPr/>
        </p:nvSpPr>
        <p:spPr>
          <a:xfrm>
            <a:off x="501679" y="4647334"/>
            <a:ext cx="10515600" cy="1110701"/>
          </a:xfrm>
          <a:prstGeom prst="roundRect">
            <a:avLst>
              <a:gd name="adj" fmla="val 10000"/>
            </a:avLst>
          </a:prstGeom>
          <a:solidFill>
            <a:schemeClr val="tx1">
              <a:lumMod val="50000"/>
              <a:lumOff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5" name="Rectangle 14" descr="Blog"/>
          <p:cNvSpPr/>
          <p:nvPr/>
        </p:nvSpPr>
        <p:spPr>
          <a:xfrm>
            <a:off x="718750" y="4821362"/>
            <a:ext cx="762643" cy="762643"/>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6" name="Group 15"/>
          <p:cNvGrpSpPr/>
          <p:nvPr/>
        </p:nvGrpSpPr>
        <p:grpSpPr>
          <a:xfrm>
            <a:off x="1742650"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dirty="0">
                  <a:solidFill>
                    <a:schemeClr val="bg1"/>
                  </a:solidFill>
                </a:rPr>
                <a:t>OBJECTIVE 3: </a:t>
              </a:r>
              <a:r>
                <a:rPr lang="en-GB" sz="2400" dirty="0"/>
                <a:t>To understand the main costs associated with higher education and university.</a:t>
              </a:r>
              <a:endParaRPr lang="en-US" sz="2400" b="1" dirty="0">
                <a:solidFill>
                  <a:schemeClr val="bg1"/>
                </a:solidFill>
              </a:endParaRPr>
            </a:p>
          </p:txBody>
        </p:sp>
      </p:grpSp>
    </p:spTree>
    <p:extLst>
      <p:ext uri="{BB962C8B-B14F-4D97-AF65-F5344CB8AC3E}">
        <p14:creationId xmlns:p14="http://schemas.microsoft.com/office/powerpoint/2010/main" val="8683981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3B7B010-2BCB-CF42-A555-DC3B463137B3}"/>
              </a:ext>
            </a:extLst>
          </p:cNvPr>
          <p:cNvSpPr txBox="1"/>
          <p:nvPr/>
        </p:nvSpPr>
        <p:spPr>
          <a:xfrm>
            <a:off x="538330" y="625615"/>
            <a:ext cx="6556738" cy="646331"/>
          </a:xfrm>
          <a:prstGeom prst="rect">
            <a:avLst/>
          </a:prstGeom>
          <a:solidFill>
            <a:srgbClr val="0F7CC6"/>
          </a:solidFill>
        </p:spPr>
        <p:txBody>
          <a:bodyPr wrap="square" rtlCol="0">
            <a:spAutoFit/>
          </a:bodyPr>
          <a:lstStyle/>
          <a:p>
            <a:r>
              <a:rPr lang="en-GB" sz="3600" b="1" dirty="0" smtClean="0">
                <a:solidFill>
                  <a:schemeClr val="bg1"/>
                </a:solidFill>
              </a:rPr>
              <a:t>UNIVERSITY LEAGUE TABLES</a:t>
            </a:r>
            <a:endParaRPr lang="en-GB" sz="3600" b="1" dirty="0">
              <a:solidFill>
                <a:schemeClr val="bg1"/>
              </a:solidFill>
            </a:endParaRPr>
          </a:p>
        </p:txBody>
      </p:sp>
      <p:sp>
        <p:nvSpPr>
          <p:cNvPr id="5" name="Rounded Rectangle 4"/>
          <p:cNvSpPr/>
          <p:nvPr/>
        </p:nvSpPr>
        <p:spPr>
          <a:xfrm>
            <a:off x="538330" y="1447797"/>
            <a:ext cx="11174699" cy="1312820"/>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t>University rankings and league tables offer you an insight into what each University is good and bad at. They include factors such as student satisfaction, </a:t>
            </a:r>
            <a:r>
              <a:rPr lang="en-GB" sz="1900" dirty="0" err="1"/>
              <a:t>student:staff</a:t>
            </a:r>
            <a:r>
              <a:rPr lang="en-GB" sz="1900" dirty="0"/>
              <a:t> ratio, graduate prospects and entry grades</a:t>
            </a:r>
            <a:r>
              <a:rPr lang="en-GB" sz="1900" dirty="0" smtClean="0"/>
              <a:t>.</a:t>
            </a:r>
            <a:endParaRPr lang="en-GB" sz="1900" dirty="0"/>
          </a:p>
        </p:txBody>
      </p:sp>
      <p:sp>
        <p:nvSpPr>
          <p:cNvPr id="6" name="Rounded Rectangle 5"/>
          <p:cNvSpPr/>
          <p:nvPr/>
        </p:nvSpPr>
        <p:spPr>
          <a:xfrm>
            <a:off x="538330" y="2913017"/>
            <a:ext cx="11174699" cy="1312820"/>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smtClean="0"/>
              <a:t>League </a:t>
            </a:r>
            <a:r>
              <a:rPr lang="en-GB" sz="1900" dirty="0"/>
              <a:t>tables contain a lot of information and are often quite closely ranked, with only a few points separating one ranked 40 and another ranked 50. With there not being much overall difference between some Universities, it could be worth looking at which of the factors are most important to you.</a:t>
            </a:r>
          </a:p>
        </p:txBody>
      </p:sp>
      <p:sp>
        <p:nvSpPr>
          <p:cNvPr id="7" name="Rounded Rectangle 6"/>
          <p:cNvSpPr/>
          <p:nvPr/>
        </p:nvSpPr>
        <p:spPr>
          <a:xfrm>
            <a:off x="538329" y="4378237"/>
            <a:ext cx="11174699" cy="1312820"/>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t>Overall rankings may be very different from specific subject rankings. A University for your chosen course could be ranked near the bottom overall, but near the top for a specific course – it’s important to check this!</a:t>
            </a:r>
          </a:p>
        </p:txBody>
      </p:sp>
    </p:spTree>
    <p:extLst>
      <p:ext uri="{BB962C8B-B14F-4D97-AF65-F5344CB8AC3E}">
        <p14:creationId xmlns:p14="http://schemas.microsoft.com/office/powerpoint/2010/main" val="662646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3B7B010-2BCB-CF42-A555-DC3B463137B3}"/>
              </a:ext>
            </a:extLst>
          </p:cNvPr>
          <p:cNvSpPr txBox="1"/>
          <p:nvPr/>
        </p:nvSpPr>
        <p:spPr>
          <a:xfrm>
            <a:off x="538330" y="625615"/>
            <a:ext cx="5995820" cy="646331"/>
          </a:xfrm>
          <a:prstGeom prst="rect">
            <a:avLst/>
          </a:prstGeom>
          <a:solidFill>
            <a:srgbClr val="0F7CC6"/>
          </a:solidFill>
        </p:spPr>
        <p:txBody>
          <a:bodyPr wrap="square" rtlCol="0">
            <a:spAutoFit/>
          </a:bodyPr>
          <a:lstStyle/>
          <a:p>
            <a:r>
              <a:rPr lang="en-GB" sz="3600" b="1" dirty="0" smtClean="0">
                <a:solidFill>
                  <a:schemeClr val="bg1"/>
                </a:solidFill>
              </a:rPr>
              <a:t>WHERE CAN I FIND THEM?</a:t>
            </a:r>
            <a:endParaRPr lang="en-GB" sz="3600" b="1" dirty="0">
              <a:solidFill>
                <a:schemeClr val="bg1"/>
              </a:solidFill>
            </a:endParaRPr>
          </a:p>
        </p:txBody>
      </p:sp>
      <p:sp>
        <p:nvSpPr>
          <p:cNvPr id="5" name="Rounded Rectangle 4"/>
          <p:cNvSpPr/>
          <p:nvPr/>
        </p:nvSpPr>
        <p:spPr>
          <a:xfrm>
            <a:off x="6905897" y="5658327"/>
            <a:ext cx="4807132" cy="836413"/>
          </a:xfrm>
          <a:prstGeom prst="round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t>The Guardian</a:t>
            </a:r>
            <a:endParaRPr lang="en-GB" sz="2000" dirty="0"/>
          </a:p>
        </p:txBody>
      </p:sp>
      <p:sp>
        <p:nvSpPr>
          <p:cNvPr id="6" name="Rounded Rectangle 5"/>
          <p:cNvSpPr/>
          <p:nvPr/>
        </p:nvSpPr>
        <p:spPr>
          <a:xfrm>
            <a:off x="538330" y="4542327"/>
            <a:ext cx="5011625" cy="845563"/>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t>The Times</a:t>
            </a:r>
            <a:endParaRPr lang="en-GB" sz="2000" dirty="0"/>
          </a:p>
        </p:txBody>
      </p:sp>
      <p:sp>
        <p:nvSpPr>
          <p:cNvPr id="7" name="Rounded Rectangle 6"/>
          <p:cNvSpPr/>
          <p:nvPr/>
        </p:nvSpPr>
        <p:spPr>
          <a:xfrm>
            <a:off x="538330" y="5658327"/>
            <a:ext cx="6149853" cy="836413"/>
          </a:xfrm>
          <a:prstGeom prst="roundRect">
            <a:avLst/>
          </a:prstGeom>
          <a:solidFill>
            <a:srgbClr val="FFDE16"/>
          </a:solidFill>
          <a:ln>
            <a:solidFill>
              <a:srgbClr val="FFD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t>Complete University Guide</a:t>
            </a:r>
            <a:endParaRPr lang="en-GB" sz="2000" dirty="0"/>
          </a:p>
        </p:txBody>
      </p:sp>
      <p:sp>
        <p:nvSpPr>
          <p:cNvPr id="8" name="Rounded Rectangle 7"/>
          <p:cNvSpPr/>
          <p:nvPr/>
        </p:nvSpPr>
        <p:spPr>
          <a:xfrm>
            <a:off x="5704114" y="4551477"/>
            <a:ext cx="6008915" cy="836413"/>
          </a:xfrm>
          <a:prstGeom prst="roundRect">
            <a:avLst/>
          </a:prstGeom>
          <a:solidFill>
            <a:srgbClr val="ED1C24"/>
          </a:solidFill>
          <a:ln>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t>QS World University Rankings</a:t>
            </a:r>
            <a:endParaRPr lang="en-GB" sz="2000" dirty="0"/>
          </a:p>
        </p:txBody>
      </p:sp>
      <p:sp>
        <p:nvSpPr>
          <p:cNvPr id="9" name="Rounded Rectangle 8"/>
          <p:cNvSpPr/>
          <p:nvPr/>
        </p:nvSpPr>
        <p:spPr>
          <a:xfrm>
            <a:off x="538330" y="1471271"/>
            <a:ext cx="11174699" cy="2795929"/>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There are a few different University league tables out there, and some put more importance on some factors than others.</a:t>
            </a:r>
          </a:p>
          <a:p>
            <a:endParaRPr lang="en-GB" dirty="0"/>
          </a:p>
          <a:p>
            <a:r>
              <a:rPr lang="en-GB" dirty="0"/>
              <a:t>For example, The Guardian league table favours Universities that students have rated as being good at teaching and assessment, as well as those who are good at helping students who aren’t typically high-achievers. </a:t>
            </a:r>
            <a:r>
              <a:rPr lang="en-GB" dirty="0" smtClean="0"/>
              <a:t>However, The </a:t>
            </a:r>
            <a:r>
              <a:rPr lang="en-GB" dirty="0"/>
              <a:t>Guardian </a:t>
            </a:r>
            <a:r>
              <a:rPr lang="en-GB" dirty="0" smtClean="0"/>
              <a:t>doesn’t </a:t>
            </a:r>
            <a:r>
              <a:rPr lang="en-GB" dirty="0"/>
              <a:t>include research quality or academic reputation, so top-ranking Universities </a:t>
            </a:r>
            <a:r>
              <a:rPr lang="en-GB" dirty="0" smtClean="0"/>
              <a:t>included in their league table may </a:t>
            </a:r>
            <a:r>
              <a:rPr lang="en-GB" dirty="0"/>
              <a:t>not have the most ‘influential’ lecturers in the institution. </a:t>
            </a:r>
          </a:p>
          <a:p>
            <a:endParaRPr lang="en-GB" dirty="0"/>
          </a:p>
          <a:p>
            <a:r>
              <a:rPr lang="en-GB" dirty="0"/>
              <a:t>You can find the most used league tables here:</a:t>
            </a:r>
          </a:p>
        </p:txBody>
      </p:sp>
      <p:pic>
        <p:nvPicPr>
          <p:cNvPr id="1026" name="Picture 2" descr="The Times Logo | evolution history and meaning"/>
          <p:cNvPicPr>
            <a:picLocks noChangeAspect="1" noChangeArrowheads="1"/>
          </p:cNvPicPr>
          <p:nvPr/>
        </p:nvPicPr>
        <p:blipFill rotWithShape="1">
          <a:blip r:embed="rId2">
            <a:extLst>
              <a:ext uri="{28A0092B-C50C-407E-A947-70E740481C1C}">
                <a14:useLocalDpi xmlns:a14="http://schemas.microsoft.com/office/drawing/2010/main" val="0"/>
              </a:ext>
            </a:extLst>
          </a:blip>
          <a:srcRect t="29335" b="28423"/>
          <a:stretch/>
        </p:blipFill>
        <p:spPr bwMode="auto">
          <a:xfrm>
            <a:off x="2869654" y="4673370"/>
            <a:ext cx="2417839" cy="583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plete University Guide rankings 2019 - English and Related Literature,  The University of Y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574" y="5757308"/>
            <a:ext cx="2455576" cy="638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Guardian – Logos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5257" y="5894808"/>
            <a:ext cx="2218510" cy="3904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S Rankings Summit – EduData Summit 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5931" y="4536335"/>
            <a:ext cx="1987836" cy="86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0472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B7B010-2BCB-CF42-A555-DC3B463137B3}"/>
              </a:ext>
            </a:extLst>
          </p:cNvPr>
          <p:cNvSpPr txBox="1"/>
          <p:nvPr/>
        </p:nvSpPr>
        <p:spPr>
          <a:xfrm>
            <a:off x="538329" y="625615"/>
            <a:ext cx="6948321" cy="646331"/>
          </a:xfrm>
          <a:prstGeom prst="rect">
            <a:avLst/>
          </a:prstGeom>
          <a:solidFill>
            <a:srgbClr val="0F7CC6"/>
          </a:solidFill>
        </p:spPr>
        <p:txBody>
          <a:bodyPr wrap="square" rtlCol="0">
            <a:spAutoFit/>
          </a:bodyPr>
          <a:lstStyle/>
          <a:p>
            <a:r>
              <a:rPr lang="en-GB" sz="3600" b="1" dirty="0" smtClean="0">
                <a:solidFill>
                  <a:schemeClr val="bg1"/>
                </a:solidFill>
              </a:rPr>
              <a:t>RUSSELL GROUP UNIVERSITIES</a:t>
            </a:r>
            <a:endParaRPr lang="en-GB" sz="3600" b="1" dirty="0">
              <a:solidFill>
                <a:schemeClr val="bg1"/>
              </a:solidFill>
            </a:endParaRPr>
          </a:p>
        </p:txBody>
      </p:sp>
      <p:sp>
        <p:nvSpPr>
          <p:cNvPr id="4" name="Rounded Rectangle 3"/>
          <p:cNvSpPr/>
          <p:nvPr/>
        </p:nvSpPr>
        <p:spPr>
          <a:xfrm>
            <a:off x="538323" y="1441840"/>
            <a:ext cx="11138095" cy="1373078"/>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The Russell Group University website states that ‘The Russell Group’s 24 members are world-class, research-intensive universities. They are unique institutions, each with their own history and ethos, but they share some distinguishing characteristics</a:t>
            </a:r>
            <a:r>
              <a:rPr lang="en-GB" sz="2200" dirty="0" smtClean="0"/>
              <a:t>’.</a:t>
            </a:r>
            <a:endParaRPr lang="en-GB" sz="2200" dirty="0"/>
          </a:p>
        </p:txBody>
      </p:sp>
      <p:sp>
        <p:nvSpPr>
          <p:cNvPr id="5" name="Rounded Rectangle 4"/>
          <p:cNvSpPr/>
          <p:nvPr/>
        </p:nvSpPr>
        <p:spPr>
          <a:xfrm>
            <a:off x="538320" y="2948431"/>
            <a:ext cx="11138095" cy="1373078"/>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Russell Group Universities ‘produce more than two-thirds of the world-leading research produced in UK universities and support more than 300,000 jobs across the country</a:t>
            </a:r>
            <a:r>
              <a:rPr lang="en-GB" sz="2200" dirty="0" smtClean="0"/>
              <a:t>’.</a:t>
            </a:r>
            <a:endParaRPr lang="en-GB" sz="2200" dirty="0"/>
          </a:p>
        </p:txBody>
      </p:sp>
      <p:sp>
        <p:nvSpPr>
          <p:cNvPr id="6" name="Rounded Rectangle 5"/>
          <p:cNvSpPr/>
          <p:nvPr/>
        </p:nvSpPr>
        <p:spPr>
          <a:xfrm>
            <a:off x="538323" y="4455022"/>
            <a:ext cx="11138095" cy="1373078"/>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Russell Group </a:t>
            </a:r>
            <a:r>
              <a:rPr lang="en-GB" sz="2200" dirty="0" smtClean="0"/>
              <a:t>Universities’ </a:t>
            </a:r>
            <a:r>
              <a:rPr lang="en-GB" sz="2200" dirty="0"/>
              <a:t>economic output is more than £32 billion every </a:t>
            </a:r>
            <a:r>
              <a:rPr lang="en-GB" sz="2200" dirty="0" smtClean="0"/>
              <a:t>year.</a:t>
            </a:r>
            <a:endParaRPr lang="en-GB" sz="2200" dirty="0"/>
          </a:p>
        </p:txBody>
      </p:sp>
    </p:spTree>
    <p:extLst>
      <p:ext uri="{BB962C8B-B14F-4D97-AF65-F5344CB8AC3E}">
        <p14:creationId xmlns:p14="http://schemas.microsoft.com/office/powerpoint/2010/main" val="668793870"/>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B7B010-2BCB-CF42-A555-DC3B463137B3}"/>
              </a:ext>
            </a:extLst>
          </p:cNvPr>
          <p:cNvSpPr txBox="1"/>
          <p:nvPr/>
        </p:nvSpPr>
        <p:spPr>
          <a:xfrm>
            <a:off x="538330" y="625615"/>
            <a:ext cx="7005470" cy="646331"/>
          </a:xfrm>
          <a:prstGeom prst="rect">
            <a:avLst/>
          </a:prstGeom>
          <a:solidFill>
            <a:srgbClr val="0F7CC6"/>
          </a:solidFill>
        </p:spPr>
        <p:txBody>
          <a:bodyPr wrap="square" rtlCol="0">
            <a:spAutoFit/>
          </a:bodyPr>
          <a:lstStyle/>
          <a:p>
            <a:r>
              <a:rPr lang="en-GB" sz="3600" b="1" dirty="0" smtClean="0">
                <a:solidFill>
                  <a:schemeClr val="bg1"/>
                </a:solidFill>
              </a:rPr>
              <a:t>RUSSELL GROUP UNIVERSITIES </a:t>
            </a:r>
            <a:endParaRPr lang="en-GB" sz="3600" b="1" dirty="0">
              <a:solidFill>
                <a:schemeClr val="bg1"/>
              </a:solidFill>
            </a:endParaRPr>
          </a:p>
        </p:txBody>
      </p:sp>
      <p:sp>
        <p:nvSpPr>
          <p:cNvPr id="4" name="Rounded Rectangle 3"/>
          <p:cNvSpPr/>
          <p:nvPr/>
        </p:nvSpPr>
        <p:spPr>
          <a:xfrm>
            <a:off x="538328" y="1463879"/>
            <a:ext cx="11138095" cy="836413"/>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Russell Group Universities are often called ‘University of’ major cities, some examples include:</a:t>
            </a:r>
          </a:p>
        </p:txBody>
      </p:sp>
      <p:sp>
        <p:nvSpPr>
          <p:cNvPr id="5" name="Rounded Rectangle 4"/>
          <p:cNvSpPr/>
          <p:nvPr/>
        </p:nvSpPr>
        <p:spPr>
          <a:xfrm>
            <a:off x="538328" y="2437272"/>
            <a:ext cx="3445841" cy="836413"/>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University of Birmingham</a:t>
            </a:r>
          </a:p>
        </p:txBody>
      </p:sp>
      <p:sp>
        <p:nvSpPr>
          <p:cNvPr id="6" name="Rounded Rectangle 5"/>
          <p:cNvSpPr/>
          <p:nvPr/>
        </p:nvSpPr>
        <p:spPr>
          <a:xfrm>
            <a:off x="538327" y="3410665"/>
            <a:ext cx="3445841" cy="836413"/>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Cardiff University</a:t>
            </a:r>
          </a:p>
        </p:txBody>
      </p:sp>
      <p:sp>
        <p:nvSpPr>
          <p:cNvPr id="7" name="Rounded Rectangle 6"/>
          <p:cNvSpPr/>
          <p:nvPr/>
        </p:nvSpPr>
        <p:spPr>
          <a:xfrm>
            <a:off x="538327" y="4384058"/>
            <a:ext cx="3445841" cy="836413"/>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University of Liverpool</a:t>
            </a:r>
            <a:endParaRPr lang="en-GB" sz="2000" dirty="0"/>
          </a:p>
        </p:txBody>
      </p:sp>
      <p:sp>
        <p:nvSpPr>
          <p:cNvPr id="8" name="Rounded Rectangle 7"/>
          <p:cNvSpPr/>
          <p:nvPr/>
        </p:nvSpPr>
        <p:spPr>
          <a:xfrm>
            <a:off x="538326" y="5357451"/>
            <a:ext cx="3445841" cy="836413"/>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University of Manchester</a:t>
            </a:r>
            <a:endParaRPr lang="en-GB" sz="2000" dirty="0"/>
          </a:p>
        </p:txBody>
      </p:sp>
      <p:sp>
        <p:nvSpPr>
          <p:cNvPr id="9" name="Rounded Rectangle 8"/>
          <p:cNvSpPr/>
          <p:nvPr/>
        </p:nvSpPr>
        <p:spPr>
          <a:xfrm>
            <a:off x="4384454" y="2437272"/>
            <a:ext cx="3445841" cy="836413"/>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University of Newcastle</a:t>
            </a:r>
            <a:endParaRPr lang="en-GB" sz="2000" dirty="0"/>
          </a:p>
        </p:txBody>
      </p:sp>
      <p:sp>
        <p:nvSpPr>
          <p:cNvPr id="10" name="Rounded Rectangle 9"/>
          <p:cNvSpPr/>
          <p:nvPr/>
        </p:nvSpPr>
        <p:spPr>
          <a:xfrm>
            <a:off x="4384453" y="3405655"/>
            <a:ext cx="3445841" cy="836413"/>
          </a:xfrm>
          <a:prstGeom prst="roundRect">
            <a:avLst/>
          </a:prstGeom>
          <a:solidFill>
            <a:srgbClr val="FFDE16"/>
          </a:solidFill>
          <a:ln>
            <a:solidFill>
              <a:srgbClr val="FFD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University of Nottingham</a:t>
            </a:r>
            <a:endParaRPr lang="en-GB" sz="2000" dirty="0"/>
          </a:p>
        </p:txBody>
      </p:sp>
      <p:sp>
        <p:nvSpPr>
          <p:cNvPr id="11" name="Rounded Rectangle 10"/>
          <p:cNvSpPr/>
          <p:nvPr/>
        </p:nvSpPr>
        <p:spPr>
          <a:xfrm>
            <a:off x="4384452" y="4384058"/>
            <a:ext cx="3445841" cy="836413"/>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University of Warwick</a:t>
            </a:r>
            <a:endParaRPr lang="en-GB" sz="2000" dirty="0"/>
          </a:p>
        </p:txBody>
      </p:sp>
      <p:sp>
        <p:nvSpPr>
          <p:cNvPr id="12" name="Rounded Rectangle 11"/>
          <p:cNvSpPr/>
          <p:nvPr/>
        </p:nvSpPr>
        <p:spPr>
          <a:xfrm>
            <a:off x="4384451" y="5347431"/>
            <a:ext cx="3445841" cy="836413"/>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Imperial College London</a:t>
            </a:r>
            <a:endParaRPr lang="en-GB" sz="2000" dirty="0"/>
          </a:p>
        </p:txBody>
      </p:sp>
      <p:sp>
        <p:nvSpPr>
          <p:cNvPr id="13" name="Rounded Rectangle 12"/>
          <p:cNvSpPr/>
          <p:nvPr/>
        </p:nvSpPr>
        <p:spPr>
          <a:xfrm>
            <a:off x="8230580" y="2437272"/>
            <a:ext cx="3445841" cy="836413"/>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King’s College London</a:t>
            </a:r>
            <a:endParaRPr lang="en-GB" sz="2000" dirty="0"/>
          </a:p>
        </p:txBody>
      </p:sp>
      <p:sp>
        <p:nvSpPr>
          <p:cNvPr id="14" name="Rounded Rectangle 13"/>
          <p:cNvSpPr/>
          <p:nvPr/>
        </p:nvSpPr>
        <p:spPr>
          <a:xfrm>
            <a:off x="8230582" y="3427344"/>
            <a:ext cx="3445841" cy="836413"/>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London School of Economics</a:t>
            </a:r>
            <a:endParaRPr lang="en-GB" sz="2000" dirty="0"/>
          </a:p>
        </p:txBody>
      </p:sp>
      <p:sp>
        <p:nvSpPr>
          <p:cNvPr id="15" name="Rounded Rectangle 14"/>
          <p:cNvSpPr/>
          <p:nvPr/>
        </p:nvSpPr>
        <p:spPr>
          <a:xfrm>
            <a:off x="8230582" y="4417416"/>
            <a:ext cx="3445841" cy="836413"/>
          </a:xfrm>
          <a:prstGeom prst="roundRect">
            <a:avLst/>
          </a:prstGeom>
          <a:solidFill>
            <a:srgbClr val="FFDE16"/>
          </a:solidFill>
          <a:ln>
            <a:solidFill>
              <a:srgbClr val="FFD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Queen Mary University of London</a:t>
            </a:r>
            <a:endParaRPr lang="en-GB" sz="2000" dirty="0"/>
          </a:p>
        </p:txBody>
      </p:sp>
    </p:spTree>
    <p:extLst>
      <p:ext uri="{BB962C8B-B14F-4D97-AF65-F5344CB8AC3E}">
        <p14:creationId xmlns:p14="http://schemas.microsoft.com/office/powerpoint/2010/main" val="27696257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B7B010-2BCB-CF42-A555-DC3B463137B3}"/>
              </a:ext>
            </a:extLst>
          </p:cNvPr>
          <p:cNvSpPr txBox="1"/>
          <p:nvPr/>
        </p:nvSpPr>
        <p:spPr>
          <a:xfrm>
            <a:off x="538328" y="625615"/>
            <a:ext cx="5248109" cy="646331"/>
          </a:xfrm>
          <a:prstGeom prst="rect">
            <a:avLst/>
          </a:prstGeom>
          <a:solidFill>
            <a:srgbClr val="0F7CC6"/>
          </a:solidFill>
        </p:spPr>
        <p:txBody>
          <a:bodyPr wrap="square" rtlCol="0">
            <a:spAutoFit/>
          </a:bodyPr>
          <a:lstStyle/>
          <a:p>
            <a:r>
              <a:rPr lang="en-GB" sz="3600" b="1" dirty="0" smtClean="0">
                <a:solidFill>
                  <a:schemeClr val="bg1"/>
                </a:solidFill>
              </a:rPr>
              <a:t>UNIVERSITY RANKINGS</a:t>
            </a:r>
            <a:endParaRPr lang="en-GB" sz="3600" b="1" dirty="0">
              <a:solidFill>
                <a:schemeClr val="bg1"/>
              </a:solidFill>
            </a:endParaRPr>
          </a:p>
        </p:txBody>
      </p:sp>
      <p:sp>
        <p:nvSpPr>
          <p:cNvPr id="3" name="TextBox 2"/>
          <p:cNvSpPr txBox="1"/>
          <p:nvPr/>
        </p:nvSpPr>
        <p:spPr>
          <a:xfrm>
            <a:off x="538328" y="1460174"/>
            <a:ext cx="10409534" cy="369332"/>
          </a:xfrm>
          <a:prstGeom prst="rect">
            <a:avLst/>
          </a:prstGeom>
          <a:noFill/>
        </p:spPr>
        <p:txBody>
          <a:bodyPr wrap="square" rtlCol="0">
            <a:spAutoFit/>
          </a:bodyPr>
          <a:lstStyle/>
          <a:p>
            <a:r>
              <a:rPr lang="en-GB" dirty="0" smtClean="0"/>
              <a:t>Are Russell Group Universities </a:t>
            </a:r>
            <a:r>
              <a:rPr lang="en-GB" dirty="0" err="1" smtClean="0"/>
              <a:t>‘best</a:t>
            </a:r>
            <a:r>
              <a:rPr lang="en-GB" dirty="0" smtClean="0"/>
              <a:t>’? Below are </a:t>
            </a:r>
            <a:r>
              <a:rPr lang="en-GB" dirty="0" smtClean="0"/>
              <a:t>‘top 10’ </a:t>
            </a:r>
            <a:r>
              <a:rPr lang="en-GB" dirty="0" smtClean="0"/>
              <a:t>universities according to one league table: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29" y="1905706"/>
            <a:ext cx="6759083" cy="4387568"/>
          </a:xfrm>
          <a:prstGeom prst="rect">
            <a:avLst/>
          </a:prstGeom>
        </p:spPr>
      </p:pic>
      <p:sp>
        <p:nvSpPr>
          <p:cNvPr id="5" name="Multiply 4"/>
          <p:cNvSpPr/>
          <p:nvPr/>
        </p:nvSpPr>
        <p:spPr>
          <a:xfrm>
            <a:off x="2143125" y="3067050"/>
            <a:ext cx="400050" cy="323850"/>
          </a:xfrm>
          <a:prstGeom prst="mathMultiply">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Multiply 5"/>
          <p:cNvSpPr/>
          <p:nvPr/>
        </p:nvSpPr>
        <p:spPr>
          <a:xfrm>
            <a:off x="2152650" y="3890962"/>
            <a:ext cx="400050" cy="323850"/>
          </a:xfrm>
          <a:prstGeom prst="mathMultiply">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Multiply 6"/>
          <p:cNvSpPr/>
          <p:nvPr/>
        </p:nvSpPr>
        <p:spPr>
          <a:xfrm>
            <a:off x="1895475" y="5038725"/>
            <a:ext cx="400050" cy="323850"/>
          </a:xfrm>
          <a:prstGeom prst="mathMultiply">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Rounded Rectangle 8"/>
          <p:cNvSpPr/>
          <p:nvPr/>
        </p:nvSpPr>
        <p:spPr>
          <a:xfrm>
            <a:off x="8382275" y="2017734"/>
            <a:ext cx="3445841" cy="2081756"/>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rPr>
              <a:t>3</a:t>
            </a:r>
            <a:r>
              <a:rPr lang="en-GB" dirty="0"/>
              <a:t> of the top 10 universities overall are non-Russell </a:t>
            </a:r>
            <a:r>
              <a:rPr lang="en-GB" dirty="0" smtClean="0"/>
              <a:t>Group.</a:t>
            </a:r>
          </a:p>
          <a:p>
            <a:pPr algn="ctr"/>
            <a:endParaRPr lang="en-GB" dirty="0" smtClean="0"/>
          </a:p>
          <a:p>
            <a:pPr algn="ctr"/>
            <a:r>
              <a:rPr lang="en-GB" dirty="0" smtClean="0"/>
              <a:t> </a:t>
            </a:r>
            <a:r>
              <a:rPr lang="en-GB" dirty="0" smtClean="0"/>
              <a:t/>
            </a:r>
            <a:br>
              <a:rPr lang="en-GB" dirty="0" smtClean="0"/>
            </a:br>
            <a:r>
              <a:rPr lang="en-GB" dirty="0" smtClean="0"/>
              <a:t>How </a:t>
            </a:r>
            <a:r>
              <a:rPr lang="en-GB" dirty="0"/>
              <a:t>does that compare for different subjects?</a:t>
            </a:r>
          </a:p>
        </p:txBody>
      </p:sp>
    </p:spTree>
    <p:extLst>
      <p:ext uri="{BB962C8B-B14F-4D97-AF65-F5344CB8AC3E}">
        <p14:creationId xmlns:p14="http://schemas.microsoft.com/office/powerpoint/2010/main" val="20834753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 y="1881554"/>
            <a:ext cx="8750461" cy="4960804"/>
          </a:xfrm>
          <a:prstGeom prst="rect">
            <a:avLst/>
          </a:prstGeom>
        </p:spPr>
      </p:pic>
      <p:sp>
        <p:nvSpPr>
          <p:cNvPr id="3" name="TextBox 2"/>
          <p:cNvSpPr txBox="1"/>
          <p:nvPr/>
        </p:nvSpPr>
        <p:spPr>
          <a:xfrm>
            <a:off x="538329" y="1453911"/>
            <a:ext cx="9352431" cy="923330"/>
          </a:xfrm>
          <a:prstGeom prst="rect">
            <a:avLst/>
          </a:prstGeom>
          <a:noFill/>
        </p:spPr>
        <p:txBody>
          <a:bodyPr wrap="square" rtlCol="0">
            <a:spAutoFit/>
          </a:bodyPr>
          <a:lstStyle/>
          <a:p>
            <a:r>
              <a:rPr lang="en-GB" dirty="0" smtClean="0"/>
              <a:t>Out of the top 17 universities for </a:t>
            </a:r>
            <a:r>
              <a:rPr lang="en-GB" b="1" dirty="0" smtClean="0">
                <a:solidFill>
                  <a:srgbClr val="ED217C"/>
                </a:solidFill>
              </a:rPr>
              <a:t>accounting and finance</a:t>
            </a:r>
            <a:r>
              <a:rPr lang="en-GB" dirty="0" smtClean="0"/>
              <a:t>, how many are Russell Group?</a:t>
            </a:r>
          </a:p>
          <a:p>
            <a:endParaRPr lang="en-GB" dirty="0"/>
          </a:p>
          <a:p>
            <a:r>
              <a:rPr lang="en-GB" dirty="0"/>
              <a:t> </a:t>
            </a:r>
          </a:p>
        </p:txBody>
      </p:sp>
      <p:sp>
        <p:nvSpPr>
          <p:cNvPr id="21" name="TextBox 20">
            <a:extLst>
              <a:ext uri="{FF2B5EF4-FFF2-40B4-BE49-F238E27FC236}">
                <a16:creationId xmlns:a16="http://schemas.microsoft.com/office/drawing/2014/main" xmlns="" id="{53B7B010-2BCB-CF42-A555-DC3B463137B3}"/>
              </a:ext>
            </a:extLst>
          </p:cNvPr>
          <p:cNvSpPr txBox="1"/>
          <p:nvPr/>
        </p:nvSpPr>
        <p:spPr>
          <a:xfrm>
            <a:off x="538329" y="625615"/>
            <a:ext cx="7717398" cy="646331"/>
          </a:xfrm>
          <a:prstGeom prst="rect">
            <a:avLst/>
          </a:prstGeom>
          <a:solidFill>
            <a:srgbClr val="0F7CC6"/>
          </a:solidFill>
        </p:spPr>
        <p:txBody>
          <a:bodyPr wrap="square" rtlCol="0">
            <a:spAutoFit/>
          </a:bodyPr>
          <a:lstStyle/>
          <a:p>
            <a:r>
              <a:rPr lang="en-GB" sz="3600" b="1" dirty="0" smtClean="0">
                <a:solidFill>
                  <a:schemeClr val="bg1"/>
                </a:solidFill>
              </a:rPr>
              <a:t>HOW MANY RUSSELL GROUP UNIS?</a:t>
            </a:r>
            <a:endParaRPr lang="en-GB" sz="3600" b="1" dirty="0">
              <a:solidFill>
                <a:schemeClr val="bg1"/>
              </a:solidFill>
            </a:endParaRPr>
          </a:p>
        </p:txBody>
      </p:sp>
      <p:sp>
        <p:nvSpPr>
          <p:cNvPr id="20" name="Rounded Rectangle 19"/>
          <p:cNvSpPr/>
          <p:nvPr/>
        </p:nvSpPr>
        <p:spPr>
          <a:xfrm>
            <a:off x="8932807" y="2244283"/>
            <a:ext cx="3072461" cy="1770690"/>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Only </a:t>
            </a:r>
            <a:r>
              <a:rPr lang="en-GB" b="1" dirty="0" smtClean="0">
                <a:solidFill>
                  <a:srgbClr val="FFFF00"/>
                </a:solidFill>
              </a:rPr>
              <a:t>6</a:t>
            </a:r>
            <a:r>
              <a:rPr lang="en-GB" dirty="0" smtClean="0"/>
              <a:t> </a:t>
            </a:r>
            <a:r>
              <a:rPr lang="en-GB" dirty="0"/>
              <a:t>out of the top 17 </a:t>
            </a:r>
            <a:r>
              <a:rPr lang="en-GB" dirty="0" smtClean="0"/>
              <a:t>universities </a:t>
            </a:r>
            <a:r>
              <a:rPr lang="en-GB" dirty="0"/>
              <a:t>for </a:t>
            </a:r>
            <a:r>
              <a:rPr lang="en-GB" dirty="0" smtClean="0"/>
              <a:t>accounting </a:t>
            </a:r>
            <a:r>
              <a:rPr lang="en-GB" dirty="0"/>
              <a:t>and </a:t>
            </a:r>
            <a:r>
              <a:rPr lang="en-GB" dirty="0" smtClean="0"/>
              <a:t>finance </a:t>
            </a:r>
            <a:r>
              <a:rPr lang="en-GB" dirty="0" smtClean="0"/>
              <a:t>are </a:t>
            </a:r>
            <a:r>
              <a:rPr lang="en-GB" dirty="0" smtClean="0"/>
              <a:t>Russell </a:t>
            </a:r>
            <a:r>
              <a:rPr lang="en-GB" dirty="0"/>
              <a:t>Group </a:t>
            </a:r>
            <a:r>
              <a:rPr lang="en-GB" dirty="0" smtClean="0"/>
              <a:t>universities</a:t>
            </a:r>
            <a:endParaRPr lang="en-GB" dirty="0"/>
          </a:p>
        </p:txBody>
      </p:sp>
      <p:sp>
        <p:nvSpPr>
          <p:cNvPr id="19" name="Left Arrow 18"/>
          <p:cNvSpPr/>
          <p:nvPr/>
        </p:nvSpPr>
        <p:spPr>
          <a:xfrm flipH="1">
            <a:off x="139560" y="2579910"/>
            <a:ext cx="522967" cy="206829"/>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eft Arrow 21"/>
          <p:cNvSpPr/>
          <p:nvPr/>
        </p:nvSpPr>
        <p:spPr>
          <a:xfrm flipH="1">
            <a:off x="139556" y="3080662"/>
            <a:ext cx="522967" cy="206829"/>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Left Arrow 22"/>
          <p:cNvSpPr/>
          <p:nvPr/>
        </p:nvSpPr>
        <p:spPr>
          <a:xfrm flipH="1">
            <a:off x="150446" y="3849801"/>
            <a:ext cx="522967" cy="206829"/>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Left Arrow 23"/>
          <p:cNvSpPr/>
          <p:nvPr/>
        </p:nvSpPr>
        <p:spPr>
          <a:xfrm flipH="1">
            <a:off x="138059" y="5132001"/>
            <a:ext cx="522967" cy="206829"/>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eft Arrow 24"/>
          <p:cNvSpPr/>
          <p:nvPr/>
        </p:nvSpPr>
        <p:spPr>
          <a:xfrm flipH="1">
            <a:off x="147443" y="5627919"/>
            <a:ext cx="522967" cy="206829"/>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Left Arrow 25"/>
          <p:cNvSpPr/>
          <p:nvPr/>
        </p:nvSpPr>
        <p:spPr>
          <a:xfrm flipH="1">
            <a:off x="138058" y="5881421"/>
            <a:ext cx="522967" cy="206829"/>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60886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2" grpId="0" animBg="1"/>
      <p:bldP spid="23" grpId="0" animBg="1"/>
      <p:bldP spid="24" grpId="0" animBg="1"/>
      <p:bldP spid="25"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B7B010-2BCB-CF42-A555-DC3B463137B3}"/>
              </a:ext>
            </a:extLst>
          </p:cNvPr>
          <p:cNvSpPr txBox="1"/>
          <p:nvPr/>
        </p:nvSpPr>
        <p:spPr>
          <a:xfrm>
            <a:off x="538329" y="625615"/>
            <a:ext cx="7717398" cy="646331"/>
          </a:xfrm>
          <a:prstGeom prst="rect">
            <a:avLst/>
          </a:prstGeom>
          <a:solidFill>
            <a:srgbClr val="0F7CC6"/>
          </a:solidFill>
        </p:spPr>
        <p:txBody>
          <a:bodyPr wrap="square" rtlCol="0">
            <a:spAutoFit/>
          </a:bodyPr>
          <a:lstStyle/>
          <a:p>
            <a:r>
              <a:rPr lang="en-GB" sz="3600" b="1" dirty="0" smtClean="0">
                <a:solidFill>
                  <a:schemeClr val="bg1"/>
                </a:solidFill>
              </a:rPr>
              <a:t>HOW MANY RUSSELL GROUP UNIS?</a:t>
            </a:r>
            <a:endParaRPr lang="en-GB" sz="3600" b="1" dirty="0">
              <a:solidFill>
                <a:schemeClr val="bg1"/>
              </a:solidFill>
            </a:endParaRPr>
          </a:p>
        </p:txBody>
      </p:sp>
      <p:sp>
        <p:nvSpPr>
          <p:cNvPr id="3" name="TextBox 2"/>
          <p:cNvSpPr txBox="1"/>
          <p:nvPr/>
        </p:nvSpPr>
        <p:spPr>
          <a:xfrm>
            <a:off x="538329" y="1453911"/>
            <a:ext cx="8832915" cy="923330"/>
          </a:xfrm>
          <a:prstGeom prst="rect">
            <a:avLst/>
          </a:prstGeom>
          <a:noFill/>
        </p:spPr>
        <p:txBody>
          <a:bodyPr wrap="square" rtlCol="0">
            <a:spAutoFit/>
          </a:bodyPr>
          <a:lstStyle/>
          <a:p>
            <a:r>
              <a:rPr lang="en-GB" dirty="0" smtClean="0"/>
              <a:t>Out of the top 17 universities for </a:t>
            </a:r>
            <a:r>
              <a:rPr lang="en-GB" b="1" dirty="0" smtClean="0">
                <a:solidFill>
                  <a:srgbClr val="00B050"/>
                </a:solidFill>
              </a:rPr>
              <a:t>art</a:t>
            </a:r>
            <a:r>
              <a:rPr lang="en-GB" dirty="0" smtClean="0"/>
              <a:t>, how many are Russell Group?</a:t>
            </a:r>
          </a:p>
          <a:p>
            <a:endParaRPr lang="en-GB" dirty="0"/>
          </a:p>
          <a:p>
            <a:r>
              <a:rPr lang="en-GB"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4155"/>
            <a:ext cx="8648700" cy="4903845"/>
          </a:xfrm>
          <a:prstGeom prst="rect">
            <a:avLst/>
          </a:prstGeom>
        </p:spPr>
      </p:pic>
      <p:sp>
        <p:nvSpPr>
          <p:cNvPr id="20" name="Rounded Rectangle 19"/>
          <p:cNvSpPr/>
          <p:nvPr/>
        </p:nvSpPr>
        <p:spPr>
          <a:xfrm>
            <a:off x="8867487" y="2227318"/>
            <a:ext cx="3072461" cy="1770690"/>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Only </a:t>
            </a:r>
            <a:r>
              <a:rPr lang="en-GB" b="1" dirty="0" smtClean="0">
                <a:solidFill>
                  <a:srgbClr val="FFFF00"/>
                </a:solidFill>
              </a:rPr>
              <a:t>3</a:t>
            </a:r>
            <a:r>
              <a:rPr lang="en-GB" b="1" dirty="0" smtClean="0"/>
              <a:t> </a:t>
            </a:r>
            <a:r>
              <a:rPr lang="en-GB" dirty="0" smtClean="0"/>
              <a:t>out </a:t>
            </a:r>
            <a:r>
              <a:rPr lang="en-GB" dirty="0"/>
              <a:t>of the top 17 </a:t>
            </a:r>
            <a:r>
              <a:rPr lang="en-GB" dirty="0" smtClean="0"/>
              <a:t>universities </a:t>
            </a:r>
            <a:r>
              <a:rPr lang="en-GB" dirty="0"/>
              <a:t>for </a:t>
            </a:r>
            <a:r>
              <a:rPr lang="en-GB" dirty="0" smtClean="0"/>
              <a:t>art </a:t>
            </a:r>
            <a:r>
              <a:rPr lang="en-GB" dirty="0"/>
              <a:t>are </a:t>
            </a:r>
            <a:r>
              <a:rPr lang="en-GB" dirty="0" smtClean="0"/>
              <a:t>Russell </a:t>
            </a:r>
            <a:r>
              <a:rPr lang="en-GB" dirty="0"/>
              <a:t>Group </a:t>
            </a:r>
            <a:r>
              <a:rPr lang="en-GB" dirty="0" smtClean="0"/>
              <a:t>universities</a:t>
            </a:r>
            <a:endParaRPr lang="en-GB" dirty="0"/>
          </a:p>
        </p:txBody>
      </p:sp>
      <p:sp>
        <p:nvSpPr>
          <p:cNvPr id="18" name="Left Arrow 17"/>
          <p:cNvSpPr/>
          <p:nvPr/>
        </p:nvSpPr>
        <p:spPr>
          <a:xfrm flipH="1">
            <a:off x="117788" y="2634340"/>
            <a:ext cx="522967" cy="206829"/>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eft Arrow 20"/>
          <p:cNvSpPr/>
          <p:nvPr/>
        </p:nvSpPr>
        <p:spPr>
          <a:xfrm flipH="1">
            <a:off x="117784" y="2873828"/>
            <a:ext cx="522967" cy="206829"/>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eft Arrow 21"/>
          <p:cNvSpPr/>
          <p:nvPr/>
        </p:nvSpPr>
        <p:spPr>
          <a:xfrm flipH="1">
            <a:off x="117788" y="3140528"/>
            <a:ext cx="522967" cy="206829"/>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39900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6560"/>
            <a:ext cx="8890000" cy="5026247"/>
          </a:xfrm>
          <a:prstGeom prst="rect">
            <a:avLst/>
          </a:prstGeom>
          <a:solidFill>
            <a:srgbClr val="FF0000"/>
          </a:solidFill>
        </p:spPr>
      </p:pic>
      <p:sp>
        <p:nvSpPr>
          <p:cNvPr id="3" name="TextBox 2"/>
          <p:cNvSpPr txBox="1"/>
          <p:nvPr/>
        </p:nvSpPr>
        <p:spPr>
          <a:xfrm>
            <a:off x="538329" y="1453911"/>
            <a:ext cx="8832915" cy="923330"/>
          </a:xfrm>
          <a:prstGeom prst="rect">
            <a:avLst/>
          </a:prstGeom>
          <a:noFill/>
        </p:spPr>
        <p:txBody>
          <a:bodyPr wrap="square" rtlCol="0">
            <a:spAutoFit/>
          </a:bodyPr>
          <a:lstStyle/>
          <a:p>
            <a:r>
              <a:rPr lang="en-GB" dirty="0" smtClean="0"/>
              <a:t>Out of the top 17 universities for </a:t>
            </a:r>
            <a:r>
              <a:rPr lang="en-GB" b="1" dirty="0" smtClean="0">
                <a:solidFill>
                  <a:srgbClr val="FFC000"/>
                </a:solidFill>
              </a:rPr>
              <a:t>education</a:t>
            </a:r>
            <a:r>
              <a:rPr lang="en-GB" dirty="0" smtClean="0"/>
              <a:t>, how many are Russell Group?</a:t>
            </a:r>
          </a:p>
          <a:p>
            <a:endParaRPr lang="en-GB" dirty="0"/>
          </a:p>
          <a:p>
            <a:r>
              <a:rPr lang="en-GB" dirty="0"/>
              <a:t> </a:t>
            </a:r>
          </a:p>
        </p:txBody>
      </p:sp>
      <p:sp>
        <p:nvSpPr>
          <p:cNvPr id="22" name="TextBox 21">
            <a:extLst>
              <a:ext uri="{FF2B5EF4-FFF2-40B4-BE49-F238E27FC236}">
                <a16:creationId xmlns:a16="http://schemas.microsoft.com/office/drawing/2014/main" xmlns="" id="{53B7B010-2BCB-CF42-A555-DC3B463137B3}"/>
              </a:ext>
            </a:extLst>
          </p:cNvPr>
          <p:cNvSpPr txBox="1"/>
          <p:nvPr/>
        </p:nvSpPr>
        <p:spPr>
          <a:xfrm>
            <a:off x="538329" y="625615"/>
            <a:ext cx="7752232" cy="646331"/>
          </a:xfrm>
          <a:prstGeom prst="rect">
            <a:avLst/>
          </a:prstGeom>
          <a:solidFill>
            <a:srgbClr val="0F7CC6"/>
          </a:solidFill>
        </p:spPr>
        <p:txBody>
          <a:bodyPr wrap="square" rtlCol="0">
            <a:spAutoFit/>
          </a:bodyPr>
          <a:lstStyle/>
          <a:p>
            <a:r>
              <a:rPr lang="en-GB" sz="3600" b="1" dirty="0" smtClean="0">
                <a:solidFill>
                  <a:schemeClr val="bg1"/>
                </a:solidFill>
              </a:rPr>
              <a:t>HOW MANY RUSSELL GROUP UNIS?</a:t>
            </a:r>
            <a:endParaRPr lang="en-GB" sz="3600" b="1" dirty="0">
              <a:solidFill>
                <a:schemeClr val="bg1"/>
              </a:solidFill>
            </a:endParaRPr>
          </a:p>
        </p:txBody>
      </p:sp>
      <p:sp>
        <p:nvSpPr>
          <p:cNvPr id="21" name="Rounded Rectangle 20"/>
          <p:cNvSpPr/>
          <p:nvPr/>
        </p:nvSpPr>
        <p:spPr>
          <a:xfrm>
            <a:off x="8990749" y="2152825"/>
            <a:ext cx="3072461" cy="1770690"/>
          </a:xfrm>
          <a:prstGeom prst="round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Only </a:t>
            </a:r>
            <a:r>
              <a:rPr lang="en-GB" b="1" dirty="0" smtClean="0">
                <a:solidFill>
                  <a:srgbClr val="FFFF00"/>
                </a:solidFill>
              </a:rPr>
              <a:t>3</a:t>
            </a:r>
            <a:r>
              <a:rPr lang="en-GB" dirty="0" smtClean="0"/>
              <a:t> out </a:t>
            </a:r>
            <a:r>
              <a:rPr lang="en-GB" dirty="0"/>
              <a:t>of the top 17 </a:t>
            </a:r>
            <a:r>
              <a:rPr lang="en-GB" dirty="0" smtClean="0"/>
              <a:t>universities </a:t>
            </a:r>
            <a:r>
              <a:rPr lang="en-GB" dirty="0"/>
              <a:t>for </a:t>
            </a:r>
            <a:r>
              <a:rPr lang="en-GB" dirty="0" smtClean="0"/>
              <a:t>education </a:t>
            </a:r>
            <a:r>
              <a:rPr lang="en-GB" dirty="0"/>
              <a:t>are </a:t>
            </a:r>
            <a:r>
              <a:rPr lang="en-GB" dirty="0" smtClean="0"/>
              <a:t>Russell </a:t>
            </a:r>
            <a:r>
              <a:rPr lang="en-GB" dirty="0"/>
              <a:t>Group </a:t>
            </a:r>
            <a:r>
              <a:rPr lang="en-GB" dirty="0" smtClean="0"/>
              <a:t>universities</a:t>
            </a:r>
            <a:endParaRPr lang="en-GB" dirty="0"/>
          </a:p>
        </p:txBody>
      </p:sp>
      <p:sp>
        <p:nvSpPr>
          <p:cNvPr id="20" name="Left Arrow 19"/>
          <p:cNvSpPr/>
          <p:nvPr/>
        </p:nvSpPr>
        <p:spPr>
          <a:xfrm flipH="1">
            <a:off x="140036" y="3548738"/>
            <a:ext cx="522967" cy="206829"/>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Left Arrow 22"/>
          <p:cNvSpPr/>
          <p:nvPr/>
        </p:nvSpPr>
        <p:spPr>
          <a:xfrm flipH="1">
            <a:off x="150918" y="4332526"/>
            <a:ext cx="522967" cy="206829"/>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Left Arrow 23"/>
          <p:cNvSpPr/>
          <p:nvPr/>
        </p:nvSpPr>
        <p:spPr>
          <a:xfrm flipH="1">
            <a:off x="140035" y="6663205"/>
            <a:ext cx="522967" cy="206829"/>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96674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B7B010-2BCB-CF42-A555-DC3B463137B3}"/>
              </a:ext>
            </a:extLst>
          </p:cNvPr>
          <p:cNvSpPr txBox="1"/>
          <p:nvPr/>
        </p:nvSpPr>
        <p:spPr>
          <a:xfrm>
            <a:off x="538329" y="625615"/>
            <a:ext cx="6786395" cy="646331"/>
          </a:xfrm>
          <a:prstGeom prst="rect">
            <a:avLst/>
          </a:prstGeom>
          <a:solidFill>
            <a:srgbClr val="0F7CC6"/>
          </a:solidFill>
        </p:spPr>
        <p:txBody>
          <a:bodyPr wrap="square" rtlCol="0">
            <a:spAutoFit/>
          </a:bodyPr>
          <a:lstStyle/>
          <a:p>
            <a:r>
              <a:rPr lang="en-GB" sz="3600" b="1" dirty="0" smtClean="0">
                <a:solidFill>
                  <a:schemeClr val="bg1"/>
                </a:solidFill>
              </a:rPr>
              <a:t>WHAT’S IMPORTANT TO YOU?</a:t>
            </a:r>
            <a:endParaRPr lang="en-GB" sz="3600" b="1" dirty="0">
              <a:solidFill>
                <a:schemeClr val="bg1"/>
              </a:solidFill>
            </a:endParaRPr>
          </a:p>
        </p:txBody>
      </p:sp>
      <p:sp>
        <p:nvSpPr>
          <p:cNvPr id="4" name="Diamond 3"/>
          <p:cNvSpPr/>
          <p:nvPr/>
        </p:nvSpPr>
        <p:spPr>
          <a:xfrm>
            <a:off x="9173199" y="1698666"/>
            <a:ext cx="2752725" cy="3971925"/>
          </a:xfrm>
          <a:prstGeom prst="diamond">
            <a:avLst/>
          </a:prstGeom>
          <a:solidFill>
            <a:srgbClr val="1D7CC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TextBox 4"/>
          <p:cNvSpPr txBox="1"/>
          <p:nvPr/>
        </p:nvSpPr>
        <p:spPr>
          <a:xfrm>
            <a:off x="9852576" y="2361189"/>
            <a:ext cx="1393969" cy="2646878"/>
          </a:xfrm>
          <a:prstGeom prst="rect">
            <a:avLst/>
          </a:prstGeom>
          <a:noFill/>
        </p:spPr>
        <p:txBody>
          <a:bodyPr wrap="square" rtlCol="0">
            <a:spAutoFit/>
          </a:bodyPr>
          <a:lstStyle/>
          <a:p>
            <a:r>
              <a:rPr lang="en-GB" sz="16600" b="1" dirty="0">
                <a:solidFill>
                  <a:schemeClr val="bg1"/>
                </a:solidFill>
              </a:rPr>
              <a:t>9</a:t>
            </a:r>
          </a:p>
        </p:txBody>
      </p:sp>
      <p:sp>
        <p:nvSpPr>
          <p:cNvPr id="8" name="Rounded Rectangle 7"/>
          <p:cNvSpPr/>
          <p:nvPr/>
        </p:nvSpPr>
        <p:spPr>
          <a:xfrm>
            <a:off x="538329" y="1479107"/>
            <a:ext cx="8292162" cy="1279407"/>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are many factors that are taken into consideration when ranking universities. What are the most important factors for you? </a:t>
            </a:r>
            <a:r>
              <a:rPr lang="en-GB" dirty="0" smtClean="0"/>
              <a:t/>
            </a:r>
            <a:br>
              <a:rPr lang="en-GB" dirty="0" smtClean="0"/>
            </a:br>
            <a:r>
              <a:rPr lang="en-GB" dirty="0" smtClean="0"/>
              <a:t>Rank </a:t>
            </a:r>
            <a:r>
              <a:rPr lang="en-GB" dirty="0"/>
              <a:t>the following in order of personal importance </a:t>
            </a:r>
            <a:endParaRPr lang="en-GB" dirty="0" smtClean="0"/>
          </a:p>
          <a:p>
            <a:pPr algn="ctr"/>
            <a:r>
              <a:rPr lang="en-GB" dirty="0" smtClean="0"/>
              <a:t>– </a:t>
            </a:r>
            <a:r>
              <a:rPr lang="en-GB" b="1" dirty="0"/>
              <a:t>remember, there is no wrong answer!</a:t>
            </a:r>
          </a:p>
        </p:txBody>
      </p:sp>
      <p:sp>
        <p:nvSpPr>
          <p:cNvPr id="9" name="Rounded Rectangle 8"/>
          <p:cNvSpPr/>
          <p:nvPr/>
        </p:nvSpPr>
        <p:spPr>
          <a:xfrm>
            <a:off x="626952" y="2862922"/>
            <a:ext cx="8292162" cy="3752951"/>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Write each of the following on one of the diamonds on the resource sheet and rank them in order of importance to </a:t>
            </a:r>
            <a:r>
              <a:rPr lang="en-GB" dirty="0" smtClean="0"/>
              <a:t>you:</a:t>
            </a:r>
            <a:endParaRPr lang="en-GB" dirty="0"/>
          </a:p>
          <a:p>
            <a:r>
              <a:rPr lang="en-GB" dirty="0"/>
              <a:t> </a:t>
            </a:r>
          </a:p>
          <a:p>
            <a:pPr marL="285750" indent="-285750">
              <a:buFont typeface="Arial" panose="020B0604020202020204" pitchFamily="34" charset="0"/>
              <a:buChar char="•"/>
            </a:pPr>
            <a:r>
              <a:rPr lang="en-GB" dirty="0"/>
              <a:t>Student satisfaction of course</a:t>
            </a:r>
          </a:p>
          <a:p>
            <a:pPr marL="285750" indent="-285750">
              <a:buFont typeface="Arial" panose="020B0604020202020204" pitchFamily="34" charset="0"/>
              <a:buChar char="•"/>
            </a:pPr>
            <a:r>
              <a:rPr lang="en-GB" dirty="0"/>
              <a:t>Student satisfaction of teaching</a:t>
            </a:r>
          </a:p>
          <a:p>
            <a:pPr marL="285750" indent="-285750">
              <a:buFont typeface="Arial" panose="020B0604020202020204" pitchFamily="34" charset="0"/>
              <a:buChar char="•"/>
            </a:pPr>
            <a:r>
              <a:rPr lang="en-GB" dirty="0"/>
              <a:t>Student satisfaction of feedback</a:t>
            </a:r>
          </a:p>
          <a:p>
            <a:pPr marL="285750" indent="-285750">
              <a:buFont typeface="Arial" panose="020B0604020202020204" pitchFamily="34" charset="0"/>
              <a:buChar char="•"/>
            </a:pPr>
            <a:r>
              <a:rPr lang="en-GB" dirty="0"/>
              <a:t>Student to staff ratio</a:t>
            </a:r>
          </a:p>
          <a:p>
            <a:pPr marL="285750" indent="-285750">
              <a:buFont typeface="Arial" panose="020B0604020202020204" pitchFamily="34" charset="0"/>
              <a:buChar char="•"/>
            </a:pPr>
            <a:r>
              <a:rPr lang="en-GB" dirty="0"/>
              <a:t>Spend per student </a:t>
            </a:r>
          </a:p>
          <a:p>
            <a:pPr marL="285750" indent="-285750">
              <a:buFont typeface="Arial" panose="020B0604020202020204" pitchFamily="34" charset="0"/>
              <a:buChar char="•"/>
            </a:pPr>
            <a:r>
              <a:rPr lang="en-GB" dirty="0"/>
              <a:t>Graduate/career prospects</a:t>
            </a:r>
          </a:p>
          <a:p>
            <a:pPr marL="285750" indent="-285750">
              <a:buFont typeface="Arial" panose="020B0604020202020204" pitchFamily="34" charset="0"/>
              <a:buChar char="•"/>
            </a:pPr>
            <a:r>
              <a:rPr lang="en-GB" dirty="0"/>
              <a:t>Cost of living </a:t>
            </a:r>
          </a:p>
          <a:p>
            <a:pPr marL="285750" indent="-285750">
              <a:buFont typeface="Arial" panose="020B0604020202020204" pitchFamily="34" charset="0"/>
              <a:buChar char="•"/>
            </a:pPr>
            <a:r>
              <a:rPr lang="en-GB" dirty="0"/>
              <a:t>Entry tariffs</a:t>
            </a:r>
          </a:p>
          <a:p>
            <a:pPr marL="285750" indent="-285750">
              <a:buFont typeface="Arial" panose="020B0604020202020204" pitchFamily="34" charset="0"/>
              <a:buChar char="•"/>
            </a:pPr>
            <a:r>
              <a:rPr lang="en-GB" dirty="0"/>
              <a:t>Spending on facilities</a:t>
            </a:r>
          </a:p>
        </p:txBody>
      </p:sp>
    </p:spTree>
    <p:extLst>
      <p:ext uri="{BB962C8B-B14F-4D97-AF65-F5344CB8AC3E}">
        <p14:creationId xmlns:p14="http://schemas.microsoft.com/office/powerpoint/2010/main" val="2564600605"/>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B7B010-2BCB-CF42-A555-DC3B463137B3}"/>
              </a:ext>
            </a:extLst>
          </p:cNvPr>
          <p:cNvSpPr txBox="1"/>
          <p:nvPr/>
        </p:nvSpPr>
        <p:spPr>
          <a:xfrm>
            <a:off x="538329" y="625615"/>
            <a:ext cx="7491246" cy="646331"/>
          </a:xfrm>
          <a:prstGeom prst="rect">
            <a:avLst/>
          </a:prstGeom>
          <a:solidFill>
            <a:srgbClr val="132E4B"/>
          </a:solidFill>
        </p:spPr>
        <p:txBody>
          <a:bodyPr wrap="square" rtlCol="0">
            <a:spAutoFit/>
          </a:bodyPr>
          <a:lstStyle/>
          <a:p>
            <a:r>
              <a:rPr lang="en-GB" sz="3600" b="1" dirty="0" smtClean="0">
                <a:solidFill>
                  <a:schemeClr val="bg1"/>
                </a:solidFill>
              </a:rPr>
              <a:t>OPEN DAYS AND PROSPECTUSES</a:t>
            </a:r>
            <a:endParaRPr lang="en-GB" sz="3600" b="1" dirty="0">
              <a:solidFill>
                <a:schemeClr val="bg1"/>
              </a:solidFill>
            </a:endParaRPr>
          </a:p>
        </p:txBody>
      </p:sp>
      <p:pic>
        <p:nvPicPr>
          <p:cNvPr id="5" name="Picture 4"/>
          <p:cNvPicPr>
            <a:picLocks noChangeAspect="1"/>
          </p:cNvPicPr>
          <p:nvPr/>
        </p:nvPicPr>
        <p:blipFill>
          <a:blip r:embed="rId3"/>
          <a:stretch>
            <a:fillRect/>
          </a:stretch>
        </p:blipFill>
        <p:spPr>
          <a:xfrm>
            <a:off x="538329" y="1790700"/>
            <a:ext cx="2466975" cy="1847850"/>
          </a:xfrm>
          <a:prstGeom prst="rect">
            <a:avLst/>
          </a:prstGeom>
        </p:spPr>
      </p:pic>
      <p:pic>
        <p:nvPicPr>
          <p:cNvPr id="6" name="Picture 5"/>
          <p:cNvPicPr>
            <a:picLocks noChangeAspect="1"/>
          </p:cNvPicPr>
          <p:nvPr/>
        </p:nvPicPr>
        <p:blipFill>
          <a:blip r:embed="rId4"/>
          <a:stretch>
            <a:fillRect/>
          </a:stretch>
        </p:blipFill>
        <p:spPr>
          <a:xfrm>
            <a:off x="3005304" y="1790700"/>
            <a:ext cx="2538246" cy="1847850"/>
          </a:xfrm>
          <a:prstGeom prst="rect">
            <a:avLst/>
          </a:prstGeom>
        </p:spPr>
      </p:pic>
      <p:pic>
        <p:nvPicPr>
          <p:cNvPr id="7" name="Picture 6"/>
          <p:cNvPicPr>
            <a:picLocks noChangeAspect="1"/>
          </p:cNvPicPr>
          <p:nvPr/>
        </p:nvPicPr>
        <p:blipFill>
          <a:blip r:embed="rId5"/>
          <a:stretch>
            <a:fillRect/>
          </a:stretch>
        </p:blipFill>
        <p:spPr>
          <a:xfrm>
            <a:off x="5543550" y="1790700"/>
            <a:ext cx="2857500" cy="1847850"/>
          </a:xfrm>
          <a:prstGeom prst="rect">
            <a:avLst/>
          </a:prstGeom>
        </p:spPr>
      </p:pic>
      <p:pic>
        <p:nvPicPr>
          <p:cNvPr id="8" name="Picture 7"/>
          <p:cNvPicPr>
            <a:picLocks noChangeAspect="1"/>
          </p:cNvPicPr>
          <p:nvPr/>
        </p:nvPicPr>
        <p:blipFill>
          <a:blip r:embed="rId6"/>
          <a:stretch>
            <a:fillRect/>
          </a:stretch>
        </p:blipFill>
        <p:spPr>
          <a:xfrm>
            <a:off x="538329" y="3638550"/>
            <a:ext cx="2466975" cy="1905000"/>
          </a:xfrm>
          <a:prstGeom prst="rect">
            <a:avLst/>
          </a:prstGeom>
        </p:spPr>
      </p:pic>
      <p:pic>
        <p:nvPicPr>
          <p:cNvPr id="9" name="Picture 8"/>
          <p:cNvPicPr>
            <a:picLocks noChangeAspect="1"/>
          </p:cNvPicPr>
          <p:nvPr/>
        </p:nvPicPr>
        <p:blipFill>
          <a:blip r:embed="rId7"/>
          <a:stretch>
            <a:fillRect/>
          </a:stretch>
        </p:blipFill>
        <p:spPr>
          <a:xfrm>
            <a:off x="3005304" y="3638550"/>
            <a:ext cx="2538246" cy="1905000"/>
          </a:xfrm>
          <a:prstGeom prst="rect">
            <a:avLst/>
          </a:prstGeom>
        </p:spPr>
      </p:pic>
      <p:pic>
        <p:nvPicPr>
          <p:cNvPr id="10" name="Picture 9"/>
          <p:cNvPicPr>
            <a:picLocks noChangeAspect="1"/>
          </p:cNvPicPr>
          <p:nvPr/>
        </p:nvPicPr>
        <p:blipFill>
          <a:blip r:embed="rId8"/>
          <a:stretch>
            <a:fillRect/>
          </a:stretch>
        </p:blipFill>
        <p:spPr>
          <a:xfrm>
            <a:off x="5543550" y="3638550"/>
            <a:ext cx="2857500" cy="1905000"/>
          </a:xfrm>
          <a:prstGeom prst="rect">
            <a:avLst/>
          </a:prstGeom>
        </p:spPr>
      </p:pic>
      <p:sp>
        <p:nvSpPr>
          <p:cNvPr id="11" name="Rounded Rectangle 10"/>
          <p:cNvSpPr/>
          <p:nvPr/>
        </p:nvSpPr>
        <p:spPr>
          <a:xfrm>
            <a:off x="8525628" y="1790700"/>
            <a:ext cx="3518326" cy="3752850"/>
          </a:xfrm>
          <a:prstGeom prst="roundRect">
            <a:avLst/>
          </a:prstGeom>
          <a:solidFill>
            <a:srgbClr val="ED1C24"/>
          </a:solidFill>
          <a:ln>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GB" sz="1600" dirty="0"/>
              <a:t>Where can I find out about open days?</a:t>
            </a:r>
          </a:p>
          <a:p>
            <a:pPr marL="285750" indent="-285750">
              <a:buFontTx/>
              <a:buChar char="-"/>
            </a:pPr>
            <a:endParaRPr lang="en-GB" sz="1600" dirty="0"/>
          </a:p>
          <a:p>
            <a:pPr marL="285750" indent="-285750">
              <a:buFontTx/>
              <a:buChar char="-"/>
            </a:pPr>
            <a:r>
              <a:rPr lang="en-GB" sz="1600" dirty="0"/>
              <a:t>What is available to me </a:t>
            </a:r>
            <a:r>
              <a:rPr lang="en-GB" sz="1600" dirty="0" smtClean="0"/>
              <a:t>on an </a:t>
            </a:r>
            <a:r>
              <a:rPr lang="en-GB" sz="1600" dirty="0"/>
              <a:t>open </a:t>
            </a:r>
            <a:r>
              <a:rPr lang="en-GB" sz="1600" dirty="0" smtClean="0"/>
              <a:t>day?</a:t>
            </a:r>
            <a:endParaRPr lang="en-GB" sz="1600" dirty="0"/>
          </a:p>
          <a:p>
            <a:pPr marL="285750" indent="-285750">
              <a:buFontTx/>
              <a:buChar char="-"/>
            </a:pPr>
            <a:endParaRPr lang="en-GB" sz="1600" dirty="0"/>
          </a:p>
          <a:p>
            <a:pPr marL="285750" indent="-285750">
              <a:buFontTx/>
              <a:buChar char="-"/>
            </a:pPr>
            <a:r>
              <a:rPr lang="en-GB" sz="1600" dirty="0"/>
              <a:t>How can I make the most of open days?</a:t>
            </a:r>
          </a:p>
          <a:p>
            <a:pPr marL="285750" indent="-285750">
              <a:buFontTx/>
              <a:buChar char="-"/>
            </a:pPr>
            <a:endParaRPr lang="en-GB" sz="1600" dirty="0"/>
          </a:p>
          <a:p>
            <a:pPr marL="285750" indent="-285750">
              <a:buFontTx/>
              <a:buChar char="-"/>
            </a:pPr>
            <a:r>
              <a:rPr lang="en-GB" sz="1600" dirty="0"/>
              <a:t>What does a prospectus contain?</a:t>
            </a:r>
          </a:p>
          <a:p>
            <a:pPr marL="285750" indent="-285750">
              <a:buFontTx/>
              <a:buChar char="-"/>
            </a:pPr>
            <a:endParaRPr lang="en-GB" sz="1600" dirty="0"/>
          </a:p>
          <a:p>
            <a:pPr marL="285750" indent="-285750">
              <a:buFontTx/>
              <a:buChar char="-"/>
            </a:pPr>
            <a:r>
              <a:rPr lang="en-GB" sz="1600" dirty="0"/>
              <a:t>How do I order one?</a:t>
            </a:r>
          </a:p>
        </p:txBody>
      </p:sp>
    </p:spTree>
    <p:extLst>
      <p:ext uri="{BB962C8B-B14F-4D97-AF65-F5344CB8AC3E}">
        <p14:creationId xmlns:p14="http://schemas.microsoft.com/office/powerpoint/2010/main" val="186773220"/>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346296"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CHECK IN</a:t>
            </a:r>
            <a:endParaRPr lang="en-GB" sz="3600" b="1" dirty="0"/>
          </a:p>
        </p:txBody>
      </p:sp>
      <p:sp>
        <p:nvSpPr>
          <p:cNvPr id="5" name="TextBox 4"/>
          <p:cNvSpPr txBox="1"/>
          <p:nvPr/>
        </p:nvSpPr>
        <p:spPr>
          <a:xfrm>
            <a:off x="1270729" y="2018771"/>
            <a:ext cx="9731221" cy="1313180"/>
          </a:xfrm>
          <a:prstGeom prst="rect">
            <a:avLst/>
          </a:prstGeom>
          <a:noFill/>
        </p:spPr>
        <p:txBody>
          <a:bodyPr wrap="square" rtlCol="0">
            <a:spAutoFit/>
          </a:bodyPr>
          <a:lstStyle/>
          <a:p>
            <a:pPr algn="ctr">
              <a:lnSpc>
                <a:spcPct val="150000"/>
              </a:lnSpc>
            </a:pPr>
            <a:r>
              <a:rPr lang="en-GB" sz="2800" dirty="0" smtClean="0">
                <a:latin typeface="Roboto" panose="02000000000000000000" pitchFamily="2" charset="0"/>
                <a:ea typeface="Roboto" panose="02000000000000000000" pitchFamily="2" charset="0"/>
                <a:cs typeface="Roboto" panose="02000000000000000000" pitchFamily="2" charset="0"/>
              </a:rPr>
              <a:t>See if the universities you’re interested in offer scholarships or bursaries – </a:t>
            </a:r>
            <a:r>
              <a:rPr lang="en-GB" sz="2800" b="1" dirty="0" smtClean="0">
                <a:latin typeface="Roboto" panose="02000000000000000000" pitchFamily="2" charset="0"/>
                <a:ea typeface="Roboto" panose="02000000000000000000" pitchFamily="2" charset="0"/>
                <a:cs typeface="Roboto" panose="02000000000000000000" pitchFamily="2" charset="0"/>
              </a:rPr>
              <a:t>What did you find?</a:t>
            </a:r>
            <a:endParaRPr lang="en-GB" sz="28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7272056"/>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B7B010-2BCB-CF42-A555-DC3B463137B3}"/>
              </a:ext>
            </a:extLst>
          </p:cNvPr>
          <p:cNvSpPr txBox="1"/>
          <p:nvPr/>
        </p:nvSpPr>
        <p:spPr>
          <a:xfrm>
            <a:off x="532613" y="534084"/>
            <a:ext cx="2796375" cy="646331"/>
          </a:xfrm>
          <a:prstGeom prst="rect">
            <a:avLst/>
          </a:prstGeom>
          <a:solidFill>
            <a:srgbClr val="132E4B"/>
          </a:solidFill>
        </p:spPr>
        <p:txBody>
          <a:bodyPr wrap="square" rtlCol="0">
            <a:spAutoFit/>
          </a:bodyPr>
          <a:lstStyle/>
          <a:p>
            <a:r>
              <a:rPr lang="en-GB" sz="3600" b="1" dirty="0" smtClean="0">
                <a:solidFill>
                  <a:schemeClr val="bg1"/>
                </a:solidFill>
              </a:rPr>
              <a:t>OPEN DAYS</a:t>
            </a:r>
            <a:endParaRPr lang="en-GB" sz="3600" b="1" dirty="0">
              <a:solidFill>
                <a:schemeClr val="bg1"/>
              </a:solidFill>
            </a:endParaRPr>
          </a:p>
        </p:txBody>
      </p:sp>
      <p:pic>
        <p:nvPicPr>
          <p:cNvPr id="4" name="Picture 3"/>
          <p:cNvPicPr>
            <a:picLocks noChangeAspect="1"/>
          </p:cNvPicPr>
          <p:nvPr/>
        </p:nvPicPr>
        <p:blipFill>
          <a:blip r:embed="rId2"/>
          <a:stretch>
            <a:fillRect/>
          </a:stretch>
        </p:blipFill>
        <p:spPr>
          <a:xfrm>
            <a:off x="8848725" y="1753721"/>
            <a:ext cx="2857500" cy="1847850"/>
          </a:xfrm>
          <a:prstGeom prst="rect">
            <a:avLst/>
          </a:prstGeom>
        </p:spPr>
      </p:pic>
      <p:pic>
        <p:nvPicPr>
          <p:cNvPr id="5" name="Picture 4"/>
          <p:cNvPicPr>
            <a:picLocks noChangeAspect="1"/>
          </p:cNvPicPr>
          <p:nvPr/>
        </p:nvPicPr>
        <p:blipFill>
          <a:blip r:embed="rId3"/>
          <a:stretch>
            <a:fillRect/>
          </a:stretch>
        </p:blipFill>
        <p:spPr>
          <a:xfrm>
            <a:off x="8848725" y="3601571"/>
            <a:ext cx="2857500" cy="2057400"/>
          </a:xfrm>
          <a:prstGeom prst="rect">
            <a:avLst/>
          </a:prstGeom>
        </p:spPr>
      </p:pic>
      <p:sp>
        <p:nvSpPr>
          <p:cNvPr id="6" name="Rounded Rectangle 5"/>
          <p:cNvSpPr/>
          <p:nvPr/>
        </p:nvSpPr>
        <p:spPr>
          <a:xfrm>
            <a:off x="532613" y="1466850"/>
            <a:ext cx="8028456" cy="4924985"/>
          </a:xfrm>
          <a:prstGeom prst="round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Open days are a tremendously useful opportunity to explore the universities you are interested in first-hand. </a:t>
            </a:r>
          </a:p>
          <a:p>
            <a:endParaRPr lang="en-GB" sz="2000" dirty="0"/>
          </a:p>
          <a:p>
            <a:r>
              <a:rPr lang="en-GB" sz="2000" dirty="0"/>
              <a:t>They are frequently advertised on university websites and on billboards: also check out opendays.com for a full calendar across the UK.</a:t>
            </a:r>
          </a:p>
          <a:p>
            <a:endParaRPr lang="en-GB" sz="2000" dirty="0"/>
          </a:p>
          <a:p>
            <a:r>
              <a:rPr lang="en-GB" sz="2000" dirty="0"/>
              <a:t>Visits are best to arrange yourself – you can decide how you want your experience to look. Do not wait for someone else to make the first move – your mates or your school!</a:t>
            </a:r>
          </a:p>
          <a:p>
            <a:endParaRPr lang="en-GB" sz="2000" dirty="0"/>
          </a:p>
          <a:p>
            <a:r>
              <a:rPr lang="en-GB" sz="2000" dirty="0"/>
              <a:t>Have a look at this virtual open day as a taster for what to expect:</a:t>
            </a:r>
          </a:p>
          <a:p>
            <a:r>
              <a:rPr lang="en-GB" sz="2000" dirty="0">
                <a:hlinkClick r:id="rId4"/>
              </a:rPr>
              <a:t>https://</a:t>
            </a:r>
            <a:r>
              <a:rPr lang="en-GB" sz="2000" dirty="0" smtClean="0">
                <a:hlinkClick r:id="rId4"/>
              </a:rPr>
              <a:t>www.youtube.com/watch?v=NtE1Omjx73U</a:t>
            </a:r>
            <a:r>
              <a:rPr lang="en-GB" sz="2000" dirty="0" smtClean="0"/>
              <a:t>.</a:t>
            </a:r>
            <a:endParaRPr lang="en-GB" sz="2000" dirty="0"/>
          </a:p>
        </p:txBody>
      </p:sp>
    </p:spTree>
    <p:extLst>
      <p:ext uri="{BB962C8B-B14F-4D97-AF65-F5344CB8AC3E}">
        <p14:creationId xmlns:p14="http://schemas.microsoft.com/office/powerpoint/2010/main" val="3662909832"/>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B7B010-2BCB-CF42-A555-DC3B463137B3}"/>
              </a:ext>
            </a:extLst>
          </p:cNvPr>
          <p:cNvSpPr txBox="1"/>
          <p:nvPr/>
        </p:nvSpPr>
        <p:spPr>
          <a:xfrm>
            <a:off x="538329" y="625615"/>
            <a:ext cx="2875431" cy="646331"/>
          </a:xfrm>
          <a:prstGeom prst="rect">
            <a:avLst/>
          </a:prstGeom>
          <a:solidFill>
            <a:srgbClr val="132E4B"/>
          </a:solidFill>
        </p:spPr>
        <p:txBody>
          <a:bodyPr wrap="square" rtlCol="0">
            <a:spAutoFit/>
          </a:bodyPr>
          <a:lstStyle/>
          <a:p>
            <a:r>
              <a:rPr lang="en-GB" sz="3600" b="1" dirty="0" smtClean="0">
                <a:solidFill>
                  <a:schemeClr val="bg1"/>
                </a:solidFill>
              </a:rPr>
              <a:t>REFLECTION</a:t>
            </a:r>
            <a:endParaRPr lang="en-GB" sz="3600" b="1" dirty="0">
              <a:solidFill>
                <a:schemeClr val="bg1"/>
              </a:solidFill>
            </a:endParaRPr>
          </a:p>
        </p:txBody>
      </p:sp>
      <p:sp>
        <p:nvSpPr>
          <p:cNvPr id="6" name="Rounded Rectangle 5"/>
          <p:cNvSpPr/>
          <p:nvPr/>
        </p:nvSpPr>
        <p:spPr>
          <a:xfrm>
            <a:off x="538328" y="1599112"/>
            <a:ext cx="11078905" cy="900248"/>
          </a:xfrm>
          <a:prstGeom prst="roundRect">
            <a:avLst/>
          </a:prstGeom>
          <a:solidFill>
            <a:srgbClr val="ED217C"/>
          </a:solidFill>
          <a:ln>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What can you do on </a:t>
            </a:r>
            <a:r>
              <a:rPr lang="en-GB" sz="3200" dirty="0" smtClean="0"/>
              <a:t>an </a:t>
            </a:r>
            <a:r>
              <a:rPr lang="en-GB" sz="3200" dirty="0" smtClean="0"/>
              <a:t>open </a:t>
            </a:r>
            <a:r>
              <a:rPr lang="en-GB" sz="3200" dirty="0"/>
              <a:t>d</a:t>
            </a:r>
            <a:r>
              <a:rPr lang="en-GB" sz="3200" dirty="0" smtClean="0"/>
              <a:t>ay</a:t>
            </a:r>
            <a:r>
              <a:rPr lang="en-GB" sz="3200" dirty="0" smtClean="0"/>
              <a:t>?</a:t>
            </a:r>
            <a:endParaRPr lang="en-GB" sz="3200" dirty="0"/>
          </a:p>
        </p:txBody>
      </p:sp>
      <p:pic>
        <p:nvPicPr>
          <p:cNvPr id="1030" name="Picture 6" descr="Frequently Asked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493" y="2702175"/>
            <a:ext cx="5140573" cy="405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16087"/>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B7B010-2BCB-CF42-A555-DC3B463137B3}"/>
              </a:ext>
            </a:extLst>
          </p:cNvPr>
          <p:cNvSpPr txBox="1"/>
          <p:nvPr/>
        </p:nvSpPr>
        <p:spPr>
          <a:xfrm>
            <a:off x="538330" y="539890"/>
            <a:ext cx="3868208" cy="646331"/>
          </a:xfrm>
          <a:prstGeom prst="rect">
            <a:avLst/>
          </a:prstGeom>
          <a:solidFill>
            <a:srgbClr val="132E4B"/>
          </a:solidFill>
        </p:spPr>
        <p:txBody>
          <a:bodyPr wrap="square" rtlCol="0">
            <a:spAutoFit/>
          </a:bodyPr>
          <a:lstStyle/>
          <a:p>
            <a:r>
              <a:rPr lang="en-GB" sz="3600" b="1" dirty="0" smtClean="0">
                <a:solidFill>
                  <a:schemeClr val="bg1"/>
                </a:solidFill>
              </a:rPr>
              <a:t>DOS AND DON’TS</a:t>
            </a:r>
            <a:endParaRPr lang="en-GB" sz="36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63355588"/>
              </p:ext>
            </p:extLst>
          </p:nvPr>
        </p:nvGraphicFramePr>
        <p:xfrm>
          <a:off x="538327" y="2437918"/>
          <a:ext cx="11078906" cy="3327155"/>
        </p:xfrm>
        <a:graphic>
          <a:graphicData uri="http://schemas.openxmlformats.org/drawingml/2006/table">
            <a:tbl>
              <a:tblPr firstRow="1" bandRow="1">
                <a:tableStyleId>{5C22544A-7EE6-4342-B048-85BDC9FD1C3A}</a:tableStyleId>
              </a:tblPr>
              <a:tblGrid>
                <a:gridCol w="5539453">
                  <a:extLst>
                    <a:ext uri="{9D8B030D-6E8A-4147-A177-3AD203B41FA5}">
                      <a16:colId xmlns:a16="http://schemas.microsoft.com/office/drawing/2014/main" xmlns="" val="198830498"/>
                    </a:ext>
                  </a:extLst>
                </a:gridCol>
                <a:gridCol w="5539453">
                  <a:extLst>
                    <a:ext uri="{9D8B030D-6E8A-4147-A177-3AD203B41FA5}">
                      <a16:colId xmlns:a16="http://schemas.microsoft.com/office/drawing/2014/main" xmlns="" val="3469075895"/>
                    </a:ext>
                  </a:extLst>
                </a:gridCol>
              </a:tblGrid>
              <a:tr h="658119">
                <a:tc>
                  <a:txBody>
                    <a:bodyPr/>
                    <a:lstStyle/>
                    <a:p>
                      <a:r>
                        <a:rPr lang="en-GB" dirty="0" smtClean="0"/>
                        <a:t>DOS</a:t>
                      </a:r>
                      <a:endParaRPr lang="en-GB" dirty="0"/>
                    </a:p>
                  </a:txBody>
                  <a:tcPr/>
                </a:tc>
                <a:tc>
                  <a:txBody>
                    <a:bodyPr/>
                    <a:lstStyle/>
                    <a:p>
                      <a:r>
                        <a:rPr lang="en-GB" dirty="0" smtClean="0"/>
                        <a:t>DON’TS</a:t>
                      </a:r>
                      <a:endParaRPr lang="en-GB" dirty="0"/>
                    </a:p>
                  </a:txBody>
                  <a:tcPr/>
                </a:tc>
                <a:extLst>
                  <a:ext uri="{0D108BD9-81ED-4DB2-BD59-A6C34878D82A}">
                    <a16:rowId xmlns:a16="http://schemas.microsoft.com/office/drawing/2014/main" xmlns="" val="436009439"/>
                  </a:ext>
                </a:extLst>
              </a:tr>
              <a:tr h="667259">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295626559"/>
                  </a:ext>
                </a:extLst>
              </a:tr>
              <a:tr h="667259">
                <a:tc>
                  <a:txBody>
                    <a:bodyPr/>
                    <a:lstStyle/>
                    <a:p>
                      <a:endParaRPr lang="en-GB"/>
                    </a:p>
                  </a:txBody>
                  <a:tcPr/>
                </a:tc>
                <a:tc>
                  <a:txBody>
                    <a:bodyPr/>
                    <a:lstStyle/>
                    <a:p>
                      <a:endParaRPr lang="en-GB" dirty="0"/>
                    </a:p>
                  </a:txBody>
                  <a:tcPr/>
                </a:tc>
                <a:extLst>
                  <a:ext uri="{0D108BD9-81ED-4DB2-BD59-A6C34878D82A}">
                    <a16:rowId xmlns:a16="http://schemas.microsoft.com/office/drawing/2014/main" xmlns="" val="3968886817"/>
                  </a:ext>
                </a:extLst>
              </a:tr>
              <a:tr h="667259">
                <a:tc>
                  <a:txBody>
                    <a:bodyPr/>
                    <a:lstStyle/>
                    <a:p>
                      <a:endParaRPr lang="en-GB"/>
                    </a:p>
                  </a:txBody>
                  <a:tcPr/>
                </a:tc>
                <a:tc>
                  <a:txBody>
                    <a:bodyPr/>
                    <a:lstStyle/>
                    <a:p>
                      <a:endParaRPr lang="en-GB"/>
                    </a:p>
                  </a:txBody>
                  <a:tcPr/>
                </a:tc>
                <a:extLst>
                  <a:ext uri="{0D108BD9-81ED-4DB2-BD59-A6C34878D82A}">
                    <a16:rowId xmlns:a16="http://schemas.microsoft.com/office/drawing/2014/main" xmlns="" val="1231002584"/>
                  </a:ext>
                </a:extLst>
              </a:tr>
              <a:tr h="667259">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2456467682"/>
                  </a:ext>
                </a:extLst>
              </a:tr>
            </a:tbl>
          </a:graphicData>
        </a:graphic>
      </p:graphicFrame>
      <p:sp>
        <p:nvSpPr>
          <p:cNvPr id="6" name="Rounded Rectangle 5"/>
          <p:cNvSpPr/>
          <p:nvPr/>
        </p:nvSpPr>
        <p:spPr>
          <a:xfrm>
            <a:off x="538329" y="1361945"/>
            <a:ext cx="11078905" cy="900248"/>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Collaborate to think of some dos and don’ts for open days… </a:t>
            </a:r>
          </a:p>
        </p:txBody>
      </p:sp>
    </p:spTree>
    <p:extLst>
      <p:ext uri="{BB962C8B-B14F-4D97-AF65-F5344CB8AC3E}">
        <p14:creationId xmlns:p14="http://schemas.microsoft.com/office/powerpoint/2010/main" val="61779878"/>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4900" y="1503126"/>
            <a:ext cx="2857500" cy="187008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4900" y="3373211"/>
            <a:ext cx="2857500" cy="1902694"/>
          </a:xfrm>
          <a:prstGeom prst="rect">
            <a:avLst/>
          </a:prstGeom>
        </p:spPr>
      </p:pic>
      <p:sp>
        <p:nvSpPr>
          <p:cNvPr id="6" name="TextBox 5">
            <a:extLst>
              <a:ext uri="{FF2B5EF4-FFF2-40B4-BE49-F238E27FC236}">
                <a16:creationId xmlns:a16="http://schemas.microsoft.com/office/drawing/2014/main" xmlns="" id="{53B7B010-2BCB-CF42-A555-DC3B463137B3}"/>
              </a:ext>
            </a:extLst>
          </p:cNvPr>
          <p:cNvSpPr txBox="1"/>
          <p:nvPr/>
        </p:nvSpPr>
        <p:spPr>
          <a:xfrm>
            <a:off x="538329" y="539890"/>
            <a:ext cx="3876917" cy="646331"/>
          </a:xfrm>
          <a:prstGeom prst="rect">
            <a:avLst/>
          </a:prstGeom>
          <a:solidFill>
            <a:srgbClr val="132E4B"/>
          </a:solidFill>
        </p:spPr>
        <p:txBody>
          <a:bodyPr wrap="square" rtlCol="0">
            <a:spAutoFit/>
          </a:bodyPr>
          <a:lstStyle/>
          <a:p>
            <a:r>
              <a:rPr lang="en-GB" sz="3600" b="1" dirty="0" smtClean="0">
                <a:solidFill>
                  <a:schemeClr val="bg1"/>
                </a:solidFill>
              </a:rPr>
              <a:t>DOS AND DON’TS</a:t>
            </a:r>
            <a:endParaRPr lang="en-GB" sz="3600" b="1" dirty="0">
              <a:solidFill>
                <a:schemeClr val="bg1"/>
              </a:solidFill>
            </a:endParaRPr>
          </a:p>
        </p:txBody>
      </p:sp>
      <p:sp>
        <p:nvSpPr>
          <p:cNvPr id="8" name="Rounded Rectangle 7"/>
          <p:cNvSpPr/>
          <p:nvPr/>
        </p:nvSpPr>
        <p:spPr>
          <a:xfrm>
            <a:off x="538328" y="1483976"/>
            <a:ext cx="7314753" cy="2191554"/>
          </a:xfrm>
          <a:prstGeom prst="round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t>Dos</a:t>
            </a:r>
          </a:p>
          <a:p>
            <a:pPr marL="342900" indent="-342900">
              <a:buFont typeface="Arial" panose="020B0604020202020204" pitchFamily="34" charset="0"/>
              <a:buChar char="•"/>
            </a:pPr>
            <a:r>
              <a:rPr lang="en-GB" sz="2000" dirty="0" smtClean="0"/>
              <a:t>Visit the local area</a:t>
            </a:r>
          </a:p>
          <a:p>
            <a:pPr marL="342900" indent="-342900">
              <a:buFont typeface="Arial" panose="020B0604020202020204" pitchFamily="34" charset="0"/>
              <a:buChar char="•"/>
            </a:pPr>
            <a:r>
              <a:rPr lang="en-GB" sz="2000" dirty="0" smtClean="0"/>
              <a:t>Try and have a look around the university yourself</a:t>
            </a:r>
          </a:p>
          <a:p>
            <a:pPr marL="342900" indent="-342900">
              <a:buFont typeface="Arial" panose="020B0604020202020204" pitchFamily="34" charset="0"/>
              <a:buChar char="•"/>
            </a:pPr>
            <a:r>
              <a:rPr lang="en-GB" sz="2000" dirty="0" smtClean="0"/>
              <a:t>Take photos to remind you of your favourite things</a:t>
            </a:r>
          </a:p>
          <a:p>
            <a:pPr marL="342900" indent="-342900">
              <a:buFont typeface="Arial" panose="020B0604020202020204" pitchFamily="34" charset="0"/>
              <a:buChar char="•"/>
            </a:pPr>
            <a:r>
              <a:rPr lang="en-GB" sz="2000" dirty="0" smtClean="0"/>
              <a:t>Speak to student ambassadors</a:t>
            </a:r>
          </a:p>
          <a:p>
            <a:pPr marL="342900" indent="-342900">
              <a:buFont typeface="Arial" panose="020B0604020202020204" pitchFamily="34" charset="0"/>
              <a:buChar char="•"/>
            </a:pPr>
            <a:r>
              <a:rPr lang="en-GB" sz="2000" dirty="0" smtClean="0"/>
              <a:t>Ask yourself: ‘would I be happy here?</a:t>
            </a:r>
            <a:endParaRPr lang="en-GB" sz="2000" dirty="0"/>
          </a:p>
        </p:txBody>
      </p:sp>
      <p:sp>
        <p:nvSpPr>
          <p:cNvPr id="9" name="Rounded Rectangle 8"/>
          <p:cNvSpPr/>
          <p:nvPr/>
        </p:nvSpPr>
        <p:spPr>
          <a:xfrm>
            <a:off x="538329" y="3973285"/>
            <a:ext cx="7314754" cy="2191554"/>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Don’ts</a:t>
            </a:r>
          </a:p>
          <a:p>
            <a:pPr marL="342900" indent="-342900">
              <a:buFont typeface="Arial" panose="020B0604020202020204" pitchFamily="34" charset="0"/>
              <a:buChar char="•"/>
            </a:pPr>
            <a:r>
              <a:rPr lang="en-GB" sz="2000" dirty="0"/>
              <a:t>Arrive unprepared – what do you want to get out of it?</a:t>
            </a:r>
          </a:p>
          <a:p>
            <a:pPr marL="342900" indent="-342900">
              <a:buFont typeface="Arial" panose="020B0604020202020204" pitchFamily="34" charset="0"/>
              <a:buChar char="•"/>
            </a:pPr>
            <a:r>
              <a:rPr lang="en-GB" sz="2000" dirty="0"/>
              <a:t>Be late – you don’t want to miss anything</a:t>
            </a:r>
          </a:p>
          <a:p>
            <a:pPr marL="342900" indent="-342900">
              <a:buFont typeface="Arial" panose="020B0604020202020204" pitchFamily="34" charset="0"/>
              <a:buChar char="•"/>
            </a:pPr>
            <a:r>
              <a:rPr lang="en-GB" sz="2000" dirty="0"/>
              <a:t>Leave wishing you had asked a question</a:t>
            </a:r>
          </a:p>
          <a:p>
            <a:pPr marL="342900" indent="-342900">
              <a:buFont typeface="Arial" panose="020B0604020202020204" pitchFamily="34" charset="0"/>
              <a:buChar char="•"/>
            </a:pPr>
            <a:r>
              <a:rPr lang="en-GB" sz="2000" dirty="0"/>
              <a:t>Leave early / before seeing everything</a:t>
            </a:r>
          </a:p>
        </p:txBody>
      </p:sp>
    </p:spTree>
    <p:extLst>
      <p:ext uri="{BB962C8B-B14F-4D97-AF65-F5344CB8AC3E}">
        <p14:creationId xmlns:p14="http://schemas.microsoft.com/office/powerpoint/2010/main" val="40693822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B7B010-2BCB-CF42-A555-DC3B463137B3}"/>
              </a:ext>
            </a:extLst>
          </p:cNvPr>
          <p:cNvSpPr txBox="1"/>
          <p:nvPr/>
        </p:nvSpPr>
        <p:spPr>
          <a:xfrm>
            <a:off x="538329" y="539890"/>
            <a:ext cx="3710942" cy="646331"/>
          </a:xfrm>
          <a:prstGeom prst="rect">
            <a:avLst/>
          </a:prstGeom>
          <a:solidFill>
            <a:srgbClr val="132E4B"/>
          </a:solidFill>
        </p:spPr>
        <p:txBody>
          <a:bodyPr wrap="square" rtlCol="0">
            <a:spAutoFit/>
          </a:bodyPr>
          <a:lstStyle/>
          <a:p>
            <a:r>
              <a:rPr lang="en-GB" sz="3600" b="1" dirty="0" smtClean="0">
                <a:solidFill>
                  <a:schemeClr val="bg1"/>
                </a:solidFill>
              </a:rPr>
              <a:t>PROSPECTUSES</a:t>
            </a:r>
            <a:endParaRPr lang="en-GB" sz="3600" b="1" dirty="0">
              <a:solidFill>
                <a:schemeClr val="bg1"/>
              </a:solidFill>
            </a:endParaRPr>
          </a:p>
        </p:txBody>
      </p:sp>
      <p:pic>
        <p:nvPicPr>
          <p:cNvPr id="4" name="Picture 3"/>
          <p:cNvPicPr>
            <a:picLocks noChangeAspect="1"/>
          </p:cNvPicPr>
          <p:nvPr/>
        </p:nvPicPr>
        <p:blipFill rotWithShape="1">
          <a:blip r:embed="rId2"/>
          <a:srcRect b="10539"/>
          <a:stretch/>
        </p:blipFill>
        <p:spPr>
          <a:xfrm>
            <a:off x="8892725" y="2066855"/>
            <a:ext cx="2538246" cy="1704236"/>
          </a:xfrm>
          <a:prstGeom prst="rect">
            <a:avLst/>
          </a:prstGeom>
        </p:spPr>
      </p:pic>
      <p:pic>
        <p:nvPicPr>
          <p:cNvPr id="5" name="Picture 4"/>
          <p:cNvPicPr>
            <a:picLocks noChangeAspect="1"/>
          </p:cNvPicPr>
          <p:nvPr/>
        </p:nvPicPr>
        <p:blipFill>
          <a:blip r:embed="rId3"/>
          <a:stretch>
            <a:fillRect/>
          </a:stretch>
        </p:blipFill>
        <p:spPr>
          <a:xfrm>
            <a:off x="8892725" y="3771091"/>
            <a:ext cx="2538246" cy="1905000"/>
          </a:xfrm>
          <a:prstGeom prst="rect">
            <a:avLst/>
          </a:prstGeom>
        </p:spPr>
      </p:pic>
      <p:sp>
        <p:nvSpPr>
          <p:cNvPr id="6" name="Rounded Rectangle 5"/>
          <p:cNvSpPr/>
          <p:nvPr/>
        </p:nvSpPr>
        <p:spPr>
          <a:xfrm>
            <a:off x="538328" y="1608045"/>
            <a:ext cx="7780919" cy="4738968"/>
          </a:xfrm>
          <a:prstGeom prst="roundRect">
            <a:avLst/>
          </a:prstGeom>
          <a:solidFill>
            <a:srgbClr val="ED1C24"/>
          </a:solidFill>
          <a:ln>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400" dirty="0"/>
              <a:t>These are complete guides to a given university presented in a catalogue-style </a:t>
            </a:r>
            <a:r>
              <a:rPr lang="en-GB" sz="2400" dirty="0" smtClean="0"/>
              <a:t>format.</a:t>
            </a: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They are highly useful resources which contain a wealth of information about the university, including details of courses </a:t>
            </a:r>
            <a:r>
              <a:rPr lang="en-GB" sz="2400" dirty="0" smtClean="0"/>
              <a:t>available.</a:t>
            </a: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They are easy to order from university websites, and your school library is likely to have a stash if your sixth-form common room does not!</a:t>
            </a:r>
          </a:p>
        </p:txBody>
      </p:sp>
    </p:spTree>
    <p:extLst>
      <p:ext uri="{BB962C8B-B14F-4D97-AF65-F5344CB8AC3E}">
        <p14:creationId xmlns:p14="http://schemas.microsoft.com/office/powerpoint/2010/main" val="313607799"/>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4785980" cy="685106"/>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UCAS APPLICATIONS</a:t>
            </a:r>
            <a:endParaRPr lang="en-GB" sz="3600" b="1" dirty="0"/>
          </a:p>
        </p:txBody>
      </p:sp>
      <p:pic>
        <p:nvPicPr>
          <p:cNvPr id="1032" name="Picture 8" descr="UCAS — Postgrad Sol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9702" y="2257226"/>
            <a:ext cx="2969009" cy="8817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323707" y="1906288"/>
            <a:ext cx="5450162" cy="1583672"/>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HOW MANY PEOPLE APPLIED TO UNIVERSITY THROUGH UCAS IN 2019?</a:t>
            </a:r>
            <a:endParaRPr lang="en-GB" sz="2800" b="1" dirty="0">
              <a:solidFill>
                <a:schemeClr val="bg1"/>
              </a:solidFill>
            </a:endParaRPr>
          </a:p>
        </p:txBody>
      </p:sp>
      <p:sp>
        <p:nvSpPr>
          <p:cNvPr id="11" name="Rectangle 10"/>
          <p:cNvSpPr/>
          <p:nvPr/>
        </p:nvSpPr>
        <p:spPr>
          <a:xfrm>
            <a:off x="2809917" y="4062277"/>
            <a:ext cx="2477742" cy="707680"/>
          </a:xfrm>
          <a:prstGeom prst="rect">
            <a:avLst/>
          </a:prstGeom>
          <a:noFill/>
          <a:ln w="28575">
            <a:solidFill>
              <a:srgbClr val="ED217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550,000</a:t>
            </a:r>
            <a:endParaRPr lang="en-GB" sz="2800" b="1" dirty="0">
              <a:solidFill>
                <a:schemeClr val="tx1"/>
              </a:solidFill>
            </a:endParaRPr>
          </a:p>
        </p:txBody>
      </p:sp>
      <p:sp>
        <p:nvSpPr>
          <p:cNvPr id="12" name="Rectangle 11"/>
          <p:cNvSpPr/>
          <p:nvPr/>
        </p:nvSpPr>
        <p:spPr>
          <a:xfrm>
            <a:off x="371518" y="5103326"/>
            <a:ext cx="7484081" cy="685107"/>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t>A. 50,000		B. 250,000		C. 550,000</a:t>
            </a:r>
            <a:endParaRPr lang="en-GB" sz="2800" b="1" dirty="0"/>
          </a:p>
        </p:txBody>
      </p:sp>
    </p:spTree>
    <p:extLst>
      <p:ext uri="{BB962C8B-B14F-4D97-AF65-F5344CB8AC3E}">
        <p14:creationId xmlns:p14="http://schemas.microsoft.com/office/powerpoint/2010/main" val="18603835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472401" cy="685106"/>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PERSONAL STATEMENT</a:t>
            </a:r>
            <a:endParaRPr lang="en-GB" sz="3600" b="1" dirty="0"/>
          </a:p>
        </p:txBody>
      </p:sp>
      <p:pic>
        <p:nvPicPr>
          <p:cNvPr id="5" name="Picture 4"/>
          <p:cNvPicPr/>
          <p:nvPr/>
        </p:nvPicPr>
        <p:blipFill rotWithShape="1">
          <a:blip r:embed="rId3"/>
          <a:srcRect l="23936" t="21513" r="52394" b="26950"/>
          <a:stretch/>
        </p:blipFill>
        <p:spPr bwMode="auto">
          <a:xfrm>
            <a:off x="8552330" y="1552257"/>
            <a:ext cx="3261360" cy="3993656"/>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501679" y="1552257"/>
            <a:ext cx="7745850" cy="4738968"/>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GB" sz="2400" dirty="0"/>
              <a:t>Key part of your UCAS </a:t>
            </a:r>
            <a:r>
              <a:rPr lang="en-GB" sz="2400" dirty="0" smtClean="0"/>
              <a:t>application!</a:t>
            </a:r>
            <a:endParaRPr lang="en-GB" sz="2400" dirty="0"/>
          </a:p>
          <a:p>
            <a:pPr marL="285750" indent="-285750">
              <a:buFontTx/>
              <a:buChar char="-"/>
            </a:pPr>
            <a:endParaRPr lang="en-GB" sz="2400" dirty="0"/>
          </a:p>
          <a:p>
            <a:pPr marL="285750" indent="-285750">
              <a:buFontTx/>
              <a:buChar char="-"/>
            </a:pPr>
            <a:r>
              <a:rPr lang="en-GB" sz="2400" dirty="0"/>
              <a:t>Chance to stand out from the </a:t>
            </a:r>
            <a:r>
              <a:rPr lang="en-GB" sz="2400" dirty="0" smtClean="0"/>
              <a:t>crowd!</a:t>
            </a:r>
            <a:endParaRPr lang="en-GB" sz="2400" dirty="0"/>
          </a:p>
          <a:p>
            <a:pPr marL="285750" indent="-285750">
              <a:buFontTx/>
              <a:buChar char="-"/>
            </a:pPr>
            <a:endParaRPr lang="en-GB" sz="2400" dirty="0"/>
          </a:p>
          <a:p>
            <a:pPr marL="285750" indent="-285750">
              <a:buFontTx/>
              <a:buChar char="-"/>
            </a:pPr>
            <a:r>
              <a:rPr lang="en-GB" sz="2400" dirty="0"/>
              <a:t>Opportunity to tell university course tutors (admissions tutors) why you want a place on their </a:t>
            </a:r>
            <a:r>
              <a:rPr lang="en-GB" sz="2400" dirty="0" smtClean="0"/>
              <a:t>course.</a:t>
            </a:r>
            <a:endParaRPr lang="en-GB" sz="2400" dirty="0"/>
          </a:p>
          <a:p>
            <a:pPr marL="285750" indent="-285750">
              <a:buFontTx/>
              <a:buChar char="-"/>
            </a:pPr>
            <a:endParaRPr lang="en-GB" sz="2400" dirty="0"/>
          </a:p>
          <a:p>
            <a:pPr marL="285750" indent="-285750">
              <a:buFontTx/>
              <a:buChar char="-"/>
            </a:pPr>
            <a:r>
              <a:rPr lang="en-GB" sz="2400" dirty="0"/>
              <a:t>Showcase how your skills, experience, passion and aspirations are suited to the </a:t>
            </a:r>
            <a:r>
              <a:rPr lang="en-GB" sz="2400" dirty="0" smtClean="0"/>
              <a:t>course.</a:t>
            </a:r>
            <a:endParaRPr lang="en-GB" sz="2400" dirty="0"/>
          </a:p>
        </p:txBody>
      </p:sp>
    </p:spTree>
    <p:extLst>
      <p:ext uri="{BB962C8B-B14F-4D97-AF65-F5344CB8AC3E}">
        <p14:creationId xmlns:p14="http://schemas.microsoft.com/office/powerpoint/2010/main" val="1205035523"/>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1679" y="622183"/>
            <a:ext cx="5259041" cy="1084697"/>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UCAS PERSONAL STATEMENT TOP TIPS</a:t>
            </a:r>
            <a:endParaRPr lang="en-GB" sz="3600" b="1" dirty="0"/>
          </a:p>
        </p:txBody>
      </p:sp>
      <p:pic>
        <p:nvPicPr>
          <p:cNvPr id="7" name="Picture 6">
            <a:hlinkClick r:id="rId3"/>
          </p:cNvPr>
          <p:cNvPicPr/>
          <p:nvPr/>
        </p:nvPicPr>
        <p:blipFill rotWithShape="1">
          <a:blip r:embed="rId4"/>
          <a:srcRect l="6516" t="21277" r="35107" b="20094"/>
          <a:stretch/>
        </p:blipFill>
        <p:spPr bwMode="auto">
          <a:xfrm>
            <a:off x="2118913" y="1979553"/>
            <a:ext cx="7283614" cy="4114661"/>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3304648" y="6211918"/>
            <a:ext cx="5279009" cy="369332"/>
          </a:xfrm>
          <a:prstGeom prst="rect">
            <a:avLst/>
          </a:prstGeom>
        </p:spPr>
        <p:txBody>
          <a:bodyPr wrap="none">
            <a:spAutoFit/>
          </a:bodyPr>
          <a:lstStyle/>
          <a:p>
            <a:r>
              <a:rPr lang="en-GB" dirty="0">
                <a:hlinkClick r:id="rId3"/>
              </a:rPr>
              <a:t>https://www.youtube.com/watch?v=_8hFkMAjW-I</a:t>
            </a:r>
            <a:endParaRPr lang="en-GB" dirty="0"/>
          </a:p>
        </p:txBody>
      </p:sp>
    </p:spTree>
    <p:extLst>
      <p:ext uri="{BB962C8B-B14F-4D97-AF65-F5344CB8AC3E}">
        <p14:creationId xmlns:p14="http://schemas.microsoft.com/office/powerpoint/2010/main" val="1124070851"/>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536459"/>
            <a:ext cx="5990561" cy="685106"/>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THINGS TO BE DOING NOW</a:t>
            </a:r>
            <a:endParaRPr lang="en-GB" sz="3600" b="1" dirty="0"/>
          </a:p>
        </p:txBody>
      </p:sp>
      <p:sp>
        <p:nvSpPr>
          <p:cNvPr id="5" name="Rounded Rectangle 4"/>
          <p:cNvSpPr/>
          <p:nvPr/>
        </p:nvSpPr>
        <p:spPr>
          <a:xfrm>
            <a:off x="501679" y="1498469"/>
            <a:ext cx="11152440" cy="4274802"/>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b="1" dirty="0"/>
              <a:t>ABC activity</a:t>
            </a:r>
            <a:r>
              <a:rPr lang="en-GB" sz="2400" dirty="0"/>
              <a:t>: what skills have you developed and how can you apply them to a university course?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Gain experience and skills to include on your personal </a:t>
            </a:r>
            <a:r>
              <a:rPr lang="en-GB" sz="2400" dirty="0" smtClean="0"/>
              <a:t>statement:</a:t>
            </a:r>
          </a:p>
          <a:p>
            <a:pPr marL="800100" lvl="1" indent="-342900">
              <a:buFont typeface="Courier New" panose="02070309020205020404" pitchFamily="49" charset="0"/>
              <a:buChar char="o"/>
            </a:pPr>
            <a:r>
              <a:rPr lang="en-GB" sz="2400" dirty="0" smtClean="0"/>
              <a:t>volunteering</a:t>
            </a:r>
            <a:r>
              <a:rPr lang="en-GB" sz="2400" dirty="0"/>
              <a:t>, part-time work, watch online lectures, read online </a:t>
            </a:r>
            <a:r>
              <a:rPr lang="en-GB" sz="2400" dirty="0" smtClean="0"/>
              <a:t>journals.</a:t>
            </a:r>
            <a:endParaRPr lang="en-GB" sz="2400" dirty="0"/>
          </a:p>
          <a:p>
            <a:pPr marL="800100" lvl="1"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Come and see me for a Personal Statement workshop or mentoring </a:t>
            </a:r>
            <a:r>
              <a:rPr lang="en-GB" sz="2400" dirty="0" smtClean="0"/>
              <a:t>session!</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solidFill>
                  <a:schemeClr val="bg1"/>
                </a:solidFill>
              </a:rPr>
              <a:t>Make a start! </a:t>
            </a:r>
            <a:r>
              <a:rPr lang="en-GB" sz="2400" dirty="0"/>
              <a:t>Do a first draft – you can always make </a:t>
            </a:r>
            <a:r>
              <a:rPr lang="en-GB" sz="2400" dirty="0" smtClean="0"/>
              <a:t>improvements!</a:t>
            </a:r>
            <a:endParaRPr lang="en-GB" sz="2400" dirty="0"/>
          </a:p>
        </p:txBody>
      </p:sp>
    </p:spTree>
    <p:extLst>
      <p:ext uri="{BB962C8B-B14F-4D97-AF65-F5344CB8AC3E}">
        <p14:creationId xmlns:p14="http://schemas.microsoft.com/office/powerpoint/2010/main" val="2832750260"/>
      </p:ext>
    </p:extLst>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3316" y="2587008"/>
            <a:ext cx="10839437" cy="1384995"/>
          </a:xfrm>
          <a:prstGeom prst="rect">
            <a:avLst/>
          </a:prstGeom>
          <a:noFill/>
        </p:spPr>
        <p:txBody>
          <a:bodyPr wrap="square" rtlCol="0">
            <a:spAutoFit/>
          </a:bodyPr>
          <a:lstStyle/>
          <a:p>
            <a:pPr algn="ctr"/>
            <a:r>
              <a:rPr lang="en-GB" sz="2800" dirty="0"/>
              <a:t>To help </a:t>
            </a:r>
            <a:r>
              <a:rPr lang="en-GB" sz="2800" i="1" dirty="0"/>
              <a:t>Aspire to HE </a:t>
            </a:r>
            <a:r>
              <a:rPr lang="en-GB" sz="2800" dirty="0"/>
              <a:t>record our progress, we need you to complete a short 15-minute survey! Go to the link for your year group and complete the questionnaire. I’m here to help if you need it!</a:t>
            </a:r>
          </a:p>
        </p:txBody>
      </p:sp>
      <p:sp>
        <p:nvSpPr>
          <p:cNvPr id="4" name="Rectangle 3"/>
          <p:cNvSpPr/>
          <p:nvPr/>
        </p:nvSpPr>
        <p:spPr>
          <a:xfrm>
            <a:off x="643318" y="558090"/>
            <a:ext cx="4564662" cy="68510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ENDPOINT SURVEY</a:t>
            </a:r>
          </a:p>
        </p:txBody>
      </p:sp>
    </p:spTree>
    <p:extLst>
      <p:ext uri="{BB962C8B-B14F-4D97-AF65-F5344CB8AC3E}">
        <p14:creationId xmlns:p14="http://schemas.microsoft.com/office/powerpoint/2010/main" val="4119386345"/>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060921"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SESSION OBJECTIVES</a:t>
            </a:r>
            <a:endParaRPr lang="en-GB" sz="3600" b="1" dirty="0"/>
          </a:p>
        </p:txBody>
      </p:sp>
      <p:sp>
        <p:nvSpPr>
          <p:cNvPr id="3" name="Rounded Rectangle 2"/>
          <p:cNvSpPr/>
          <p:nvPr/>
        </p:nvSpPr>
        <p:spPr>
          <a:xfrm>
            <a:off x="501679" y="1740848"/>
            <a:ext cx="10515600" cy="1110701"/>
          </a:xfrm>
          <a:prstGeom prst="roundRect">
            <a:avLst>
              <a:gd name="adj" fmla="val 10000"/>
            </a:avLst>
          </a:prstGeom>
          <a:solidFill>
            <a:srgbClr val="00AEEF"/>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5" name="Rectangle 4" descr="Blog"/>
          <p:cNvSpPr/>
          <p:nvPr/>
        </p:nvSpPr>
        <p:spPr>
          <a:xfrm>
            <a:off x="718750" y="1914876"/>
            <a:ext cx="762643" cy="762643"/>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1742650"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smtClean="0">
                  <a:solidFill>
                    <a:schemeClr val="bg1"/>
                  </a:solidFill>
                </a:rPr>
                <a:t>OBJECTIVE 1: </a:t>
              </a:r>
              <a:r>
                <a:rPr lang="en-GB" sz="2400" kern="1200" dirty="0" smtClean="0"/>
                <a:t>To understand what UCAS is and key information about applying for university.</a:t>
              </a:r>
              <a:endParaRPr lang="en-US" sz="2400" b="1" kern="1200" dirty="0">
                <a:solidFill>
                  <a:schemeClr val="bg1"/>
                </a:solidFill>
              </a:endParaRPr>
            </a:p>
          </p:txBody>
        </p:sp>
      </p:grpSp>
      <p:sp>
        <p:nvSpPr>
          <p:cNvPr id="9" name="Rounded Rectangle 8"/>
          <p:cNvSpPr/>
          <p:nvPr/>
        </p:nvSpPr>
        <p:spPr>
          <a:xfrm>
            <a:off x="501679" y="3177761"/>
            <a:ext cx="10515600" cy="1110701"/>
          </a:xfrm>
          <a:prstGeom prst="roundRect">
            <a:avLst>
              <a:gd name="adj" fmla="val 10000"/>
            </a:avLst>
          </a:prstGeom>
          <a:solidFill>
            <a:srgbClr val="0F7CC6"/>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0" name="Rectangle 9" descr="Blog"/>
          <p:cNvSpPr/>
          <p:nvPr/>
        </p:nvSpPr>
        <p:spPr>
          <a:xfrm>
            <a:off x="718750" y="3351789"/>
            <a:ext cx="762643" cy="762643"/>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1742650"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smtClean="0">
                  <a:solidFill>
                    <a:schemeClr val="bg1"/>
                  </a:solidFill>
                </a:rPr>
                <a:t>OBJECTIVE 2: </a:t>
              </a:r>
              <a:r>
                <a:rPr lang="en-GB" sz="2400" kern="1200" dirty="0" smtClean="0"/>
                <a:t>To understand university rankings and how </a:t>
              </a:r>
              <a:r>
                <a:rPr lang="en-GB" sz="2400" dirty="0" smtClean="0"/>
                <a:t>to make use of O</a:t>
              </a:r>
              <a:r>
                <a:rPr lang="en-GB" sz="2400" kern="1200" dirty="0" smtClean="0"/>
                <a:t>pen Days.</a:t>
              </a:r>
              <a:endParaRPr lang="en-US" sz="2400" b="1" kern="1200" dirty="0">
                <a:solidFill>
                  <a:schemeClr val="bg1"/>
                </a:solidFill>
              </a:endParaRPr>
            </a:p>
          </p:txBody>
        </p:sp>
      </p:grpSp>
      <p:sp>
        <p:nvSpPr>
          <p:cNvPr id="14" name="Rounded Rectangle 13"/>
          <p:cNvSpPr/>
          <p:nvPr/>
        </p:nvSpPr>
        <p:spPr>
          <a:xfrm>
            <a:off x="501679" y="4647334"/>
            <a:ext cx="10515600" cy="1110701"/>
          </a:xfrm>
          <a:prstGeom prst="roundRect">
            <a:avLst>
              <a:gd name="adj" fmla="val 10000"/>
            </a:avLst>
          </a:prstGeom>
          <a:solidFill>
            <a:srgbClr val="132E4B"/>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5" name="Rectangle 14" descr="Blog"/>
          <p:cNvSpPr/>
          <p:nvPr/>
        </p:nvSpPr>
        <p:spPr>
          <a:xfrm>
            <a:off x="718750" y="4821362"/>
            <a:ext cx="762643" cy="762643"/>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6" name="Group 15"/>
          <p:cNvGrpSpPr/>
          <p:nvPr/>
        </p:nvGrpSpPr>
        <p:grpSpPr>
          <a:xfrm>
            <a:off x="1742650"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smtClean="0">
                  <a:solidFill>
                    <a:schemeClr val="bg1"/>
                  </a:solidFill>
                </a:rPr>
                <a:t>OBJECTIVE 3: </a:t>
              </a:r>
              <a:r>
                <a:rPr lang="en-GB" sz="2400" kern="1200" dirty="0" smtClean="0"/>
                <a:t>To understand </a:t>
              </a:r>
              <a:r>
                <a:rPr lang="en-GB" sz="2400" dirty="0" smtClean="0"/>
                <a:t>what a personal statement is and how important it is to your application.</a:t>
              </a:r>
              <a:endParaRPr lang="en-US" sz="2400" b="1" kern="1200" dirty="0">
                <a:solidFill>
                  <a:schemeClr val="bg1"/>
                </a:solidFill>
              </a:endParaRPr>
            </a:p>
          </p:txBody>
        </p:sp>
      </p:grpSp>
    </p:spTree>
    <p:extLst>
      <p:ext uri="{BB962C8B-B14F-4D97-AF65-F5344CB8AC3E}">
        <p14:creationId xmlns:p14="http://schemas.microsoft.com/office/powerpoint/2010/main" val="13223194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441921" cy="685106"/>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INDEPENDENT ACTIVITY</a:t>
            </a:r>
            <a:endParaRPr lang="en-GB" sz="3600" b="1" dirty="0"/>
          </a:p>
        </p:txBody>
      </p:sp>
      <p:sp>
        <p:nvSpPr>
          <p:cNvPr id="6" name="Rectangle 5"/>
          <p:cNvSpPr/>
          <p:nvPr/>
        </p:nvSpPr>
        <p:spPr>
          <a:xfrm>
            <a:off x="1442438" y="1960051"/>
            <a:ext cx="9332242" cy="1603587"/>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USE THE PERSONAL STATEMENT WORKSHEET TO </a:t>
            </a:r>
            <a:r>
              <a:rPr lang="en-GB" sz="3200" b="1" dirty="0" smtClean="0"/>
              <a:t>START THINKING ABOUT WHAT MIGHT GO IN YOUR PERSONAL STATEMENT</a:t>
            </a:r>
            <a:endParaRPr lang="en-GB" sz="3200" b="1" dirty="0"/>
          </a:p>
        </p:txBody>
      </p:sp>
    </p:spTree>
    <p:extLst>
      <p:ext uri="{BB962C8B-B14F-4D97-AF65-F5344CB8AC3E}">
        <p14:creationId xmlns:p14="http://schemas.microsoft.com/office/powerpoint/2010/main" val="2082878941"/>
      </p:ext>
    </p:extLst>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l="15213" t="5134" r="13381" b="3972"/>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30710" t="34142" r="31357" b="33489"/>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42" t="17460" r="16412" b="16890"/>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smtClean="0">
                  <a:solidFill>
                    <a:schemeClr val="bg1"/>
                  </a:solidFill>
                  <a:latin typeface="Roboto" panose="02000000000000000000" pitchFamily="2" charset="0"/>
                  <a:ea typeface="Roboto" panose="02000000000000000000" pitchFamily="2" charset="0"/>
                  <a:cs typeface="Roboto" panose="02000000000000000000" pitchFamily="2" charset="0"/>
                </a:rPr>
                <a:t>@aspiretohe</a:t>
              </a:r>
              <a:endParaRPr lang="en-GB" sz="28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1290666948"/>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1679" y="622184"/>
            <a:ext cx="3663921" cy="68510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WHAT IS UCAS?</a:t>
            </a:r>
            <a:endParaRPr lang="en-GB" sz="3600" b="1" dirty="0">
              <a:solidFill>
                <a:schemeClr val="bg1"/>
              </a:solidFill>
            </a:endParaRPr>
          </a:p>
        </p:txBody>
      </p:sp>
      <p:pic>
        <p:nvPicPr>
          <p:cNvPr id="1026" name="Picture 2" descr="UCA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79" y="1657139"/>
            <a:ext cx="6488401" cy="2162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19040" y="3718560"/>
            <a:ext cx="5435600" cy="2646878"/>
          </a:xfrm>
          <a:prstGeom prst="rect">
            <a:avLst/>
          </a:prstGeom>
          <a:noFill/>
        </p:spPr>
        <p:txBody>
          <a:bodyPr wrap="square" rtlCol="0">
            <a:spAutoFit/>
          </a:bodyPr>
          <a:lstStyle/>
          <a:p>
            <a:r>
              <a:rPr lang="en-GB" sz="16600" dirty="0" smtClean="0"/>
              <a:t>QU</a:t>
            </a:r>
            <a:r>
              <a:rPr lang="en-GB" sz="16600" dirty="0" smtClean="0">
                <a:solidFill>
                  <a:srgbClr val="FF0000"/>
                </a:solidFill>
              </a:rPr>
              <a:t>I</a:t>
            </a:r>
            <a:r>
              <a:rPr lang="en-GB" sz="16600" dirty="0" smtClean="0"/>
              <a:t>Z</a:t>
            </a:r>
            <a:endParaRPr lang="en-GB" sz="16600" dirty="0"/>
          </a:p>
        </p:txBody>
      </p:sp>
    </p:spTree>
    <p:extLst>
      <p:ext uri="{BB962C8B-B14F-4D97-AF65-F5344CB8AC3E}">
        <p14:creationId xmlns:p14="http://schemas.microsoft.com/office/powerpoint/2010/main" val="89542977"/>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678" y="1605280"/>
            <a:ext cx="10176481" cy="2062103"/>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UCAS </a:t>
            </a:r>
            <a:r>
              <a:rPr lang="en-GB" sz="3200" dirty="0"/>
              <a:t>stands for </a:t>
            </a:r>
            <a:r>
              <a:rPr lang="en-GB" sz="3200" dirty="0" smtClean="0"/>
              <a:t>‘</a:t>
            </a:r>
            <a:r>
              <a:rPr lang="en-GB" sz="3200" dirty="0" smtClean="0">
                <a:solidFill>
                  <a:srgbClr val="FF0000"/>
                </a:solidFill>
              </a:rPr>
              <a:t>U</a:t>
            </a:r>
            <a:r>
              <a:rPr lang="en-GB" sz="3200" dirty="0" smtClean="0"/>
              <a:t>niversities </a:t>
            </a:r>
            <a:r>
              <a:rPr lang="en-GB" sz="3200" dirty="0"/>
              <a:t>and </a:t>
            </a:r>
            <a:r>
              <a:rPr lang="en-GB" sz="3200" dirty="0">
                <a:solidFill>
                  <a:srgbClr val="FF0000"/>
                </a:solidFill>
              </a:rPr>
              <a:t>C</a:t>
            </a:r>
            <a:r>
              <a:rPr lang="en-GB" sz="3200" dirty="0"/>
              <a:t>olleges </a:t>
            </a:r>
            <a:r>
              <a:rPr lang="en-GB" sz="3200" dirty="0">
                <a:solidFill>
                  <a:srgbClr val="FF0000"/>
                </a:solidFill>
              </a:rPr>
              <a:t>A</a:t>
            </a:r>
            <a:r>
              <a:rPr lang="en-GB" sz="3200" dirty="0"/>
              <a:t>dmissions </a:t>
            </a:r>
            <a:r>
              <a:rPr lang="en-GB" sz="3200" dirty="0" smtClean="0">
                <a:solidFill>
                  <a:srgbClr val="FF0000"/>
                </a:solidFill>
              </a:rPr>
              <a:t>S</a:t>
            </a:r>
            <a:r>
              <a:rPr lang="en-GB" sz="3200" dirty="0" smtClean="0"/>
              <a:t>ervice’. </a:t>
            </a:r>
            <a:endParaRPr lang="en-GB" sz="3200" dirty="0"/>
          </a:p>
          <a:p>
            <a:pPr marL="457200" indent="-457200">
              <a:buFont typeface="Arial" panose="020B0604020202020204" pitchFamily="34" charset="0"/>
              <a:buChar char="•"/>
            </a:pPr>
            <a:r>
              <a:rPr lang="en-GB" sz="3200" dirty="0" smtClean="0"/>
              <a:t>It’s </a:t>
            </a:r>
            <a:r>
              <a:rPr lang="en-GB" sz="3200" dirty="0"/>
              <a:t>the centralised service that students use to apply to university</a:t>
            </a:r>
            <a:r>
              <a:rPr lang="en-GB" sz="3200" dirty="0" smtClean="0"/>
              <a:t>.</a:t>
            </a:r>
            <a:endParaRPr lang="en-GB" sz="3200" dirty="0"/>
          </a:p>
        </p:txBody>
      </p:sp>
      <p:sp>
        <p:nvSpPr>
          <p:cNvPr id="3" name="Rectangle 2"/>
          <p:cNvSpPr/>
          <p:nvPr/>
        </p:nvSpPr>
        <p:spPr>
          <a:xfrm>
            <a:off x="501679" y="622184"/>
            <a:ext cx="4517361" cy="68510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WHAT IS UCAS?</a:t>
            </a:r>
            <a:endParaRPr lang="en-GB" sz="3600" b="1" dirty="0">
              <a:solidFill>
                <a:schemeClr val="bg1"/>
              </a:solidFill>
            </a:endParaRPr>
          </a:p>
        </p:txBody>
      </p:sp>
      <p:sp>
        <p:nvSpPr>
          <p:cNvPr id="4" name="Rectangle 3">
            <a:extLst>
              <a:ext uri="{FF2B5EF4-FFF2-40B4-BE49-F238E27FC236}">
                <a16:creationId xmlns:a16="http://schemas.microsoft.com/office/drawing/2014/main" xmlns="" id="{DDB41C9F-747C-F940-9003-1EE129D1042F}"/>
              </a:ext>
            </a:extLst>
          </p:cNvPr>
          <p:cNvSpPr>
            <a:spLocks noChangeArrowheads="1"/>
          </p:cNvSpPr>
          <p:nvPr/>
        </p:nvSpPr>
        <p:spPr bwMode="auto">
          <a:xfrm>
            <a:off x="501679" y="3965372"/>
            <a:ext cx="5523201" cy="198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marL="341313" indent="-341313" defTabSz="685800">
              <a:lnSpc>
                <a:spcPct val="90000"/>
              </a:lnSpc>
              <a:spcBef>
                <a:spcPts val="750"/>
              </a:spcBef>
              <a:buFont typeface="Arial" charset="0"/>
              <a:buChar char="•"/>
              <a:defRPr sz="2100">
                <a:solidFill>
                  <a:schemeClr val="tx1"/>
                </a:solidFill>
                <a:latin typeface="Calibri" charset="0"/>
              </a:defRPr>
            </a:lvl1pPr>
            <a:lvl2pPr marL="742950" indent="-285750" defTabSz="685800">
              <a:lnSpc>
                <a:spcPct val="90000"/>
              </a:lnSpc>
              <a:spcBef>
                <a:spcPts val="375"/>
              </a:spcBef>
              <a:buFont typeface="Arial" charset="0"/>
              <a:buChar char="•"/>
              <a:defRPr>
                <a:solidFill>
                  <a:schemeClr val="tx1"/>
                </a:solidFill>
                <a:latin typeface="Calibri" charset="0"/>
              </a:defRPr>
            </a:lvl2pPr>
            <a:lvl3pPr marL="1143000" indent="-228600" defTabSz="685800">
              <a:lnSpc>
                <a:spcPct val="90000"/>
              </a:lnSpc>
              <a:spcBef>
                <a:spcPts val="375"/>
              </a:spcBef>
              <a:buFont typeface="Arial" charset="0"/>
              <a:buChar char="•"/>
              <a:defRPr sz="1500">
                <a:solidFill>
                  <a:schemeClr val="tx1"/>
                </a:solidFill>
                <a:latin typeface="Calibri" charset="0"/>
              </a:defRPr>
            </a:lvl3pPr>
            <a:lvl4pPr marL="1600200" indent="-228600" defTabSz="685800">
              <a:lnSpc>
                <a:spcPct val="90000"/>
              </a:lnSpc>
              <a:spcBef>
                <a:spcPts val="375"/>
              </a:spcBef>
              <a:buFont typeface="Arial" charset="0"/>
              <a:buChar char="•"/>
              <a:defRPr sz="1300">
                <a:solidFill>
                  <a:schemeClr val="tx1"/>
                </a:solidFill>
                <a:latin typeface="Calibri" charset="0"/>
              </a:defRPr>
            </a:lvl4pPr>
            <a:lvl5pPr marL="2057400" indent="-228600" defTabSz="685800">
              <a:lnSpc>
                <a:spcPct val="90000"/>
              </a:lnSpc>
              <a:spcBef>
                <a:spcPts val="375"/>
              </a:spcBef>
              <a:buFont typeface="Arial" charset="0"/>
              <a:buChar char="•"/>
              <a:defRPr sz="1300">
                <a:solidFill>
                  <a:schemeClr val="tx1"/>
                </a:solidFill>
                <a:latin typeface="Calibri" charset="0"/>
              </a:defRPr>
            </a:lvl5pPr>
            <a:lvl6pPr marL="25146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6pPr>
            <a:lvl7pPr marL="29718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7pPr>
            <a:lvl8pPr marL="34290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8pPr>
            <a:lvl9pPr marL="38862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9pPr>
          </a:lstStyle>
          <a:p>
            <a:pPr marL="0" indent="0">
              <a:buClr>
                <a:srgbClr val="E00023"/>
              </a:buClr>
              <a:buNone/>
              <a:defRPr/>
            </a:pPr>
            <a:r>
              <a:rPr lang="en-GB" sz="2000" b="1" dirty="0" smtClean="0">
                <a:latin typeface="+mn-lt"/>
              </a:rPr>
              <a:t>       UCAS does:</a:t>
            </a:r>
          </a:p>
          <a:p>
            <a:pPr>
              <a:buClr>
                <a:srgbClr val="E00023"/>
              </a:buClr>
              <a:buFont typeface="Arial" panose="020B0604020202020204" pitchFamily="34" charset="0"/>
              <a:buChar char="•"/>
              <a:defRPr/>
            </a:pPr>
            <a:r>
              <a:rPr lang="en-GB" sz="2000" dirty="0" smtClean="0">
                <a:latin typeface="+mn-lt"/>
              </a:rPr>
              <a:t>process applications</a:t>
            </a:r>
          </a:p>
          <a:p>
            <a:pPr>
              <a:buClr>
                <a:srgbClr val="E00023"/>
              </a:buClr>
              <a:buFont typeface="Arial" panose="020B0604020202020204" pitchFamily="34" charset="0"/>
              <a:buChar char="•"/>
              <a:defRPr/>
            </a:pPr>
            <a:r>
              <a:rPr lang="en-GB" sz="2000" dirty="0" smtClean="0">
                <a:latin typeface="+mn-lt"/>
              </a:rPr>
              <a:t>provide information, advice, and training</a:t>
            </a:r>
          </a:p>
          <a:p>
            <a:pPr>
              <a:buClr>
                <a:srgbClr val="E00023"/>
              </a:buClr>
              <a:buFont typeface="Arial" panose="020B0604020202020204" pitchFamily="34" charset="0"/>
              <a:buChar char="•"/>
              <a:defRPr/>
            </a:pPr>
            <a:r>
              <a:rPr lang="en-GB" sz="2000" dirty="0" smtClean="0">
                <a:latin typeface="+mn-lt"/>
              </a:rPr>
              <a:t>have a Fraud and Verification Team</a:t>
            </a:r>
          </a:p>
          <a:p>
            <a:pPr>
              <a:buClr>
                <a:srgbClr val="E00023"/>
              </a:buClr>
              <a:buFont typeface="Arial" panose="020B0604020202020204" pitchFamily="34" charset="0"/>
              <a:buChar char="•"/>
              <a:defRPr/>
            </a:pPr>
            <a:r>
              <a:rPr lang="en-GB" sz="2000" dirty="0" smtClean="0">
                <a:latin typeface="+mn-lt"/>
              </a:rPr>
              <a:t>take part in education sector engagement </a:t>
            </a:r>
            <a:endParaRPr lang="en-GB" sz="2000" dirty="0">
              <a:latin typeface="+mn-lt"/>
            </a:endParaRPr>
          </a:p>
        </p:txBody>
      </p:sp>
      <p:sp>
        <p:nvSpPr>
          <p:cNvPr id="5" name="Rectangle 4">
            <a:extLst>
              <a:ext uri="{FF2B5EF4-FFF2-40B4-BE49-F238E27FC236}">
                <a16:creationId xmlns:a16="http://schemas.microsoft.com/office/drawing/2014/main" xmlns="" id="{0E40CC6C-7C94-624F-A896-5FF70A70F16A}"/>
              </a:ext>
            </a:extLst>
          </p:cNvPr>
          <p:cNvSpPr>
            <a:spLocks noChangeArrowheads="1"/>
          </p:cNvSpPr>
          <p:nvPr/>
        </p:nvSpPr>
        <p:spPr bwMode="auto">
          <a:xfrm>
            <a:off x="6750079" y="3965372"/>
            <a:ext cx="4542839" cy="188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marL="341313" indent="-341313" defTabSz="685800">
              <a:lnSpc>
                <a:spcPct val="90000"/>
              </a:lnSpc>
              <a:spcBef>
                <a:spcPts val="750"/>
              </a:spcBef>
              <a:buFont typeface="Arial" charset="0"/>
              <a:buChar char="•"/>
              <a:defRPr sz="2100">
                <a:solidFill>
                  <a:schemeClr val="tx1"/>
                </a:solidFill>
                <a:latin typeface="Calibri" charset="0"/>
              </a:defRPr>
            </a:lvl1pPr>
            <a:lvl2pPr marL="742950" indent="-285750" defTabSz="685800">
              <a:lnSpc>
                <a:spcPct val="90000"/>
              </a:lnSpc>
              <a:spcBef>
                <a:spcPts val="375"/>
              </a:spcBef>
              <a:buFont typeface="Arial" charset="0"/>
              <a:buChar char="•"/>
              <a:defRPr>
                <a:solidFill>
                  <a:schemeClr val="tx1"/>
                </a:solidFill>
                <a:latin typeface="Calibri" charset="0"/>
              </a:defRPr>
            </a:lvl2pPr>
            <a:lvl3pPr marL="1143000" indent="-228600" defTabSz="685800">
              <a:lnSpc>
                <a:spcPct val="90000"/>
              </a:lnSpc>
              <a:spcBef>
                <a:spcPts val="375"/>
              </a:spcBef>
              <a:buFont typeface="Arial" charset="0"/>
              <a:buChar char="•"/>
              <a:defRPr sz="1500">
                <a:solidFill>
                  <a:schemeClr val="tx1"/>
                </a:solidFill>
                <a:latin typeface="Calibri" charset="0"/>
              </a:defRPr>
            </a:lvl3pPr>
            <a:lvl4pPr marL="1600200" indent="-228600" defTabSz="685800">
              <a:lnSpc>
                <a:spcPct val="90000"/>
              </a:lnSpc>
              <a:spcBef>
                <a:spcPts val="375"/>
              </a:spcBef>
              <a:buFont typeface="Arial" charset="0"/>
              <a:buChar char="•"/>
              <a:defRPr sz="1300">
                <a:solidFill>
                  <a:schemeClr val="tx1"/>
                </a:solidFill>
                <a:latin typeface="Calibri" charset="0"/>
              </a:defRPr>
            </a:lvl4pPr>
            <a:lvl5pPr marL="2057400" indent="-228600" defTabSz="685800">
              <a:lnSpc>
                <a:spcPct val="90000"/>
              </a:lnSpc>
              <a:spcBef>
                <a:spcPts val="375"/>
              </a:spcBef>
              <a:buFont typeface="Arial" charset="0"/>
              <a:buChar char="•"/>
              <a:defRPr sz="1300">
                <a:solidFill>
                  <a:schemeClr val="tx1"/>
                </a:solidFill>
                <a:latin typeface="Calibri" charset="0"/>
              </a:defRPr>
            </a:lvl5pPr>
            <a:lvl6pPr marL="25146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6pPr>
            <a:lvl7pPr marL="29718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7pPr>
            <a:lvl8pPr marL="34290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8pPr>
            <a:lvl9pPr marL="38862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9pPr>
          </a:lstStyle>
          <a:p>
            <a:pPr marL="0" indent="0">
              <a:buClr>
                <a:srgbClr val="E00023"/>
              </a:buClr>
              <a:buNone/>
              <a:defRPr/>
            </a:pPr>
            <a:r>
              <a:rPr lang="en-GB" sz="2000" b="1" dirty="0" smtClean="0">
                <a:latin typeface="+mn-lt"/>
              </a:rPr>
              <a:t>       </a:t>
            </a:r>
            <a:r>
              <a:rPr lang="en-GB" sz="2000" b="1" dirty="0">
                <a:latin typeface="+mn-lt"/>
              </a:rPr>
              <a:t>UCAS doesn’t:</a:t>
            </a:r>
          </a:p>
          <a:p>
            <a:pPr>
              <a:buClr>
                <a:srgbClr val="E00023"/>
              </a:buClr>
              <a:buFont typeface="Arial" panose="020B0604020202020204" pitchFamily="34" charset="0"/>
              <a:buChar char="•"/>
              <a:defRPr/>
            </a:pPr>
            <a:r>
              <a:rPr lang="en-GB" sz="2000" dirty="0">
                <a:latin typeface="+mn-lt"/>
              </a:rPr>
              <a:t>suggest courses or universities</a:t>
            </a:r>
          </a:p>
          <a:p>
            <a:pPr>
              <a:buClr>
                <a:srgbClr val="E00023"/>
              </a:buClr>
              <a:buFont typeface="Arial" panose="020B0604020202020204" pitchFamily="34" charset="0"/>
              <a:buChar char="•"/>
              <a:defRPr/>
            </a:pPr>
            <a:r>
              <a:rPr lang="en-GB" sz="2000" dirty="0">
                <a:latin typeface="+mn-lt"/>
              </a:rPr>
              <a:t>make decisions or offers</a:t>
            </a:r>
          </a:p>
          <a:p>
            <a:pPr>
              <a:buClr>
                <a:srgbClr val="E00023"/>
              </a:buClr>
              <a:buFont typeface="Arial" panose="020B0604020202020204" pitchFamily="34" charset="0"/>
              <a:buChar char="•"/>
              <a:defRPr/>
            </a:pPr>
            <a:r>
              <a:rPr lang="en-GB" sz="2000" dirty="0">
                <a:latin typeface="+mn-lt"/>
              </a:rPr>
              <a:t>advise on finance, immigration, or visas for individuals</a:t>
            </a:r>
          </a:p>
        </p:txBody>
      </p:sp>
    </p:spTree>
    <p:extLst>
      <p:ext uri="{BB962C8B-B14F-4D97-AF65-F5344CB8AC3E}">
        <p14:creationId xmlns:p14="http://schemas.microsoft.com/office/powerpoint/2010/main" val="18730034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1679" y="622184"/>
            <a:ext cx="8246081" cy="114363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smtClean="0">
                <a:latin typeface="Roboto" panose="02000000000000000000" pitchFamily="2" charset="0"/>
                <a:ea typeface="Roboto" panose="02000000000000000000" pitchFamily="2" charset="0"/>
                <a:cs typeface="Roboto" panose="02000000000000000000" pitchFamily="2" charset="0"/>
              </a:rPr>
              <a:t>HOW MANY UNIVERSITIES CAN STUDENTS APPLY TO? </a:t>
            </a:r>
            <a:endParaRPr lang="en-GB" sz="3200" b="1" dirty="0"/>
          </a:p>
        </p:txBody>
      </p:sp>
      <p:sp>
        <p:nvSpPr>
          <p:cNvPr id="11" name="TPAnswers"/>
          <p:cNvSpPr txBox="1">
            <a:spLocks/>
          </p:cNvSpPr>
          <p:nvPr>
            <p:custDataLst>
              <p:tags r:id="rId1"/>
            </p:custDataLst>
          </p:nvPr>
        </p:nvSpPr>
        <p:spPr>
          <a:xfrm>
            <a:off x="501679" y="1945699"/>
            <a:ext cx="1573481" cy="341118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14400" indent="-914400">
              <a:lnSpc>
                <a:spcPct val="100000"/>
              </a:lnSpc>
              <a:spcBef>
                <a:spcPct val="20000"/>
              </a:spcBef>
              <a:buFont typeface="+mj-lt"/>
              <a:buAutoNum type="alphaUcPeriod"/>
            </a:pPr>
            <a:r>
              <a:rPr lang="en-GB" sz="4800" b="1" dirty="0" smtClean="0"/>
              <a:t>1</a:t>
            </a:r>
          </a:p>
          <a:p>
            <a:pPr marL="914400" indent="-914400">
              <a:lnSpc>
                <a:spcPct val="100000"/>
              </a:lnSpc>
              <a:spcBef>
                <a:spcPct val="20000"/>
              </a:spcBef>
              <a:buFont typeface="+mj-lt"/>
              <a:buAutoNum type="alphaUcPeriod"/>
            </a:pPr>
            <a:r>
              <a:rPr lang="en-GB" sz="4800" b="1" dirty="0" smtClean="0"/>
              <a:t>3</a:t>
            </a:r>
          </a:p>
          <a:p>
            <a:pPr marL="914400" indent="-914400">
              <a:lnSpc>
                <a:spcPct val="100000"/>
              </a:lnSpc>
              <a:spcBef>
                <a:spcPct val="20000"/>
              </a:spcBef>
              <a:buFont typeface="+mj-lt"/>
              <a:buAutoNum type="alphaUcPeriod"/>
            </a:pPr>
            <a:r>
              <a:rPr lang="en-GB" sz="4800" b="1" dirty="0" smtClean="0"/>
              <a:t>5</a:t>
            </a:r>
          </a:p>
          <a:p>
            <a:pPr marL="914400" indent="-914400">
              <a:lnSpc>
                <a:spcPct val="100000"/>
              </a:lnSpc>
              <a:spcBef>
                <a:spcPct val="20000"/>
              </a:spcBef>
              <a:buFont typeface="+mj-lt"/>
              <a:buAutoNum type="alphaUcPeriod"/>
            </a:pPr>
            <a:r>
              <a:rPr lang="en-GB" sz="4800" b="1" dirty="0" smtClean="0"/>
              <a:t>7</a:t>
            </a:r>
            <a:endParaRPr lang="en-GB" sz="4800" b="1" dirty="0"/>
          </a:p>
        </p:txBody>
      </p:sp>
      <p:sp>
        <p:nvSpPr>
          <p:cNvPr id="17" name="CorShape1"/>
          <p:cNvSpPr/>
          <p:nvPr>
            <p:custDataLst>
              <p:tags r:id="rId2"/>
            </p:custDataLst>
          </p:nvPr>
        </p:nvSpPr>
        <p:spPr>
          <a:xfrm>
            <a:off x="501679" y="3651292"/>
            <a:ext cx="1573481" cy="877824"/>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706854" y="2494564"/>
            <a:ext cx="3835729" cy="1631216"/>
          </a:xfrm>
          <a:prstGeom prst="rect">
            <a:avLst/>
          </a:prstGeom>
          <a:noFill/>
        </p:spPr>
        <p:txBody>
          <a:bodyPr wrap="square" rtlCol="0">
            <a:spAutoFit/>
          </a:bodyPr>
          <a:lstStyle/>
          <a:p>
            <a:r>
              <a:rPr lang="en-GB" sz="2000" b="1" dirty="0" smtClean="0">
                <a:latin typeface="Roboto" panose="02000000000000000000" pitchFamily="2" charset="0"/>
                <a:ea typeface="Roboto" panose="02000000000000000000" pitchFamily="2" charset="0"/>
                <a:cs typeface="Roboto" panose="02000000000000000000" pitchFamily="2" charset="0"/>
              </a:rPr>
              <a:t>Answer = 5 </a:t>
            </a:r>
          </a:p>
          <a:p>
            <a:endParaRPr lang="en-GB" sz="2000" b="1" i="1" dirty="0" smtClean="0">
              <a:latin typeface="Roboto" panose="02000000000000000000" pitchFamily="2" charset="0"/>
              <a:ea typeface="Roboto" panose="02000000000000000000" pitchFamily="2" charset="0"/>
              <a:cs typeface="Roboto" panose="02000000000000000000" pitchFamily="2" charset="0"/>
            </a:endParaRPr>
          </a:p>
          <a:p>
            <a:r>
              <a:rPr lang="en-GB" sz="2000" i="1" dirty="0" smtClean="0">
                <a:latin typeface="Roboto" panose="02000000000000000000" pitchFamily="2" charset="0"/>
                <a:ea typeface="Roboto" panose="02000000000000000000" pitchFamily="2" charset="0"/>
                <a:cs typeface="Roboto" panose="02000000000000000000" pitchFamily="2" charset="0"/>
              </a:rPr>
              <a:t>Students will have the opportunity to apply for up to 5 choices.</a:t>
            </a:r>
          </a:p>
        </p:txBody>
      </p:sp>
    </p:spTree>
    <p:extLst>
      <p:ext uri="{BB962C8B-B14F-4D97-AF65-F5344CB8AC3E}">
        <p14:creationId xmlns:p14="http://schemas.microsoft.com/office/powerpoint/2010/main" val="24366151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17"/>
                                        </p:tgtEl>
                                      </p:cBhvr>
                                    </p:animEffect>
                                    <p:animScale>
                                      <p:cBhvr>
                                        <p:cTn id="12" dur="250" autoRev="1" fill="hold"/>
                                        <p:tgtEl>
                                          <p:spTgt spid="1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Dur="0" restart="never"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622184"/>
            <a:ext cx="8215601" cy="177557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HOW MUCH WILL IT COST TO APPLY FOR COURSES VIA UCAS FOR 2021 ENTRY?</a:t>
            </a:r>
            <a:endParaRPr lang="en-GB" sz="3600" b="1" dirty="0">
              <a:solidFill>
                <a:schemeClr val="bg1"/>
              </a:solidFill>
            </a:endParaRPr>
          </a:p>
        </p:txBody>
      </p:sp>
      <p:sp>
        <p:nvSpPr>
          <p:cNvPr id="3" name="TPAnswers"/>
          <p:cNvSpPr txBox="1">
            <a:spLocks/>
          </p:cNvSpPr>
          <p:nvPr>
            <p:custDataLst>
              <p:tags r:id="rId1"/>
            </p:custDataLst>
          </p:nvPr>
        </p:nvSpPr>
        <p:spPr>
          <a:xfrm>
            <a:off x="501679" y="2636579"/>
            <a:ext cx="7788881" cy="341118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14400" indent="-914400">
              <a:lnSpc>
                <a:spcPct val="100000"/>
              </a:lnSpc>
              <a:spcBef>
                <a:spcPct val="20000"/>
              </a:spcBef>
              <a:buFont typeface="+mj-lt"/>
              <a:buAutoNum type="alphaUcPeriod"/>
            </a:pPr>
            <a:r>
              <a:rPr lang="en-GB" sz="2400" b="1" dirty="0" smtClean="0">
                <a:latin typeface="Roboto" panose="02000000000000000000" pitchFamily="2" charset="0"/>
                <a:ea typeface="Roboto" panose="02000000000000000000" pitchFamily="2" charset="0"/>
                <a:cs typeface="Roboto" panose="02000000000000000000" pitchFamily="2" charset="0"/>
              </a:rPr>
              <a:t>£18 for a single choice, £23 for more than one choice.</a:t>
            </a:r>
          </a:p>
          <a:p>
            <a:pPr marL="914400" indent="-914400">
              <a:lnSpc>
                <a:spcPct val="100000"/>
              </a:lnSpc>
              <a:spcBef>
                <a:spcPct val="20000"/>
              </a:spcBef>
              <a:buFont typeface="+mj-lt"/>
              <a:buAutoNum type="alphaUcPeriod"/>
            </a:pPr>
            <a:r>
              <a:rPr lang="en-GB" sz="2400" b="1" dirty="0" smtClean="0">
                <a:latin typeface="Roboto" panose="02000000000000000000" pitchFamily="2" charset="0"/>
                <a:ea typeface="Roboto" panose="02000000000000000000" pitchFamily="2" charset="0"/>
                <a:cs typeface="Roboto" panose="02000000000000000000" pitchFamily="2" charset="0"/>
              </a:rPr>
              <a:t>£20 for a single choice, £30 for more than one choice.</a:t>
            </a:r>
          </a:p>
          <a:p>
            <a:pPr marL="914400" indent="-914400">
              <a:lnSpc>
                <a:spcPct val="100000"/>
              </a:lnSpc>
              <a:spcBef>
                <a:spcPct val="20000"/>
              </a:spcBef>
              <a:buFont typeface="+mj-lt"/>
              <a:buAutoNum type="alphaUcPeriod"/>
            </a:pPr>
            <a:r>
              <a:rPr lang="en-GB" sz="2400" b="1" dirty="0" smtClean="0">
                <a:latin typeface="Roboto" panose="02000000000000000000" pitchFamily="2" charset="0"/>
                <a:ea typeface="Roboto" panose="02000000000000000000" pitchFamily="2" charset="0"/>
                <a:cs typeface="Roboto" panose="02000000000000000000" pitchFamily="2" charset="0"/>
              </a:rPr>
              <a:t>£23 for a single choice, £25 for more than one choice.</a:t>
            </a:r>
          </a:p>
          <a:p>
            <a:pPr marL="914400" indent="-914400">
              <a:lnSpc>
                <a:spcPct val="100000"/>
              </a:lnSpc>
              <a:spcBef>
                <a:spcPct val="20000"/>
              </a:spcBef>
              <a:buFont typeface="+mj-lt"/>
              <a:buAutoNum type="alphaUcPeriod"/>
            </a:pPr>
            <a:r>
              <a:rPr lang="en-GB" sz="2400" b="1" i="1" dirty="0">
                <a:latin typeface="Roboto" panose="02000000000000000000" pitchFamily="2" charset="0"/>
                <a:ea typeface="Roboto" panose="02000000000000000000" pitchFamily="2" charset="0"/>
                <a:cs typeface="Roboto" panose="02000000000000000000" pitchFamily="2" charset="0"/>
              </a:rPr>
              <a:t>£20 for a single choice, or £26 for more than one choice. </a:t>
            </a:r>
          </a:p>
          <a:p>
            <a:pPr marL="914400" indent="-914400">
              <a:lnSpc>
                <a:spcPct val="100000"/>
              </a:lnSpc>
              <a:spcBef>
                <a:spcPct val="20000"/>
              </a:spcBef>
              <a:buFont typeface="+mj-lt"/>
              <a:buAutoNum type="alphaUcPeriod"/>
            </a:pPr>
            <a:endParaRPr lang="en-GB" sz="2400" b="1" dirty="0"/>
          </a:p>
        </p:txBody>
      </p:sp>
      <p:sp>
        <p:nvSpPr>
          <p:cNvPr id="5" name="CorShape1"/>
          <p:cNvSpPr/>
          <p:nvPr>
            <p:custDataLst>
              <p:tags r:id="rId2"/>
            </p:custDataLst>
          </p:nvPr>
        </p:nvSpPr>
        <p:spPr>
          <a:xfrm>
            <a:off x="410239" y="4998269"/>
            <a:ext cx="8134321" cy="894531"/>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28520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622184"/>
            <a:ext cx="7931121" cy="114565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WHAT IS SIGNIFICANT ABOUT THE DATE – 15TH OCTOBER?</a:t>
            </a:r>
            <a:endParaRPr lang="en-GB" sz="3600" b="1" dirty="0">
              <a:solidFill>
                <a:schemeClr val="bg1"/>
              </a:solidFill>
            </a:endParaRPr>
          </a:p>
        </p:txBody>
      </p:sp>
      <p:sp>
        <p:nvSpPr>
          <p:cNvPr id="3" name="Rectangle 2"/>
          <p:cNvSpPr/>
          <p:nvPr/>
        </p:nvSpPr>
        <p:spPr>
          <a:xfrm>
            <a:off x="7853680" y="2206737"/>
            <a:ext cx="3556000" cy="2246769"/>
          </a:xfrm>
          <a:prstGeom prst="rect">
            <a:avLst/>
          </a:prstGeom>
        </p:spPr>
        <p:txBody>
          <a:bodyPr wrap="square">
            <a:spAutoFit/>
          </a:bodyPr>
          <a:lstStyle/>
          <a:p>
            <a:r>
              <a:rPr lang="en-GB" sz="2000" b="1" dirty="0">
                <a:latin typeface="Roboto" panose="02000000000000000000" pitchFamily="2" charset="0"/>
                <a:ea typeface="Roboto" panose="02000000000000000000" pitchFamily="2" charset="0"/>
                <a:cs typeface="Roboto" panose="02000000000000000000" pitchFamily="2" charset="0"/>
              </a:rPr>
              <a:t>Answer: </a:t>
            </a:r>
            <a:r>
              <a:rPr lang="en-GB" sz="2000" dirty="0" smtClean="0">
                <a:latin typeface="Roboto" panose="02000000000000000000" pitchFamily="2" charset="0"/>
                <a:ea typeface="Roboto" panose="02000000000000000000" pitchFamily="2" charset="0"/>
                <a:cs typeface="Roboto" panose="02000000000000000000" pitchFamily="2" charset="0"/>
              </a:rPr>
              <a:t>It’s the deadline </a:t>
            </a:r>
            <a:r>
              <a:rPr lang="en-GB" sz="2000" dirty="0">
                <a:latin typeface="Roboto" panose="02000000000000000000" pitchFamily="2" charset="0"/>
                <a:ea typeface="Roboto" panose="02000000000000000000" pitchFamily="2" charset="0"/>
                <a:cs typeface="Roboto" panose="02000000000000000000" pitchFamily="2" charset="0"/>
              </a:rPr>
              <a:t>for UCAS applications to most medicine, dentistry, veterinary medicine/science courses, as well as all courses at the universities of Oxford and Cambridge.</a:t>
            </a:r>
          </a:p>
        </p:txBody>
      </p:sp>
      <p:sp>
        <p:nvSpPr>
          <p:cNvPr id="4" name="Rectangle 3"/>
          <p:cNvSpPr/>
          <p:nvPr/>
        </p:nvSpPr>
        <p:spPr>
          <a:xfrm>
            <a:off x="501679" y="2491204"/>
            <a:ext cx="6781990" cy="3108543"/>
          </a:xfrm>
          <a:prstGeom prst="rect">
            <a:avLst/>
          </a:prstGeom>
        </p:spPr>
        <p:txBody>
          <a:bodyPr wrap="square">
            <a:spAutoFit/>
          </a:bodyPr>
          <a:lstStyle/>
          <a:p>
            <a:pPr marL="914400" indent="-914400">
              <a:buFont typeface="+mj-lt"/>
              <a:buAutoNum type="alphaUcPeriod"/>
            </a:pPr>
            <a:r>
              <a:rPr lang="en-GB" sz="2800" b="1" dirty="0" smtClean="0">
                <a:latin typeface="Roboto" panose="02000000000000000000" pitchFamily="2" charset="0"/>
                <a:ea typeface="Roboto" panose="02000000000000000000" pitchFamily="2" charset="0"/>
                <a:cs typeface="Roboto" panose="02000000000000000000" pitchFamily="2" charset="0"/>
              </a:rPr>
              <a:t>It’s the deadline to apply for medicine, dentistry and Oxford and Cambridge.</a:t>
            </a:r>
          </a:p>
          <a:p>
            <a:pPr marL="914400" indent="-914400">
              <a:buFont typeface="+mj-lt"/>
              <a:buAutoNum type="alphaUcPeriod"/>
            </a:pPr>
            <a:r>
              <a:rPr lang="en-GB" sz="2800" b="1" dirty="0" smtClean="0">
                <a:latin typeface="Roboto" panose="02000000000000000000" pitchFamily="2" charset="0"/>
                <a:ea typeface="Roboto" panose="02000000000000000000" pitchFamily="2" charset="0"/>
                <a:cs typeface="Roboto" panose="02000000000000000000" pitchFamily="2" charset="0"/>
              </a:rPr>
              <a:t>It’s when you should start your UCAS application.</a:t>
            </a:r>
          </a:p>
          <a:p>
            <a:pPr marL="914400" indent="-914400">
              <a:buFont typeface="+mj-lt"/>
              <a:buAutoNum type="alphaUcPeriod"/>
            </a:pPr>
            <a:r>
              <a:rPr lang="en-GB" sz="2800" b="1" dirty="0" smtClean="0">
                <a:latin typeface="Roboto" panose="02000000000000000000" pitchFamily="2" charset="0"/>
                <a:ea typeface="Roboto" panose="02000000000000000000" pitchFamily="2" charset="0"/>
                <a:cs typeface="Roboto" panose="02000000000000000000" pitchFamily="2" charset="0"/>
              </a:rPr>
              <a:t>It’s a bank holiday.</a:t>
            </a:r>
          </a:p>
          <a:p>
            <a:pPr marL="914400" indent="-914400">
              <a:buFont typeface="+mj-lt"/>
              <a:buAutoNum type="alphaUcPeriod"/>
            </a:pPr>
            <a:r>
              <a:rPr lang="en-GB" sz="2800" b="1" dirty="0">
                <a:latin typeface="Roboto" panose="02000000000000000000" pitchFamily="2" charset="0"/>
                <a:ea typeface="Roboto" panose="02000000000000000000" pitchFamily="2" charset="0"/>
                <a:cs typeface="Roboto" panose="02000000000000000000" pitchFamily="2" charset="0"/>
              </a:rPr>
              <a:t>It’s not </a:t>
            </a:r>
            <a:r>
              <a:rPr lang="en-GB" sz="2800" b="1" dirty="0" smtClean="0">
                <a:latin typeface="Roboto" panose="02000000000000000000" pitchFamily="2" charset="0"/>
                <a:ea typeface="Roboto" panose="02000000000000000000" pitchFamily="2" charset="0"/>
                <a:cs typeface="Roboto" panose="02000000000000000000" pitchFamily="2" charset="0"/>
              </a:rPr>
              <a:t>significant.</a:t>
            </a:r>
            <a:endParaRPr lang="en-GB" sz="2800" b="1" dirty="0">
              <a:latin typeface="Roboto" panose="02000000000000000000" pitchFamily="2" charset="0"/>
              <a:ea typeface="Roboto" panose="02000000000000000000" pitchFamily="2" charset="0"/>
              <a:cs typeface="Roboto" panose="02000000000000000000" pitchFamily="2" charset="0"/>
            </a:endParaRPr>
          </a:p>
        </p:txBody>
      </p:sp>
      <p:sp>
        <p:nvSpPr>
          <p:cNvPr id="5" name="CorShape1"/>
          <p:cNvSpPr/>
          <p:nvPr>
            <p:custDataLst>
              <p:tags r:id="rId1"/>
            </p:custDataLst>
          </p:nvPr>
        </p:nvSpPr>
        <p:spPr>
          <a:xfrm>
            <a:off x="501679" y="2491204"/>
            <a:ext cx="6981687" cy="1339116"/>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46090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NSWERBULLETS" val="1"/>
  <p:tag name="OLDNUMANSWERS" val="4"/>
  <p:tag name="TEXTLENGTH" val="7"/>
  <p:tag name="FONTSIZE" val="48"/>
  <p:tag name="BULLETTYPE" val="ppBulletAlphaUCPeriod"/>
  <p:tag name="ANSWERTEXT" val="1&#10;3&#10;5&#10;7"/>
</p:tagLst>
</file>

<file path=ppt/tags/tag10.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11.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12.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13.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14.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2.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3.xml><?xml version="1.0" encoding="utf-8"?>
<p:tagLst xmlns:a="http://schemas.openxmlformats.org/drawingml/2006/main" xmlns:r="http://schemas.openxmlformats.org/officeDocument/2006/relationships" xmlns:p="http://schemas.openxmlformats.org/presentationml/2006/main">
  <p:tag name="ANSWERBULLETS" val="1"/>
  <p:tag name="OLDNUMANSWERS" val="4"/>
  <p:tag name="TEXTLENGTH" val="7"/>
  <p:tag name="FONTSIZE" val="48"/>
  <p:tag name="BULLETTYPE" val="ppBulletAlphaUCPeriod"/>
  <p:tag name="ANSWERTEXT" val="1&#10;3&#10;5&#10;7"/>
</p:tagLst>
</file>

<file path=ppt/tags/tag4.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5.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6.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7.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8.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9.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2524</TotalTime>
  <Words>2329</Words>
  <Application>Microsoft Office PowerPoint</Application>
  <PresentationFormat>Custom</PresentationFormat>
  <Paragraphs>302</Paragraphs>
  <Slides>41</Slides>
  <Notes>21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Stephen Heslegrave</cp:lastModifiedBy>
  <cp:revision>149</cp:revision>
  <dcterms:created xsi:type="dcterms:W3CDTF">2017-03-14T08:31:32Z</dcterms:created>
  <dcterms:modified xsi:type="dcterms:W3CDTF">2021-05-11T21:49:17Z</dcterms:modified>
</cp:coreProperties>
</file>