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74" r:id="rId5"/>
    <p:sldId id="289" r:id="rId6"/>
    <p:sldId id="308" r:id="rId7"/>
    <p:sldId id="294" r:id="rId8"/>
    <p:sldId id="306" r:id="rId9"/>
    <p:sldId id="305" r:id="rId10"/>
    <p:sldId id="297" r:id="rId11"/>
    <p:sldId id="301" r:id="rId12"/>
    <p:sldId id="300" r:id="rId13"/>
    <p:sldId id="299" r:id="rId14"/>
    <p:sldId id="295" r:id="rId15"/>
    <p:sldId id="302" r:id="rId16"/>
    <p:sldId id="307" r:id="rId17"/>
    <p:sldId id="309" r:id="rId18"/>
    <p:sldId id="312" r:id="rId19"/>
    <p:sldId id="310" r:id="rId20"/>
    <p:sldId id="298" r:id="rId21"/>
    <p:sldId id="313" r:id="rId22"/>
    <p:sldId id="314" r:id="rId23"/>
    <p:sldId id="315" r:id="rId24"/>
    <p:sldId id="316" r:id="rId25"/>
    <p:sldId id="317" r:id="rId26"/>
    <p:sldId id="318" r:id="rId27"/>
    <p:sldId id="319" r:id="rId28"/>
    <p:sldId id="320" r:id="rId29"/>
    <p:sldId id="321" r:id="rId30"/>
    <p:sldId id="322" r:id="rId31"/>
    <p:sldId id="32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17C"/>
    <a:srgbClr val="0B9444"/>
    <a:srgbClr val="132E4B"/>
    <a:srgbClr val="0F7CC6"/>
    <a:srgbClr val="00AEEF"/>
    <a:srgbClr val="92278F"/>
    <a:srgbClr val="1E2C52"/>
    <a:srgbClr val="162D56"/>
    <a:srgbClr val="CC0000"/>
    <a:srgbClr val="8DC6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49" autoAdjust="0"/>
    <p:restoredTop sz="87124" autoAdjust="0"/>
  </p:normalViewPr>
  <p:slideViewPr>
    <p:cSldViewPr snapToGrid="0" snapToObjects="1">
      <p:cViewPr varScale="1">
        <p:scale>
          <a:sx n="58" d="100"/>
          <a:sy n="58" d="100"/>
        </p:scale>
        <p:origin x="756" y="4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0" d="100"/>
          <a:sy n="50" d="100"/>
        </p:scale>
        <p:origin x="1997"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184A3-5229-1E4D-9B13-00844BF0555E}" type="datetimeFigureOut">
              <a:rPr lang="en-US" smtClean="0"/>
              <a:t>8/17/2023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8161D5-11C8-8D46-A559-45939B83D677}" type="slidenum">
              <a:rPr lang="en-US" smtClean="0"/>
              <a:t>‹#›</a:t>
            </a:fld>
            <a:endParaRPr lang="en-US"/>
          </a:p>
        </p:txBody>
      </p:sp>
    </p:spTree>
    <p:extLst>
      <p:ext uri="{BB962C8B-B14F-4D97-AF65-F5344CB8AC3E}">
        <p14:creationId xmlns:p14="http://schemas.microsoft.com/office/powerpoint/2010/main" val="33345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34686-57C3-D54F-B396-5ACAB96AFB98}" type="datetimeFigureOut">
              <a:rPr lang="en-US" smtClean="0"/>
              <a:t>8/17/2023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CBC23-9250-7349-A59D-41C845E0C87D}" type="slidenum">
              <a:rPr lang="en-US" smtClean="0"/>
              <a:t>‹#›</a:t>
            </a:fld>
            <a:endParaRPr lang="en-US"/>
          </a:p>
        </p:txBody>
      </p:sp>
    </p:spTree>
    <p:extLst>
      <p:ext uri="{BB962C8B-B14F-4D97-AF65-F5344CB8AC3E}">
        <p14:creationId xmlns:p14="http://schemas.microsoft.com/office/powerpoint/2010/main" val="15710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cas.com/undergraduate/applying-university/how-write-ucas-undergraduate-personal-statement"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cas.com/undergraduate/applying-university/how-write-ucas-undergraduate-personal-statemen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_8hFkMAjW-I"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1</a:t>
            </a:fld>
            <a:endParaRPr lang="en-US"/>
          </a:p>
        </p:txBody>
      </p:sp>
    </p:spTree>
    <p:extLst>
      <p:ext uri="{BB962C8B-B14F-4D97-AF65-F5344CB8AC3E}">
        <p14:creationId xmlns:p14="http://schemas.microsoft.com/office/powerpoint/2010/main" val="1694369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18434-7BD4-4D7F-9E78-37D134C69296}" type="slidenum">
              <a:rPr lang="en-GB" smtClean="0"/>
              <a:t>22</a:t>
            </a:fld>
            <a:endParaRPr lang="en-GB"/>
          </a:p>
        </p:txBody>
      </p:sp>
    </p:spTree>
    <p:extLst>
      <p:ext uri="{BB962C8B-B14F-4D97-AF65-F5344CB8AC3E}">
        <p14:creationId xmlns:p14="http://schemas.microsoft.com/office/powerpoint/2010/main" val="323475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18434-7BD4-4D7F-9E78-37D134C69296}" type="slidenum">
              <a:rPr lang="en-GB" smtClean="0"/>
              <a:t>23</a:t>
            </a:fld>
            <a:endParaRPr lang="en-GB"/>
          </a:p>
        </p:txBody>
      </p:sp>
    </p:spTree>
    <p:extLst>
      <p:ext uri="{BB962C8B-B14F-4D97-AF65-F5344CB8AC3E}">
        <p14:creationId xmlns:p14="http://schemas.microsoft.com/office/powerpoint/2010/main" val="323475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18434-7BD4-4D7F-9E78-37D134C69296}" type="slidenum">
              <a:rPr lang="en-GB" smtClean="0"/>
              <a:t>24</a:t>
            </a:fld>
            <a:endParaRPr lang="en-GB"/>
          </a:p>
        </p:txBody>
      </p:sp>
    </p:spTree>
    <p:extLst>
      <p:ext uri="{BB962C8B-B14F-4D97-AF65-F5344CB8AC3E}">
        <p14:creationId xmlns:p14="http://schemas.microsoft.com/office/powerpoint/2010/main" val="323475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Definition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Don’t</a:t>
            </a:r>
            <a:r>
              <a:rPr lang="en-GB" sz="1200" b="0" i="0" kern="1200" dirty="0">
                <a:solidFill>
                  <a:schemeClr val="tx1"/>
                </a:solidFill>
                <a:effectLst/>
                <a:latin typeface="+mn-lt"/>
                <a:ea typeface="+mn-ea"/>
                <a:cs typeface="+mn-cs"/>
              </a:rPr>
              <a:t> be tempted to buy or copy a personal statement, or share yours. All personal statements are checked for similarity – if your personal statement is flagged as similar to other applicants, it could affect your chances of being offered a place.</a:t>
            </a: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25</a:t>
            </a:fld>
            <a:endParaRPr lang="en-US"/>
          </a:p>
        </p:txBody>
      </p:sp>
    </p:spTree>
    <p:extLst>
      <p:ext uri="{BB962C8B-B14F-4D97-AF65-F5344CB8AC3E}">
        <p14:creationId xmlns:p14="http://schemas.microsoft.com/office/powerpoint/2010/main" val="4147138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https://www.ucas.com/undergraduate/applying-university/how-write-ucas-undergraduate-personal-statement</a:t>
            </a:r>
            <a:endParaRPr lang="en-GB" sz="1200" b="1" i="0" kern="1200" dirty="0">
              <a:solidFill>
                <a:schemeClr val="tx1"/>
              </a:solidFill>
              <a:effectLst/>
              <a:latin typeface="+mn-lt"/>
              <a:ea typeface="+mn-ea"/>
              <a:cs typeface="+mn-cs"/>
            </a:endParaRP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Personal statement dos and don'ts</a:t>
            </a:r>
          </a:p>
          <a:p>
            <a:r>
              <a:rPr lang="en-GB" sz="1200" b="1" i="0" kern="1200" dirty="0">
                <a:solidFill>
                  <a:schemeClr val="tx1"/>
                </a:solidFill>
                <a:effectLst/>
                <a:latin typeface="+mn-lt"/>
                <a:ea typeface="+mn-ea"/>
                <a:cs typeface="+mn-cs"/>
              </a:rPr>
              <a:t>Do</a:t>
            </a:r>
            <a:r>
              <a:rPr lang="en-GB" sz="1200" b="0" i="0" kern="1200" dirty="0">
                <a:solidFill>
                  <a:schemeClr val="tx1"/>
                </a:solidFill>
                <a:effectLst/>
                <a:latin typeface="+mn-lt"/>
                <a:ea typeface="+mn-ea"/>
                <a:cs typeface="+mn-cs"/>
              </a:rPr>
              <a:t> show you know your strengths, and outline your ideas clearly.</a:t>
            </a:r>
          </a:p>
          <a:p>
            <a:r>
              <a:rPr lang="en-GB" sz="1200" b="1" i="0" kern="1200" dirty="0">
                <a:solidFill>
                  <a:schemeClr val="tx1"/>
                </a:solidFill>
                <a:effectLst/>
                <a:latin typeface="+mn-lt"/>
                <a:ea typeface="+mn-ea"/>
                <a:cs typeface="+mn-cs"/>
              </a:rPr>
              <a:t>Do</a:t>
            </a:r>
            <a:r>
              <a:rPr lang="en-GB" sz="1200" b="0" i="0" kern="1200" dirty="0">
                <a:solidFill>
                  <a:schemeClr val="tx1"/>
                </a:solidFill>
                <a:effectLst/>
                <a:latin typeface="+mn-lt"/>
                <a:ea typeface="+mn-ea"/>
                <a:cs typeface="+mn-cs"/>
              </a:rPr>
              <a:t> be enthusiastic – if you show you’re interested in the course, it may help you get a place.</a:t>
            </a:r>
          </a:p>
          <a:p>
            <a:r>
              <a:rPr lang="en-GB" sz="1200" b="1" i="0" kern="1200" dirty="0">
                <a:solidFill>
                  <a:schemeClr val="tx1"/>
                </a:solidFill>
                <a:effectLst/>
                <a:latin typeface="+mn-lt"/>
                <a:ea typeface="+mn-ea"/>
                <a:cs typeface="+mn-cs"/>
              </a:rPr>
              <a:t>Do</a:t>
            </a:r>
            <a:r>
              <a:rPr lang="en-GB" sz="1200" b="0" i="0" kern="1200" dirty="0">
                <a:solidFill>
                  <a:schemeClr val="tx1"/>
                </a:solidFill>
                <a:effectLst/>
                <a:latin typeface="+mn-lt"/>
                <a:ea typeface="+mn-ea"/>
                <a:cs typeface="+mn-cs"/>
              </a:rPr>
              <a:t> expect to produce several drafts of your personal statement before being totally happy with it.</a:t>
            </a:r>
          </a:p>
          <a:p>
            <a:r>
              <a:rPr lang="en-GB" sz="1200" b="1" i="0" kern="1200" dirty="0">
                <a:solidFill>
                  <a:schemeClr val="tx1"/>
                </a:solidFill>
                <a:effectLst/>
                <a:latin typeface="+mn-lt"/>
                <a:ea typeface="+mn-ea"/>
                <a:cs typeface="+mn-cs"/>
              </a:rPr>
              <a:t>Do</a:t>
            </a:r>
            <a:r>
              <a:rPr lang="en-GB" sz="1200" b="0" i="0" kern="1200" dirty="0">
                <a:solidFill>
                  <a:schemeClr val="tx1"/>
                </a:solidFill>
                <a:effectLst/>
                <a:latin typeface="+mn-lt"/>
                <a:ea typeface="+mn-ea"/>
                <a:cs typeface="+mn-cs"/>
              </a:rPr>
              <a:t> ask people you trust for their feedback</a:t>
            </a:r>
          </a:p>
          <a:p>
            <a:r>
              <a:rPr lang="en-GB" sz="1200" b="1" i="0" kern="1200" dirty="0">
                <a:solidFill>
                  <a:schemeClr val="tx1"/>
                </a:solidFill>
                <a:effectLst/>
                <a:latin typeface="+mn-lt"/>
                <a:ea typeface="+mn-ea"/>
                <a:cs typeface="+mn-cs"/>
              </a:rPr>
              <a:t>Don’t</a:t>
            </a:r>
            <a:r>
              <a:rPr lang="en-GB" sz="1200" b="0" i="0" kern="1200" dirty="0">
                <a:solidFill>
                  <a:schemeClr val="tx1"/>
                </a:solidFill>
                <a:effectLst/>
                <a:latin typeface="+mn-lt"/>
                <a:ea typeface="+mn-ea"/>
                <a:cs typeface="+mn-cs"/>
              </a:rPr>
              <a:t> be tempted to buy or copy a personal statement, or share yours. All personal statements are checked for similarity – if your personal statement is flagged as similar to other applicants, it could affect your chances of being offered a place.</a:t>
            </a:r>
          </a:p>
          <a:p>
            <a:r>
              <a:rPr lang="en-GB" sz="1200" b="1" i="0" kern="1200" dirty="0">
                <a:solidFill>
                  <a:schemeClr val="tx1"/>
                </a:solidFill>
                <a:effectLst/>
                <a:latin typeface="+mn-lt"/>
                <a:ea typeface="+mn-ea"/>
                <a:cs typeface="+mn-cs"/>
              </a:rPr>
              <a:t>Don’t</a:t>
            </a:r>
            <a:r>
              <a:rPr lang="en-GB" sz="1200" b="0" i="0" kern="1200" dirty="0">
                <a:solidFill>
                  <a:schemeClr val="tx1"/>
                </a:solidFill>
                <a:effectLst/>
                <a:latin typeface="+mn-lt"/>
                <a:ea typeface="+mn-ea"/>
                <a:cs typeface="+mn-cs"/>
              </a:rPr>
              <a:t> exaggerate – if you do, you may get caught out in an interview when asked to elaborate on an interesting achievement.</a:t>
            </a:r>
          </a:p>
          <a:p>
            <a:r>
              <a:rPr lang="en-GB" sz="1200" b="1" i="0" kern="1200" dirty="0">
                <a:solidFill>
                  <a:schemeClr val="tx1"/>
                </a:solidFill>
                <a:effectLst/>
                <a:latin typeface="+mn-lt"/>
                <a:ea typeface="+mn-ea"/>
                <a:cs typeface="+mn-cs"/>
              </a:rPr>
              <a:t>Don’t </a:t>
            </a:r>
            <a:r>
              <a:rPr lang="en-GB" sz="1200" b="0" i="0" kern="1200" dirty="0">
                <a:solidFill>
                  <a:schemeClr val="tx1"/>
                </a:solidFill>
                <a:effectLst/>
                <a:latin typeface="+mn-lt"/>
                <a:ea typeface="+mn-ea"/>
                <a:cs typeface="+mn-cs"/>
              </a:rPr>
              <a:t>rely on a spellchecker, as it will not pick up everything – proofread as many times as possible.</a:t>
            </a:r>
          </a:p>
          <a:p>
            <a:r>
              <a:rPr lang="en-GB" sz="1200" b="1" i="0" kern="1200" dirty="0">
                <a:solidFill>
                  <a:schemeClr val="tx1"/>
                </a:solidFill>
                <a:effectLst/>
                <a:latin typeface="+mn-lt"/>
                <a:ea typeface="+mn-ea"/>
                <a:cs typeface="+mn-cs"/>
              </a:rPr>
              <a:t>Don’t</a:t>
            </a:r>
            <a:r>
              <a:rPr lang="en-GB" sz="1200" b="0" i="0" kern="1200" dirty="0">
                <a:solidFill>
                  <a:schemeClr val="tx1"/>
                </a:solidFill>
                <a:effectLst/>
                <a:latin typeface="+mn-lt"/>
                <a:ea typeface="+mn-ea"/>
                <a:cs typeface="+mn-cs"/>
              </a:rPr>
              <a:t> leave it to the last minute – your statement will seem rushed, and important information could be left out.</a:t>
            </a:r>
          </a:p>
          <a:p>
            <a:r>
              <a:rPr lang="en-GB" sz="1200" b="1" i="0" kern="1200" dirty="0">
                <a:solidFill>
                  <a:schemeClr val="tx1"/>
                </a:solidFill>
                <a:effectLst/>
                <a:latin typeface="+mn-lt"/>
                <a:ea typeface="+mn-ea"/>
                <a:cs typeface="+mn-cs"/>
              </a:rPr>
              <a:t>Don’t</a:t>
            </a:r>
            <a:r>
              <a:rPr lang="en-GB" sz="1200" b="0" i="0" kern="1200" dirty="0">
                <a:solidFill>
                  <a:schemeClr val="tx1"/>
                </a:solidFill>
                <a:effectLst/>
                <a:latin typeface="+mn-lt"/>
                <a:ea typeface="+mn-ea"/>
                <a:cs typeface="+mn-cs"/>
              </a:rPr>
              <a:t> let spelling and grammatical errors spoil your statement.</a:t>
            </a: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26</a:t>
            </a:fld>
            <a:endParaRPr lang="en-US"/>
          </a:p>
        </p:txBody>
      </p:sp>
    </p:spTree>
    <p:extLst>
      <p:ext uri="{BB962C8B-B14F-4D97-AF65-F5344CB8AC3E}">
        <p14:creationId xmlns:p14="http://schemas.microsoft.com/office/powerpoint/2010/main" val="1973893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Pages 29-31: 1.3</a:t>
            </a:r>
            <a:r>
              <a:rPr lang="en-GB" sz="1200" b="1" kern="1200" baseline="0" dirty="0">
                <a:solidFill>
                  <a:schemeClr val="tx1"/>
                </a:solidFill>
                <a:effectLst/>
                <a:latin typeface="+mn-lt"/>
                <a:ea typeface="+mn-ea"/>
                <a:cs typeface="+mn-cs"/>
              </a:rPr>
              <a:t> Personal statement support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Worksheet with sections for students to start bullet pointing what would go in each section (facilitate discussion and probing questions)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Consider: How to use the document if they have already started writing it. Cross check with structure and prompt them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You can also use the handouts from</a:t>
            </a:r>
            <a:r>
              <a:rPr lang="en-GB" baseline="0" dirty="0"/>
              <a:t> Y12 on pages 24-26</a:t>
            </a:r>
            <a:r>
              <a:rPr lang="en-GB" dirty="0"/>
              <a:t>:</a:t>
            </a:r>
          </a:p>
        </p:txBody>
      </p:sp>
      <p:sp>
        <p:nvSpPr>
          <p:cNvPr id="4" name="Slide Number Placeholder 3"/>
          <p:cNvSpPr>
            <a:spLocks noGrp="1"/>
          </p:cNvSpPr>
          <p:nvPr>
            <p:ph type="sldNum" sz="quarter" idx="10"/>
          </p:nvPr>
        </p:nvSpPr>
        <p:spPr/>
        <p:txBody>
          <a:bodyPr/>
          <a:lstStyle/>
          <a:p>
            <a:fld id="{812CBC23-9250-7349-A59D-41C845E0C87D}" type="slidenum">
              <a:rPr lang="en-US" smtClean="0"/>
              <a:t>27</a:t>
            </a:fld>
            <a:endParaRPr lang="en-US"/>
          </a:p>
        </p:txBody>
      </p:sp>
    </p:spTree>
    <p:extLst>
      <p:ext uri="{BB962C8B-B14F-4D97-AF65-F5344CB8AC3E}">
        <p14:creationId xmlns:p14="http://schemas.microsoft.com/office/powerpoint/2010/main" val="1973893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28</a:t>
            </a:fld>
            <a:endParaRPr lang="en-US"/>
          </a:p>
        </p:txBody>
      </p:sp>
    </p:spTree>
    <p:extLst>
      <p:ext uri="{BB962C8B-B14F-4D97-AF65-F5344CB8AC3E}">
        <p14:creationId xmlns:p14="http://schemas.microsoft.com/office/powerpoint/2010/main" val="313225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Roboto" panose="02000000000000000000" pitchFamily="2" charset="0"/>
                <a:ea typeface="Roboto" panose="02000000000000000000" pitchFamily="2" charset="0"/>
                <a:cs typeface="Roboto" panose="02000000000000000000" pitchFamily="2" charset="0"/>
              </a:rPr>
              <a:t>Ensure that each question is</a:t>
            </a:r>
            <a:r>
              <a:rPr lang="en-GB" baseline="0" dirty="0">
                <a:latin typeface="Roboto" panose="02000000000000000000" pitchFamily="2" charset="0"/>
                <a:ea typeface="Roboto" panose="02000000000000000000" pitchFamily="2" charset="0"/>
                <a:cs typeface="Roboto" panose="02000000000000000000" pitchFamily="2" charset="0"/>
              </a:rPr>
              <a:t> discussed before showing the answer – get ideas and discuss what they’re surprised about or didn’t know before and try to expand if possible.</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3</a:t>
            </a:fld>
            <a:endParaRPr lang="en-US"/>
          </a:p>
        </p:txBody>
      </p:sp>
    </p:spTree>
    <p:extLst>
      <p:ext uri="{BB962C8B-B14F-4D97-AF65-F5344CB8AC3E}">
        <p14:creationId xmlns:p14="http://schemas.microsoft.com/office/powerpoint/2010/main" val="2580986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Roboto" panose="02000000000000000000" pitchFamily="2" charset="0"/>
                <a:ea typeface="Roboto" panose="02000000000000000000" pitchFamily="2" charset="0"/>
                <a:cs typeface="Roboto" panose="02000000000000000000" pitchFamily="2" charset="0"/>
              </a:rPr>
              <a:t>Ask</a:t>
            </a:r>
            <a:r>
              <a:rPr lang="en-GB" baseline="0" dirty="0">
                <a:latin typeface="Roboto" panose="02000000000000000000" pitchFamily="2" charset="0"/>
                <a:ea typeface="Roboto" panose="02000000000000000000" pitchFamily="2" charset="0"/>
                <a:cs typeface="Roboto" panose="02000000000000000000" pitchFamily="2" charset="0"/>
              </a:rPr>
              <a:t> the students what they think UCAS is, what do they do, how do you use it – get the students thinking about what they will be using it for.</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4</a:t>
            </a:fld>
            <a:endParaRPr lang="en-US"/>
          </a:p>
        </p:txBody>
      </p:sp>
    </p:spTree>
    <p:extLst>
      <p:ext uri="{BB962C8B-B14F-4D97-AF65-F5344CB8AC3E}">
        <p14:creationId xmlns:p14="http://schemas.microsoft.com/office/powerpoint/2010/main" val="3374772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5</a:t>
            </a:fld>
            <a:endParaRPr lang="en-US"/>
          </a:p>
        </p:txBody>
      </p:sp>
    </p:spTree>
    <p:extLst>
      <p:ext uri="{BB962C8B-B14F-4D97-AF65-F5344CB8AC3E}">
        <p14:creationId xmlns:p14="http://schemas.microsoft.com/office/powerpoint/2010/main" val="206913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1" i="0" dirty="0">
                <a:solidFill>
                  <a:srgbClr val="333333"/>
                </a:solidFill>
                <a:effectLst/>
                <a:latin typeface="Roboto" panose="02000000000000000000" pitchFamily="2" charset="0"/>
              </a:rPr>
              <a:t>16 October 2023</a:t>
            </a:r>
            <a:r>
              <a:rPr lang="en-GB" b="0" i="0" dirty="0">
                <a:solidFill>
                  <a:srgbClr val="333333"/>
                </a:solidFill>
                <a:effectLst/>
                <a:latin typeface="Roboto" panose="02000000000000000000" pitchFamily="2" charset="0"/>
              </a:rPr>
              <a:t>: Applications for Oxford, Cambridge and most courses in medicine, dentistry, and veterinary medicine/science should arrive at UCAS by 18:00 (UK time).</a:t>
            </a:r>
          </a:p>
          <a:p>
            <a:pPr algn="l">
              <a:buFont typeface="Arial" panose="020B0604020202020204" pitchFamily="34" charset="0"/>
              <a:buChar char="•"/>
            </a:pPr>
            <a:r>
              <a:rPr lang="en-GB" b="1" i="0" dirty="0">
                <a:solidFill>
                  <a:srgbClr val="333333"/>
                </a:solidFill>
                <a:effectLst/>
                <a:latin typeface="Roboto" panose="02000000000000000000" pitchFamily="2" charset="0"/>
              </a:rPr>
              <a:t>31 January 2024</a:t>
            </a:r>
            <a:r>
              <a:rPr lang="en-GB" b="0" i="0" dirty="0">
                <a:solidFill>
                  <a:srgbClr val="333333"/>
                </a:solidFill>
                <a:effectLst/>
                <a:latin typeface="Roboto" panose="02000000000000000000" pitchFamily="2" charset="0"/>
              </a:rPr>
              <a:t>: Applications for the majority of undergraduate courses should arrive at UCAS by 18:00 (UK time) on the equal consideration date.</a:t>
            </a:r>
          </a:p>
          <a:p>
            <a:endParaRPr lang="en-GB" dirty="0"/>
          </a:p>
        </p:txBody>
      </p:sp>
      <p:sp>
        <p:nvSpPr>
          <p:cNvPr id="4" name="Slide Number Placeholder 3"/>
          <p:cNvSpPr>
            <a:spLocks noGrp="1"/>
          </p:cNvSpPr>
          <p:nvPr>
            <p:ph type="sldNum" sz="quarter" idx="5"/>
          </p:nvPr>
        </p:nvSpPr>
        <p:spPr/>
        <p:txBody>
          <a:bodyPr/>
          <a:lstStyle/>
          <a:p>
            <a:fld id="{812CBC23-9250-7349-A59D-41C845E0C87D}" type="slidenum">
              <a:rPr lang="en-US" smtClean="0"/>
              <a:t>7</a:t>
            </a:fld>
            <a:endParaRPr lang="en-US"/>
          </a:p>
        </p:txBody>
      </p:sp>
    </p:spTree>
    <p:extLst>
      <p:ext uri="{BB962C8B-B14F-4D97-AF65-F5344CB8AC3E}">
        <p14:creationId xmlns:p14="http://schemas.microsoft.com/office/powerpoint/2010/main" val="2662870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Their</a:t>
            </a:r>
            <a:r>
              <a:rPr lang="en-GB" baseline="0" dirty="0"/>
              <a:t> personal statement is their opportunity to show why universities should select them above the other people who have applied.</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18</a:t>
            </a:fld>
            <a:endParaRPr lang="en-US"/>
          </a:p>
        </p:txBody>
      </p:sp>
    </p:spTree>
    <p:extLst>
      <p:ext uri="{BB962C8B-B14F-4D97-AF65-F5344CB8AC3E}">
        <p14:creationId xmlns:p14="http://schemas.microsoft.com/office/powerpoint/2010/main" val="1973893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statement is</a:t>
            </a:r>
            <a:r>
              <a:rPr lang="en-GB" baseline="0" dirty="0"/>
              <a:t> taken straight from UCAS website: </a:t>
            </a:r>
            <a:r>
              <a:rPr lang="en-GB" dirty="0">
                <a:hlinkClick r:id="rId3"/>
              </a:rPr>
              <a:t>https://www.ucas.com/undergraduate/applying-university/how-write-ucas-undergraduate-personal-statement</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19</a:t>
            </a:fld>
            <a:endParaRPr lang="en-US"/>
          </a:p>
        </p:txBody>
      </p:sp>
    </p:spTree>
    <p:extLst>
      <p:ext uri="{BB962C8B-B14F-4D97-AF65-F5344CB8AC3E}">
        <p14:creationId xmlns:p14="http://schemas.microsoft.com/office/powerpoint/2010/main" val="1973893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UCAS video</a:t>
            </a:r>
            <a:r>
              <a:rPr lang="en-GB" baseline="0" dirty="0"/>
              <a:t> about personal statements: </a:t>
            </a:r>
            <a:r>
              <a:rPr lang="en-GB" dirty="0">
                <a:hlinkClick r:id="rId3"/>
              </a:rPr>
              <a:t>https://www.youtube.com/watch?v=_8hFkMAjW-I</a:t>
            </a:r>
            <a:endParaRPr lang="en-GB" dirty="0"/>
          </a:p>
          <a:p>
            <a:r>
              <a:rPr lang="en-GB" dirty="0"/>
              <a:t>4.45mins</a:t>
            </a:r>
            <a:endParaRPr lang="en-GB" baseline="0" dirty="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20</a:t>
            </a:fld>
            <a:endParaRPr lang="en-US"/>
          </a:p>
        </p:txBody>
      </p:sp>
    </p:spTree>
    <p:extLst>
      <p:ext uri="{BB962C8B-B14F-4D97-AF65-F5344CB8AC3E}">
        <p14:creationId xmlns:p14="http://schemas.microsoft.com/office/powerpoint/2010/main" val="1536399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 28: 1.2 Example of a bad personal statement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F18434-7BD4-4D7F-9E78-37D134C69296}" type="slidenum">
              <a:rPr lang="en-GB" smtClean="0"/>
              <a:t>21</a:t>
            </a:fld>
            <a:endParaRPr lang="en-GB"/>
          </a:p>
        </p:txBody>
      </p:sp>
    </p:spTree>
    <p:extLst>
      <p:ext uri="{BB962C8B-B14F-4D97-AF65-F5344CB8AC3E}">
        <p14:creationId xmlns:p14="http://schemas.microsoft.com/office/powerpoint/2010/main" val="32347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text">
    <p:spTree>
      <p:nvGrpSpPr>
        <p:cNvPr id="1" name=""/>
        <p:cNvGrpSpPr/>
        <p:nvPr/>
      </p:nvGrpSpPr>
      <p:grpSpPr>
        <a:xfrm>
          <a:off x="0" y="0"/>
          <a:ext cx="0" cy="0"/>
          <a:chOff x="0" y="0"/>
          <a:chExt cx="0" cy="0"/>
        </a:xfrm>
      </p:grpSpPr>
      <p:sp>
        <p:nvSpPr>
          <p:cNvPr id="10" name="TextBox 9"/>
          <p:cNvSpPr txBox="1"/>
          <p:nvPr userDrawn="1"/>
        </p:nvSpPr>
        <p:spPr>
          <a:xfrm>
            <a:off x="1387029" y="4180537"/>
            <a:ext cx="9447922" cy="461665"/>
          </a:xfrm>
          <a:prstGeom prst="rect">
            <a:avLst/>
          </a:prstGeom>
          <a:noFill/>
        </p:spPr>
        <p:txBody>
          <a:bodyPr wrap="square" rtlCol="0">
            <a:spAutoFit/>
          </a:bodyPr>
          <a:lstStyle/>
          <a:p>
            <a:pPr algn="ctr"/>
            <a:r>
              <a:rPr lang="en-US" sz="2400" spc="1000" dirty="0">
                <a:solidFill>
                  <a:schemeClr val="tx2"/>
                </a:solidFill>
                <a:latin typeface="Verdana" charset="0"/>
                <a:ea typeface="Verdana" charset="0"/>
                <a:cs typeface="Verdana" charset="0"/>
              </a:rPr>
              <a:t>SECTION BREAK TITLE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 1">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1432305" y="1547170"/>
            <a:ext cx="3466587" cy="376000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9" name="TextBox 8"/>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mj-lt"/>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ption 2">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447535" y="1906713"/>
            <a:ext cx="4636695" cy="3323987"/>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kern="1200" dirty="0">
              <a:solidFill>
                <a:schemeClr val="tx1">
                  <a:lumMod val="65000"/>
                  <a:lumOff val="35000"/>
                </a:schemeClr>
              </a:solidFill>
              <a:effectLst/>
              <a:latin typeface="+mn-lt"/>
              <a:ea typeface="+mn-ea"/>
              <a:cs typeface="+mn-cs"/>
            </a:endParaRPr>
          </a:p>
        </p:txBody>
      </p:sp>
      <p:sp>
        <p:nvSpPr>
          <p:cNvPr id="5" name="TextBox 4"/>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ption 3">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387334" y="1957133"/>
            <a:ext cx="3466587" cy="330013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5" name="TextBox 4"/>
          <p:cNvSpPr txBox="1"/>
          <p:nvPr userDrawn="1"/>
        </p:nvSpPr>
        <p:spPr>
          <a:xfrm>
            <a:off x="5597789" y="1787730"/>
            <a:ext cx="4636695" cy="1815882"/>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p:txBody>
      </p:sp>
      <p:sp>
        <p:nvSpPr>
          <p:cNvPr id="6" name="TextBox 5"/>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7" name="Rectangle 26"/>
          <p:cNvSpPr/>
          <p:nvPr userDrawn="1"/>
        </p:nvSpPr>
        <p:spPr>
          <a:xfrm>
            <a:off x="0" y="1"/>
            <a:ext cx="12192000"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6" name="Picture 5"/>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a:off x="7836813" y="-1672436"/>
            <a:ext cx="5645896" cy="564589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799" y="2374392"/>
            <a:ext cx="2438400" cy="705810"/>
          </a:xfrm>
          <a:prstGeom prst="rect">
            <a:avLst/>
          </a:prstGeom>
        </p:spPr>
      </p:pic>
      <p:pic>
        <p:nvPicPr>
          <p:cNvPr id="4098"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84636" y="3429000"/>
            <a:ext cx="4022725" cy="842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b="45640"/>
          <a:stretch/>
        </p:blipFill>
        <p:spPr>
          <a:xfrm>
            <a:off x="229136" y="209549"/>
            <a:ext cx="11753314" cy="4250983"/>
          </a:xfrm>
          <a:prstGeom prst="rect">
            <a:avLst/>
          </a:prstGeom>
        </p:spPr>
      </p:pic>
    </p:spTree>
    <p:extLst>
      <p:ext uri="{BB962C8B-B14F-4D97-AF65-F5344CB8AC3E}">
        <p14:creationId xmlns:p14="http://schemas.microsoft.com/office/powerpoint/2010/main" val="1297724646"/>
      </p:ext>
    </p:extLst>
  </p:cSld>
  <p:clrMapOvr>
    <a:masterClrMapping/>
  </p:clrMapOvr>
  <p:transition spd="slow">
    <p:push/>
  </p:transition>
  <p:extLst>
    <p:ext uri="{DCECCB84-F9BA-43D5-87BE-67443E8EF086}">
      <p15:sldGuideLst xmlns:p15="http://schemas.microsoft.com/office/powerpoint/2012/main">
        <p15:guide id="1" orient="horz" pos="4065" userDrawn="1">
          <p15:clr>
            <a:srgbClr val="FBAE40"/>
          </p15:clr>
        </p15:guide>
        <p15:guide id="3" pos="7423" userDrawn="1">
          <p15:clr>
            <a:srgbClr val="FBAE40"/>
          </p15:clr>
        </p15:guide>
        <p15:guide id="4" pos="257" userDrawn="1">
          <p15:clr>
            <a:srgbClr val="FBAE40"/>
          </p15:clr>
        </p15:guide>
        <p15:guide id="5" orient="horz" pos="255" userDrawn="1">
          <p15:clr>
            <a:srgbClr val="FBAE40"/>
          </p15:clr>
        </p15:guide>
        <p15:guide id="6"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163" t="14576" r="-163" b="30555"/>
          <a:stretch/>
        </p:blipFill>
        <p:spPr>
          <a:xfrm>
            <a:off x="238254" y="228599"/>
            <a:ext cx="11687045" cy="4267201"/>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background">
    <p:spTree>
      <p:nvGrpSpPr>
        <p:cNvPr id="1" name=""/>
        <p:cNvGrpSpPr/>
        <p:nvPr/>
      </p:nvGrpSpPr>
      <p:grpSpPr>
        <a:xfrm>
          <a:off x="0" y="0"/>
          <a:ext cx="0" cy="0"/>
          <a:chOff x="0" y="0"/>
          <a:chExt cx="0" cy="0"/>
        </a:xfrm>
      </p:grpSpPr>
      <p:sp>
        <p:nvSpPr>
          <p:cNvPr id="27" name="Rectangle 26"/>
          <p:cNvSpPr/>
          <p:nvPr userDrawn="1"/>
        </p:nvSpPr>
        <p:spPr>
          <a:xfrm>
            <a:off x="245762" y="3259208"/>
            <a:ext cx="11675533" cy="33519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03" y="1093889"/>
            <a:ext cx="3015050" cy="872724"/>
          </a:xfrm>
          <a:prstGeom prst="rect">
            <a:avLst/>
          </a:prstGeom>
        </p:spPr>
      </p:pic>
      <p:pic>
        <p:nvPicPr>
          <p:cNvPr id="2" name="Picture 1"/>
          <p:cNvPicPr>
            <a:picLocks noChangeAspect="1"/>
          </p:cNvPicPr>
          <p:nvPr userDrawn="1"/>
        </p:nvPicPr>
        <p:blipFill>
          <a:blip r:embed="rId3">
            <a:alphaModFix amt="12000"/>
            <a:extLst>
              <a:ext uri="{28A0092B-C50C-407E-A947-70E740481C1C}">
                <a14:useLocalDpi xmlns:a14="http://schemas.microsoft.com/office/drawing/2010/main" val="0"/>
              </a:ext>
            </a:extLst>
          </a:blip>
          <a:stretch>
            <a:fillRect/>
          </a:stretch>
        </p:blipFill>
        <p:spPr>
          <a:xfrm>
            <a:off x="-1743152" y="216123"/>
            <a:ext cx="6972292" cy="6972290"/>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pic>
        <p:nvPicPr>
          <p:cNvPr id="6" name="Picture 2" descr="http://www2.wlv.ac.uk/webteam/files/wlv_logo_colour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77323" y="43332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0208" y="309563"/>
            <a:ext cx="1816229" cy="525719"/>
          </a:xfrm>
          <a:prstGeom prst="rect">
            <a:avLst/>
          </a:prstGeom>
        </p:spPr>
      </p:pic>
      <p:pic>
        <p:nvPicPr>
          <p:cNvPr id="3074"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6575" y="6155706"/>
            <a:ext cx="2987675" cy="626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6035191"/>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text">
    <p:bg>
      <p:bgPr>
        <a:solidFill>
          <a:schemeClr val="bg1"/>
        </a:solidFill>
        <a:effectLst/>
      </p:bgPr>
    </p:bg>
    <p:spTree>
      <p:nvGrpSpPr>
        <p:cNvPr id="1" name=""/>
        <p:cNvGrpSpPr/>
        <p:nvPr/>
      </p:nvGrpSpPr>
      <p:grpSpPr>
        <a:xfrm>
          <a:off x="0" y="0"/>
          <a:ext cx="0" cy="0"/>
          <a:chOff x="0" y="0"/>
          <a:chExt cx="0" cy="0"/>
        </a:xfrm>
      </p:grpSpPr>
      <p:sp>
        <p:nvSpPr>
          <p:cNvPr id="10" name="TextBox 9"/>
          <p:cNvSpPr txBox="1"/>
          <p:nvPr userDrawn="1"/>
        </p:nvSpPr>
        <p:spPr>
          <a:xfrm>
            <a:off x="317374" y="4748216"/>
            <a:ext cx="5818250" cy="707886"/>
          </a:xfrm>
          <a:prstGeom prst="rect">
            <a:avLst/>
          </a:prstGeom>
          <a:noFill/>
        </p:spPr>
        <p:txBody>
          <a:bodyPr wrap="square" rtlCol="0">
            <a:spAutoFit/>
          </a:bodyPr>
          <a:lstStyle/>
          <a:p>
            <a:pPr algn="l"/>
            <a:r>
              <a:rPr lang="en-US" sz="2000" i="0" spc="600" baseline="0" dirty="0">
                <a:solidFill>
                  <a:srgbClr val="00B0F0"/>
                </a:solidFill>
                <a:latin typeface="+mj-lt"/>
                <a:ea typeface="Verdana" charset="0"/>
                <a:cs typeface="Verdana" charset="0"/>
              </a:rPr>
              <a:t>THIS IS THE TITLE OF </a:t>
            </a:r>
          </a:p>
          <a:p>
            <a:pPr algn="l"/>
            <a:r>
              <a:rPr lang="en-US" sz="2000" i="0" spc="600" baseline="0" dirty="0">
                <a:solidFill>
                  <a:srgbClr val="00B0F0"/>
                </a:solidFill>
                <a:latin typeface="+mj-lt"/>
                <a:ea typeface="Verdana" charset="0"/>
                <a:cs typeface="Verdana" charset="0"/>
              </a:rPr>
              <a:t>THE DOCUMENT</a:t>
            </a:r>
          </a:p>
        </p:txBody>
      </p:sp>
      <p:sp>
        <p:nvSpPr>
          <p:cNvPr id="25" name="TextBox 24"/>
          <p:cNvSpPr txBox="1"/>
          <p:nvPr userDrawn="1"/>
        </p:nvSpPr>
        <p:spPr>
          <a:xfrm>
            <a:off x="325612" y="5771744"/>
            <a:ext cx="9447922" cy="276999"/>
          </a:xfrm>
          <a:prstGeom prst="rect">
            <a:avLst/>
          </a:prstGeom>
          <a:noFill/>
        </p:spPr>
        <p:txBody>
          <a:bodyPr wrap="square" rtlCol="0">
            <a:spAutoFit/>
          </a:bodyPr>
          <a:lstStyle/>
          <a:p>
            <a:pPr algn="l"/>
            <a:r>
              <a:rPr lang="en-US" sz="1200" spc="300" baseline="0" dirty="0">
                <a:solidFill>
                  <a:srgbClr val="0070C0"/>
                </a:solidFill>
                <a:latin typeface="+mn-lt"/>
                <a:ea typeface="Verdana" charset="0"/>
                <a:cs typeface="Verdana" charset="0"/>
              </a:rPr>
              <a:t>This is the subtitle text</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6314" y="5500286"/>
            <a:ext cx="2203691" cy="637872"/>
          </a:xfrm>
          <a:prstGeom prst="rect">
            <a:avLst/>
          </a:prstGeom>
        </p:spPr>
      </p:pic>
      <p:sp>
        <p:nvSpPr>
          <p:cNvPr id="13" name="TextBox 12"/>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September 2017</a:t>
            </a:r>
          </a:p>
        </p:txBody>
      </p:sp>
      <p:cxnSp>
        <p:nvCxnSpPr>
          <p:cNvPr id="14" name="Straight Connector 13"/>
          <p:cNvCxnSpPr/>
          <p:nvPr userDrawn="1"/>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1026" name="Picture 2" descr="http://www2.wlv.ac.uk/webteam/files/wlv_logo_colour_transpar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19678" y="468147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95729"/>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75" r:id="rId3"/>
    <p:sldLayoutId id="2147483661" r:id="rId4"/>
    <p:sldLayoutId id="2147483664" r:id="rId5"/>
    <p:sldLayoutId id="2147483671" r:id="rId6"/>
    <p:sldLayoutId id="2147483679" r:id="rId7"/>
    <p:sldLayoutId id="2147483682" r:id="rId8"/>
    <p:sldLayoutId id="2147483684" r:id="rId9"/>
    <p:sldLayoutId id="2147483676" r:id="rId10"/>
    <p:sldLayoutId id="2147483665" r:id="rId11"/>
    <p:sldLayoutId id="2147483680" r:id="rId12"/>
    <p:sldLayoutId id="2147483681" r:id="rId13"/>
    <p:sldLayoutId id="2147483662" r:id="rId14"/>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ucas.com/undergraduate/applying-university/filling-your-ucas-undergraduate-application"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s://www.ucas.com/students"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_8hFkMAjW-I"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314" y="5519336"/>
            <a:ext cx="2203691" cy="637872"/>
          </a:xfrm>
          <a:prstGeom prst="rect">
            <a:avLst/>
          </a:prstGeom>
        </p:spPr>
      </p:pic>
      <p:cxnSp>
        <p:nvCxnSpPr>
          <p:cNvPr id="6" name="Straight Connector 5"/>
          <p:cNvCxnSpPr/>
          <p:nvPr/>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7" name="Picture 2" descr="http://www2.wlv.ac.uk/webteam/files/wlv_logo_colour_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5715" y="4686994"/>
            <a:ext cx="2654290" cy="5349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07988" y="4816557"/>
            <a:ext cx="6043612" cy="1140365"/>
          </a:xfrm>
          <a:prstGeom prst="rect">
            <a:avLst/>
          </a:prstGeom>
          <a:solidFill>
            <a:srgbClr val="3A87C4"/>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YEAR 13 SESSION 1: APPLYING TO UNIVERSITY</a:t>
            </a:r>
          </a:p>
        </p:txBody>
      </p:sp>
    </p:spTree>
    <p:extLst>
      <p:ext uri="{BB962C8B-B14F-4D97-AF65-F5344CB8AC3E}">
        <p14:creationId xmlns:p14="http://schemas.microsoft.com/office/powerpoint/2010/main" val="1877736406"/>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442660"/>
            <a:ext cx="5431761" cy="102779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WHAT IS ADJUSTMENT?</a:t>
            </a:r>
          </a:p>
        </p:txBody>
      </p:sp>
      <p:sp>
        <p:nvSpPr>
          <p:cNvPr id="3" name="Rectangle 2"/>
          <p:cNvSpPr/>
          <p:nvPr/>
        </p:nvSpPr>
        <p:spPr>
          <a:xfrm>
            <a:off x="501679" y="1790452"/>
            <a:ext cx="8164801" cy="3539430"/>
          </a:xfrm>
          <a:prstGeom prst="rect">
            <a:avLst/>
          </a:prstGeom>
        </p:spPr>
        <p:txBody>
          <a:bodyPr wrap="square">
            <a:spAutoFit/>
          </a:bodyPr>
          <a:lstStyle/>
          <a:p>
            <a:pPr marL="914400" indent="-914400">
              <a:buFont typeface="+mj-lt"/>
              <a:buAutoNum type="alphaUcPeriod"/>
            </a:pPr>
            <a:r>
              <a:rPr lang="en-GB" sz="2800" b="1" dirty="0">
                <a:latin typeface="Roboto" panose="02000000000000000000" pitchFamily="2" charset="0"/>
                <a:ea typeface="Roboto" panose="02000000000000000000" pitchFamily="2" charset="0"/>
                <a:cs typeface="Roboto" panose="02000000000000000000" pitchFamily="2" charset="0"/>
              </a:rPr>
              <a:t>It’s when you lie about your results.</a:t>
            </a:r>
          </a:p>
          <a:p>
            <a:pPr marL="914400" indent="-914400">
              <a:buFont typeface="+mj-lt"/>
              <a:buAutoNum type="alphaUcPeriod"/>
            </a:pPr>
            <a:r>
              <a:rPr lang="en-GB" sz="2800" b="1" dirty="0">
                <a:latin typeface="Roboto" panose="02000000000000000000" pitchFamily="2" charset="0"/>
                <a:ea typeface="Roboto" panose="02000000000000000000" pitchFamily="2" charset="0"/>
                <a:cs typeface="Roboto" panose="02000000000000000000" pitchFamily="2" charset="0"/>
              </a:rPr>
              <a:t>It’s how you accept or reject offers.</a:t>
            </a:r>
          </a:p>
          <a:p>
            <a:pPr marL="914400" indent="-914400">
              <a:buFont typeface="+mj-lt"/>
              <a:buAutoNum type="alphaUcPeriod"/>
            </a:pPr>
            <a:r>
              <a:rPr lang="en-GB" sz="2800" b="1" dirty="0">
                <a:latin typeface="Roboto" panose="02000000000000000000" pitchFamily="2" charset="0"/>
                <a:ea typeface="Roboto" panose="02000000000000000000" pitchFamily="2" charset="0"/>
                <a:cs typeface="Roboto" panose="02000000000000000000" pitchFamily="2" charset="0"/>
              </a:rPr>
              <a:t>It’s where you can change your personal statement.</a:t>
            </a:r>
          </a:p>
          <a:p>
            <a:pPr marL="914400" indent="-914400">
              <a:buFont typeface="+mj-lt"/>
              <a:buAutoNum type="alphaUcPeriod"/>
            </a:pPr>
            <a:r>
              <a:rPr lang="en-GB" sz="2800" b="1" dirty="0">
                <a:latin typeface="Roboto" panose="02000000000000000000" pitchFamily="2" charset="0"/>
                <a:ea typeface="Roboto" panose="02000000000000000000" pitchFamily="2" charset="0"/>
                <a:cs typeface="Roboto" panose="02000000000000000000" pitchFamily="2" charset="0"/>
              </a:rPr>
              <a:t>Adjustment is a chance for students to potentially change their university course if they’ve met and exceeded conditions for their firm choice.</a:t>
            </a:r>
          </a:p>
        </p:txBody>
      </p:sp>
      <p:sp>
        <p:nvSpPr>
          <p:cNvPr id="4" name="CorShape1"/>
          <p:cNvSpPr/>
          <p:nvPr>
            <p:custDataLst>
              <p:tags r:id="rId1"/>
            </p:custDataLst>
          </p:nvPr>
        </p:nvSpPr>
        <p:spPr>
          <a:xfrm>
            <a:off x="379759" y="3511176"/>
            <a:ext cx="9079201" cy="1818706"/>
          </a:xfrm>
          <a:prstGeom prst="roundRect">
            <a:avLst/>
          </a:prstGeom>
          <a:noFill/>
          <a:ln w="25400" cap="flat" cmpd="sng" algn="ctr">
            <a:solidFill>
              <a:srgbClr val="00C8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23360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repeatCount="10000" repeatDur="0" restart="never" fill="hold" grpId="1" nodeType="after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436228"/>
            <a:ext cx="4659601" cy="1004256"/>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WHAT IS CLEARING?</a:t>
            </a:r>
          </a:p>
        </p:txBody>
      </p:sp>
      <p:sp>
        <p:nvSpPr>
          <p:cNvPr id="3" name="Rectangle 2"/>
          <p:cNvSpPr/>
          <p:nvPr/>
        </p:nvSpPr>
        <p:spPr>
          <a:xfrm>
            <a:off x="501678" y="1901924"/>
            <a:ext cx="8093682" cy="3970318"/>
          </a:xfrm>
          <a:prstGeom prst="rect">
            <a:avLst/>
          </a:prstGeom>
        </p:spPr>
        <p:txBody>
          <a:bodyPr wrap="square">
            <a:spAutoFit/>
          </a:bodyPr>
          <a:lstStyle/>
          <a:p>
            <a:pPr marL="914400" indent="-914400">
              <a:buFont typeface="+mj-lt"/>
              <a:buAutoNum type="alphaUcPeriod"/>
            </a:pPr>
            <a:r>
              <a:rPr lang="en-GB" sz="2800" b="1" dirty="0">
                <a:latin typeface="Roboto" panose="02000000000000000000" pitchFamily="2" charset="0"/>
                <a:ea typeface="Roboto" panose="02000000000000000000" pitchFamily="2" charset="0"/>
                <a:cs typeface="Roboto" panose="02000000000000000000" pitchFamily="2" charset="0"/>
              </a:rPr>
              <a:t>It’s when you delete your UCAS application.</a:t>
            </a:r>
          </a:p>
          <a:p>
            <a:pPr marL="914400" indent="-914400">
              <a:buFont typeface="+mj-lt"/>
              <a:buAutoNum type="alphaUcPeriod"/>
            </a:pPr>
            <a:r>
              <a:rPr lang="en-GB" sz="2800" b="1" dirty="0">
                <a:latin typeface="Roboto" panose="02000000000000000000" pitchFamily="2" charset="0"/>
                <a:ea typeface="Roboto" panose="02000000000000000000" pitchFamily="2" charset="0"/>
                <a:cs typeface="Roboto" panose="02000000000000000000" pitchFamily="2" charset="0"/>
              </a:rPr>
              <a:t>It’s an opportunity for applicants without an offer to find a university place.</a:t>
            </a:r>
          </a:p>
          <a:p>
            <a:pPr marL="914400" indent="-914400">
              <a:buFont typeface="+mj-lt"/>
              <a:buAutoNum type="alphaUcPeriod"/>
            </a:pPr>
            <a:r>
              <a:rPr lang="en-GB" sz="2800" b="1" dirty="0">
                <a:latin typeface="Roboto" panose="02000000000000000000" pitchFamily="2" charset="0"/>
                <a:ea typeface="Roboto" panose="02000000000000000000" pitchFamily="2" charset="0"/>
                <a:cs typeface="Roboto" panose="02000000000000000000" pitchFamily="2" charset="0"/>
              </a:rPr>
              <a:t>It’s a second chance for those who didn't want to accept the offer(s) they held originally.</a:t>
            </a:r>
          </a:p>
          <a:p>
            <a:pPr marL="914400" indent="-914400">
              <a:buFont typeface="+mj-lt"/>
              <a:buAutoNum type="alphaUcPeriod"/>
            </a:pPr>
            <a:r>
              <a:rPr lang="en-GB" sz="2800" b="1" dirty="0">
                <a:latin typeface="Roboto" panose="02000000000000000000" pitchFamily="2" charset="0"/>
                <a:ea typeface="Roboto" panose="02000000000000000000" pitchFamily="2" charset="0"/>
                <a:cs typeface="Roboto" panose="02000000000000000000" pitchFamily="2" charset="0"/>
              </a:rPr>
              <a:t>A way for universities to fill any spaces they have left for the new academic year.</a:t>
            </a:r>
          </a:p>
          <a:p>
            <a:pPr marL="914400" indent="-914400">
              <a:buFont typeface="+mj-lt"/>
              <a:buAutoNum type="alphaUcPeriod"/>
            </a:pPr>
            <a:endParaRPr lang="en-GB" sz="2800" b="1" dirty="0">
              <a:latin typeface="Roboto" panose="02000000000000000000" pitchFamily="2" charset="0"/>
              <a:ea typeface="Roboto" panose="02000000000000000000" pitchFamily="2" charset="0"/>
              <a:cs typeface="Roboto" panose="02000000000000000000" pitchFamily="2" charset="0"/>
            </a:endParaRPr>
          </a:p>
        </p:txBody>
      </p:sp>
      <p:sp>
        <p:nvSpPr>
          <p:cNvPr id="5" name="CorShape1"/>
          <p:cNvSpPr/>
          <p:nvPr>
            <p:custDataLst>
              <p:tags r:id="rId1"/>
            </p:custDataLst>
          </p:nvPr>
        </p:nvSpPr>
        <p:spPr>
          <a:xfrm>
            <a:off x="410239" y="2381918"/>
            <a:ext cx="8489921" cy="869282"/>
          </a:xfrm>
          <a:prstGeom prst="roundRect">
            <a:avLst/>
          </a:prstGeom>
          <a:noFill/>
          <a:ln w="25400" cap="flat" cmpd="sng" algn="ctr">
            <a:solidFill>
              <a:srgbClr val="00C8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rShape1"/>
          <p:cNvSpPr/>
          <p:nvPr>
            <p:custDataLst>
              <p:tags r:id="rId2"/>
            </p:custDataLst>
          </p:nvPr>
        </p:nvSpPr>
        <p:spPr>
          <a:xfrm>
            <a:off x="410238" y="3257798"/>
            <a:ext cx="8489921" cy="1283722"/>
          </a:xfrm>
          <a:prstGeom prst="roundRect">
            <a:avLst/>
          </a:prstGeom>
          <a:noFill/>
          <a:ln w="25400" cap="flat" cmpd="sng" algn="ctr">
            <a:solidFill>
              <a:srgbClr val="00C8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rShape1"/>
          <p:cNvSpPr/>
          <p:nvPr>
            <p:custDataLst>
              <p:tags r:id="rId3"/>
            </p:custDataLst>
          </p:nvPr>
        </p:nvSpPr>
        <p:spPr>
          <a:xfrm>
            <a:off x="410239" y="4541520"/>
            <a:ext cx="8489921" cy="869282"/>
          </a:xfrm>
          <a:prstGeom prst="roundRect">
            <a:avLst/>
          </a:prstGeom>
          <a:noFill/>
          <a:ln w="25400" cap="flat" cmpd="sng" algn="ctr">
            <a:solidFill>
              <a:srgbClr val="00C8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97983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repeatCount="10000" repeatDur="0" restart="never" fill="hold" grpId="1" nodeType="after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repeatDur="0" restart="never"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6" presetClass="emph" presetSubtype="0" repeatCount="10000" repeatDur="0" restart="never" fill="hold" grpId="1" nodeType="afterEffect">
                                  <p:stCondLst>
                                    <p:cond delay="0"/>
                                  </p:stCondLst>
                                  <p:childTnLst>
                                    <p:animEffect transition="out" filter="fade">
                                      <p:cBhvr>
                                        <p:cTn id="21" dur="500" tmFilter="0, 0; .2, .5; .8, .5; 1, 0"/>
                                        <p:tgtEl>
                                          <p:spTgt spid="6"/>
                                        </p:tgtEl>
                                      </p:cBhvr>
                                    </p:animEffect>
                                    <p:animScale>
                                      <p:cBhvr>
                                        <p:cTn id="22" dur="250" autoRev="1" fill="hold"/>
                                        <p:tgtEl>
                                          <p:spTgt spid="6"/>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 presetClass="entr" presetSubtype="4" repeatDur="0" restart="never"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6" presetClass="emph" presetSubtype="0" repeatCount="10000" repeatDur="0" restart="never" fill="hold" grpId="1" nodeType="afterEffect">
                                  <p:stCondLst>
                                    <p:cond delay="0"/>
                                  </p:stCondLst>
                                  <p:childTnLst>
                                    <p:animEffect transition="out" filter="fade">
                                      <p:cBhvr>
                                        <p:cTn id="31" dur="500" tmFilter="0, 0; .2, .5; .8, .5; 1, 0"/>
                                        <p:tgtEl>
                                          <p:spTgt spid="7"/>
                                        </p:tgtEl>
                                      </p:cBhvr>
                                    </p:animEffect>
                                    <p:animScale>
                                      <p:cBhvr>
                                        <p:cTn id="3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1679" y="1673497"/>
            <a:ext cx="10725121" cy="4093428"/>
          </a:xfrm>
          <a:prstGeom prst="rect">
            <a:avLst/>
          </a:prstGeom>
          <a:noFill/>
        </p:spPr>
        <p:txBody>
          <a:bodyPr wrap="square" rtlCol="0">
            <a:spAutoFit/>
          </a:bodyPr>
          <a:lstStyle/>
          <a:p>
            <a:r>
              <a:rPr lang="en-GB" sz="2000" b="1" u="sng" dirty="0">
                <a:latin typeface="Roboto" panose="02000000000000000000" pitchFamily="2" charset="0"/>
                <a:ea typeface="Roboto" panose="02000000000000000000" pitchFamily="2" charset="0"/>
                <a:cs typeface="Roboto" panose="02000000000000000000" pitchFamily="2" charset="0"/>
              </a:rPr>
              <a:t>Answer</a:t>
            </a:r>
          </a:p>
          <a:p>
            <a:endParaRPr lang="en-GB" sz="2000" b="1" dirty="0">
              <a:latin typeface="Roboto" panose="02000000000000000000" pitchFamily="2" charset="0"/>
              <a:ea typeface="Roboto" panose="02000000000000000000" pitchFamily="2" charset="0"/>
              <a:cs typeface="Roboto" panose="02000000000000000000" pitchFamily="2" charset="0"/>
            </a:endParaRPr>
          </a:p>
          <a:p>
            <a:r>
              <a:rPr lang="en-GB" sz="2000" b="1" dirty="0">
                <a:latin typeface="Roboto" panose="02000000000000000000" pitchFamily="2" charset="0"/>
                <a:ea typeface="Roboto" panose="02000000000000000000" pitchFamily="2" charset="0"/>
                <a:cs typeface="Roboto" panose="02000000000000000000" pitchFamily="2" charset="0"/>
              </a:rPr>
              <a:t>Clearing is…</a:t>
            </a:r>
            <a:endParaRPr lang="en-GB" sz="2000" dirty="0">
              <a:latin typeface="Roboto" panose="02000000000000000000" pitchFamily="2" charset="0"/>
              <a:ea typeface="Roboto" panose="02000000000000000000" pitchFamily="2" charset="0"/>
              <a:cs typeface="Roboto" panose="02000000000000000000" pitchFamily="2" charset="0"/>
            </a:endParaRPr>
          </a:p>
          <a:p>
            <a:pPr marL="457200" indent="-457200">
              <a:buFont typeface="Arial" panose="020B0604020202020204" pitchFamily="34" charset="0"/>
              <a:buChar char="•"/>
            </a:pPr>
            <a:r>
              <a:rPr lang="en-GB" sz="2000" dirty="0">
                <a:latin typeface="Roboto" panose="02000000000000000000" pitchFamily="2" charset="0"/>
                <a:ea typeface="Roboto" panose="02000000000000000000" pitchFamily="2" charset="0"/>
                <a:cs typeface="Roboto" panose="02000000000000000000" pitchFamily="2" charset="0"/>
              </a:rPr>
              <a:t>An opportunity for applicants without an offer to find a university place.</a:t>
            </a:r>
          </a:p>
          <a:p>
            <a:pPr marL="457200" indent="-457200">
              <a:buFont typeface="Arial" panose="020B0604020202020204" pitchFamily="34" charset="0"/>
              <a:buChar char="•"/>
            </a:pPr>
            <a:r>
              <a:rPr lang="en-GB" sz="2000" dirty="0">
                <a:latin typeface="Roboto" panose="02000000000000000000" pitchFamily="2" charset="0"/>
                <a:ea typeface="Roboto" panose="02000000000000000000" pitchFamily="2" charset="0"/>
                <a:cs typeface="Roboto" panose="02000000000000000000" pitchFamily="2" charset="0"/>
              </a:rPr>
              <a:t>A second chance for those who didn't want to accept the offer(s) they held originally.</a:t>
            </a:r>
          </a:p>
          <a:p>
            <a:pPr marL="457200" indent="-457200">
              <a:buFont typeface="Arial" panose="020B0604020202020204" pitchFamily="34" charset="0"/>
              <a:buChar char="•"/>
            </a:pPr>
            <a:r>
              <a:rPr lang="en-GB" sz="2000" dirty="0">
                <a:latin typeface="Roboto" panose="02000000000000000000" pitchFamily="2" charset="0"/>
                <a:ea typeface="Roboto" panose="02000000000000000000" pitchFamily="2" charset="0"/>
                <a:cs typeface="Roboto" panose="02000000000000000000" pitchFamily="2" charset="0"/>
              </a:rPr>
              <a:t>A way for universities to fill any spaces they have left for the new academic year.</a:t>
            </a:r>
          </a:p>
          <a:p>
            <a:endParaRPr lang="en-GB" sz="2000" dirty="0">
              <a:latin typeface="Roboto" panose="02000000000000000000" pitchFamily="2" charset="0"/>
              <a:ea typeface="Roboto" panose="02000000000000000000" pitchFamily="2" charset="0"/>
              <a:cs typeface="Roboto" panose="02000000000000000000" pitchFamily="2" charset="0"/>
            </a:endParaRPr>
          </a:p>
          <a:p>
            <a:r>
              <a:rPr lang="en-GB" sz="2000" b="1" dirty="0">
                <a:latin typeface="Roboto" panose="02000000000000000000" pitchFamily="2" charset="0"/>
                <a:ea typeface="Roboto" panose="02000000000000000000" pitchFamily="2" charset="0"/>
                <a:cs typeface="Roboto" panose="02000000000000000000" pitchFamily="2" charset="0"/>
              </a:rPr>
              <a:t>Clearing is for if…</a:t>
            </a:r>
          </a:p>
          <a:p>
            <a:pPr marL="342900" indent="-342900">
              <a:buFont typeface="Arial" panose="020B0604020202020204" pitchFamily="34" charset="0"/>
              <a:buChar char="•"/>
            </a:pPr>
            <a:r>
              <a:rPr lang="en-GB" sz="2000" dirty="0">
                <a:latin typeface="Roboto" panose="02000000000000000000" pitchFamily="2" charset="0"/>
                <a:ea typeface="Roboto" panose="02000000000000000000" pitchFamily="2" charset="0"/>
                <a:cs typeface="Roboto" panose="02000000000000000000" pitchFamily="2" charset="0"/>
              </a:rPr>
              <a:t>You haven’t already applied for a university course this year.</a:t>
            </a:r>
          </a:p>
          <a:p>
            <a:pPr marL="342900" indent="-342900">
              <a:buFont typeface="Arial" panose="020B0604020202020204" pitchFamily="34" charset="0"/>
              <a:buChar char="•"/>
            </a:pPr>
            <a:r>
              <a:rPr lang="en-GB" sz="2000" dirty="0">
                <a:latin typeface="Roboto" panose="02000000000000000000" pitchFamily="2" charset="0"/>
                <a:ea typeface="Roboto" panose="02000000000000000000" pitchFamily="2" charset="0"/>
                <a:cs typeface="Roboto" panose="02000000000000000000" pitchFamily="2" charset="0"/>
              </a:rPr>
              <a:t>You haven’t received any offers.</a:t>
            </a:r>
          </a:p>
          <a:p>
            <a:pPr marL="342900" indent="-342900">
              <a:buFont typeface="Arial" panose="020B0604020202020204" pitchFamily="34" charset="0"/>
              <a:buChar char="•"/>
            </a:pPr>
            <a:r>
              <a:rPr lang="en-GB" sz="2000" dirty="0">
                <a:latin typeface="Roboto" panose="02000000000000000000" pitchFamily="2" charset="0"/>
                <a:ea typeface="Roboto" panose="02000000000000000000" pitchFamily="2" charset="0"/>
                <a:cs typeface="Roboto" panose="02000000000000000000" pitchFamily="2" charset="0"/>
              </a:rPr>
              <a:t>You haven’t met the conditions of any of your offers.</a:t>
            </a:r>
          </a:p>
          <a:p>
            <a:pPr marL="342900" indent="-342900">
              <a:buFont typeface="Arial" panose="020B0604020202020204" pitchFamily="34" charset="0"/>
              <a:buChar char="•"/>
            </a:pPr>
            <a:r>
              <a:rPr lang="en-GB" sz="2000" dirty="0">
                <a:latin typeface="Roboto" panose="02000000000000000000" pitchFamily="2" charset="0"/>
                <a:ea typeface="Roboto" panose="02000000000000000000" pitchFamily="2" charset="0"/>
                <a:cs typeface="Roboto" panose="02000000000000000000" pitchFamily="2" charset="0"/>
              </a:rPr>
              <a:t>You've changed your mind. </a:t>
            </a:r>
          </a:p>
          <a:p>
            <a:endParaRPr lang="en-GB" sz="2000" dirty="0">
              <a:latin typeface="Roboto" panose="02000000000000000000" pitchFamily="2" charset="0"/>
              <a:ea typeface="Roboto" panose="02000000000000000000" pitchFamily="2" charset="0"/>
              <a:cs typeface="Roboto" panose="02000000000000000000" pitchFamily="2" charset="0"/>
            </a:endParaRPr>
          </a:p>
        </p:txBody>
      </p:sp>
      <p:sp>
        <p:nvSpPr>
          <p:cNvPr id="4" name="Rectangle 3"/>
          <p:cNvSpPr/>
          <p:nvPr/>
        </p:nvSpPr>
        <p:spPr>
          <a:xfrm>
            <a:off x="501679" y="436228"/>
            <a:ext cx="4659601" cy="1004256"/>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WHAT IS CLEARING?</a:t>
            </a:r>
          </a:p>
        </p:txBody>
      </p:sp>
    </p:spTree>
    <p:extLst>
      <p:ext uri="{BB962C8B-B14F-4D97-AF65-F5344CB8AC3E}">
        <p14:creationId xmlns:p14="http://schemas.microsoft.com/office/powerpoint/2010/main" val="1254356364"/>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436828"/>
            <a:ext cx="6047401" cy="115719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HOW TO APPLY THROUGH UCAS</a:t>
            </a:r>
          </a:p>
        </p:txBody>
      </p:sp>
      <p:sp>
        <p:nvSpPr>
          <p:cNvPr id="4" name="Rectangle 3"/>
          <p:cNvSpPr/>
          <p:nvPr/>
        </p:nvSpPr>
        <p:spPr>
          <a:xfrm>
            <a:off x="501679" y="1788160"/>
            <a:ext cx="8090992" cy="2609028"/>
          </a:xfrm>
          <a:prstGeom prst="rect">
            <a:avLst/>
          </a:prstGeom>
          <a:solidFill>
            <a:srgbClr val="1E2C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Watch this quick video to learn about the UCAS application process: </a:t>
            </a:r>
          </a:p>
          <a:p>
            <a:endParaRPr lang="en-GB" sz="2400" b="1" dirty="0">
              <a:hlinkClick r:id="rId2"/>
            </a:endParaRPr>
          </a:p>
          <a:p>
            <a:r>
              <a:rPr lang="en-GB" sz="2400" b="1" dirty="0">
                <a:hlinkClick r:id="rId2"/>
              </a:rPr>
              <a:t>https://www.ucas.com/undergraduate/applying-university/filling-your-ucas-undergraduate-application</a:t>
            </a:r>
            <a:endParaRPr lang="en-GB" sz="2400" b="1" dirty="0"/>
          </a:p>
        </p:txBody>
      </p:sp>
    </p:spTree>
    <p:extLst>
      <p:ext uri="{BB962C8B-B14F-4D97-AF65-F5344CB8AC3E}">
        <p14:creationId xmlns:p14="http://schemas.microsoft.com/office/powerpoint/2010/main" val="1895104381"/>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622184"/>
            <a:ext cx="6031201" cy="820536"/>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TOP TIPS WHEN APPLYING</a:t>
            </a:r>
          </a:p>
        </p:txBody>
      </p:sp>
      <p:sp>
        <p:nvSpPr>
          <p:cNvPr id="3" name="Rectangle 2"/>
          <p:cNvSpPr/>
          <p:nvPr/>
        </p:nvSpPr>
        <p:spPr>
          <a:xfrm>
            <a:off x="501679" y="1788160"/>
            <a:ext cx="7606001" cy="1290320"/>
          </a:xfrm>
          <a:prstGeom prst="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t>Make sure you have a professional email address! Remember: </a:t>
            </a:r>
            <a:r>
              <a:rPr lang="en-GB" sz="2000" b="1" u="sng" dirty="0"/>
              <a:t>do not </a:t>
            </a:r>
            <a:r>
              <a:rPr lang="en-GB" sz="2000" b="1" dirty="0"/>
              <a:t>use your school email, as it will expire and you might need to access your account in the future!</a:t>
            </a:r>
            <a:endParaRPr lang="en-GB" sz="2000" b="1" dirty="0">
              <a:solidFill>
                <a:srgbClr val="0B9444"/>
              </a:solidFill>
            </a:endParaRPr>
          </a:p>
        </p:txBody>
      </p:sp>
      <p:sp>
        <p:nvSpPr>
          <p:cNvPr id="4" name="Rectangle 3"/>
          <p:cNvSpPr/>
          <p:nvPr/>
        </p:nvSpPr>
        <p:spPr>
          <a:xfrm>
            <a:off x="501679" y="3230880"/>
            <a:ext cx="7606001" cy="1290320"/>
          </a:xfrm>
          <a:prstGeom prst="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rPr>
              <a:t>Know your UCAS and school deadlines!</a:t>
            </a:r>
          </a:p>
        </p:txBody>
      </p:sp>
      <p:sp>
        <p:nvSpPr>
          <p:cNvPr id="5" name="Rectangle 4"/>
          <p:cNvSpPr/>
          <p:nvPr/>
        </p:nvSpPr>
        <p:spPr>
          <a:xfrm>
            <a:off x="501678" y="4734560"/>
            <a:ext cx="7606001" cy="1290320"/>
          </a:xfrm>
          <a:prstGeom prst="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Get someone else to check your application for you as you may not spot some subtle errors and typos.</a:t>
            </a:r>
            <a:endParaRPr lang="en-GB" sz="2400" b="1" dirty="0">
              <a:solidFill>
                <a:srgbClr val="0B9444"/>
              </a:solidFill>
            </a:endParaRPr>
          </a:p>
        </p:txBody>
      </p:sp>
      <p:sp>
        <p:nvSpPr>
          <p:cNvPr id="6" name="Rectangle 5"/>
          <p:cNvSpPr/>
          <p:nvPr/>
        </p:nvSpPr>
        <p:spPr>
          <a:xfrm>
            <a:off x="8270240" y="2110154"/>
            <a:ext cx="3698240" cy="646331"/>
          </a:xfrm>
          <a:prstGeom prst="rect">
            <a:avLst/>
          </a:prstGeom>
        </p:spPr>
        <p:txBody>
          <a:bodyPr wrap="square">
            <a:spAutoFit/>
          </a:bodyPr>
          <a:lstStyle/>
          <a:p>
            <a:r>
              <a:rPr lang="en-GB" b="1" dirty="0">
                <a:solidFill>
                  <a:srgbClr val="CC0000"/>
                </a:solidFill>
              </a:rPr>
              <a:t>Princessemma101@Hotmail.com</a:t>
            </a:r>
            <a:br>
              <a:rPr lang="en-GB" b="1" dirty="0">
                <a:solidFill>
                  <a:srgbClr val="CC0000"/>
                </a:solidFill>
              </a:rPr>
            </a:br>
            <a:r>
              <a:rPr lang="en-GB" b="1" dirty="0">
                <a:solidFill>
                  <a:srgbClr val="0B9444"/>
                </a:solidFill>
              </a:rPr>
              <a:t>Emma.Smith@Hotmail.com</a:t>
            </a:r>
          </a:p>
        </p:txBody>
      </p:sp>
    </p:spTree>
    <p:extLst>
      <p:ext uri="{BB962C8B-B14F-4D97-AF65-F5344CB8AC3E}">
        <p14:creationId xmlns:p14="http://schemas.microsoft.com/office/powerpoint/2010/main" val="3419143007"/>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622184"/>
            <a:ext cx="6031201" cy="820536"/>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TOP TIPS WHEN APPLYING</a:t>
            </a:r>
          </a:p>
        </p:txBody>
      </p:sp>
      <p:sp>
        <p:nvSpPr>
          <p:cNvPr id="3" name="Rectangle 2"/>
          <p:cNvSpPr/>
          <p:nvPr/>
        </p:nvSpPr>
        <p:spPr>
          <a:xfrm>
            <a:off x="501679" y="1788160"/>
            <a:ext cx="7606001" cy="1290320"/>
          </a:xfrm>
          <a:prstGeom prst="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If your details change, make sure you inform UCAS immediately!</a:t>
            </a:r>
            <a:endParaRPr lang="en-GB" sz="2400" b="1" dirty="0">
              <a:solidFill>
                <a:srgbClr val="0B9444"/>
              </a:solidFill>
            </a:endParaRPr>
          </a:p>
        </p:txBody>
      </p:sp>
      <p:sp>
        <p:nvSpPr>
          <p:cNvPr id="4" name="Rectangle 3"/>
          <p:cNvSpPr/>
          <p:nvPr/>
        </p:nvSpPr>
        <p:spPr>
          <a:xfrm>
            <a:off x="501679" y="3230880"/>
            <a:ext cx="7606001" cy="1290320"/>
          </a:xfrm>
          <a:prstGeom prst="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rPr>
              <a:t>Research your course and university thoroughly i.e. attend open days and look </a:t>
            </a:r>
            <a:r>
              <a:rPr lang="en-GB" sz="2400" b="1">
                <a:solidFill>
                  <a:schemeClr val="bg1"/>
                </a:solidFill>
              </a:rPr>
              <a:t>through prospectuses.</a:t>
            </a:r>
            <a:endParaRPr lang="en-GB" sz="2400" b="1" dirty="0">
              <a:solidFill>
                <a:schemeClr val="bg1"/>
              </a:solidFill>
            </a:endParaRPr>
          </a:p>
        </p:txBody>
      </p:sp>
      <p:sp>
        <p:nvSpPr>
          <p:cNvPr id="5" name="Rectangle 4"/>
          <p:cNvSpPr/>
          <p:nvPr/>
        </p:nvSpPr>
        <p:spPr>
          <a:xfrm>
            <a:off x="501678" y="4734560"/>
            <a:ext cx="7606001" cy="1290320"/>
          </a:xfrm>
          <a:prstGeom prst="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Find out what your school’s buzzword is!</a:t>
            </a:r>
            <a:endParaRPr lang="en-GB" sz="2400" b="1" dirty="0">
              <a:solidFill>
                <a:srgbClr val="0B9444"/>
              </a:solidFill>
            </a:endParaRPr>
          </a:p>
        </p:txBody>
      </p:sp>
    </p:spTree>
    <p:extLst>
      <p:ext uri="{BB962C8B-B14F-4D97-AF65-F5344CB8AC3E}">
        <p14:creationId xmlns:p14="http://schemas.microsoft.com/office/powerpoint/2010/main" val="338004103"/>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424476"/>
            <a:ext cx="7179281" cy="1107762"/>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SETTING UP YOUR APPLICATION</a:t>
            </a:r>
          </a:p>
        </p:txBody>
      </p:sp>
      <p:sp>
        <p:nvSpPr>
          <p:cNvPr id="5" name="Rounded Rectangle 4"/>
          <p:cNvSpPr/>
          <p:nvPr/>
        </p:nvSpPr>
        <p:spPr>
          <a:xfrm>
            <a:off x="501679" y="1806786"/>
            <a:ext cx="6813521" cy="3262755"/>
          </a:xfrm>
          <a:prstGeom prst="roundRect">
            <a:avLst>
              <a:gd name="adj" fmla="val 7718"/>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Set up your account and get started with your application here:</a:t>
            </a:r>
          </a:p>
          <a:p>
            <a:endParaRPr lang="en-GB" sz="2400" b="1" dirty="0"/>
          </a:p>
          <a:p>
            <a:r>
              <a:rPr lang="en-GB" sz="2400" b="1" dirty="0">
                <a:hlinkClick r:id="rId2"/>
              </a:rPr>
              <a:t>https://www.ucas.com/students</a:t>
            </a:r>
            <a:endParaRPr lang="en-GB" sz="2400" b="1" dirty="0"/>
          </a:p>
        </p:txBody>
      </p:sp>
      <p:pic>
        <p:nvPicPr>
          <p:cNvPr id="1026" name="Picture 2" descr="Top 10 Web Application Development Trends In 2018 Valuecoders Web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51457" y="1806786"/>
            <a:ext cx="4350341" cy="3262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5791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ucas adjus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49" y="206827"/>
            <a:ext cx="3256380" cy="108546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897522" y="1573395"/>
            <a:ext cx="1606192"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spcBef>
                <a:spcPct val="50000"/>
              </a:spcBef>
              <a:defRPr/>
            </a:pPr>
            <a:r>
              <a:rPr lang="en-GB"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Register with UCAS</a:t>
            </a:r>
          </a:p>
        </p:txBody>
      </p:sp>
      <p:sp>
        <p:nvSpPr>
          <p:cNvPr id="6" name="Text Box 5"/>
          <p:cNvSpPr txBox="1">
            <a:spLocks noChangeArrowheads="1"/>
          </p:cNvSpPr>
          <p:nvPr/>
        </p:nvSpPr>
        <p:spPr bwMode="auto">
          <a:xfrm>
            <a:off x="4528538" y="1424749"/>
            <a:ext cx="1525393" cy="1015663"/>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spcBef>
                <a:spcPct val="50000"/>
              </a:spcBef>
              <a:defRPr/>
            </a:pPr>
            <a:r>
              <a:rPr lang="en-GB"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Apply online using UCAS</a:t>
            </a:r>
          </a:p>
        </p:txBody>
      </p:sp>
      <p:sp>
        <p:nvSpPr>
          <p:cNvPr id="7" name="Text Box 6"/>
          <p:cNvSpPr txBox="1">
            <a:spLocks noChangeArrowheads="1"/>
          </p:cNvSpPr>
          <p:nvPr/>
        </p:nvSpPr>
        <p:spPr bwMode="auto">
          <a:xfrm>
            <a:off x="8758690" y="1403352"/>
            <a:ext cx="2264910" cy="1015663"/>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spcBef>
                <a:spcPct val="50000"/>
              </a:spcBef>
              <a:defRPr/>
            </a:pPr>
            <a:r>
              <a:rPr lang="en-GB"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Universities consider application</a:t>
            </a:r>
          </a:p>
        </p:txBody>
      </p:sp>
      <p:sp>
        <p:nvSpPr>
          <p:cNvPr id="8" name="Text Box 7"/>
          <p:cNvSpPr txBox="1">
            <a:spLocks noChangeArrowheads="1"/>
          </p:cNvSpPr>
          <p:nvPr/>
        </p:nvSpPr>
        <p:spPr bwMode="auto">
          <a:xfrm>
            <a:off x="8731192" y="3430360"/>
            <a:ext cx="2292408"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spcBef>
                <a:spcPct val="50000"/>
              </a:spcBef>
              <a:defRPr/>
            </a:pPr>
            <a:r>
              <a:rPr lang="en-GB"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University offers/rejections</a:t>
            </a:r>
          </a:p>
        </p:txBody>
      </p:sp>
      <p:sp>
        <p:nvSpPr>
          <p:cNvPr id="9" name="Text Box 8"/>
          <p:cNvSpPr txBox="1">
            <a:spLocks noChangeArrowheads="1"/>
          </p:cNvSpPr>
          <p:nvPr/>
        </p:nvSpPr>
        <p:spPr bwMode="auto">
          <a:xfrm>
            <a:off x="4528538" y="3255504"/>
            <a:ext cx="1610922" cy="1015663"/>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spcBef>
                <a:spcPct val="50000"/>
              </a:spcBef>
              <a:defRPr/>
            </a:pPr>
            <a:r>
              <a:rPr lang="en-GB"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Make firm/ insurance Choice</a:t>
            </a:r>
          </a:p>
        </p:txBody>
      </p:sp>
      <p:sp>
        <p:nvSpPr>
          <p:cNvPr id="10" name="Text Box 9"/>
          <p:cNvSpPr txBox="1">
            <a:spLocks noChangeArrowheads="1"/>
          </p:cNvSpPr>
          <p:nvPr/>
        </p:nvSpPr>
        <p:spPr bwMode="auto">
          <a:xfrm>
            <a:off x="922471" y="3430360"/>
            <a:ext cx="1556293"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spcBef>
                <a:spcPct val="50000"/>
              </a:spcBef>
              <a:defRPr/>
            </a:pPr>
            <a:r>
              <a:rPr lang="en-GB"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No offers? UCAS Extra</a:t>
            </a:r>
          </a:p>
        </p:txBody>
      </p:sp>
      <p:sp>
        <p:nvSpPr>
          <p:cNvPr id="11" name="Text Box 11"/>
          <p:cNvSpPr txBox="1">
            <a:spLocks noChangeArrowheads="1"/>
          </p:cNvSpPr>
          <p:nvPr/>
        </p:nvSpPr>
        <p:spPr bwMode="auto">
          <a:xfrm>
            <a:off x="4338845" y="5215474"/>
            <a:ext cx="1774047"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spcBef>
                <a:spcPct val="50000"/>
              </a:spcBef>
              <a:defRPr/>
            </a:pPr>
            <a:r>
              <a:rPr lang="en-GB"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Confirmation</a:t>
            </a:r>
          </a:p>
        </p:txBody>
      </p:sp>
      <p:sp>
        <p:nvSpPr>
          <p:cNvPr id="12" name="Text Box 12"/>
          <p:cNvSpPr txBox="1">
            <a:spLocks noChangeArrowheads="1"/>
          </p:cNvSpPr>
          <p:nvPr/>
        </p:nvSpPr>
        <p:spPr bwMode="auto">
          <a:xfrm>
            <a:off x="7214392" y="4772920"/>
            <a:ext cx="1152525"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eaLnBrk="1" hangingPunct="1">
              <a:spcBef>
                <a:spcPct val="50000"/>
              </a:spcBef>
              <a:defRPr/>
            </a:pPr>
            <a:r>
              <a:rPr lang="en-GB"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Clearing</a:t>
            </a:r>
          </a:p>
        </p:txBody>
      </p:sp>
      <p:sp>
        <p:nvSpPr>
          <p:cNvPr id="13" name="AutoShape 14"/>
          <p:cNvSpPr>
            <a:spLocks noChangeArrowheads="1"/>
          </p:cNvSpPr>
          <p:nvPr/>
        </p:nvSpPr>
        <p:spPr bwMode="auto">
          <a:xfrm>
            <a:off x="2945266" y="1815934"/>
            <a:ext cx="1047295" cy="190500"/>
          </a:xfrm>
          <a:prstGeom prst="rightArrow">
            <a:avLst>
              <a:gd name="adj1" fmla="val 50000"/>
              <a:gd name="adj2" fmla="val 90625"/>
            </a:avLst>
          </a:prstGeom>
          <a:solidFill>
            <a:srgbClr val="00B0F0"/>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19" name="Text Box 25"/>
          <p:cNvSpPr txBox="1">
            <a:spLocks noChangeArrowheads="1"/>
          </p:cNvSpPr>
          <p:nvPr/>
        </p:nvSpPr>
        <p:spPr bwMode="auto">
          <a:xfrm>
            <a:off x="833707" y="2281281"/>
            <a:ext cx="1733822" cy="646331"/>
          </a:xfrm>
          <a:prstGeom prst="rect">
            <a:avLst/>
          </a:prstGeom>
          <a:noFill/>
          <a:ln w="9525">
            <a:noFill/>
            <a:miter lim="800000"/>
            <a:headEnd/>
            <a:tailEnd/>
          </a:ln>
          <a:effectLst/>
        </p:spPr>
        <p:txBody>
          <a:bodyPr wrap="square">
            <a:spAutoFit/>
          </a:bodyPr>
          <a:lstStyle/>
          <a:p>
            <a:pPr algn="ctr" eaLnBrk="1" hangingPunct="1">
              <a:spcBef>
                <a:spcPct val="50000"/>
              </a:spcBef>
              <a:defRPr/>
            </a:pPr>
            <a:r>
              <a:rPr lang="en-GB" sz="12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This is done by logging on to </a:t>
            </a:r>
            <a:r>
              <a:rPr lang="en-GB" sz="1200" dirty="0" err="1">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www.ucas.com</a:t>
            </a:r>
            <a:endParaRPr lang="en-GB" sz="12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21" name="Text Box 10"/>
          <p:cNvSpPr txBox="1">
            <a:spLocks noChangeArrowheads="1"/>
          </p:cNvSpPr>
          <p:nvPr/>
        </p:nvSpPr>
        <p:spPr bwMode="auto">
          <a:xfrm>
            <a:off x="1124354" y="5061586"/>
            <a:ext cx="1152525"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eaLnBrk="1" hangingPunct="1">
              <a:spcBef>
                <a:spcPct val="50000"/>
              </a:spcBef>
              <a:defRPr/>
            </a:pPr>
            <a:r>
              <a:rPr lang="en-GB"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Exam Results</a:t>
            </a:r>
          </a:p>
        </p:txBody>
      </p:sp>
      <p:sp>
        <p:nvSpPr>
          <p:cNvPr id="23" name="Text Box 12"/>
          <p:cNvSpPr txBox="1">
            <a:spLocks noChangeArrowheads="1"/>
          </p:cNvSpPr>
          <p:nvPr/>
        </p:nvSpPr>
        <p:spPr bwMode="auto">
          <a:xfrm>
            <a:off x="7040900" y="5510779"/>
            <a:ext cx="1499507"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spcBef>
                <a:spcPct val="50000"/>
              </a:spcBef>
              <a:defRPr/>
            </a:pPr>
            <a:r>
              <a:rPr lang="en-GB"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Adjustment</a:t>
            </a:r>
          </a:p>
        </p:txBody>
      </p:sp>
      <p:sp>
        <p:nvSpPr>
          <p:cNvPr id="25" name="Rounded Rectangle 24"/>
          <p:cNvSpPr/>
          <p:nvPr/>
        </p:nvSpPr>
        <p:spPr>
          <a:xfrm>
            <a:off x="9075225" y="5061586"/>
            <a:ext cx="2478087" cy="62865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6" name="TextBox 25"/>
          <p:cNvSpPr txBox="1">
            <a:spLocks noChangeArrowheads="1"/>
          </p:cNvSpPr>
          <p:nvPr/>
        </p:nvSpPr>
        <p:spPr bwMode="auto">
          <a:xfrm>
            <a:off x="9124437" y="5136001"/>
            <a:ext cx="2379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8000"/>
              </a:lnSpc>
              <a:buBlip>
                <a:blip r:embed="rId3"/>
              </a:buBlip>
              <a:defRPr sz="2000">
                <a:solidFill>
                  <a:schemeClr val="tx1"/>
                </a:solidFill>
                <a:latin typeface="Arial" panose="020B0604020202020204" pitchFamily="34" charset="0"/>
              </a:defRPr>
            </a:lvl1pPr>
            <a:lvl2pPr marL="742950" indent="-285750">
              <a:lnSpc>
                <a:spcPct val="108000"/>
              </a:lnSpc>
              <a:buBlip>
                <a:blip r:embed="rId3"/>
              </a:buBlip>
              <a:defRPr sz="2000">
                <a:solidFill>
                  <a:schemeClr val="tx1"/>
                </a:solidFill>
                <a:latin typeface="Arial" panose="020B0604020202020204" pitchFamily="34" charset="0"/>
              </a:defRPr>
            </a:lvl2pPr>
            <a:lvl3pPr marL="1143000" indent="-228600">
              <a:lnSpc>
                <a:spcPct val="108000"/>
              </a:lnSpc>
              <a:buBlip>
                <a:blip r:embed="rId3"/>
              </a:buBlip>
              <a:defRPr sz="2000">
                <a:solidFill>
                  <a:schemeClr val="tx1"/>
                </a:solidFill>
                <a:latin typeface="Arial" panose="020B0604020202020204" pitchFamily="34" charset="0"/>
              </a:defRPr>
            </a:lvl3pPr>
            <a:lvl4pPr marL="1600200" indent="-228600">
              <a:lnSpc>
                <a:spcPct val="108000"/>
              </a:lnSpc>
              <a:buBlip>
                <a:blip r:embed="rId3"/>
              </a:buBlip>
              <a:defRPr sz="2000">
                <a:solidFill>
                  <a:schemeClr val="tx1"/>
                </a:solidFill>
                <a:latin typeface="Arial" panose="020B0604020202020204" pitchFamily="34" charset="0"/>
              </a:defRPr>
            </a:lvl4pPr>
            <a:lvl5pPr marL="2057400" indent="-228600">
              <a:lnSpc>
                <a:spcPct val="108000"/>
              </a:lnSpc>
              <a:buBlip>
                <a:blip r:embed="rId3"/>
              </a:buBlip>
              <a:defRPr sz="2000">
                <a:solidFill>
                  <a:schemeClr val="tx1"/>
                </a:solidFill>
                <a:latin typeface="Arial" panose="020B0604020202020204" pitchFamily="34" charset="0"/>
              </a:defRPr>
            </a:lvl5pPr>
            <a:lvl6pPr marL="2514600" indent="-228600" eaLnBrk="0" fontAlgn="base" hangingPunct="0">
              <a:lnSpc>
                <a:spcPct val="108000"/>
              </a:lnSpc>
              <a:spcBef>
                <a:spcPct val="0"/>
              </a:spcBef>
              <a:spcAft>
                <a:spcPct val="0"/>
              </a:spcAft>
              <a:buBlip>
                <a:blip r:embed="rId3"/>
              </a:buBlip>
              <a:defRPr sz="2000">
                <a:solidFill>
                  <a:schemeClr val="tx1"/>
                </a:solidFill>
                <a:latin typeface="Arial" panose="020B0604020202020204" pitchFamily="34" charset="0"/>
              </a:defRPr>
            </a:lvl6pPr>
            <a:lvl7pPr marL="2971800" indent="-228600" eaLnBrk="0" fontAlgn="base" hangingPunct="0">
              <a:lnSpc>
                <a:spcPct val="108000"/>
              </a:lnSpc>
              <a:spcBef>
                <a:spcPct val="0"/>
              </a:spcBef>
              <a:spcAft>
                <a:spcPct val="0"/>
              </a:spcAft>
              <a:buBlip>
                <a:blip r:embed="rId3"/>
              </a:buBlip>
              <a:defRPr sz="2000">
                <a:solidFill>
                  <a:schemeClr val="tx1"/>
                </a:solidFill>
                <a:latin typeface="Arial" panose="020B0604020202020204" pitchFamily="34" charset="0"/>
              </a:defRPr>
            </a:lvl7pPr>
            <a:lvl8pPr marL="3429000" indent="-228600" eaLnBrk="0" fontAlgn="base" hangingPunct="0">
              <a:lnSpc>
                <a:spcPct val="108000"/>
              </a:lnSpc>
              <a:spcBef>
                <a:spcPct val="0"/>
              </a:spcBef>
              <a:spcAft>
                <a:spcPct val="0"/>
              </a:spcAft>
              <a:buBlip>
                <a:blip r:embed="rId3"/>
              </a:buBlip>
              <a:defRPr sz="2000">
                <a:solidFill>
                  <a:schemeClr val="tx1"/>
                </a:solidFill>
                <a:latin typeface="Arial" panose="020B0604020202020204" pitchFamily="34" charset="0"/>
              </a:defRPr>
            </a:lvl8pPr>
            <a:lvl9pPr marL="3886200" indent="-228600" eaLnBrk="0" fontAlgn="base" hangingPunct="0">
              <a:lnSpc>
                <a:spcPct val="108000"/>
              </a:lnSpc>
              <a:spcBef>
                <a:spcPct val="0"/>
              </a:spcBef>
              <a:spcAft>
                <a:spcPct val="0"/>
              </a:spcAft>
              <a:buBlip>
                <a:blip r:embed="rId3"/>
              </a:buBlip>
              <a:defRPr sz="2000">
                <a:solidFill>
                  <a:schemeClr val="tx1"/>
                </a:solidFill>
                <a:latin typeface="Arial" panose="020B0604020202020204" pitchFamily="34" charset="0"/>
              </a:defRPr>
            </a:lvl9pPr>
          </a:lstStyle>
          <a:p>
            <a:pPr algn="ctr" eaLnBrk="1" hangingPunct="1">
              <a:lnSpc>
                <a:spcPct val="100000"/>
              </a:lnSpc>
              <a:buFontTx/>
              <a:buNone/>
            </a:pPr>
            <a:r>
              <a:rPr lang="en-GB" altLang="en-US" sz="1400" b="1" dirty="0">
                <a:solidFill>
                  <a:srgbClr val="FF0000"/>
                </a:solidFill>
                <a:latin typeface="Roboto" panose="02000000000000000000" pitchFamily="2" charset="0"/>
                <a:ea typeface="Roboto" panose="02000000000000000000" pitchFamily="2" charset="0"/>
                <a:cs typeface="Roboto" panose="02000000000000000000" pitchFamily="2" charset="0"/>
              </a:rPr>
              <a:t>DON’T GO ON HOLIDAY FOR RESULTS DAY!!!!!</a:t>
            </a:r>
          </a:p>
        </p:txBody>
      </p:sp>
      <p:sp>
        <p:nvSpPr>
          <p:cNvPr id="27" name="AutoShape 14"/>
          <p:cNvSpPr>
            <a:spLocks noChangeArrowheads="1"/>
          </p:cNvSpPr>
          <p:nvPr/>
        </p:nvSpPr>
        <p:spPr bwMode="auto">
          <a:xfrm>
            <a:off x="6690745" y="1815934"/>
            <a:ext cx="1047295" cy="190500"/>
          </a:xfrm>
          <a:prstGeom prst="rightArrow">
            <a:avLst>
              <a:gd name="adj1" fmla="val 50000"/>
              <a:gd name="adj2" fmla="val 90625"/>
            </a:avLst>
          </a:prstGeom>
          <a:solidFill>
            <a:srgbClr val="00B0F0"/>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8" name="AutoShape 14"/>
          <p:cNvSpPr>
            <a:spLocks noChangeArrowheads="1"/>
          </p:cNvSpPr>
          <p:nvPr/>
        </p:nvSpPr>
        <p:spPr bwMode="auto">
          <a:xfrm rot="5400000">
            <a:off x="9401174" y="2850804"/>
            <a:ext cx="618899" cy="190500"/>
          </a:xfrm>
          <a:prstGeom prst="rightArrow">
            <a:avLst>
              <a:gd name="adj1" fmla="val 50000"/>
              <a:gd name="adj2" fmla="val 90625"/>
            </a:avLst>
          </a:prstGeom>
          <a:solidFill>
            <a:srgbClr val="00B0F0"/>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9" name="AutoShape 14"/>
          <p:cNvSpPr>
            <a:spLocks noChangeArrowheads="1"/>
          </p:cNvSpPr>
          <p:nvPr/>
        </p:nvSpPr>
        <p:spPr bwMode="auto">
          <a:xfrm rot="10800000">
            <a:off x="6690744" y="3689053"/>
            <a:ext cx="1047295" cy="190500"/>
          </a:xfrm>
          <a:prstGeom prst="rightArrow">
            <a:avLst>
              <a:gd name="adj1" fmla="val 50000"/>
              <a:gd name="adj2" fmla="val 90625"/>
            </a:avLst>
          </a:prstGeom>
          <a:solidFill>
            <a:srgbClr val="00B0F0"/>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0" name="AutoShape 14"/>
          <p:cNvSpPr>
            <a:spLocks noChangeArrowheads="1"/>
          </p:cNvSpPr>
          <p:nvPr/>
        </p:nvSpPr>
        <p:spPr bwMode="auto">
          <a:xfrm rot="10800000">
            <a:off x="2945265" y="3689053"/>
            <a:ext cx="1047295" cy="190500"/>
          </a:xfrm>
          <a:prstGeom prst="rightArrow">
            <a:avLst>
              <a:gd name="adj1" fmla="val 50000"/>
              <a:gd name="adj2" fmla="val 90625"/>
            </a:avLst>
          </a:prstGeom>
          <a:solidFill>
            <a:srgbClr val="00B0F0"/>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1" name="AutoShape 14"/>
          <p:cNvSpPr>
            <a:spLocks noChangeArrowheads="1"/>
          </p:cNvSpPr>
          <p:nvPr/>
        </p:nvSpPr>
        <p:spPr bwMode="auto">
          <a:xfrm rot="5400000">
            <a:off x="1391166" y="4506335"/>
            <a:ext cx="618899" cy="190500"/>
          </a:xfrm>
          <a:prstGeom prst="rightArrow">
            <a:avLst>
              <a:gd name="adj1" fmla="val 50000"/>
              <a:gd name="adj2" fmla="val 90625"/>
            </a:avLst>
          </a:prstGeom>
          <a:solidFill>
            <a:srgbClr val="00B0F0"/>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2" name="AutoShape 14"/>
          <p:cNvSpPr>
            <a:spLocks noChangeArrowheads="1"/>
          </p:cNvSpPr>
          <p:nvPr/>
        </p:nvSpPr>
        <p:spPr bwMode="auto">
          <a:xfrm>
            <a:off x="2945266" y="5320279"/>
            <a:ext cx="1047295" cy="190500"/>
          </a:xfrm>
          <a:prstGeom prst="rightArrow">
            <a:avLst>
              <a:gd name="adj1" fmla="val 50000"/>
              <a:gd name="adj2" fmla="val 90625"/>
            </a:avLst>
          </a:prstGeom>
          <a:solidFill>
            <a:srgbClr val="00B0F0"/>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3" name="AutoShape 14"/>
          <p:cNvSpPr>
            <a:spLocks noChangeArrowheads="1"/>
          </p:cNvSpPr>
          <p:nvPr/>
        </p:nvSpPr>
        <p:spPr bwMode="auto">
          <a:xfrm rot="20269396">
            <a:off x="6381296" y="5082736"/>
            <a:ext cx="618899" cy="190500"/>
          </a:xfrm>
          <a:prstGeom prst="rightArrow">
            <a:avLst>
              <a:gd name="adj1" fmla="val 50000"/>
              <a:gd name="adj2" fmla="val 90625"/>
            </a:avLst>
          </a:prstGeom>
          <a:solidFill>
            <a:srgbClr val="00B0F0"/>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4" name="AutoShape 14"/>
          <p:cNvSpPr>
            <a:spLocks noChangeArrowheads="1"/>
          </p:cNvSpPr>
          <p:nvPr/>
        </p:nvSpPr>
        <p:spPr bwMode="auto">
          <a:xfrm rot="699011">
            <a:off x="6381500" y="5514436"/>
            <a:ext cx="618899" cy="190500"/>
          </a:xfrm>
          <a:prstGeom prst="rightArrow">
            <a:avLst>
              <a:gd name="adj1" fmla="val 50000"/>
              <a:gd name="adj2" fmla="val 90625"/>
            </a:avLst>
          </a:prstGeom>
          <a:solidFill>
            <a:srgbClr val="00B0F0"/>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61647308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75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75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75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75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75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75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75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750"/>
                                  </p:stCondLst>
                                  <p:childTnLst>
                                    <p:set>
                                      <p:cBhvr>
                                        <p:cTn id="58" dur="1" fill="hold">
                                          <p:stCondLst>
                                            <p:cond delay="0"/>
                                          </p:stCondLst>
                                        </p:cTn>
                                        <p:tgtEl>
                                          <p:spTgt spid="12"/>
                                        </p:tgtEl>
                                        <p:attrNameLst>
                                          <p:attrName>style.visibility</p:attrName>
                                        </p:attrNameLst>
                                      </p:cBhvr>
                                      <p:to>
                                        <p:strVal val="visible"/>
                                      </p:to>
                                    </p:set>
                                  </p:childTnLst>
                                </p:cTn>
                              </p:par>
                              <p:par>
                                <p:cTn id="59" presetID="1" presetClass="entr" presetSubtype="0" fill="hold" grpId="0" nodeType="withEffect">
                                  <p:stCondLst>
                                    <p:cond delay="125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9" grpId="0"/>
      <p:bldP spid="21" grpId="0" animBg="1"/>
      <p:bldP spid="23" grpId="0" animBg="1"/>
      <p:bldP spid="25" grpId="0" animBg="1"/>
      <p:bldP spid="26" grpId="0"/>
      <p:bldP spid="27" grpId="0" animBg="1"/>
      <p:bldP spid="28" grpId="0" animBg="1"/>
      <p:bldP spid="29" grpId="0" animBg="1"/>
      <p:bldP spid="30" grpId="0" animBg="1"/>
      <p:bldP spid="31" grpId="0" animBg="1"/>
      <p:bldP spid="32" grpId="0" animBg="1"/>
      <p:bldP spid="33"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473902"/>
            <a:ext cx="5472401" cy="835913"/>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PERSONAL STATEMENT</a:t>
            </a:r>
          </a:p>
        </p:txBody>
      </p:sp>
      <p:pic>
        <p:nvPicPr>
          <p:cNvPr id="5" name="Picture 4"/>
          <p:cNvPicPr/>
          <p:nvPr/>
        </p:nvPicPr>
        <p:blipFill rotWithShape="1">
          <a:blip r:embed="rId3"/>
          <a:srcRect l="23936" t="21513" r="52394" b="26950"/>
          <a:stretch/>
        </p:blipFill>
        <p:spPr bwMode="auto">
          <a:xfrm>
            <a:off x="7620000" y="1552257"/>
            <a:ext cx="3261360" cy="3993656"/>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501679" y="1752600"/>
            <a:ext cx="7118321" cy="3785652"/>
          </a:xfrm>
          <a:prstGeom prst="rect">
            <a:avLst/>
          </a:prstGeom>
          <a:noFill/>
        </p:spPr>
        <p:txBody>
          <a:bodyPr wrap="square" rtlCol="0">
            <a:spAutoFit/>
          </a:bodyPr>
          <a:lstStyle/>
          <a:p>
            <a:pPr marL="285750" indent="-285750">
              <a:buFontTx/>
              <a:buChar char="-"/>
            </a:pPr>
            <a:r>
              <a:rPr lang="en-GB" sz="2400" dirty="0"/>
              <a:t>Key part of your UCAS application</a:t>
            </a:r>
          </a:p>
          <a:p>
            <a:pPr marL="285750" indent="-285750">
              <a:buFontTx/>
              <a:buChar char="-"/>
            </a:pPr>
            <a:endParaRPr lang="en-GB" sz="2400" dirty="0"/>
          </a:p>
          <a:p>
            <a:pPr marL="285750" indent="-285750">
              <a:buFontTx/>
              <a:buChar char="-"/>
            </a:pPr>
            <a:r>
              <a:rPr lang="en-GB" sz="2400" dirty="0"/>
              <a:t>Chance to </a:t>
            </a:r>
            <a:r>
              <a:rPr lang="en-GB" sz="2400" b="1" dirty="0">
                <a:solidFill>
                  <a:srgbClr val="7030A0"/>
                </a:solidFill>
              </a:rPr>
              <a:t>stand out from the crowd</a:t>
            </a:r>
          </a:p>
          <a:p>
            <a:pPr marL="285750" indent="-285750">
              <a:buFontTx/>
              <a:buChar char="-"/>
            </a:pPr>
            <a:endParaRPr lang="en-GB" sz="2400" dirty="0"/>
          </a:p>
          <a:p>
            <a:pPr marL="285750" indent="-285750">
              <a:buFontTx/>
              <a:buChar char="-"/>
            </a:pPr>
            <a:r>
              <a:rPr lang="en-GB" sz="2400" dirty="0"/>
              <a:t>Opportunity to tell university course tutors (admissions tutors) why you want a place on their course</a:t>
            </a:r>
          </a:p>
          <a:p>
            <a:pPr marL="285750" indent="-285750">
              <a:buFontTx/>
              <a:buChar char="-"/>
            </a:pPr>
            <a:endParaRPr lang="en-GB" sz="2400" dirty="0"/>
          </a:p>
          <a:p>
            <a:pPr marL="285750" indent="-285750">
              <a:buFontTx/>
              <a:buChar char="-"/>
            </a:pPr>
            <a:r>
              <a:rPr lang="en-GB" sz="2400" dirty="0"/>
              <a:t>Showcase how your skills, experience, passion and aspirations are suited to the course</a:t>
            </a:r>
          </a:p>
        </p:txBody>
      </p:sp>
    </p:spTree>
    <p:extLst>
      <p:ext uri="{BB962C8B-B14F-4D97-AF65-F5344CB8AC3E}">
        <p14:creationId xmlns:p14="http://schemas.microsoft.com/office/powerpoint/2010/main" val="1715932415"/>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1679" y="2286000"/>
            <a:ext cx="10532081" cy="3662541"/>
          </a:xfrm>
          <a:prstGeom prst="rect">
            <a:avLst/>
          </a:prstGeom>
          <a:noFill/>
        </p:spPr>
        <p:txBody>
          <a:bodyPr wrap="square" rtlCol="0">
            <a:spAutoFit/>
          </a:bodyPr>
          <a:lstStyle/>
          <a:p>
            <a:pPr algn="ctr"/>
            <a:r>
              <a:rPr lang="en-GB" sz="3200" dirty="0"/>
              <a:t>A personal statement supports your application to study at a university or college. It’s a chance for you to articulate </a:t>
            </a:r>
            <a:r>
              <a:rPr lang="en-GB" sz="3200" b="1" dirty="0">
                <a:solidFill>
                  <a:srgbClr val="FF0066"/>
                </a:solidFill>
              </a:rPr>
              <a:t>why you’d like to study </a:t>
            </a:r>
            <a:r>
              <a:rPr lang="en-GB" sz="3200" dirty="0"/>
              <a:t>a particular course or subject, and what </a:t>
            </a:r>
            <a:r>
              <a:rPr lang="en-GB" sz="3200" b="1" dirty="0">
                <a:solidFill>
                  <a:srgbClr val="FF0066"/>
                </a:solidFill>
              </a:rPr>
              <a:t>skills and experience </a:t>
            </a:r>
            <a:r>
              <a:rPr lang="en-GB" sz="3200" dirty="0"/>
              <a:t>you possess that show your </a:t>
            </a:r>
            <a:r>
              <a:rPr lang="en-GB" sz="3200" b="1" dirty="0">
                <a:solidFill>
                  <a:srgbClr val="FF0066"/>
                </a:solidFill>
              </a:rPr>
              <a:t>passion</a:t>
            </a:r>
            <a:r>
              <a:rPr lang="en-GB" sz="3200" dirty="0"/>
              <a:t> for your chosen field.</a:t>
            </a:r>
          </a:p>
          <a:p>
            <a:endParaRPr lang="en-GB" sz="2400" dirty="0"/>
          </a:p>
          <a:p>
            <a:endParaRPr lang="en-GB" sz="2400" dirty="0"/>
          </a:p>
          <a:p>
            <a:r>
              <a:rPr lang="en-GB" sz="2400" dirty="0"/>
              <a:t>(UCAS website)</a:t>
            </a:r>
          </a:p>
        </p:txBody>
      </p:sp>
      <p:sp>
        <p:nvSpPr>
          <p:cNvPr id="8" name="Rectangle 7"/>
          <p:cNvSpPr/>
          <p:nvPr/>
        </p:nvSpPr>
        <p:spPr>
          <a:xfrm>
            <a:off x="501678" y="407031"/>
            <a:ext cx="7148802" cy="1314193"/>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UCAS PERSONAL STATEMENT: WHAT IS IT?</a:t>
            </a:r>
          </a:p>
        </p:txBody>
      </p:sp>
    </p:spTree>
    <p:extLst>
      <p:ext uri="{BB962C8B-B14F-4D97-AF65-F5344CB8AC3E}">
        <p14:creationId xmlns:p14="http://schemas.microsoft.com/office/powerpoint/2010/main" val="673813873"/>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507884"/>
            <a:ext cx="5060921" cy="933820"/>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SESSION OBJECTIVES</a:t>
            </a:r>
          </a:p>
        </p:txBody>
      </p:sp>
      <p:sp>
        <p:nvSpPr>
          <p:cNvPr id="3" name="Rounded Rectangle 2"/>
          <p:cNvSpPr/>
          <p:nvPr/>
        </p:nvSpPr>
        <p:spPr>
          <a:xfrm>
            <a:off x="501679" y="1740848"/>
            <a:ext cx="10515600" cy="1110701"/>
          </a:xfrm>
          <a:prstGeom prst="roundRect">
            <a:avLst>
              <a:gd name="adj" fmla="val 10000"/>
            </a:avLst>
          </a:prstGeom>
          <a:solidFill>
            <a:srgbClr val="00AEEF"/>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5" name="Rectangle 4" descr="Blog"/>
          <p:cNvSpPr/>
          <p:nvPr/>
        </p:nvSpPr>
        <p:spPr>
          <a:xfrm>
            <a:off x="718750" y="1914876"/>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6" name="Group 5"/>
          <p:cNvGrpSpPr/>
          <p:nvPr/>
        </p:nvGrpSpPr>
        <p:grpSpPr>
          <a:xfrm>
            <a:off x="1742650" y="174084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1: </a:t>
              </a:r>
              <a:r>
                <a:rPr lang="en-GB" sz="2400" kern="1200" dirty="0"/>
                <a:t>To understand what UCAS is and how to apply for university through UCAS.</a:t>
              </a:r>
              <a:endParaRPr lang="en-US" sz="2400" b="1" kern="1200" dirty="0">
                <a:solidFill>
                  <a:schemeClr val="bg1"/>
                </a:solidFill>
              </a:endParaRPr>
            </a:p>
          </p:txBody>
        </p:sp>
      </p:grpSp>
      <p:sp>
        <p:nvSpPr>
          <p:cNvPr id="9" name="Rounded Rectangle 8"/>
          <p:cNvSpPr/>
          <p:nvPr/>
        </p:nvSpPr>
        <p:spPr>
          <a:xfrm>
            <a:off x="501679" y="3177761"/>
            <a:ext cx="10515600" cy="1110701"/>
          </a:xfrm>
          <a:prstGeom prst="roundRect">
            <a:avLst>
              <a:gd name="adj" fmla="val 10000"/>
            </a:avLst>
          </a:prstGeom>
          <a:solidFill>
            <a:srgbClr val="0F7CC6"/>
          </a:solidFill>
          <a:ln>
            <a:solidFill>
              <a:srgbClr val="0F7CC6"/>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0" name="Rectangle 9" descr="Blog"/>
          <p:cNvSpPr/>
          <p:nvPr/>
        </p:nvSpPr>
        <p:spPr>
          <a:xfrm>
            <a:off x="718750" y="3351789"/>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1" name="Group 10"/>
          <p:cNvGrpSpPr/>
          <p:nvPr/>
        </p:nvGrpSpPr>
        <p:grpSpPr>
          <a:xfrm>
            <a:off x="1742650" y="317776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2: </a:t>
              </a:r>
              <a:r>
                <a:rPr lang="en-GB" sz="2400" kern="1200" dirty="0"/>
                <a:t>To understand what makes a good personal statement.</a:t>
              </a:r>
              <a:endParaRPr lang="en-US" sz="2400" b="1" kern="1200" dirty="0">
                <a:solidFill>
                  <a:schemeClr val="bg1"/>
                </a:solidFill>
              </a:endParaRPr>
            </a:p>
          </p:txBody>
        </p:sp>
      </p:grpSp>
      <p:sp>
        <p:nvSpPr>
          <p:cNvPr id="14" name="Rounded Rectangle 13"/>
          <p:cNvSpPr/>
          <p:nvPr/>
        </p:nvSpPr>
        <p:spPr>
          <a:xfrm>
            <a:off x="501679" y="4647334"/>
            <a:ext cx="10515600" cy="1110701"/>
          </a:xfrm>
          <a:prstGeom prst="roundRect">
            <a:avLst>
              <a:gd name="adj" fmla="val 10000"/>
            </a:avLst>
          </a:prstGeom>
          <a:solidFill>
            <a:srgbClr val="132E4B"/>
          </a:solidFill>
          <a:ln>
            <a:solidFill>
              <a:srgbClr val="132E4B"/>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5" name="Rectangle 14" descr="Blog"/>
          <p:cNvSpPr/>
          <p:nvPr/>
        </p:nvSpPr>
        <p:spPr>
          <a:xfrm>
            <a:off x="718750" y="4821362"/>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6" name="Group 15"/>
          <p:cNvGrpSpPr/>
          <p:nvPr/>
        </p:nvGrpSpPr>
        <p:grpSpPr>
          <a:xfrm>
            <a:off x="1742650" y="464733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3: </a:t>
              </a:r>
              <a:r>
                <a:rPr lang="en-GB" sz="2400" kern="1200" dirty="0"/>
                <a:t>To </a:t>
              </a:r>
              <a:r>
                <a:rPr lang="en-GB" sz="2400" dirty="0"/>
                <a:t>make a start on your own personal statement.</a:t>
              </a:r>
              <a:endParaRPr lang="en-US" sz="2400" b="1" kern="1200" dirty="0">
                <a:solidFill>
                  <a:schemeClr val="bg1"/>
                </a:solidFill>
              </a:endParaRPr>
            </a:p>
          </p:txBody>
        </p:sp>
      </p:grpSp>
    </p:spTree>
    <p:extLst>
      <p:ext uri="{BB962C8B-B14F-4D97-AF65-F5344CB8AC3E}">
        <p14:creationId xmlns:p14="http://schemas.microsoft.com/office/powerpoint/2010/main" val="3351443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p:cNvPr>
          <p:cNvPicPr/>
          <p:nvPr/>
        </p:nvPicPr>
        <p:blipFill rotWithShape="1">
          <a:blip r:embed="rId4"/>
          <a:srcRect l="6516" t="21277" r="35107" b="20094"/>
          <a:stretch/>
        </p:blipFill>
        <p:spPr bwMode="auto">
          <a:xfrm>
            <a:off x="501678" y="1861849"/>
            <a:ext cx="7283614" cy="4114661"/>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7892868" y="2117203"/>
            <a:ext cx="4007779" cy="646331"/>
          </a:xfrm>
          <a:prstGeom prst="rect">
            <a:avLst/>
          </a:prstGeom>
        </p:spPr>
        <p:txBody>
          <a:bodyPr wrap="square">
            <a:spAutoFit/>
          </a:bodyPr>
          <a:lstStyle/>
          <a:p>
            <a:r>
              <a:rPr lang="en-GB" dirty="0">
                <a:hlinkClick r:id="rId3"/>
              </a:rPr>
              <a:t>https://www.youtube.com/watch?v=_8hFkMAjW-I</a:t>
            </a:r>
            <a:endParaRPr lang="en-GB" dirty="0"/>
          </a:p>
        </p:txBody>
      </p:sp>
      <p:sp>
        <p:nvSpPr>
          <p:cNvPr id="6" name="Rectangle 5"/>
          <p:cNvSpPr/>
          <p:nvPr/>
        </p:nvSpPr>
        <p:spPr>
          <a:xfrm>
            <a:off x="501678" y="407031"/>
            <a:ext cx="7148802" cy="1314193"/>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UCAS PERSONAL STATEMENT: WHAT IS IT?</a:t>
            </a:r>
          </a:p>
        </p:txBody>
      </p:sp>
    </p:spTree>
    <p:extLst>
      <p:ext uri="{BB962C8B-B14F-4D97-AF65-F5344CB8AC3E}">
        <p14:creationId xmlns:p14="http://schemas.microsoft.com/office/powerpoint/2010/main" val="136285359"/>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1678" y="1537844"/>
            <a:ext cx="9318365" cy="3370332"/>
          </a:xfrm>
          <a:prstGeom prst="roundRect">
            <a:avLst>
              <a:gd name="adj" fmla="val 25093"/>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2800" dirty="0">
                <a:ea typeface="Calibri" panose="020F0502020204030204" pitchFamily="34" charset="0"/>
                <a:cs typeface="Times New Roman" panose="02020603050405020304" pitchFamily="18" charset="0"/>
              </a:rPr>
              <a:t>In pairs or threes, have a look at this personal statement. </a:t>
            </a:r>
          </a:p>
          <a:p>
            <a:pPr>
              <a:lnSpc>
                <a:spcPct val="107000"/>
              </a:lnSpc>
              <a:spcAft>
                <a:spcPts val="800"/>
              </a:spcAft>
            </a:pPr>
            <a:endParaRPr lang="en-US" sz="2800" dirty="0">
              <a:cs typeface="Times New Roman" panose="02020603050405020304" pitchFamily="18" charset="0"/>
            </a:endParaRPr>
          </a:p>
          <a:p>
            <a:pPr>
              <a:lnSpc>
                <a:spcPct val="107000"/>
              </a:lnSpc>
              <a:spcAft>
                <a:spcPts val="800"/>
              </a:spcAft>
            </a:pPr>
            <a:r>
              <a:rPr lang="en-GB" sz="2800" dirty="0"/>
              <a:t>What’s wrong with it? Why?</a:t>
            </a:r>
          </a:p>
        </p:txBody>
      </p:sp>
      <p:sp>
        <p:nvSpPr>
          <p:cNvPr id="9" name="Rectangle 8"/>
          <p:cNvSpPr/>
          <p:nvPr/>
        </p:nvSpPr>
        <p:spPr>
          <a:xfrm>
            <a:off x="501678" y="407031"/>
            <a:ext cx="2375993" cy="937675"/>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ACTIVITY</a:t>
            </a:r>
          </a:p>
        </p:txBody>
      </p:sp>
    </p:spTree>
    <p:extLst>
      <p:ext uri="{BB962C8B-B14F-4D97-AF65-F5344CB8AC3E}">
        <p14:creationId xmlns:p14="http://schemas.microsoft.com/office/powerpoint/2010/main" val="35443375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663ACA-48CE-410E-80C2-078538DCA038}"/>
              </a:ext>
            </a:extLst>
          </p:cNvPr>
          <p:cNvSpPr/>
          <p:nvPr/>
        </p:nvSpPr>
        <p:spPr>
          <a:xfrm>
            <a:off x="538329" y="1460864"/>
            <a:ext cx="10890068" cy="5078313"/>
          </a:xfrm>
          <a:prstGeom prst="rect">
            <a:avLst/>
          </a:prstGeom>
        </p:spPr>
        <p:txBody>
          <a:bodyPr wrap="square">
            <a:spAutoFit/>
          </a:bodyPr>
          <a:lstStyle/>
          <a:p>
            <a:r>
              <a:rPr lang="en-GB" b="1" dirty="0">
                <a:solidFill>
                  <a:srgbClr val="ED217C"/>
                </a:solidFill>
              </a:rPr>
              <a:t>1. The pretentious quote</a:t>
            </a:r>
          </a:p>
          <a:p>
            <a:r>
              <a:rPr lang="en-GB" dirty="0"/>
              <a:t>It is simply not necessary – you would certainly not begin your personal statement with one, and it defeats the object of it – the admissions staff want to know about your personal motivations.</a:t>
            </a:r>
          </a:p>
          <a:p>
            <a:endParaRPr lang="en-GB" dirty="0">
              <a:solidFill>
                <a:srgbClr val="FF0066"/>
              </a:solidFill>
            </a:endParaRPr>
          </a:p>
          <a:p>
            <a:r>
              <a:rPr lang="en-GB" b="1" dirty="0">
                <a:solidFill>
                  <a:srgbClr val="ED217C"/>
                </a:solidFill>
              </a:rPr>
              <a:t>2. Too many clichés</a:t>
            </a:r>
          </a:p>
          <a:p>
            <a:r>
              <a:rPr lang="en-GB" dirty="0"/>
              <a:t>‘From an early age’ and a ‘thirst for knowledge’ are tired, typical and unoriginal. Admissions tutors are looking for something which makes you </a:t>
            </a:r>
            <a:r>
              <a:rPr lang="en-GB" b="1" dirty="0"/>
              <a:t>stand out </a:t>
            </a:r>
            <a:r>
              <a:rPr lang="en-GB" dirty="0"/>
              <a:t>from the crowd. Avoid falling into this trap.</a:t>
            </a:r>
          </a:p>
          <a:p>
            <a:endParaRPr lang="en-GB" dirty="0"/>
          </a:p>
          <a:p>
            <a:r>
              <a:rPr lang="en-GB" b="1" dirty="0">
                <a:solidFill>
                  <a:srgbClr val="ED217C"/>
                </a:solidFill>
              </a:rPr>
              <a:t>3. Namedropping authors with no further comment</a:t>
            </a:r>
          </a:p>
          <a:p>
            <a:r>
              <a:rPr lang="en-GB" dirty="0"/>
              <a:t>It is absolutely fine to mention the established work of others in the field of the course you are applying for. However, you need to mention how it links to your personal views and experience – otherwise, it is pointless!</a:t>
            </a:r>
          </a:p>
          <a:p>
            <a:endParaRPr lang="en-GB" dirty="0"/>
          </a:p>
          <a:p>
            <a:r>
              <a:rPr lang="en-GB" b="1" dirty="0">
                <a:solidFill>
                  <a:srgbClr val="ED217C"/>
                </a:solidFill>
              </a:rPr>
              <a:t>4. Naming the course and university</a:t>
            </a:r>
          </a:p>
          <a:p>
            <a:r>
              <a:rPr lang="en-GB" dirty="0"/>
              <a:t>Don’t do this! It is presumptuous, and does not reflect the fact that you have a choice of five universities in your application. Make sure you appeal to all of them by remaining neutral – you will not know the outcome yet.</a:t>
            </a:r>
          </a:p>
          <a:p>
            <a:endParaRPr lang="en-GB" dirty="0"/>
          </a:p>
        </p:txBody>
      </p:sp>
      <p:sp>
        <p:nvSpPr>
          <p:cNvPr id="5" name="Rectangle 4"/>
          <p:cNvSpPr/>
          <p:nvPr/>
        </p:nvSpPr>
        <p:spPr>
          <a:xfrm>
            <a:off x="501678" y="407031"/>
            <a:ext cx="5213322" cy="927499"/>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ACTIVITY - ANSWERS</a:t>
            </a:r>
          </a:p>
        </p:txBody>
      </p:sp>
    </p:spTree>
    <p:extLst>
      <p:ext uri="{BB962C8B-B14F-4D97-AF65-F5344CB8AC3E}">
        <p14:creationId xmlns:p14="http://schemas.microsoft.com/office/powerpoint/2010/main" val="2619476075"/>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663ACA-48CE-410E-80C2-078538DCA038}"/>
              </a:ext>
            </a:extLst>
          </p:cNvPr>
          <p:cNvSpPr/>
          <p:nvPr/>
        </p:nvSpPr>
        <p:spPr>
          <a:xfrm>
            <a:off x="538329" y="1460864"/>
            <a:ext cx="10890068" cy="4801314"/>
          </a:xfrm>
          <a:prstGeom prst="rect">
            <a:avLst/>
          </a:prstGeom>
        </p:spPr>
        <p:txBody>
          <a:bodyPr wrap="square">
            <a:spAutoFit/>
          </a:bodyPr>
          <a:lstStyle/>
          <a:p>
            <a:r>
              <a:rPr lang="en-GB" b="1" dirty="0">
                <a:solidFill>
                  <a:srgbClr val="ED217C"/>
                </a:solidFill>
              </a:rPr>
              <a:t>5. Use of slang and jokes</a:t>
            </a:r>
          </a:p>
          <a:p>
            <a:r>
              <a:rPr lang="en-GB" dirty="0"/>
              <a:t>Goes without saying really, but the personal statement is a formal document, and should be approached as such.</a:t>
            </a:r>
          </a:p>
          <a:p>
            <a:endParaRPr lang="en-GB" dirty="0">
              <a:solidFill>
                <a:srgbClr val="ED217C"/>
              </a:solidFill>
            </a:endParaRPr>
          </a:p>
          <a:p>
            <a:r>
              <a:rPr lang="en-GB" b="1" dirty="0">
                <a:solidFill>
                  <a:srgbClr val="ED217C"/>
                </a:solidFill>
              </a:rPr>
              <a:t>6. Bragging</a:t>
            </a:r>
          </a:p>
          <a:p>
            <a:r>
              <a:rPr lang="en-GB" dirty="0"/>
              <a:t>Yes, it is important not to sell yourself short on your personal statement, but you must make sure you express your assets in the right manner. Saying you’re the </a:t>
            </a:r>
            <a:r>
              <a:rPr lang="en-GB" dirty="0" err="1"/>
              <a:t>‘best</a:t>
            </a:r>
            <a:r>
              <a:rPr lang="en-GB" dirty="0"/>
              <a:t> in the class’ smacks of arrogance, and will not get you far with admissions tutors.</a:t>
            </a:r>
          </a:p>
          <a:p>
            <a:endParaRPr lang="en-GB" dirty="0">
              <a:solidFill>
                <a:srgbClr val="ED217C"/>
              </a:solidFill>
            </a:endParaRPr>
          </a:p>
          <a:p>
            <a:r>
              <a:rPr lang="en-GB" b="1" dirty="0">
                <a:solidFill>
                  <a:srgbClr val="ED217C"/>
                </a:solidFill>
              </a:rPr>
              <a:t>7. Negativity about grades</a:t>
            </a:r>
          </a:p>
          <a:p>
            <a:r>
              <a:rPr lang="en-GB" dirty="0"/>
              <a:t>At the same time, it is important not to dwell on any negatives – you do not need to talk about individual grades on your personal statement – you submit these as part of your application anyway.</a:t>
            </a:r>
          </a:p>
          <a:p>
            <a:endParaRPr lang="en-GB" dirty="0"/>
          </a:p>
          <a:p>
            <a:r>
              <a:rPr lang="en-GB" b="1" dirty="0">
                <a:solidFill>
                  <a:srgbClr val="ED217C"/>
                </a:solidFill>
              </a:rPr>
              <a:t>8. Unoriginal interests</a:t>
            </a:r>
          </a:p>
          <a:p>
            <a:r>
              <a:rPr lang="en-GB" dirty="0"/>
              <a:t>It is perfectly OK to go to the cinema and socialise with your friends – but is this really what admissions tutors want to hear? Make yourself stand out by mentioning unique interests, or those that compliment your academic prowess.</a:t>
            </a:r>
          </a:p>
        </p:txBody>
      </p:sp>
      <p:sp>
        <p:nvSpPr>
          <p:cNvPr id="4" name="Rectangle 3"/>
          <p:cNvSpPr/>
          <p:nvPr/>
        </p:nvSpPr>
        <p:spPr>
          <a:xfrm>
            <a:off x="501678" y="407031"/>
            <a:ext cx="5213322" cy="927499"/>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ACTIVITY - ANSWERS</a:t>
            </a:r>
          </a:p>
        </p:txBody>
      </p:sp>
    </p:spTree>
    <p:extLst>
      <p:ext uri="{BB962C8B-B14F-4D97-AF65-F5344CB8AC3E}">
        <p14:creationId xmlns:p14="http://schemas.microsoft.com/office/powerpoint/2010/main" val="1564509657"/>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00231" y="1042887"/>
            <a:ext cx="3608494" cy="4802571"/>
            <a:chOff x="6364827" y="1059498"/>
            <a:chExt cx="4345940" cy="5170487"/>
          </a:xfrm>
        </p:grpSpPr>
        <p:pic>
          <p:nvPicPr>
            <p:cNvPr id="16" name="Picture 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40000" contrast="20000"/>
                      </a14:imgEffect>
                    </a14:imgLayer>
                  </a14:imgProps>
                </a:ext>
                <a:ext uri="{28A0092B-C50C-407E-A947-70E740481C1C}">
                  <a14:useLocalDpi xmlns:a14="http://schemas.microsoft.com/office/drawing/2010/main" val="0"/>
                </a:ext>
              </a:extLst>
            </a:blip>
            <a:srcRect l="10637" t="18967" r="10806" b="15274"/>
            <a:stretch>
              <a:fillRect/>
            </a:stretch>
          </p:blipFill>
          <p:spPr bwMode="auto">
            <a:xfrm>
              <a:off x="6364827" y="4459922"/>
              <a:ext cx="4330700" cy="177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40000" contrast="20000"/>
                      </a14:imgEffect>
                    </a14:imgLayer>
                  </a14:imgProps>
                </a:ext>
                <a:ext uri="{28A0092B-C50C-407E-A947-70E740481C1C}">
                  <a14:useLocalDpi xmlns:a14="http://schemas.microsoft.com/office/drawing/2010/main" val="0"/>
                </a:ext>
              </a:extLst>
            </a:blip>
            <a:srcRect l="10637" t="18967" r="10806" b="15274"/>
            <a:stretch>
              <a:fillRect/>
            </a:stretch>
          </p:blipFill>
          <p:spPr bwMode="auto">
            <a:xfrm>
              <a:off x="6380067" y="2756219"/>
              <a:ext cx="4330700" cy="177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40000" contrast="20000"/>
                      </a14:imgEffect>
                    </a14:imgLayer>
                  </a14:imgProps>
                </a:ext>
                <a:ext uri="{28A0092B-C50C-407E-A947-70E740481C1C}">
                  <a14:useLocalDpi xmlns:a14="http://schemas.microsoft.com/office/drawing/2010/main" val="0"/>
                </a:ext>
              </a:extLst>
            </a:blip>
            <a:srcRect l="10637" t="18967" r="10806" b="15274"/>
            <a:stretch>
              <a:fillRect/>
            </a:stretch>
          </p:blipFill>
          <p:spPr bwMode="auto">
            <a:xfrm>
              <a:off x="6364827" y="1092836"/>
              <a:ext cx="4330700" cy="177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374352" y="1059498"/>
              <a:ext cx="4321175" cy="6175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400" b="1" dirty="0">
                  <a:solidFill>
                    <a:schemeClr val="tx1"/>
                  </a:solidFill>
                </a:rPr>
                <a:t>Introduction</a:t>
              </a:r>
              <a:endParaRPr lang="en-GB" b="1" dirty="0">
                <a:solidFill>
                  <a:schemeClr val="tx1"/>
                </a:solidFill>
              </a:endParaRPr>
            </a:p>
          </p:txBody>
        </p:sp>
        <p:sp>
          <p:nvSpPr>
            <p:cNvPr id="10" name="Rectangle 9"/>
            <p:cNvSpPr/>
            <p:nvPr/>
          </p:nvSpPr>
          <p:spPr>
            <a:xfrm>
              <a:off x="6374352" y="1677037"/>
              <a:ext cx="4321175" cy="259107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400" b="1" dirty="0">
                  <a:solidFill>
                    <a:schemeClr val="tx1"/>
                  </a:solidFill>
                </a:rPr>
                <a:t>Academic Focus (2/3</a:t>
              </a:r>
              <a:r>
                <a:rPr lang="en-GB" sz="2400" b="1" baseline="30000" dirty="0">
                  <a:solidFill>
                    <a:schemeClr val="tx1"/>
                  </a:solidFill>
                </a:rPr>
                <a:t>rd</a:t>
              </a:r>
              <a:r>
                <a:rPr lang="en-GB" sz="2400" b="1" dirty="0">
                  <a:solidFill>
                    <a:schemeClr val="tx1"/>
                  </a:solidFill>
                </a:rPr>
                <a:t>)</a:t>
              </a:r>
            </a:p>
          </p:txBody>
        </p:sp>
        <p:sp>
          <p:nvSpPr>
            <p:cNvPr id="11" name="Rectangle 10"/>
            <p:cNvSpPr/>
            <p:nvPr/>
          </p:nvSpPr>
          <p:spPr>
            <a:xfrm>
              <a:off x="6372764" y="4268114"/>
              <a:ext cx="4322763" cy="932220"/>
            </a:xfrm>
            <a:prstGeom prst="rect">
              <a:avLst/>
            </a:prstGeom>
            <a:noFill/>
            <a:ln w="38100">
              <a:solidFill>
                <a:srgbClr val="F8F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400" b="1" dirty="0">
                  <a:solidFill>
                    <a:schemeClr val="tx1"/>
                  </a:solidFill>
                </a:rPr>
                <a:t>Extra-Curricular (1/3</a:t>
              </a:r>
              <a:r>
                <a:rPr lang="en-GB" sz="2400" b="1" baseline="30000" dirty="0">
                  <a:solidFill>
                    <a:schemeClr val="tx1"/>
                  </a:solidFill>
                </a:rPr>
                <a:t>rd</a:t>
              </a:r>
              <a:r>
                <a:rPr lang="en-GB" sz="2400" b="1" dirty="0">
                  <a:solidFill>
                    <a:schemeClr val="tx1"/>
                  </a:solidFill>
                </a:rPr>
                <a:t>)</a:t>
              </a:r>
            </a:p>
          </p:txBody>
        </p:sp>
        <p:sp>
          <p:nvSpPr>
            <p:cNvPr id="12" name="Rectangle 11"/>
            <p:cNvSpPr/>
            <p:nvPr/>
          </p:nvSpPr>
          <p:spPr>
            <a:xfrm>
              <a:off x="6374352" y="5215573"/>
              <a:ext cx="4321175" cy="101441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400" b="1" dirty="0">
                  <a:solidFill>
                    <a:schemeClr val="tx1"/>
                  </a:solidFill>
                </a:rPr>
                <a:t>Conclusion</a:t>
              </a:r>
            </a:p>
          </p:txBody>
        </p:sp>
      </p:grpSp>
      <p:sp>
        <p:nvSpPr>
          <p:cNvPr id="13" name="Rectangle 12">
            <a:extLst>
              <a:ext uri="{FF2B5EF4-FFF2-40B4-BE49-F238E27FC236}">
                <a16:creationId xmlns:a16="http://schemas.microsoft.com/office/drawing/2014/main" id="{18663ACA-48CE-410E-80C2-078538DCA038}"/>
              </a:ext>
            </a:extLst>
          </p:cNvPr>
          <p:cNvSpPr/>
          <p:nvPr/>
        </p:nvSpPr>
        <p:spPr>
          <a:xfrm>
            <a:off x="538329" y="1635040"/>
            <a:ext cx="6245530" cy="4493538"/>
          </a:xfrm>
          <a:prstGeom prst="rect">
            <a:avLst/>
          </a:prstGeom>
        </p:spPr>
        <p:txBody>
          <a:bodyPr wrap="square">
            <a:spAutoFit/>
          </a:bodyPr>
          <a:lstStyle/>
          <a:p>
            <a:pPr marL="285750" indent="-285750">
              <a:buFont typeface="Arial" panose="020B0604020202020204" pitchFamily="34" charset="0"/>
              <a:buChar char="•"/>
            </a:pPr>
            <a:r>
              <a:rPr lang="en-GB" sz="2200" dirty="0"/>
              <a:t>4000 characters or 47 lines.</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Greatest emphasis on academic focus:</a:t>
            </a:r>
          </a:p>
          <a:p>
            <a:pPr marL="800100" lvl="1" indent="-342900">
              <a:buFont typeface="Wingdings" panose="05000000000000000000" pitchFamily="2" charset="2"/>
              <a:buChar char="§"/>
            </a:pPr>
            <a:r>
              <a:rPr lang="en-GB" sz="2200" dirty="0"/>
              <a:t>Why are you applying for this course?</a:t>
            </a:r>
          </a:p>
          <a:p>
            <a:pPr marL="800100" lvl="1" indent="-342900">
              <a:buFont typeface="Wingdings" panose="05000000000000000000" pitchFamily="2" charset="2"/>
              <a:buChar char="§"/>
            </a:pPr>
            <a:r>
              <a:rPr lang="en-GB" sz="2200" dirty="0"/>
              <a:t>Why does it interest you?</a:t>
            </a:r>
          </a:p>
          <a:p>
            <a:pPr marL="800100" lvl="1" indent="-342900">
              <a:buFont typeface="Wingdings" panose="05000000000000000000" pitchFamily="2" charset="2"/>
              <a:buChar char="§"/>
            </a:pPr>
            <a:r>
              <a:rPr lang="en-GB" sz="2200" dirty="0"/>
              <a:t>Why are you suitable for this course?</a:t>
            </a:r>
          </a:p>
          <a:p>
            <a:pPr marL="800100" lvl="1" indent="-342900">
              <a:buFont typeface="Wingdings" panose="05000000000000000000" pitchFamily="2" charset="2"/>
              <a:buChar char="§"/>
            </a:pPr>
            <a:r>
              <a:rPr lang="en-GB" sz="2200" dirty="0"/>
              <a:t>What activities have you taken part in that demonstrate your interest in the course?</a:t>
            </a:r>
          </a:p>
          <a:p>
            <a:pPr marL="742950" lvl="1"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Try to link extra curricular &amp; skills to your course!</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Include an introduction and conclusion.</a:t>
            </a:r>
          </a:p>
        </p:txBody>
      </p:sp>
      <p:sp>
        <p:nvSpPr>
          <p:cNvPr id="18" name="Rectangle 17"/>
          <p:cNvSpPr/>
          <p:nvPr/>
        </p:nvSpPr>
        <p:spPr>
          <a:xfrm>
            <a:off x="501677" y="407031"/>
            <a:ext cx="6182151" cy="1053833"/>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PERSONAL STATEMENT STRUCTURE</a:t>
            </a:r>
          </a:p>
        </p:txBody>
      </p:sp>
    </p:spTree>
    <p:extLst>
      <p:ext uri="{BB962C8B-B14F-4D97-AF65-F5344CB8AC3E}">
        <p14:creationId xmlns:p14="http://schemas.microsoft.com/office/powerpoint/2010/main" val="459629140"/>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515705" y="3767910"/>
            <a:ext cx="2238657" cy="1080588"/>
          </a:xfrm>
          <a:prstGeom prst="ellipse">
            <a:avLst/>
          </a:prstGeom>
          <a:solidFill>
            <a:srgbClr val="F8F2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7733" y="2585891"/>
            <a:ext cx="12192000" cy="2062103"/>
          </a:xfrm>
          <a:prstGeom prst="rect">
            <a:avLst/>
          </a:prstGeom>
          <a:noFill/>
        </p:spPr>
        <p:txBody>
          <a:bodyPr wrap="square" rtlCol="0">
            <a:spAutoFit/>
          </a:bodyPr>
          <a:lstStyle/>
          <a:p>
            <a:pPr algn="ctr"/>
            <a:r>
              <a:rPr lang="en-GB" sz="3200" b="1" dirty="0">
                <a:solidFill>
                  <a:srgbClr val="0070C0"/>
                </a:solidFill>
                <a:latin typeface="Calibri" panose="020F0502020204030204" pitchFamily="34" charset="0"/>
                <a:cs typeface="Calibri" panose="020F0502020204030204" pitchFamily="34" charset="0"/>
              </a:rPr>
              <a:t>How many applicants plagiarised in their personal statement in 2017?</a:t>
            </a:r>
          </a:p>
          <a:p>
            <a:pPr algn="ctr"/>
            <a:endParaRPr lang="en-GB" sz="2800" b="1" dirty="0">
              <a:solidFill>
                <a:srgbClr val="0070C0"/>
              </a:solidFill>
              <a:latin typeface="Calibri" panose="020F0502020204030204" pitchFamily="34" charset="0"/>
              <a:cs typeface="Calibri" panose="020F0502020204030204" pitchFamily="34" charset="0"/>
            </a:endParaRPr>
          </a:p>
          <a:p>
            <a:pPr algn="ctr"/>
            <a:endParaRPr lang="en-GB" sz="2800" b="1" dirty="0">
              <a:solidFill>
                <a:srgbClr val="0070C0"/>
              </a:solidFill>
              <a:latin typeface="Calibri" panose="020F0502020204030204" pitchFamily="34" charset="0"/>
              <a:cs typeface="Calibri" panose="020F0502020204030204" pitchFamily="34" charset="0"/>
            </a:endParaRPr>
          </a:p>
          <a:p>
            <a:pPr algn="ctr"/>
            <a:r>
              <a:rPr lang="en-GB" sz="4000" b="1" dirty="0">
                <a:latin typeface="Calibri" panose="020F0502020204030204" pitchFamily="34" charset="0"/>
                <a:cs typeface="Calibri" panose="020F0502020204030204" pitchFamily="34" charset="0"/>
              </a:rPr>
              <a:t>A. </a:t>
            </a:r>
            <a:r>
              <a:rPr lang="en-GB" sz="4000" dirty="0">
                <a:latin typeface="Calibri" panose="020F0502020204030204" pitchFamily="34" charset="0"/>
                <a:cs typeface="Calibri" panose="020F0502020204030204" pitchFamily="34" charset="0"/>
              </a:rPr>
              <a:t>8,500      </a:t>
            </a:r>
            <a:r>
              <a:rPr lang="en-GB" sz="4000" b="1" dirty="0">
                <a:latin typeface="Calibri" panose="020F0502020204030204" pitchFamily="34" charset="0"/>
                <a:cs typeface="Calibri" panose="020F0502020204030204" pitchFamily="34" charset="0"/>
              </a:rPr>
              <a:t>B. </a:t>
            </a:r>
            <a:r>
              <a:rPr lang="en-GB" sz="4000" dirty="0">
                <a:latin typeface="Calibri" panose="020F0502020204030204" pitchFamily="34" charset="0"/>
                <a:cs typeface="Calibri" panose="020F0502020204030204" pitchFamily="34" charset="0"/>
              </a:rPr>
              <a:t>1,621      </a:t>
            </a:r>
            <a:r>
              <a:rPr lang="en-GB" sz="4000" b="1" dirty="0">
                <a:latin typeface="Calibri" panose="020F0502020204030204" pitchFamily="34" charset="0"/>
                <a:cs typeface="Calibri" panose="020F0502020204030204" pitchFamily="34" charset="0"/>
              </a:rPr>
              <a:t>C. </a:t>
            </a:r>
            <a:r>
              <a:rPr lang="en-GB" sz="4000" dirty="0">
                <a:latin typeface="Calibri" panose="020F0502020204030204" pitchFamily="34" charset="0"/>
                <a:cs typeface="Calibri" panose="020F0502020204030204" pitchFamily="34" charset="0"/>
              </a:rPr>
              <a:t>4,922      </a:t>
            </a:r>
            <a:r>
              <a:rPr lang="en-GB" sz="4000" b="1" dirty="0">
                <a:latin typeface="Calibri" panose="020F0502020204030204" pitchFamily="34" charset="0"/>
                <a:cs typeface="Calibri" panose="020F0502020204030204" pitchFamily="34" charset="0"/>
              </a:rPr>
              <a:t>D. </a:t>
            </a:r>
            <a:r>
              <a:rPr lang="en-GB" sz="4000" dirty="0">
                <a:latin typeface="Calibri" panose="020F0502020204030204" pitchFamily="34" charset="0"/>
                <a:cs typeface="Calibri" panose="020F0502020204030204" pitchFamily="34" charset="0"/>
              </a:rPr>
              <a:t>6,589</a:t>
            </a:r>
          </a:p>
        </p:txBody>
      </p:sp>
      <p:sp>
        <p:nvSpPr>
          <p:cNvPr id="7" name="Rectangle 6"/>
          <p:cNvSpPr/>
          <p:nvPr/>
        </p:nvSpPr>
        <p:spPr>
          <a:xfrm>
            <a:off x="501677" y="407031"/>
            <a:ext cx="7110085" cy="1446483"/>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DON’T COPY FROM A FRIEND OR THE INTERNET!</a:t>
            </a:r>
            <a:endParaRPr lang="en-GB" sz="3600" b="1" dirty="0"/>
          </a:p>
        </p:txBody>
      </p:sp>
    </p:spTree>
    <p:extLst>
      <p:ext uri="{BB962C8B-B14F-4D97-AF65-F5344CB8AC3E}">
        <p14:creationId xmlns:p14="http://schemas.microsoft.com/office/powerpoint/2010/main" val="7854550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387404"/>
            <a:ext cx="7529801" cy="872985"/>
          </a:xfrm>
          <a:prstGeom prst="rect">
            <a:avLst/>
          </a:prstGeom>
          <a:solidFill>
            <a:srgbClr val="1D7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PERSONAL STATEMENT TOP TIPS</a:t>
            </a:r>
          </a:p>
        </p:txBody>
      </p:sp>
      <p:sp>
        <p:nvSpPr>
          <p:cNvPr id="5" name="Content Placeholder 2"/>
          <p:cNvSpPr txBox="1">
            <a:spLocks/>
          </p:cNvSpPr>
          <p:nvPr/>
        </p:nvSpPr>
        <p:spPr>
          <a:xfrm>
            <a:off x="501678" y="1522434"/>
            <a:ext cx="6158202" cy="504569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b="1" kern="1200">
                <a:solidFill>
                  <a:srgbClr val="0083BE"/>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5"/>
              </a:buClr>
              <a:buFont typeface="Wingdings" panose="05000000000000000000" pitchFamily="2" charset="2"/>
              <a:buChar char="ü"/>
            </a:pPr>
            <a:r>
              <a:rPr lang="en-GB" dirty="0"/>
              <a:t>Start early, draft and then re-draft</a:t>
            </a:r>
          </a:p>
          <a:p>
            <a:pPr>
              <a:buClr>
                <a:schemeClr val="accent5"/>
              </a:buClr>
              <a:buFont typeface="Wingdings" panose="05000000000000000000" pitchFamily="2" charset="2"/>
              <a:buChar char="ü"/>
            </a:pPr>
            <a:endParaRPr lang="en-GB" dirty="0"/>
          </a:p>
          <a:p>
            <a:pPr>
              <a:buClr>
                <a:schemeClr val="accent5"/>
              </a:buClr>
              <a:buFont typeface="Wingdings" panose="05000000000000000000" pitchFamily="2" charset="2"/>
              <a:buChar char="ü"/>
            </a:pPr>
            <a:r>
              <a:rPr lang="en-GB" dirty="0"/>
              <a:t>Be enthusiastic – show that you’re interested in the course.</a:t>
            </a:r>
          </a:p>
          <a:p>
            <a:pPr>
              <a:buClr>
                <a:schemeClr val="accent5"/>
              </a:buClr>
              <a:buFont typeface="Wingdings" panose="05000000000000000000" pitchFamily="2" charset="2"/>
              <a:buChar char="ü"/>
            </a:pPr>
            <a:endParaRPr lang="en-GB" dirty="0"/>
          </a:p>
          <a:p>
            <a:pPr>
              <a:buClr>
                <a:schemeClr val="accent5"/>
              </a:buClr>
              <a:buFont typeface="Wingdings" panose="05000000000000000000" pitchFamily="2" charset="2"/>
              <a:buChar char="ü"/>
            </a:pPr>
            <a:r>
              <a:rPr lang="en-GB" dirty="0"/>
              <a:t>Be honest and make it personal</a:t>
            </a:r>
          </a:p>
          <a:p>
            <a:pPr>
              <a:buClr>
                <a:schemeClr val="accent5"/>
              </a:buClr>
              <a:buFont typeface="Wingdings" panose="05000000000000000000" pitchFamily="2" charset="2"/>
              <a:buChar char="ü"/>
            </a:pPr>
            <a:endParaRPr lang="en-GB" dirty="0"/>
          </a:p>
          <a:p>
            <a:pPr>
              <a:buClr>
                <a:schemeClr val="accent5"/>
              </a:buClr>
              <a:buFont typeface="Wingdings" panose="05000000000000000000" pitchFamily="2" charset="2"/>
              <a:buChar char="ü"/>
            </a:pPr>
            <a:r>
              <a:rPr lang="en-GB" dirty="0"/>
              <a:t>Make sure it is well structured</a:t>
            </a:r>
          </a:p>
          <a:p>
            <a:pPr>
              <a:buClr>
                <a:schemeClr val="accent5"/>
              </a:buClr>
              <a:buFont typeface="Wingdings" panose="05000000000000000000" pitchFamily="2" charset="2"/>
              <a:buChar char="ü"/>
            </a:pPr>
            <a:endParaRPr lang="en-GB" dirty="0"/>
          </a:p>
          <a:p>
            <a:pPr>
              <a:buClr>
                <a:schemeClr val="accent5"/>
              </a:buClr>
              <a:buFont typeface="Wingdings" panose="05000000000000000000" pitchFamily="2" charset="2"/>
              <a:buChar char="ü"/>
            </a:pPr>
            <a:r>
              <a:rPr lang="en-GB" dirty="0"/>
              <a:t>Check your spelling and grammar</a:t>
            </a:r>
          </a:p>
          <a:p>
            <a:pPr>
              <a:buClr>
                <a:schemeClr val="accent5"/>
              </a:buClr>
              <a:buFont typeface="Wingdings" panose="05000000000000000000" pitchFamily="2" charset="2"/>
              <a:buChar char="ü"/>
            </a:pPr>
            <a:endParaRPr lang="en-GB" dirty="0"/>
          </a:p>
          <a:p>
            <a:pPr>
              <a:buClr>
                <a:schemeClr val="accent5"/>
              </a:buClr>
              <a:buFont typeface="Wingdings" panose="05000000000000000000" pitchFamily="2" charset="2"/>
              <a:buChar char="ü"/>
            </a:pPr>
            <a:r>
              <a:rPr lang="en-GB" dirty="0"/>
              <a:t>Proof read and ask people you trust for feedback</a:t>
            </a:r>
          </a:p>
          <a:p>
            <a:pPr>
              <a:buFont typeface="Wingdings" panose="05000000000000000000" pitchFamily="2" charset="2"/>
              <a:buChar char="ü"/>
            </a:pPr>
            <a:endParaRPr lang="en-GB" dirty="0"/>
          </a:p>
          <a:p>
            <a:pPr marL="0" indent="0">
              <a:buFont typeface="Arial"/>
              <a:buNone/>
            </a:pPr>
            <a:endParaRPr lang="en-GB" dirty="0"/>
          </a:p>
        </p:txBody>
      </p:sp>
      <p:sp>
        <p:nvSpPr>
          <p:cNvPr id="7" name="Content Placeholder 2"/>
          <p:cNvSpPr txBox="1">
            <a:spLocks/>
          </p:cNvSpPr>
          <p:nvPr/>
        </p:nvSpPr>
        <p:spPr>
          <a:xfrm>
            <a:off x="6888480" y="1522434"/>
            <a:ext cx="4953000" cy="5045690"/>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buFont typeface="Arial" panose="020B0604020202020204" pitchFamily="34" charset="0"/>
              <a:buChar char="X"/>
            </a:pPr>
            <a:r>
              <a:rPr lang="en-GB" sz="2000" dirty="0"/>
              <a:t>Don’t lie or exaggerate – just be yourself</a:t>
            </a:r>
          </a:p>
          <a:p>
            <a:pPr>
              <a:buClr>
                <a:srgbClr val="C00000"/>
              </a:buClr>
              <a:buFont typeface="Arial" panose="020B0604020202020204" pitchFamily="34" charset="0"/>
              <a:buChar char="X"/>
            </a:pPr>
            <a:endParaRPr lang="en-GB" sz="2000" dirty="0"/>
          </a:p>
          <a:p>
            <a:pPr>
              <a:buClr>
                <a:srgbClr val="C00000"/>
              </a:buClr>
              <a:buFont typeface="Arial" panose="020B0604020202020204" pitchFamily="34" charset="0"/>
              <a:buChar char="X"/>
            </a:pPr>
            <a:r>
              <a:rPr lang="en-GB" sz="2000" dirty="0"/>
              <a:t>Don’t copy from the internet</a:t>
            </a:r>
          </a:p>
          <a:p>
            <a:pPr>
              <a:buClr>
                <a:srgbClr val="C00000"/>
              </a:buClr>
              <a:buFont typeface="Arial" panose="020B0604020202020204" pitchFamily="34" charset="0"/>
              <a:buChar char="X"/>
            </a:pPr>
            <a:endParaRPr lang="en-GB" sz="2000" dirty="0"/>
          </a:p>
          <a:p>
            <a:pPr>
              <a:buClr>
                <a:srgbClr val="C00000"/>
              </a:buClr>
              <a:buFont typeface="Arial" panose="020B0604020202020204" pitchFamily="34" charset="0"/>
              <a:buChar char="X"/>
            </a:pPr>
            <a:r>
              <a:rPr lang="en-GB" sz="2000" dirty="0"/>
              <a:t>Don’t mention one specific institution</a:t>
            </a:r>
          </a:p>
          <a:p>
            <a:pPr>
              <a:buClr>
                <a:srgbClr val="C00000"/>
              </a:buClr>
              <a:buFont typeface="Arial" panose="020B0604020202020204" pitchFamily="34" charset="0"/>
              <a:buChar char="X"/>
            </a:pPr>
            <a:endParaRPr lang="en-GB" sz="2000" dirty="0"/>
          </a:p>
          <a:p>
            <a:pPr>
              <a:buClr>
                <a:srgbClr val="C00000"/>
              </a:buClr>
              <a:buFont typeface="Arial" panose="020B0604020202020204" pitchFamily="34" charset="0"/>
              <a:buChar char="X"/>
            </a:pPr>
            <a:r>
              <a:rPr lang="en-GB" sz="2000" dirty="0"/>
              <a:t>Don’t quote for the sake of quoting</a:t>
            </a:r>
          </a:p>
          <a:p>
            <a:pPr marL="0" indent="0">
              <a:buClr>
                <a:srgbClr val="C00000"/>
              </a:buClr>
              <a:buNone/>
            </a:pPr>
            <a:endParaRPr lang="en-GB" sz="2000" dirty="0"/>
          </a:p>
          <a:p>
            <a:pPr>
              <a:buClr>
                <a:srgbClr val="C00000"/>
              </a:buClr>
              <a:buFont typeface="Arial" panose="020B0604020202020204" pitchFamily="34" charset="0"/>
              <a:buChar char="X"/>
            </a:pPr>
            <a:r>
              <a:rPr lang="en-GB" sz="2000" dirty="0"/>
              <a:t>Don’t leave it until the last minute</a:t>
            </a:r>
          </a:p>
          <a:p>
            <a:pPr>
              <a:buClr>
                <a:srgbClr val="C00000"/>
              </a:buClr>
              <a:buFont typeface="Arial" panose="020B0604020202020204" pitchFamily="34" charset="0"/>
              <a:buChar char="X"/>
            </a:pPr>
            <a:endParaRPr lang="en-GB" sz="2000" dirty="0"/>
          </a:p>
        </p:txBody>
      </p:sp>
    </p:spTree>
    <p:extLst>
      <p:ext uri="{BB962C8B-B14F-4D97-AF65-F5344CB8AC3E}">
        <p14:creationId xmlns:p14="http://schemas.microsoft.com/office/powerpoint/2010/main" val="2963674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498615"/>
            <a:ext cx="6828761" cy="897697"/>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YOUR PERSONAL STATEMENT</a:t>
            </a:r>
          </a:p>
        </p:txBody>
      </p:sp>
      <p:sp>
        <p:nvSpPr>
          <p:cNvPr id="6" name="Rectangle 5"/>
          <p:cNvSpPr/>
          <p:nvPr/>
        </p:nvSpPr>
        <p:spPr>
          <a:xfrm>
            <a:off x="1442438" y="2561608"/>
            <a:ext cx="9332242" cy="1294112"/>
          </a:xfrm>
          <a:prstGeom prst="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TIME TO START YOUR OWN PERSONAL STATEMENT!</a:t>
            </a:r>
          </a:p>
        </p:txBody>
      </p:sp>
    </p:spTree>
    <p:extLst>
      <p:ext uri="{BB962C8B-B14F-4D97-AF65-F5344CB8AC3E}">
        <p14:creationId xmlns:p14="http://schemas.microsoft.com/office/powerpoint/2010/main" val="1978328796"/>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0470" y="5488839"/>
            <a:ext cx="2245718" cy="1132821"/>
            <a:chOff x="4940529" y="4696636"/>
            <a:chExt cx="2245718" cy="1132821"/>
          </a:xfrm>
        </p:grpSpPr>
        <p:grpSp>
          <p:nvGrpSpPr>
            <p:cNvPr id="4" name="Group 3"/>
            <p:cNvGrpSpPr/>
            <p:nvPr/>
          </p:nvGrpSpPr>
          <p:grpSpPr>
            <a:xfrm>
              <a:off x="4940529" y="4696636"/>
              <a:ext cx="2245718" cy="609601"/>
              <a:chOff x="4471605" y="5277852"/>
              <a:chExt cx="2844653" cy="747811"/>
            </a:xfrm>
          </p:grpSpPr>
          <p:pic>
            <p:nvPicPr>
              <p:cNvPr id="1028" name="Picture 4" descr="Transparent Background White Instagram Logo, Cliparts &amp; Cartoons - Jing.fm"/>
              <p:cNvPicPr>
                <a:picLocks noChangeAspect="1" noChangeArrowheads="1"/>
              </p:cNvPicPr>
              <p:nvPr/>
            </p:nvPicPr>
            <p:blipFill rotWithShape="1">
              <a:blip r:embed="rId3" cstate="print">
                <a:clrChange>
                  <a:clrFrom>
                    <a:srgbClr val="EEEEEE"/>
                  </a:clrFrom>
                  <a:clrTo>
                    <a:srgbClr val="EEEEEE">
                      <a:alpha val="0"/>
                    </a:srgbClr>
                  </a:clrTo>
                </a:clrChange>
                <a:extLst>
                  <a:ext uri="{28A0092B-C50C-407E-A947-70E740481C1C}">
                    <a14:useLocalDpi xmlns:a14="http://schemas.microsoft.com/office/drawing/2010/main" val="0"/>
                  </a:ext>
                </a:extLst>
              </a:blip>
              <a:srcRect l="15213" t="5134" r="13381" b="3972"/>
              <a:stretch/>
            </p:blipFill>
            <p:spPr bwMode="auto">
              <a:xfrm>
                <a:off x="4471605" y="5277853"/>
                <a:ext cx="729057" cy="7478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witter Icon White Transparent #176653 - Free Icons Library"/>
              <p:cNvPicPr>
                <a:picLocks noChangeAspect="1" noChangeArrowheads="1"/>
              </p:cNvPicPr>
              <p:nvPr/>
            </p:nvPicPr>
            <p:blipFill rotWithShape="1">
              <a:blip r:embed="rId4">
                <a:extLst>
                  <a:ext uri="{28A0092B-C50C-407E-A947-70E740481C1C}">
                    <a14:useLocalDpi xmlns:a14="http://schemas.microsoft.com/office/drawing/2010/main" val="0"/>
                  </a:ext>
                </a:extLst>
              </a:blip>
              <a:srcRect l="30710" t="34142" r="31357" b="33489"/>
              <a:stretch/>
            </p:blipFill>
            <p:spPr bwMode="auto">
              <a:xfrm>
                <a:off x="5438428" y="5277852"/>
                <a:ext cx="876342" cy="7478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ite Square Facebook Logos PNG Transparent Background, Free Download #774  - FreeIcon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542" t="17460" r="16412" b="16890"/>
              <a:stretch/>
            </p:blipFill>
            <p:spPr bwMode="auto">
              <a:xfrm>
                <a:off x="6552536" y="5277852"/>
                <a:ext cx="763722" cy="74781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4962561" y="5306237"/>
              <a:ext cx="2223686" cy="523220"/>
            </a:xfrm>
            <a:prstGeom prst="rect">
              <a:avLst/>
            </a:prstGeom>
            <a:noFill/>
          </p:spPr>
          <p:txBody>
            <a:bodyPr wrap="none" rtlCol="0">
              <a:spAutoFit/>
            </a:bodyPr>
            <a:lstStyle/>
            <a:p>
              <a:r>
                <a:rPr lang="en-GB" sz="2800" b="1" dirty="0">
                  <a:solidFill>
                    <a:schemeClr val="bg1"/>
                  </a:solidFill>
                  <a:latin typeface="Roboto" panose="02000000000000000000" pitchFamily="2" charset="0"/>
                  <a:ea typeface="Roboto" panose="02000000000000000000" pitchFamily="2" charset="0"/>
                  <a:cs typeface="Roboto" panose="02000000000000000000" pitchFamily="2" charset="0"/>
                </a:rPr>
                <a:t>@aspiretohe</a:t>
              </a:r>
            </a:p>
          </p:txBody>
        </p:sp>
      </p:grpSp>
    </p:spTree>
    <p:extLst>
      <p:ext uri="{BB962C8B-B14F-4D97-AF65-F5344CB8AC3E}">
        <p14:creationId xmlns:p14="http://schemas.microsoft.com/office/powerpoint/2010/main" val="4220019377"/>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4016" y="436825"/>
            <a:ext cx="3699618" cy="83591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WHAT IS UCAS?</a:t>
            </a:r>
          </a:p>
        </p:txBody>
      </p:sp>
      <p:pic>
        <p:nvPicPr>
          <p:cNvPr id="1026" name="Picture 2" descr="UCAS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79" y="1657139"/>
            <a:ext cx="6488401" cy="2162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1679" y="3718560"/>
            <a:ext cx="9952961" cy="2646878"/>
          </a:xfrm>
          <a:prstGeom prst="rect">
            <a:avLst/>
          </a:prstGeom>
          <a:noFill/>
        </p:spPr>
        <p:txBody>
          <a:bodyPr wrap="square" rtlCol="0">
            <a:spAutoFit/>
          </a:bodyPr>
          <a:lstStyle/>
          <a:p>
            <a:r>
              <a:rPr lang="en-GB" sz="16600" dirty="0"/>
              <a:t>REFRESH</a:t>
            </a:r>
          </a:p>
        </p:txBody>
      </p:sp>
    </p:spTree>
    <p:extLst>
      <p:ext uri="{BB962C8B-B14F-4D97-AF65-F5344CB8AC3E}">
        <p14:creationId xmlns:p14="http://schemas.microsoft.com/office/powerpoint/2010/main" val="2910543832"/>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678" y="1605280"/>
            <a:ext cx="10176481" cy="2062103"/>
          </a:xfrm>
          <a:prstGeom prst="rect">
            <a:avLst/>
          </a:prstGeom>
          <a:noFill/>
        </p:spPr>
        <p:txBody>
          <a:bodyPr wrap="square" rtlCol="0">
            <a:spAutoFit/>
          </a:bodyPr>
          <a:lstStyle/>
          <a:p>
            <a:pPr marL="457200" indent="-457200">
              <a:buFont typeface="Arial" panose="020B0604020202020204" pitchFamily="34" charset="0"/>
              <a:buChar char="•"/>
            </a:pPr>
            <a:r>
              <a:rPr lang="en-GB" sz="3200" dirty="0"/>
              <a:t>UCAS stands for ‘</a:t>
            </a:r>
            <a:r>
              <a:rPr lang="en-GB" sz="3200" dirty="0">
                <a:solidFill>
                  <a:srgbClr val="FF0000"/>
                </a:solidFill>
              </a:rPr>
              <a:t>U</a:t>
            </a:r>
            <a:r>
              <a:rPr lang="en-GB" sz="3200" dirty="0"/>
              <a:t>niversities and </a:t>
            </a:r>
            <a:r>
              <a:rPr lang="en-GB" sz="3200" dirty="0">
                <a:solidFill>
                  <a:srgbClr val="FF0000"/>
                </a:solidFill>
              </a:rPr>
              <a:t>C</a:t>
            </a:r>
            <a:r>
              <a:rPr lang="en-GB" sz="3200" dirty="0"/>
              <a:t>olleges </a:t>
            </a:r>
            <a:r>
              <a:rPr lang="en-GB" sz="3200" dirty="0">
                <a:solidFill>
                  <a:srgbClr val="FF0000"/>
                </a:solidFill>
              </a:rPr>
              <a:t>A</a:t>
            </a:r>
            <a:r>
              <a:rPr lang="en-GB" sz="3200" dirty="0"/>
              <a:t>dmissions </a:t>
            </a:r>
            <a:r>
              <a:rPr lang="en-GB" sz="3200" dirty="0">
                <a:solidFill>
                  <a:srgbClr val="FF0000"/>
                </a:solidFill>
              </a:rPr>
              <a:t>S</a:t>
            </a:r>
            <a:r>
              <a:rPr lang="en-GB" sz="3200" dirty="0"/>
              <a:t>ervice’. </a:t>
            </a:r>
          </a:p>
          <a:p>
            <a:pPr marL="457200" indent="-457200">
              <a:buFont typeface="Arial" panose="020B0604020202020204" pitchFamily="34" charset="0"/>
              <a:buChar char="•"/>
            </a:pPr>
            <a:r>
              <a:rPr lang="en-GB" sz="3200" dirty="0"/>
              <a:t>It’s the centralised service that students use to apply to university.</a:t>
            </a:r>
          </a:p>
        </p:txBody>
      </p:sp>
      <p:sp>
        <p:nvSpPr>
          <p:cNvPr id="4" name="Rectangle 3">
            <a:extLst>
              <a:ext uri="{FF2B5EF4-FFF2-40B4-BE49-F238E27FC236}">
                <a16:creationId xmlns:a16="http://schemas.microsoft.com/office/drawing/2014/main" id="{DDB41C9F-747C-F940-9003-1EE129D1042F}"/>
              </a:ext>
            </a:extLst>
          </p:cNvPr>
          <p:cNvSpPr>
            <a:spLocks noChangeArrowheads="1"/>
          </p:cNvSpPr>
          <p:nvPr/>
        </p:nvSpPr>
        <p:spPr bwMode="auto">
          <a:xfrm>
            <a:off x="501679" y="3965372"/>
            <a:ext cx="5523201" cy="198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marL="341313" indent="-341313" defTabSz="685800">
              <a:lnSpc>
                <a:spcPct val="90000"/>
              </a:lnSpc>
              <a:spcBef>
                <a:spcPts val="750"/>
              </a:spcBef>
              <a:buFont typeface="Arial" charset="0"/>
              <a:buChar char="•"/>
              <a:defRPr sz="2100">
                <a:solidFill>
                  <a:schemeClr val="tx1"/>
                </a:solidFill>
                <a:latin typeface="Calibri" charset="0"/>
              </a:defRPr>
            </a:lvl1pPr>
            <a:lvl2pPr marL="742950" indent="-285750" defTabSz="685800">
              <a:lnSpc>
                <a:spcPct val="90000"/>
              </a:lnSpc>
              <a:spcBef>
                <a:spcPts val="375"/>
              </a:spcBef>
              <a:buFont typeface="Arial" charset="0"/>
              <a:buChar char="•"/>
              <a:defRPr>
                <a:solidFill>
                  <a:schemeClr val="tx1"/>
                </a:solidFill>
                <a:latin typeface="Calibri" charset="0"/>
              </a:defRPr>
            </a:lvl2pPr>
            <a:lvl3pPr marL="1143000" indent="-228600" defTabSz="685800">
              <a:lnSpc>
                <a:spcPct val="90000"/>
              </a:lnSpc>
              <a:spcBef>
                <a:spcPts val="375"/>
              </a:spcBef>
              <a:buFont typeface="Arial" charset="0"/>
              <a:buChar char="•"/>
              <a:defRPr sz="1500">
                <a:solidFill>
                  <a:schemeClr val="tx1"/>
                </a:solidFill>
                <a:latin typeface="Calibri" charset="0"/>
              </a:defRPr>
            </a:lvl3pPr>
            <a:lvl4pPr marL="1600200" indent="-228600" defTabSz="685800">
              <a:lnSpc>
                <a:spcPct val="90000"/>
              </a:lnSpc>
              <a:spcBef>
                <a:spcPts val="375"/>
              </a:spcBef>
              <a:buFont typeface="Arial" charset="0"/>
              <a:buChar char="•"/>
              <a:defRPr sz="1300">
                <a:solidFill>
                  <a:schemeClr val="tx1"/>
                </a:solidFill>
                <a:latin typeface="Calibri" charset="0"/>
              </a:defRPr>
            </a:lvl4pPr>
            <a:lvl5pPr marL="2057400" indent="-228600" defTabSz="685800">
              <a:lnSpc>
                <a:spcPct val="90000"/>
              </a:lnSpc>
              <a:spcBef>
                <a:spcPts val="375"/>
              </a:spcBef>
              <a:buFont typeface="Arial" charset="0"/>
              <a:buChar char="•"/>
              <a:defRPr sz="1300">
                <a:solidFill>
                  <a:schemeClr val="tx1"/>
                </a:solidFill>
                <a:latin typeface="Calibri" charset="0"/>
              </a:defRPr>
            </a:lvl5pPr>
            <a:lvl6pPr marL="25146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6pPr>
            <a:lvl7pPr marL="29718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7pPr>
            <a:lvl8pPr marL="34290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8pPr>
            <a:lvl9pPr marL="38862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9pPr>
          </a:lstStyle>
          <a:p>
            <a:pPr marL="0" indent="0">
              <a:buClr>
                <a:srgbClr val="E00023"/>
              </a:buClr>
              <a:buNone/>
              <a:defRPr/>
            </a:pPr>
            <a:r>
              <a:rPr lang="en-GB" sz="2000" b="1" dirty="0">
                <a:latin typeface="+mn-lt"/>
              </a:rPr>
              <a:t>       UCAS does:</a:t>
            </a:r>
          </a:p>
          <a:p>
            <a:pPr>
              <a:buClr>
                <a:srgbClr val="E00023"/>
              </a:buClr>
              <a:buFont typeface="Arial" panose="020B0604020202020204" pitchFamily="34" charset="0"/>
              <a:buChar char="•"/>
              <a:defRPr/>
            </a:pPr>
            <a:r>
              <a:rPr lang="en-GB" sz="2000" dirty="0">
                <a:latin typeface="+mn-lt"/>
              </a:rPr>
              <a:t>process applications</a:t>
            </a:r>
          </a:p>
          <a:p>
            <a:pPr>
              <a:buClr>
                <a:srgbClr val="E00023"/>
              </a:buClr>
              <a:buFont typeface="Arial" panose="020B0604020202020204" pitchFamily="34" charset="0"/>
              <a:buChar char="•"/>
              <a:defRPr/>
            </a:pPr>
            <a:r>
              <a:rPr lang="en-GB" sz="2000" dirty="0">
                <a:latin typeface="+mn-lt"/>
              </a:rPr>
              <a:t>provide information, advice, and training</a:t>
            </a:r>
          </a:p>
          <a:p>
            <a:pPr>
              <a:buClr>
                <a:srgbClr val="E00023"/>
              </a:buClr>
              <a:buFont typeface="Arial" panose="020B0604020202020204" pitchFamily="34" charset="0"/>
              <a:buChar char="•"/>
              <a:defRPr/>
            </a:pPr>
            <a:r>
              <a:rPr lang="en-GB" sz="2000" dirty="0">
                <a:latin typeface="+mn-lt"/>
              </a:rPr>
              <a:t>have a Fraud and Verification Team</a:t>
            </a:r>
          </a:p>
          <a:p>
            <a:pPr>
              <a:buClr>
                <a:srgbClr val="E00023"/>
              </a:buClr>
              <a:buFont typeface="Arial" panose="020B0604020202020204" pitchFamily="34" charset="0"/>
              <a:buChar char="•"/>
              <a:defRPr/>
            </a:pPr>
            <a:r>
              <a:rPr lang="en-GB" sz="2000" dirty="0">
                <a:latin typeface="+mn-lt"/>
              </a:rPr>
              <a:t>take part in education sector engagement </a:t>
            </a:r>
          </a:p>
        </p:txBody>
      </p:sp>
      <p:sp>
        <p:nvSpPr>
          <p:cNvPr id="5" name="Rectangle 4">
            <a:extLst>
              <a:ext uri="{FF2B5EF4-FFF2-40B4-BE49-F238E27FC236}">
                <a16:creationId xmlns:a16="http://schemas.microsoft.com/office/drawing/2014/main" id="{0E40CC6C-7C94-624F-A896-5FF70A70F16A}"/>
              </a:ext>
            </a:extLst>
          </p:cNvPr>
          <p:cNvSpPr>
            <a:spLocks noChangeArrowheads="1"/>
          </p:cNvSpPr>
          <p:nvPr/>
        </p:nvSpPr>
        <p:spPr bwMode="auto">
          <a:xfrm>
            <a:off x="6750079" y="3965372"/>
            <a:ext cx="4542839" cy="188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marL="341313" indent="-341313" defTabSz="685800">
              <a:lnSpc>
                <a:spcPct val="90000"/>
              </a:lnSpc>
              <a:spcBef>
                <a:spcPts val="750"/>
              </a:spcBef>
              <a:buFont typeface="Arial" charset="0"/>
              <a:buChar char="•"/>
              <a:defRPr sz="2100">
                <a:solidFill>
                  <a:schemeClr val="tx1"/>
                </a:solidFill>
                <a:latin typeface="Calibri" charset="0"/>
              </a:defRPr>
            </a:lvl1pPr>
            <a:lvl2pPr marL="742950" indent="-285750" defTabSz="685800">
              <a:lnSpc>
                <a:spcPct val="90000"/>
              </a:lnSpc>
              <a:spcBef>
                <a:spcPts val="375"/>
              </a:spcBef>
              <a:buFont typeface="Arial" charset="0"/>
              <a:buChar char="•"/>
              <a:defRPr>
                <a:solidFill>
                  <a:schemeClr val="tx1"/>
                </a:solidFill>
                <a:latin typeface="Calibri" charset="0"/>
              </a:defRPr>
            </a:lvl2pPr>
            <a:lvl3pPr marL="1143000" indent="-228600" defTabSz="685800">
              <a:lnSpc>
                <a:spcPct val="90000"/>
              </a:lnSpc>
              <a:spcBef>
                <a:spcPts val="375"/>
              </a:spcBef>
              <a:buFont typeface="Arial" charset="0"/>
              <a:buChar char="•"/>
              <a:defRPr sz="1500">
                <a:solidFill>
                  <a:schemeClr val="tx1"/>
                </a:solidFill>
                <a:latin typeface="Calibri" charset="0"/>
              </a:defRPr>
            </a:lvl3pPr>
            <a:lvl4pPr marL="1600200" indent="-228600" defTabSz="685800">
              <a:lnSpc>
                <a:spcPct val="90000"/>
              </a:lnSpc>
              <a:spcBef>
                <a:spcPts val="375"/>
              </a:spcBef>
              <a:buFont typeface="Arial" charset="0"/>
              <a:buChar char="•"/>
              <a:defRPr sz="1300">
                <a:solidFill>
                  <a:schemeClr val="tx1"/>
                </a:solidFill>
                <a:latin typeface="Calibri" charset="0"/>
              </a:defRPr>
            </a:lvl4pPr>
            <a:lvl5pPr marL="2057400" indent="-228600" defTabSz="685800">
              <a:lnSpc>
                <a:spcPct val="90000"/>
              </a:lnSpc>
              <a:spcBef>
                <a:spcPts val="375"/>
              </a:spcBef>
              <a:buFont typeface="Arial" charset="0"/>
              <a:buChar char="•"/>
              <a:defRPr sz="1300">
                <a:solidFill>
                  <a:schemeClr val="tx1"/>
                </a:solidFill>
                <a:latin typeface="Calibri" charset="0"/>
              </a:defRPr>
            </a:lvl5pPr>
            <a:lvl6pPr marL="25146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6pPr>
            <a:lvl7pPr marL="29718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7pPr>
            <a:lvl8pPr marL="34290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8pPr>
            <a:lvl9pPr marL="3886200" indent="-228600" defTabSz="685800" eaLnBrk="0" fontAlgn="base" hangingPunct="0">
              <a:lnSpc>
                <a:spcPct val="90000"/>
              </a:lnSpc>
              <a:spcBef>
                <a:spcPts val="375"/>
              </a:spcBef>
              <a:spcAft>
                <a:spcPct val="0"/>
              </a:spcAft>
              <a:buFont typeface="Arial" charset="0"/>
              <a:buChar char="•"/>
              <a:defRPr sz="1300">
                <a:solidFill>
                  <a:schemeClr val="tx1"/>
                </a:solidFill>
                <a:latin typeface="Calibri" charset="0"/>
              </a:defRPr>
            </a:lvl9pPr>
          </a:lstStyle>
          <a:p>
            <a:pPr marL="0" indent="0">
              <a:buClr>
                <a:srgbClr val="E00023"/>
              </a:buClr>
              <a:buNone/>
              <a:defRPr/>
            </a:pPr>
            <a:r>
              <a:rPr lang="en-GB" sz="2000" b="1" dirty="0">
                <a:latin typeface="+mn-lt"/>
              </a:rPr>
              <a:t>       UCAS doesn’t:</a:t>
            </a:r>
          </a:p>
          <a:p>
            <a:pPr>
              <a:buClr>
                <a:srgbClr val="E00023"/>
              </a:buClr>
              <a:buFont typeface="Arial" panose="020B0604020202020204" pitchFamily="34" charset="0"/>
              <a:buChar char="•"/>
              <a:defRPr/>
            </a:pPr>
            <a:r>
              <a:rPr lang="en-GB" sz="2000" dirty="0">
                <a:latin typeface="+mn-lt"/>
              </a:rPr>
              <a:t>suggest courses or universities</a:t>
            </a:r>
          </a:p>
          <a:p>
            <a:pPr>
              <a:buClr>
                <a:srgbClr val="E00023"/>
              </a:buClr>
              <a:buFont typeface="Arial" panose="020B0604020202020204" pitchFamily="34" charset="0"/>
              <a:buChar char="•"/>
              <a:defRPr/>
            </a:pPr>
            <a:r>
              <a:rPr lang="en-GB" sz="2000" dirty="0">
                <a:latin typeface="+mn-lt"/>
              </a:rPr>
              <a:t>make decisions or offers</a:t>
            </a:r>
          </a:p>
          <a:p>
            <a:pPr>
              <a:buClr>
                <a:srgbClr val="E00023"/>
              </a:buClr>
              <a:buFont typeface="Arial" panose="020B0604020202020204" pitchFamily="34" charset="0"/>
              <a:buChar char="•"/>
              <a:defRPr/>
            </a:pPr>
            <a:r>
              <a:rPr lang="en-GB" sz="2000" dirty="0">
                <a:latin typeface="+mn-lt"/>
              </a:rPr>
              <a:t>advise on finance, immigration, or visas for individuals</a:t>
            </a:r>
          </a:p>
        </p:txBody>
      </p:sp>
      <p:sp>
        <p:nvSpPr>
          <p:cNvPr id="6" name="Rectangle 5"/>
          <p:cNvSpPr/>
          <p:nvPr/>
        </p:nvSpPr>
        <p:spPr>
          <a:xfrm>
            <a:off x="514016" y="436825"/>
            <a:ext cx="3699618" cy="83591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WHAT IS UCAS?</a:t>
            </a:r>
          </a:p>
        </p:txBody>
      </p:sp>
    </p:spTree>
    <p:extLst>
      <p:ext uri="{BB962C8B-B14F-4D97-AF65-F5344CB8AC3E}">
        <p14:creationId xmlns:p14="http://schemas.microsoft.com/office/powerpoint/2010/main" val="26789021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1679" y="436829"/>
            <a:ext cx="8246081" cy="114363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latin typeface="Roboto" panose="02000000000000000000" pitchFamily="2" charset="0"/>
                <a:ea typeface="Roboto" panose="02000000000000000000" pitchFamily="2" charset="0"/>
                <a:cs typeface="Roboto" panose="02000000000000000000" pitchFamily="2" charset="0"/>
              </a:rPr>
              <a:t>HOW MANY UNIVERSITIES CAN STUDENTS APPLY TO? </a:t>
            </a:r>
            <a:endParaRPr lang="en-GB" sz="3200" b="1" dirty="0"/>
          </a:p>
        </p:txBody>
      </p:sp>
      <p:sp>
        <p:nvSpPr>
          <p:cNvPr id="11" name="TPAnswers"/>
          <p:cNvSpPr txBox="1">
            <a:spLocks/>
          </p:cNvSpPr>
          <p:nvPr>
            <p:custDataLst>
              <p:tags r:id="rId1"/>
            </p:custDataLst>
          </p:nvPr>
        </p:nvSpPr>
        <p:spPr>
          <a:xfrm>
            <a:off x="501679" y="1945699"/>
            <a:ext cx="1573481" cy="341118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14400" indent="-914400">
              <a:lnSpc>
                <a:spcPct val="100000"/>
              </a:lnSpc>
              <a:spcBef>
                <a:spcPct val="20000"/>
              </a:spcBef>
              <a:buFont typeface="+mj-lt"/>
              <a:buAutoNum type="alphaUcPeriod"/>
            </a:pPr>
            <a:r>
              <a:rPr lang="en-GB" sz="4800" b="1" dirty="0"/>
              <a:t>1</a:t>
            </a:r>
          </a:p>
          <a:p>
            <a:pPr marL="914400" indent="-914400">
              <a:lnSpc>
                <a:spcPct val="100000"/>
              </a:lnSpc>
              <a:spcBef>
                <a:spcPct val="20000"/>
              </a:spcBef>
              <a:buFont typeface="+mj-lt"/>
              <a:buAutoNum type="alphaUcPeriod"/>
            </a:pPr>
            <a:r>
              <a:rPr lang="en-GB" sz="4800" b="1" dirty="0"/>
              <a:t>3</a:t>
            </a:r>
          </a:p>
          <a:p>
            <a:pPr marL="914400" indent="-914400">
              <a:lnSpc>
                <a:spcPct val="100000"/>
              </a:lnSpc>
              <a:spcBef>
                <a:spcPct val="20000"/>
              </a:spcBef>
              <a:buFont typeface="+mj-lt"/>
              <a:buAutoNum type="alphaUcPeriod"/>
            </a:pPr>
            <a:r>
              <a:rPr lang="en-GB" sz="4800" b="1" dirty="0"/>
              <a:t>5</a:t>
            </a:r>
          </a:p>
          <a:p>
            <a:pPr marL="914400" indent="-914400">
              <a:lnSpc>
                <a:spcPct val="100000"/>
              </a:lnSpc>
              <a:spcBef>
                <a:spcPct val="20000"/>
              </a:spcBef>
              <a:buFont typeface="+mj-lt"/>
              <a:buAutoNum type="alphaUcPeriod"/>
            </a:pPr>
            <a:r>
              <a:rPr lang="en-GB" sz="4800" b="1" dirty="0"/>
              <a:t>7</a:t>
            </a:r>
          </a:p>
        </p:txBody>
      </p:sp>
      <p:sp>
        <p:nvSpPr>
          <p:cNvPr id="17" name="CorShape1"/>
          <p:cNvSpPr/>
          <p:nvPr>
            <p:custDataLst>
              <p:tags r:id="rId2"/>
            </p:custDataLst>
          </p:nvPr>
        </p:nvSpPr>
        <p:spPr>
          <a:xfrm>
            <a:off x="501679" y="3651292"/>
            <a:ext cx="1573481" cy="877824"/>
          </a:xfrm>
          <a:prstGeom prst="roundRect">
            <a:avLst/>
          </a:prstGeom>
          <a:noFill/>
          <a:ln w="25400" cap="flat" cmpd="sng" algn="ctr">
            <a:solidFill>
              <a:srgbClr val="00C8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706854" y="2494564"/>
            <a:ext cx="3835729" cy="1631216"/>
          </a:xfrm>
          <a:prstGeom prst="rect">
            <a:avLst/>
          </a:prstGeom>
          <a:noFill/>
        </p:spPr>
        <p:txBody>
          <a:bodyPr wrap="square" rtlCol="0">
            <a:spAutoFit/>
          </a:bodyPr>
          <a:lstStyle/>
          <a:p>
            <a:r>
              <a:rPr lang="en-GB" sz="2000" b="1" dirty="0">
                <a:latin typeface="Roboto" panose="02000000000000000000" pitchFamily="2" charset="0"/>
                <a:ea typeface="Roboto" panose="02000000000000000000" pitchFamily="2" charset="0"/>
                <a:cs typeface="Roboto" panose="02000000000000000000" pitchFamily="2" charset="0"/>
              </a:rPr>
              <a:t>Answer = 5 </a:t>
            </a:r>
          </a:p>
          <a:p>
            <a:endParaRPr lang="en-GB" sz="2000" b="1" i="1" dirty="0">
              <a:latin typeface="Roboto" panose="02000000000000000000" pitchFamily="2" charset="0"/>
              <a:ea typeface="Roboto" panose="02000000000000000000" pitchFamily="2" charset="0"/>
              <a:cs typeface="Roboto" panose="02000000000000000000" pitchFamily="2" charset="0"/>
            </a:endParaRPr>
          </a:p>
          <a:p>
            <a:r>
              <a:rPr lang="en-GB" sz="2000" i="1" dirty="0">
                <a:latin typeface="Roboto" panose="02000000000000000000" pitchFamily="2" charset="0"/>
                <a:ea typeface="Roboto" panose="02000000000000000000" pitchFamily="2" charset="0"/>
                <a:cs typeface="Roboto" panose="02000000000000000000" pitchFamily="2" charset="0"/>
              </a:rPr>
              <a:t>Students will have the opportunity to apply for up to 5 choices.</a:t>
            </a:r>
          </a:p>
        </p:txBody>
      </p:sp>
    </p:spTree>
    <p:extLst>
      <p:ext uri="{BB962C8B-B14F-4D97-AF65-F5344CB8AC3E}">
        <p14:creationId xmlns:p14="http://schemas.microsoft.com/office/powerpoint/2010/main" val="41615614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repeatCount="10000" repeatDur="0" restart="never" fill="hold" grpId="1" nodeType="afterEffect">
                                  <p:stCondLst>
                                    <p:cond delay="0"/>
                                  </p:stCondLst>
                                  <p:childTnLst>
                                    <p:animEffect transition="out" filter="fade">
                                      <p:cBhvr>
                                        <p:cTn id="11" dur="500" tmFilter="0, 0; .2, .5; .8, .5; 1, 0"/>
                                        <p:tgtEl>
                                          <p:spTgt spid="17"/>
                                        </p:tgtEl>
                                      </p:cBhvr>
                                    </p:animEffect>
                                    <p:animScale>
                                      <p:cBhvr>
                                        <p:cTn id="12" dur="250" autoRev="1" fill="hold"/>
                                        <p:tgtEl>
                                          <p:spTgt spid="1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0" presetClass="entr" presetSubtype="0" repeatDur="0" restart="never"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473902"/>
            <a:ext cx="8215601" cy="1775576"/>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HOW MUCH WILL IT COST TO APPLY FOR COURSES VIA UCAS FOR 2021 ENTRY?</a:t>
            </a:r>
          </a:p>
        </p:txBody>
      </p:sp>
      <p:sp>
        <p:nvSpPr>
          <p:cNvPr id="3" name="TPAnswers"/>
          <p:cNvSpPr txBox="1">
            <a:spLocks/>
          </p:cNvSpPr>
          <p:nvPr>
            <p:custDataLst>
              <p:tags r:id="rId1"/>
            </p:custDataLst>
          </p:nvPr>
        </p:nvSpPr>
        <p:spPr>
          <a:xfrm>
            <a:off x="501679" y="2636579"/>
            <a:ext cx="7788881" cy="341118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14400" indent="-914400">
              <a:lnSpc>
                <a:spcPct val="100000"/>
              </a:lnSpc>
              <a:spcBef>
                <a:spcPct val="20000"/>
              </a:spcBef>
              <a:buFont typeface="+mj-lt"/>
              <a:buAutoNum type="alphaUcPeriod"/>
            </a:pPr>
            <a:r>
              <a:rPr lang="en-GB" sz="2400" b="1" dirty="0">
                <a:latin typeface="Roboto" panose="02000000000000000000" pitchFamily="2" charset="0"/>
                <a:ea typeface="Roboto" panose="02000000000000000000" pitchFamily="2" charset="0"/>
                <a:cs typeface="Roboto" panose="02000000000000000000" pitchFamily="2" charset="0"/>
              </a:rPr>
              <a:t>£18 for a single choice, £23 for more than one choice.</a:t>
            </a:r>
          </a:p>
          <a:p>
            <a:pPr marL="914400" indent="-914400">
              <a:lnSpc>
                <a:spcPct val="100000"/>
              </a:lnSpc>
              <a:spcBef>
                <a:spcPct val="20000"/>
              </a:spcBef>
              <a:buFont typeface="+mj-lt"/>
              <a:buAutoNum type="alphaUcPeriod"/>
            </a:pPr>
            <a:r>
              <a:rPr lang="en-GB" sz="2400" b="1" dirty="0">
                <a:latin typeface="Roboto" panose="02000000000000000000" pitchFamily="2" charset="0"/>
                <a:ea typeface="Roboto" panose="02000000000000000000" pitchFamily="2" charset="0"/>
                <a:cs typeface="Roboto" panose="02000000000000000000" pitchFamily="2" charset="0"/>
              </a:rPr>
              <a:t>£20 for a single choice, £30 for more than one choice.</a:t>
            </a:r>
          </a:p>
          <a:p>
            <a:pPr marL="914400" indent="-914400">
              <a:lnSpc>
                <a:spcPct val="100000"/>
              </a:lnSpc>
              <a:spcBef>
                <a:spcPct val="20000"/>
              </a:spcBef>
              <a:buFont typeface="+mj-lt"/>
              <a:buAutoNum type="alphaUcPeriod"/>
            </a:pPr>
            <a:r>
              <a:rPr lang="en-GB" sz="2400" b="1" dirty="0">
                <a:latin typeface="Roboto" panose="02000000000000000000" pitchFamily="2" charset="0"/>
                <a:ea typeface="Roboto" panose="02000000000000000000" pitchFamily="2" charset="0"/>
                <a:cs typeface="Roboto" panose="02000000000000000000" pitchFamily="2" charset="0"/>
              </a:rPr>
              <a:t>£23 for a single choice, £25 for more than one choice.</a:t>
            </a:r>
          </a:p>
          <a:p>
            <a:pPr marL="914400" indent="-914400">
              <a:lnSpc>
                <a:spcPct val="100000"/>
              </a:lnSpc>
              <a:spcBef>
                <a:spcPct val="20000"/>
              </a:spcBef>
              <a:buFont typeface="+mj-lt"/>
              <a:buAutoNum type="alphaUcPeriod"/>
            </a:pPr>
            <a:r>
              <a:rPr lang="en-GB" sz="2400" b="1" i="1" dirty="0">
                <a:latin typeface="Roboto" panose="02000000000000000000" pitchFamily="2" charset="0"/>
                <a:ea typeface="Roboto" panose="02000000000000000000" pitchFamily="2" charset="0"/>
                <a:cs typeface="Roboto" panose="02000000000000000000" pitchFamily="2" charset="0"/>
              </a:rPr>
              <a:t>£22.50 for a single choice, or £27 for more than one choice. </a:t>
            </a:r>
          </a:p>
          <a:p>
            <a:pPr marL="914400" indent="-914400">
              <a:lnSpc>
                <a:spcPct val="100000"/>
              </a:lnSpc>
              <a:spcBef>
                <a:spcPct val="20000"/>
              </a:spcBef>
              <a:buFont typeface="+mj-lt"/>
              <a:buAutoNum type="alphaUcPeriod"/>
            </a:pPr>
            <a:endParaRPr lang="en-GB" sz="2400" b="1" dirty="0"/>
          </a:p>
        </p:txBody>
      </p:sp>
      <p:sp>
        <p:nvSpPr>
          <p:cNvPr id="5" name="CorShape1"/>
          <p:cNvSpPr/>
          <p:nvPr>
            <p:custDataLst>
              <p:tags r:id="rId2"/>
            </p:custDataLst>
          </p:nvPr>
        </p:nvSpPr>
        <p:spPr>
          <a:xfrm>
            <a:off x="410239" y="4998269"/>
            <a:ext cx="8134321" cy="894531"/>
          </a:xfrm>
          <a:prstGeom prst="roundRect">
            <a:avLst/>
          </a:prstGeom>
          <a:noFill/>
          <a:ln w="25400" cap="flat" cmpd="sng" algn="ctr">
            <a:solidFill>
              <a:srgbClr val="00C8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21680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repeatCount="10000" repeatDur="0" restart="never" fill="hold" grpId="1" nodeType="after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498617"/>
            <a:ext cx="7687281" cy="1317826"/>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WHAT IS SIGNIFICANT ABOUT THE DATE – 31</a:t>
            </a:r>
            <a:r>
              <a:rPr lang="en-GB" sz="3600" b="1" baseline="30000" dirty="0">
                <a:solidFill>
                  <a:schemeClr val="bg1"/>
                </a:solidFill>
              </a:rPr>
              <a:t>st</a:t>
            </a:r>
            <a:r>
              <a:rPr lang="en-GB" sz="3600" b="1" dirty="0">
                <a:solidFill>
                  <a:schemeClr val="bg1"/>
                </a:solidFill>
              </a:rPr>
              <a:t> JANUARY 2024?*</a:t>
            </a:r>
          </a:p>
        </p:txBody>
      </p:sp>
      <p:sp>
        <p:nvSpPr>
          <p:cNvPr id="3" name="Rectangle 2"/>
          <p:cNvSpPr/>
          <p:nvPr/>
        </p:nvSpPr>
        <p:spPr>
          <a:xfrm>
            <a:off x="501679" y="2095252"/>
            <a:ext cx="7412961" cy="2677656"/>
          </a:xfrm>
          <a:prstGeom prst="rect">
            <a:avLst/>
          </a:prstGeom>
        </p:spPr>
        <p:txBody>
          <a:bodyPr wrap="square">
            <a:spAutoFit/>
          </a:bodyPr>
          <a:lstStyle/>
          <a:p>
            <a:pPr marL="914400" indent="-914400">
              <a:buFont typeface="+mj-lt"/>
              <a:buAutoNum type="alphaUcPeriod"/>
            </a:pPr>
            <a:r>
              <a:rPr lang="en-GB" sz="2800" b="1" dirty="0">
                <a:latin typeface="Roboto" panose="02000000000000000000" pitchFamily="2" charset="0"/>
                <a:ea typeface="Roboto" panose="02000000000000000000" pitchFamily="2" charset="0"/>
                <a:cs typeface="Roboto" panose="02000000000000000000" pitchFamily="2" charset="0"/>
              </a:rPr>
              <a:t>It’s the deadline to hand in your UCAS application.</a:t>
            </a:r>
          </a:p>
          <a:p>
            <a:pPr marL="914400" indent="-914400">
              <a:buFont typeface="+mj-lt"/>
              <a:buAutoNum type="alphaUcPeriod"/>
            </a:pPr>
            <a:r>
              <a:rPr lang="en-GB" sz="2800" b="1" dirty="0">
                <a:latin typeface="Roboto" panose="02000000000000000000" pitchFamily="2" charset="0"/>
                <a:ea typeface="Roboto" panose="02000000000000000000" pitchFamily="2" charset="0"/>
                <a:cs typeface="Roboto" panose="02000000000000000000" pitchFamily="2" charset="0"/>
              </a:rPr>
              <a:t>It’s when you should start your UCAS application.</a:t>
            </a:r>
          </a:p>
          <a:p>
            <a:pPr marL="914400" indent="-914400">
              <a:buFont typeface="+mj-lt"/>
              <a:buAutoNum type="alphaUcPeriod"/>
            </a:pPr>
            <a:r>
              <a:rPr lang="en-GB" sz="2800" b="1" dirty="0">
                <a:latin typeface="Roboto" panose="02000000000000000000" pitchFamily="2" charset="0"/>
                <a:ea typeface="Roboto" panose="02000000000000000000" pitchFamily="2" charset="0"/>
                <a:cs typeface="Roboto" panose="02000000000000000000" pitchFamily="2" charset="0"/>
              </a:rPr>
              <a:t>It’s in the third week of the new year.</a:t>
            </a:r>
          </a:p>
          <a:p>
            <a:pPr marL="914400" indent="-914400">
              <a:buFont typeface="+mj-lt"/>
              <a:buAutoNum type="alphaUcPeriod"/>
            </a:pPr>
            <a:r>
              <a:rPr lang="en-GB" sz="2800" b="1" dirty="0">
                <a:latin typeface="Roboto" panose="02000000000000000000" pitchFamily="2" charset="0"/>
                <a:ea typeface="Roboto" panose="02000000000000000000" pitchFamily="2" charset="0"/>
                <a:cs typeface="Roboto" panose="02000000000000000000" pitchFamily="2" charset="0"/>
              </a:rPr>
              <a:t>It’s not significant.</a:t>
            </a:r>
          </a:p>
        </p:txBody>
      </p:sp>
      <p:sp>
        <p:nvSpPr>
          <p:cNvPr id="4" name="CorShape1"/>
          <p:cNvSpPr/>
          <p:nvPr>
            <p:custDataLst>
              <p:tags r:id="rId1"/>
            </p:custDataLst>
          </p:nvPr>
        </p:nvSpPr>
        <p:spPr>
          <a:xfrm>
            <a:off x="445799" y="2099236"/>
            <a:ext cx="7468842" cy="889896"/>
          </a:xfrm>
          <a:prstGeom prst="roundRect">
            <a:avLst/>
          </a:prstGeom>
          <a:noFill/>
          <a:ln w="25400" cap="flat" cmpd="sng" algn="ctr">
            <a:solidFill>
              <a:srgbClr val="00C8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53ABD70-C986-85C1-AC64-AA2D39287398}"/>
              </a:ext>
            </a:extLst>
          </p:cNvPr>
          <p:cNvSpPr txBox="1"/>
          <p:nvPr/>
        </p:nvSpPr>
        <p:spPr>
          <a:xfrm>
            <a:off x="445799" y="5255046"/>
            <a:ext cx="8709218" cy="1200329"/>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r>
              <a:rPr lang="en-GB" sz="2400" b="1" dirty="0"/>
              <a:t>* 16 October 2023: </a:t>
            </a:r>
            <a:r>
              <a:rPr lang="en-GB" sz="2400" dirty="0"/>
              <a:t>Applications for Oxford, Cambridge and most courses in medicine, dentistry, and veterinary medicine/science should arrive at UCAS by 18:00 (UK time).</a:t>
            </a:r>
          </a:p>
        </p:txBody>
      </p:sp>
    </p:spTree>
    <p:extLst>
      <p:ext uri="{BB962C8B-B14F-4D97-AF65-F5344CB8AC3E}">
        <p14:creationId xmlns:p14="http://schemas.microsoft.com/office/powerpoint/2010/main" val="10255686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repeatCount="10000" repeatDur="0" restart="never" fill="hold" grpId="1" nodeType="after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424472"/>
            <a:ext cx="8194086" cy="1404328"/>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HOW MANY POSSIBLE UNIVERSITY RESPONSES CAN BE GIVEN BY UCAS?</a:t>
            </a:r>
          </a:p>
        </p:txBody>
      </p:sp>
      <p:sp>
        <p:nvSpPr>
          <p:cNvPr id="3" name="Rectangle 2"/>
          <p:cNvSpPr/>
          <p:nvPr/>
        </p:nvSpPr>
        <p:spPr>
          <a:xfrm>
            <a:off x="501678" y="2044164"/>
            <a:ext cx="2058642" cy="3046988"/>
          </a:xfrm>
          <a:prstGeom prst="rect">
            <a:avLst/>
          </a:prstGeom>
        </p:spPr>
        <p:txBody>
          <a:bodyPr wrap="square">
            <a:spAutoFit/>
          </a:bodyPr>
          <a:lstStyle/>
          <a:p>
            <a:pPr marL="914400" indent="-914400">
              <a:buFont typeface="+mj-lt"/>
              <a:buAutoNum type="alphaUcPeriod"/>
            </a:pPr>
            <a:r>
              <a:rPr lang="en-GB" sz="4800" b="1" dirty="0">
                <a:latin typeface="Roboto" panose="02000000000000000000" pitchFamily="2" charset="0"/>
                <a:ea typeface="Roboto" panose="02000000000000000000" pitchFamily="2" charset="0"/>
                <a:cs typeface="Roboto" panose="02000000000000000000" pitchFamily="2" charset="0"/>
              </a:rPr>
              <a:t>2</a:t>
            </a:r>
          </a:p>
          <a:p>
            <a:pPr marL="914400" indent="-914400">
              <a:buFont typeface="+mj-lt"/>
              <a:buAutoNum type="alphaUcPeriod"/>
            </a:pPr>
            <a:r>
              <a:rPr lang="en-GB" sz="4800" b="1" dirty="0">
                <a:latin typeface="Roboto" panose="02000000000000000000" pitchFamily="2" charset="0"/>
                <a:ea typeface="Roboto" panose="02000000000000000000" pitchFamily="2" charset="0"/>
                <a:cs typeface="Roboto" panose="02000000000000000000" pitchFamily="2" charset="0"/>
              </a:rPr>
              <a:t>5</a:t>
            </a:r>
          </a:p>
          <a:p>
            <a:pPr marL="914400" indent="-914400">
              <a:buFont typeface="+mj-lt"/>
              <a:buAutoNum type="alphaUcPeriod"/>
            </a:pPr>
            <a:r>
              <a:rPr lang="en-GB" sz="4800" b="1" dirty="0">
                <a:latin typeface="Roboto" panose="02000000000000000000" pitchFamily="2" charset="0"/>
                <a:ea typeface="Roboto" panose="02000000000000000000" pitchFamily="2" charset="0"/>
                <a:cs typeface="Roboto" panose="02000000000000000000" pitchFamily="2" charset="0"/>
              </a:rPr>
              <a:t>3</a:t>
            </a:r>
          </a:p>
          <a:p>
            <a:pPr marL="914400" indent="-914400">
              <a:buFont typeface="+mj-lt"/>
              <a:buAutoNum type="alphaUcPeriod"/>
            </a:pPr>
            <a:r>
              <a:rPr lang="en-GB" sz="4800" b="1" dirty="0">
                <a:latin typeface="Roboto" panose="02000000000000000000" pitchFamily="2" charset="0"/>
                <a:ea typeface="Roboto" panose="02000000000000000000" pitchFamily="2" charset="0"/>
                <a:cs typeface="Roboto" panose="02000000000000000000" pitchFamily="2" charset="0"/>
              </a:rPr>
              <a:t>4</a:t>
            </a:r>
          </a:p>
        </p:txBody>
      </p:sp>
      <p:sp>
        <p:nvSpPr>
          <p:cNvPr id="5" name="CorShape1"/>
          <p:cNvSpPr/>
          <p:nvPr>
            <p:custDataLst>
              <p:tags r:id="rId1"/>
            </p:custDataLst>
          </p:nvPr>
        </p:nvSpPr>
        <p:spPr>
          <a:xfrm>
            <a:off x="166399" y="4271678"/>
            <a:ext cx="3694401" cy="791782"/>
          </a:xfrm>
          <a:prstGeom prst="roundRect">
            <a:avLst/>
          </a:prstGeom>
          <a:noFill/>
          <a:ln w="25400" cap="flat" cmpd="sng" algn="ctr">
            <a:solidFill>
              <a:srgbClr val="00C8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345319" y="2604254"/>
            <a:ext cx="4173695" cy="2554545"/>
          </a:xfrm>
          <a:prstGeom prst="rect">
            <a:avLst/>
          </a:prstGeom>
          <a:noFill/>
        </p:spPr>
        <p:txBody>
          <a:bodyPr wrap="square" rtlCol="0">
            <a:spAutoFit/>
          </a:bodyPr>
          <a:lstStyle/>
          <a:p>
            <a:r>
              <a:rPr lang="en-GB" sz="2000" b="1" dirty="0">
                <a:latin typeface="Roboto" panose="02000000000000000000" pitchFamily="2" charset="0"/>
                <a:ea typeface="Roboto" panose="02000000000000000000" pitchFamily="2" charset="0"/>
                <a:cs typeface="Roboto" panose="02000000000000000000" pitchFamily="2" charset="0"/>
              </a:rPr>
              <a:t>Answer = 4</a:t>
            </a:r>
          </a:p>
          <a:p>
            <a:endParaRPr lang="en-GB" sz="2000" b="1" i="1" dirty="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GB" sz="2000" i="1" dirty="0">
                <a:latin typeface="Roboto" panose="02000000000000000000" pitchFamily="2" charset="0"/>
                <a:ea typeface="Roboto" panose="02000000000000000000" pitchFamily="2" charset="0"/>
                <a:cs typeface="Roboto" panose="02000000000000000000" pitchFamily="2" charset="0"/>
              </a:rPr>
              <a:t>Conditional Offer</a:t>
            </a:r>
          </a:p>
          <a:p>
            <a:pPr marL="342900" indent="-342900">
              <a:buFont typeface="Arial" panose="020B0604020202020204" pitchFamily="34" charset="0"/>
              <a:buChar char="•"/>
            </a:pPr>
            <a:r>
              <a:rPr lang="en-GB" sz="2000" i="1" dirty="0">
                <a:latin typeface="Roboto" panose="02000000000000000000" pitchFamily="2" charset="0"/>
                <a:ea typeface="Roboto" panose="02000000000000000000" pitchFamily="2" charset="0"/>
                <a:cs typeface="Roboto" panose="02000000000000000000" pitchFamily="2" charset="0"/>
              </a:rPr>
              <a:t>Unconditional Offer</a:t>
            </a:r>
          </a:p>
          <a:p>
            <a:pPr marL="342900" indent="-342900">
              <a:buFont typeface="Arial" panose="020B0604020202020204" pitchFamily="34" charset="0"/>
              <a:buChar char="•"/>
            </a:pPr>
            <a:r>
              <a:rPr lang="en-GB" sz="2000" i="1" dirty="0">
                <a:latin typeface="Roboto" panose="02000000000000000000" pitchFamily="2" charset="0"/>
                <a:ea typeface="Roboto" panose="02000000000000000000" pitchFamily="2" charset="0"/>
                <a:cs typeface="Roboto" panose="02000000000000000000" pitchFamily="2" charset="0"/>
              </a:rPr>
              <a:t>Unsuccessful</a:t>
            </a:r>
          </a:p>
          <a:p>
            <a:pPr marL="342900" indent="-342900">
              <a:buFont typeface="Arial" panose="020B0604020202020204" pitchFamily="34" charset="0"/>
              <a:buChar char="•"/>
            </a:pPr>
            <a:r>
              <a:rPr lang="en-GB" sz="2000" i="1" dirty="0">
                <a:latin typeface="Roboto" panose="02000000000000000000" pitchFamily="2" charset="0"/>
                <a:ea typeface="Roboto" panose="02000000000000000000" pitchFamily="2" charset="0"/>
                <a:cs typeface="Roboto" panose="02000000000000000000" pitchFamily="2" charset="0"/>
              </a:rPr>
              <a:t>Withdrawal</a:t>
            </a:r>
          </a:p>
          <a:p>
            <a:endParaRPr lang="en-GB" sz="2000" i="1" dirty="0">
              <a:latin typeface="Roboto" panose="02000000000000000000" pitchFamily="2" charset="0"/>
              <a:ea typeface="Roboto" panose="02000000000000000000" pitchFamily="2" charset="0"/>
              <a:cs typeface="Roboto" panose="02000000000000000000" pitchFamily="2" charset="0"/>
            </a:endParaRPr>
          </a:p>
          <a:p>
            <a:endParaRPr lang="en-GB" sz="2000" i="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793018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repeatCount="10000" repeatDur="0" restart="never" fill="hold" grpId="1" nodeType="after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42" presetClass="entr" presetSubtype="0" repeatDur="0" restart="never"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473902"/>
            <a:ext cx="4019521" cy="1075401"/>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WHAT IS EXTRA?</a:t>
            </a:r>
          </a:p>
        </p:txBody>
      </p:sp>
      <p:sp>
        <p:nvSpPr>
          <p:cNvPr id="4" name="Rectangle 3"/>
          <p:cNvSpPr/>
          <p:nvPr/>
        </p:nvSpPr>
        <p:spPr>
          <a:xfrm>
            <a:off x="501678" y="1901924"/>
            <a:ext cx="9109682" cy="3046988"/>
          </a:xfrm>
          <a:prstGeom prst="rect">
            <a:avLst/>
          </a:prstGeom>
        </p:spPr>
        <p:txBody>
          <a:bodyPr wrap="square">
            <a:spAutoFit/>
          </a:bodyPr>
          <a:lstStyle/>
          <a:p>
            <a:pPr marL="914400" indent="-914400">
              <a:buFont typeface="+mj-lt"/>
              <a:buAutoNum type="alphaUcPeriod"/>
            </a:pPr>
            <a:r>
              <a:rPr lang="en-GB" sz="2400" b="1" dirty="0">
                <a:latin typeface="Roboto" panose="02000000000000000000" pitchFamily="2" charset="0"/>
                <a:ea typeface="Roboto" panose="02000000000000000000" pitchFamily="2" charset="0"/>
                <a:cs typeface="Roboto" panose="02000000000000000000" pitchFamily="2" charset="0"/>
              </a:rPr>
              <a:t>It’s where you put extra information on your UCAS application.</a:t>
            </a:r>
          </a:p>
          <a:p>
            <a:pPr marL="914400" indent="-914400">
              <a:buFont typeface="+mj-lt"/>
              <a:buAutoNum type="alphaUcPeriod"/>
            </a:pPr>
            <a:r>
              <a:rPr lang="en-GB" sz="2400" b="1" dirty="0">
                <a:latin typeface="Roboto" panose="02000000000000000000" pitchFamily="2" charset="0"/>
                <a:ea typeface="Roboto" panose="02000000000000000000" pitchFamily="2" charset="0"/>
                <a:cs typeface="Roboto" panose="02000000000000000000" pitchFamily="2" charset="0"/>
              </a:rPr>
              <a:t>Extra allows you to add another university choice if you have used all five of your choices on your original application and you’re not holding an offer.</a:t>
            </a:r>
          </a:p>
          <a:p>
            <a:pPr marL="914400" indent="-914400">
              <a:buFont typeface="+mj-lt"/>
              <a:buAutoNum type="alphaUcPeriod"/>
            </a:pPr>
            <a:r>
              <a:rPr lang="en-GB" sz="2400" b="1" dirty="0">
                <a:latin typeface="Roboto" panose="02000000000000000000" pitchFamily="2" charset="0"/>
                <a:ea typeface="Roboto" panose="02000000000000000000" pitchFamily="2" charset="0"/>
                <a:cs typeface="Roboto" panose="02000000000000000000" pitchFamily="2" charset="0"/>
              </a:rPr>
              <a:t>Extra is a service that helps you fill out your application.</a:t>
            </a:r>
          </a:p>
          <a:p>
            <a:pPr marL="914400" indent="-914400">
              <a:buFont typeface="+mj-lt"/>
              <a:buAutoNum type="alphaUcPeriod"/>
            </a:pPr>
            <a:r>
              <a:rPr lang="en-GB" sz="2400" b="1" dirty="0">
                <a:latin typeface="Roboto" panose="02000000000000000000" pitchFamily="2" charset="0"/>
                <a:ea typeface="Roboto" panose="02000000000000000000" pitchFamily="2" charset="0"/>
                <a:cs typeface="Roboto" panose="02000000000000000000" pitchFamily="2" charset="0"/>
              </a:rPr>
              <a:t>It’s for people that want to receive more information about the universities they have applied to.</a:t>
            </a:r>
            <a:endParaRPr lang="en-GB" sz="2800" b="1" dirty="0">
              <a:latin typeface="Roboto" panose="02000000000000000000" pitchFamily="2" charset="0"/>
              <a:ea typeface="Roboto" panose="02000000000000000000" pitchFamily="2" charset="0"/>
              <a:cs typeface="Roboto" panose="02000000000000000000" pitchFamily="2" charset="0"/>
            </a:endParaRPr>
          </a:p>
        </p:txBody>
      </p:sp>
      <p:sp>
        <p:nvSpPr>
          <p:cNvPr id="5" name="CorShape1"/>
          <p:cNvSpPr/>
          <p:nvPr>
            <p:custDataLst>
              <p:tags r:id="rId1"/>
            </p:custDataLst>
          </p:nvPr>
        </p:nvSpPr>
        <p:spPr>
          <a:xfrm>
            <a:off x="379759" y="2667896"/>
            <a:ext cx="8977601" cy="1162424"/>
          </a:xfrm>
          <a:prstGeom prst="roundRect">
            <a:avLst/>
          </a:prstGeom>
          <a:noFill/>
          <a:ln w="25400" cap="flat" cmpd="sng" algn="ctr">
            <a:solidFill>
              <a:srgbClr val="00C8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05893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repeatCount="10000" repeatDur="0" restart="never" fill="hold" grpId="1" nodeType="after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NSWERBULLETS" val="1"/>
  <p:tag name="OLDNUMANSWERS" val="4"/>
  <p:tag name="TEXTLENGTH" val="7"/>
  <p:tag name="FONTSIZE" val="48"/>
  <p:tag name="BULLETTYPE" val="ppBulletAlphaUCPeriod"/>
  <p:tag name="ANSWERTEXT" val="1&#10;3&#10;5&#10;7"/>
</p:tagLst>
</file>

<file path=ppt/tags/tag10.xml><?xml version="1.0" encoding="utf-8"?>
<p:tagLst xmlns:a="http://schemas.openxmlformats.org/drawingml/2006/main" xmlns:r="http://schemas.openxmlformats.org/officeDocument/2006/relationships" xmlns:p="http://schemas.openxmlformats.org/presentationml/2006/main">
  <p:tag name="CORSHAPE" val="True"/>
  <p:tag name="SHAPETYPE" val="6"/>
</p:tagLst>
</file>

<file path=ppt/tags/tag11.xml><?xml version="1.0" encoding="utf-8"?>
<p:tagLst xmlns:a="http://schemas.openxmlformats.org/drawingml/2006/main" xmlns:r="http://schemas.openxmlformats.org/officeDocument/2006/relationships" xmlns:p="http://schemas.openxmlformats.org/presentationml/2006/main">
  <p:tag name="CORSHAPE" val="True"/>
  <p:tag name="SHAPETYPE" val="6"/>
</p:tagLst>
</file>

<file path=ppt/tags/tag2.xml><?xml version="1.0" encoding="utf-8"?>
<p:tagLst xmlns:a="http://schemas.openxmlformats.org/drawingml/2006/main" xmlns:r="http://schemas.openxmlformats.org/officeDocument/2006/relationships" xmlns:p="http://schemas.openxmlformats.org/presentationml/2006/main">
  <p:tag name="CORSHAPE" val="True"/>
  <p:tag name="SHAPETYPE" val="6"/>
</p:tagLst>
</file>

<file path=ppt/tags/tag3.xml><?xml version="1.0" encoding="utf-8"?>
<p:tagLst xmlns:a="http://schemas.openxmlformats.org/drawingml/2006/main" xmlns:r="http://schemas.openxmlformats.org/officeDocument/2006/relationships" xmlns:p="http://schemas.openxmlformats.org/presentationml/2006/main">
  <p:tag name="ANSWERBULLETS" val="1"/>
  <p:tag name="OLDNUMANSWERS" val="4"/>
  <p:tag name="TEXTLENGTH" val="7"/>
  <p:tag name="FONTSIZE" val="48"/>
  <p:tag name="BULLETTYPE" val="ppBulletAlphaUCPeriod"/>
  <p:tag name="ANSWERTEXT" val="1&#10;3&#10;5&#10;7"/>
</p:tagLst>
</file>

<file path=ppt/tags/tag4.xml><?xml version="1.0" encoding="utf-8"?>
<p:tagLst xmlns:a="http://schemas.openxmlformats.org/drawingml/2006/main" xmlns:r="http://schemas.openxmlformats.org/officeDocument/2006/relationships" xmlns:p="http://schemas.openxmlformats.org/presentationml/2006/main">
  <p:tag name="CORSHAPE" val="True"/>
  <p:tag name="SHAPETYPE" val="6"/>
</p:tagLst>
</file>

<file path=ppt/tags/tag5.xml><?xml version="1.0" encoding="utf-8"?>
<p:tagLst xmlns:a="http://schemas.openxmlformats.org/drawingml/2006/main" xmlns:r="http://schemas.openxmlformats.org/officeDocument/2006/relationships" xmlns:p="http://schemas.openxmlformats.org/presentationml/2006/main">
  <p:tag name="CORSHAPE" val="True"/>
  <p:tag name="SHAPETYPE" val="6"/>
</p:tagLst>
</file>

<file path=ppt/tags/tag6.xml><?xml version="1.0" encoding="utf-8"?>
<p:tagLst xmlns:a="http://schemas.openxmlformats.org/drawingml/2006/main" xmlns:r="http://schemas.openxmlformats.org/officeDocument/2006/relationships" xmlns:p="http://schemas.openxmlformats.org/presentationml/2006/main">
  <p:tag name="CORSHAPE" val="True"/>
  <p:tag name="SHAPETYPE" val="6"/>
</p:tagLst>
</file>

<file path=ppt/tags/tag7.xml><?xml version="1.0" encoding="utf-8"?>
<p:tagLst xmlns:a="http://schemas.openxmlformats.org/drawingml/2006/main" xmlns:r="http://schemas.openxmlformats.org/officeDocument/2006/relationships" xmlns:p="http://schemas.openxmlformats.org/presentationml/2006/main">
  <p:tag name="CORSHAPE" val="True"/>
  <p:tag name="SHAPETYPE" val="6"/>
</p:tagLst>
</file>

<file path=ppt/tags/tag8.xml><?xml version="1.0" encoding="utf-8"?>
<p:tagLst xmlns:a="http://schemas.openxmlformats.org/drawingml/2006/main" xmlns:r="http://schemas.openxmlformats.org/officeDocument/2006/relationships" xmlns:p="http://schemas.openxmlformats.org/presentationml/2006/main">
  <p:tag name="CORSHAPE" val="True"/>
  <p:tag name="SHAPETYPE" val="6"/>
</p:tagLst>
</file>

<file path=ppt/tags/tag9.xml><?xml version="1.0" encoding="utf-8"?>
<p:tagLst xmlns:a="http://schemas.openxmlformats.org/drawingml/2006/main" xmlns:r="http://schemas.openxmlformats.org/officeDocument/2006/relationships" xmlns:p="http://schemas.openxmlformats.org/presentationml/2006/main">
  <p:tag name="CORSHAPE" val="True"/>
  <p:tag name="SHAPETYPE" val="6"/>
</p:tagLst>
</file>

<file path=ppt/theme/theme1.xml><?xml version="1.0" encoding="utf-8"?>
<a:theme xmlns:a="http://schemas.openxmlformats.org/drawingml/2006/main" name="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303F8AA7A0AD469D90ADC54FC521FD" ma:contentTypeVersion="8" ma:contentTypeDescription="Create a new document." ma:contentTypeScope="" ma:versionID="7bf37ad911ab9c1b3d1044792b6ea7e8">
  <xsd:schema xmlns:xsd="http://www.w3.org/2001/XMLSchema" xmlns:xs="http://www.w3.org/2001/XMLSchema" xmlns:p="http://schemas.microsoft.com/office/2006/metadata/properties" xmlns:ns3="c55e6706-cc5a-4883-8a07-ed95f50cf194" targetNamespace="http://schemas.microsoft.com/office/2006/metadata/properties" ma:root="true" ma:fieldsID="25729b07d3f0a25239e5b11dd78d627a" ns3:_="">
    <xsd:import namespace="c55e6706-cc5a-4883-8a07-ed95f50cf19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e6706-cc5a-4883-8a07-ed95f50cf1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844F49-94EA-49F3-BA3D-1014A3CF05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5e6706-cc5a-4883-8a07-ed95f50cf1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13EDDD-1B54-45F0-B960-5AF267157B18}">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c55e6706-cc5a-4883-8a07-ed95f50cf194"/>
    <ds:schemaRef ds:uri="http://www.w3.org/XML/1998/namespace"/>
  </ds:schemaRefs>
</ds:datastoreItem>
</file>

<file path=customXml/itemProps3.xml><?xml version="1.0" encoding="utf-8"?>
<ds:datastoreItem xmlns:ds="http://schemas.openxmlformats.org/officeDocument/2006/customXml" ds:itemID="{12D13991-73AA-4EE9-B041-E8A4AF5407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17138</TotalTime>
  <Words>2093</Words>
  <Application>Microsoft Office PowerPoint</Application>
  <PresentationFormat>Widescreen</PresentationFormat>
  <Paragraphs>240</Paragraphs>
  <Slides>28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Roboto</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Torrance</dc:creator>
  <cp:lastModifiedBy>Curran, Hannah</cp:lastModifiedBy>
  <cp:revision>195</cp:revision>
  <dcterms:created xsi:type="dcterms:W3CDTF">2017-03-14T08:31:32Z</dcterms:created>
  <dcterms:modified xsi:type="dcterms:W3CDTF">2023-08-17T11:39:03Z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0x010100E0303F8AA7A0AD469D90ADC54FC521FD</vt:lpwstr>
  </property>
</Properties>
</file>