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74" r:id="rId5"/>
    <p:sldId id="306" r:id="rId6"/>
    <p:sldId id="305" r:id="rId7"/>
    <p:sldId id="289" r:id="rId8"/>
    <p:sldId id="292" r:id="rId9"/>
    <p:sldId id="293" r:id="rId10"/>
    <p:sldId id="294" r:id="rId11"/>
    <p:sldId id="295" r:id="rId12"/>
    <p:sldId id="302" r:id="rId13"/>
    <p:sldId id="296" r:id="rId14"/>
    <p:sldId id="297" r:id="rId15"/>
    <p:sldId id="298" r:id="rId16"/>
    <p:sldId id="299" r:id="rId17"/>
    <p:sldId id="290" r:id="rId18"/>
    <p:sldId id="300" r:id="rId19"/>
    <p:sldId id="301" r:id="rId20"/>
    <p:sldId id="303" r:id="rId21"/>
    <p:sldId id="304" r:id="rId22"/>
    <p:sldId id="30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CC6"/>
    <a:srgbClr val="00AEEF"/>
    <a:srgbClr val="ED217C"/>
    <a:srgbClr val="92278F"/>
    <a:srgbClr val="132E4B"/>
    <a:srgbClr val="162D56"/>
    <a:srgbClr val="0B9444"/>
    <a:srgbClr val="ED1C24"/>
    <a:srgbClr val="8DC610"/>
    <a:srgbClr val="1E2C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49" autoAdjust="0"/>
    <p:restoredTop sz="79422" autoAdjust="0"/>
  </p:normalViewPr>
  <p:slideViewPr>
    <p:cSldViewPr snapToGrid="0" snapToObjects="1">
      <p:cViewPr varScale="1">
        <p:scale>
          <a:sx n="53" d="100"/>
          <a:sy n="53" d="100"/>
        </p:scale>
        <p:origin x="944" y="4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0" d="100"/>
          <a:sy n="50" d="100"/>
        </p:scale>
        <p:origin x="199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8/17/2023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lv.ac.uk/courses/bsc-hons-midwifer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169436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17</a:t>
            </a:fld>
            <a:endParaRPr lang="en-US"/>
          </a:p>
        </p:txBody>
      </p:sp>
    </p:spTree>
    <p:extLst>
      <p:ext uri="{BB962C8B-B14F-4D97-AF65-F5344CB8AC3E}">
        <p14:creationId xmlns:p14="http://schemas.microsoft.com/office/powerpoint/2010/main" val="2063729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18</a:t>
            </a:fld>
            <a:endParaRPr lang="en-US"/>
          </a:p>
        </p:txBody>
      </p:sp>
    </p:spTree>
    <p:extLst>
      <p:ext uri="{BB962C8B-B14F-4D97-AF65-F5344CB8AC3E}">
        <p14:creationId xmlns:p14="http://schemas.microsoft.com/office/powerpoint/2010/main" val="3185786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159250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a:t>
            </a:r>
            <a:r>
              <a:rPr lang="en-GB" baseline="0" dirty="0"/>
              <a:t> when you start: ask a student to fire a random subject at you. </a:t>
            </a:r>
            <a:r>
              <a:rPr lang="en-GB" dirty="0"/>
              <a:t>Have</a:t>
            </a:r>
            <a:r>
              <a:rPr lang="en-GB" baseline="0" dirty="0"/>
              <a:t> a list ready of the most random subjects you can possibly think of. Use the room – e.g. whiteboard pens, windows, desks etc. Prize for who can talk the longest without breaking the rules – ideally one whole minute.</a:t>
            </a:r>
            <a:endParaRPr lang="en-GB" dirty="0"/>
          </a:p>
          <a:p>
            <a:endParaRPr lang="en-GB" b="1" dirty="0"/>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2062440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Note that this is becoming more common post covid-19</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9</a:t>
            </a:fld>
            <a:endParaRPr lang="en-US"/>
          </a:p>
        </p:txBody>
      </p:sp>
    </p:spTree>
    <p:extLst>
      <p:ext uri="{BB962C8B-B14F-4D97-AF65-F5344CB8AC3E}">
        <p14:creationId xmlns:p14="http://schemas.microsoft.com/office/powerpoint/2010/main" val="334719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t>Ask students for contributions</a:t>
            </a:r>
            <a:r>
              <a:rPr lang="en-GB" baseline="0" dirty="0"/>
              <a:t> before demonstrating. </a:t>
            </a:r>
            <a:r>
              <a:rPr lang="en-GB" dirty="0"/>
              <a:t>Discuss these.</a:t>
            </a:r>
            <a:r>
              <a:rPr lang="en-GB" baseline="0" dirty="0"/>
              <a:t> Not late but not too early. </a:t>
            </a:r>
            <a:r>
              <a:rPr lang="en-GB" baseline="0" dirty="0" err="1"/>
              <a:t>Dresscode</a:t>
            </a:r>
            <a:r>
              <a:rPr lang="en-GB" baseline="0" dirty="0"/>
              <a:t> – start discussion. Prepared for anything – i.e.: CCTV outside. Try to relax, but at the same time, do not get too comfortable with your surroundings.</a:t>
            </a:r>
            <a:br>
              <a:rPr lang="en-GB" baseline="0" dirty="0"/>
            </a:br>
            <a:endParaRPr lang="en-GB" baseline="0" dirty="0"/>
          </a:p>
          <a:p>
            <a:pPr marL="285750" indent="-285750">
              <a:buClr>
                <a:srgbClr val="92D050"/>
              </a:buClr>
              <a:buFont typeface="Wingdings" pitchFamily="2" charset="2"/>
              <a:buChar char="§"/>
            </a:pPr>
            <a:r>
              <a:rPr lang="en-GB" dirty="0">
                <a:solidFill>
                  <a:schemeClr val="bg2"/>
                </a:solidFill>
                <a:latin typeface="Lucida Bright" panose="02040602050505020304" pitchFamily="18" charset="0"/>
              </a:rPr>
              <a:t>Too late and the company may refuse to interview you</a:t>
            </a:r>
          </a:p>
          <a:p>
            <a:pPr marL="285750" indent="-285750">
              <a:buClr>
                <a:srgbClr val="92D050"/>
              </a:buClr>
              <a:buFont typeface="Wingdings" pitchFamily="2" charset="2"/>
              <a:buChar char="§"/>
            </a:pPr>
            <a:r>
              <a:rPr lang="en-GB" dirty="0">
                <a:solidFill>
                  <a:schemeClr val="bg2"/>
                </a:solidFill>
                <a:latin typeface="Lucida Bright" panose="02040602050505020304" pitchFamily="18" charset="0"/>
              </a:rPr>
              <a:t>Too early and they may feel pressured</a:t>
            </a:r>
          </a:p>
          <a:p>
            <a:pPr marL="285750" indent="-285750">
              <a:buClr>
                <a:srgbClr val="92D050"/>
              </a:buClr>
              <a:buFont typeface="Wingdings" pitchFamily="2" charset="2"/>
              <a:buChar char="§"/>
            </a:pPr>
            <a:r>
              <a:rPr lang="en-GB" dirty="0">
                <a:solidFill>
                  <a:schemeClr val="bg2"/>
                </a:solidFill>
                <a:latin typeface="Lucida Bright" panose="02040602050505020304" pitchFamily="18" charset="0"/>
              </a:rPr>
              <a:t>Remember to plan your travel – buses, traffic, parking etc…</a:t>
            </a:r>
          </a:p>
          <a:p>
            <a:pPr marL="285750" indent="-285750">
              <a:buClr>
                <a:srgbClr val="92D050"/>
              </a:buClr>
              <a:buFont typeface="Wingdings" pitchFamily="2" charset="2"/>
              <a:buChar char="§"/>
            </a:pPr>
            <a:r>
              <a:rPr lang="en-GB" dirty="0">
                <a:solidFill>
                  <a:schemeClr val="bg2"/>
                </a:solidFill>
                <a:latin typeface="Lucida Bright" panose="02040602050505020304" pitchFamily="18" charset="0"/>
              </a:rPr>
              <a:t>Check your destination before you go. Conduct a ’dummy’ run</a:t>
            </a:r>
            <a:endParaRPr lang="en-GB" dirty="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12</a:t>
            </a:fld>
            <a:endParaRPr lang="en-US"/>
          </a:p>
        </p:txBody>
      </p:sp>
    </p:spTree>
    <p:extLst>
      <p:ext uri="{BB962C8B-B14F-4D97-AF65-F5344CB8AC3E}">
        <p14:creationId xmlns:p14="http://schemas.microsoft.com/office/powerpoint/2010/main" val="122149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With </a:t>
            </a:r>
            <a:r>
              <a:rPr lang="en-GB" b="0" baseline="0" dirty="0"/>
              <a:t>use of IT, get students to do some research for 5-10 minutes. This can be for either a university/apprenticeship course they’re interested in, or the example job description for Lidl.</a:t>
            </a:r>
          </a:p>
          <a:p>
            <a:endParaRPr lang="en-GB" b="0" baseline="0" dirty="0"/>
          </a:p>
          <a:p>
            <a:r>
              <a:rPr lang="en-GB" dirty="0">
                <a:hlinkClick r:id="rId3"/>
              </a:rPr>
              <a:t>https://www.wlv.ac.uk/courses/bsc-hons-midwifery/</a:t>
            </a:r>
            <a:r>
              <a:rPr lang="en-GB" dirty="0"/>
              <a:t> could be used as</a:t>
            </a:r>
            <a:r>
              <a:rPr lang="en-GB" baseline="0" dirty="0"/>
              <a:t> example for a university course if they can’t think of one</a:t>
            </a:r>
            <a:endParaRPr lang="en-GB" b="0" dirty="0"/>
          </a:p>
        </p:txBody>
      </p:sp>
      <p:sp>
        <p:nvSpPr>
          <p:cNvPr id="4" name="Slide Number Placeholder 3"/>
          <p:cNvSpPr>
            <a:spLocks noGrp="1"/>
          </p:cNvSpPr>
          <p:nvPr>
            <p:ph type="sldNum" sz="quarter" idx="10"/>
          </p:nvPr>
        </p:nvSpPr>
        <p:spPr/>
        <p:txBody>
          <a:bodyPr/>
          <a:lstStyle/>
          <a:p>
            <a:fld id="{812CBC23-9250-7349-A59D-41C845E0C87D}" type="slidenum">
              <a:rPr lang="en-US" smtClean="0"/>
              <a:t>13</a:t>
            </a:fld>
            <a:endParaRPr lang="en-US"/>
          </a:p>
        </p:txBody>
      </p:sp>
    </p:spTree>
    <p:extLst>
      <p:ext uri="{BB962C8B-B14F-4D97-AF65-F5344CB8AC3E}">
        <p14:creationId xmlns:p14="http://schemas.microsoft.com/office/powerpoint/2010/main" val="630326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Go</a:t>
            </a:r>
            <a:r>
              <a:rPr lang="en-GB" b="0" baseline="0" dirty="0"/>
              <a:t> through what students should be researching prior to an interview, discuss why it’s important to research and practice before hand.</a:t>
            </a:r>
          </a:p>
          <a:p>
            <a:endParaRPr lang="en-GB" b="0" baseline="0" dirty="0"/>
          </a:p>
          <a:p>
            <a:r>
              <a:rPr lang="en-GB" b="0" baseline="0" dirty="0"/>
              <a:t>Another good tip for a telephone interview could be to have earphones with a good quality microphone in them.</a:t>
            </a:r>
            <a:endParaRPr lang="en-GB" b="0" dirty="0"/>
          </a:p>
        </p:txBody>
      </p:sp>
      <p:sp>
        <p:nvSpPr>
          <p:cNvPr id="4" name="Slide Number Placeholder 3"/>
          <p:cNvSpPr>
            <a:spLocks noGrp="1"/>
          </p:cNvSpPr>
          <p:nvPr>
            <p:ph type="sldNum" sz="quarter" idx="10"/>
          </p:nvPr>
        </p:nvSpPr>
        <p:spPr/>
        <p:txBody>
          <a:bodyPr/>
          <a:lstStyle/>
          <a:p>
            <a:fld id="{812CBC23-9250-7349-A59D-41C845E0C87D}" type="slidenum">
              <a:rPr lang="en-US" smtClean="0"/>
              <a:t>14</a:t>
            </a:fld>
            <a:endParaRPr lang="en-US"/>
          </a:p>
        </p:txBody>
      </p:sp>
    </p:spTree>
    <p:extLst>
      <p:ext uri="{BB962C8B-B14F-4D97-AF65-F5344CB8AC3E}">
        <p14:creationId xmlns:p14="http://schemas.microsoft.com/office/powerpoint/2010/main" val="756749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Pages 33-35: 3.3</a:t>
            </a:r>
            <a:r>
              <a:rPr lang="en-GB" sz="1200" b="1" kern="1200" baseline="0" dirty="0">
                <a:solidFill>
                  <a:schemeClr val="tx1"/>
                </a:solidFill>
                <a:effectLst/>
                <a:latin typeface="+mn-lt"/>
                <a:ea typeface="+mn-ea"/>
                <a:cs typeface="+mn-cs"/>
              </a:rPr>
              <a:t> Mock interview activity</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the</a:t>
            </a:r>
            <a:r>
              <a:rPr lang="en-GB" baseline="0" dirty="0"/>
              <a:t> roles of the interviewer, applicant and observer.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Mock</a:t>
            </a:r>
            <a:r>
              <a:rPr lang="en-GB" b="1" baseline="0" dirty="0"/>
              <a:t> interview questions task:</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Split students in to groups of 3,</a:t>
            </a:r>
            <a:r>
              <a:rPr lang="en-GB" baseline="0" dirty="0"/>
              <a:t> depending on group size you may have to join a group</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Hand out the sheets with the interview questions</a:t>
            </a:r>
            <a:r>
              <a:rPr lang="en-GB" baseline="0" dirty="0"/>
              <a:t> on and tips for the observer to be looking out for.</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15</a:t>
            </a:fld>
            <a:endParaRPr lang="en-US"/>
          </a:p>
        </p:txBody>
      </p:sp>
    </p:spTree>
    <p:extLst>
      <p:ext uri="{BB962C8B-B14F-4D97-AF65-F5344CB8AC3E}">
        <p14:creationId xmlns:p14="http://schemas.microsoft.com/office/powerpoint/2010/main" val="428940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Facilitate</a:t>
            </a:r>
            <a:r>
              <a:rPr lang="en-GB" sz="1200" b="0" i="0" kern="1200" baseline="0" dirty="0">
                <a:solidFill>
                  <a:schemeClr val="tx1"/>
                </a:solidFill>
                <a:effectLst/>
                <a:latin typeface="+mn-lt"/>
                <a:ea typeface="+mn-ea"/>
                <a:cs typeface="+mn-cs"/>
              </a:rPr>
              <a:t> discussion after all 3 interviews.</a:t>
            </a:r>
          </a:p>
          <a:p>
            <a:endParaRPr lang="en-GB" sz="1200" b="0" i="0" kern="1200" baseline="0" dirty="0">
              <a:solidFill>
                <a:schemeClr val="tx1"/>
              </a:solidFill>
              <a:effectLst/>
              <a:latin typeface="+mn-lt"/>
              <a:ea typeface="+mn-ea"/>
              <a:cs typeface="+mn-cs"/>
            </a:endParaRPr>
          </a:p>
          <a:p>
            <a:pPr marL="171450" indent="-171450">
              <a:buFontTx/>
              <a:buChar char="-"/>
            </a:pPr>
            <a:r>
              <a:rPr lang="en-GB" sz="1200" b="0" i="0" kern="1200" baseline="0" dirty="0">
                <a:solidFill>
                  <a:schemeClr val="tx1"/>
                </a:solidFill>
                <a:effectLst/>
                <a:latin typeface="+mn-lt"/>
                <a:ea typeface="+mn-ea"/>
                <a:cs typeface="+mn-cs"/>
              </a:rPr>
              <a:t>How did students find this?</a:t>
            </a:r>
          </a:p>
          <a:p>
            <a:pPr marL="171450" indent="-171450">
              <a:buFontTx/>
              <a:buChar char="-"/>
            </a:pPr>
            <a:r>
              <a:rPr lang="en-GB" sz="1200" b="0" i="0" kern="1200" baseline="0" dirty="0">
                <a:solidFill>
                  <a:schemeClr val="tx1"/>
                </a:solidFill>
                <a:effectLst/>
                <a:latin typeface="+mn-lt"/>
                <a:ea typeface="+mn-ea"/>
                <a:cs typeface="+mn-cs"/>
              </a:rPr>
              <a:t>What did applicants do well?</a:t>
            </a:r>
          </a:p>
          <a:p>
            <a:pPr marL="171450" indent="-171450">
              <a:buFontTx/>
              <a:buChar char="-"/>
            </a:pPr>
            <a:r>
              <a:rPr lang="en-GB" sz="1200" b="0" i="0" kern="1200" baseline="0" dirty="0">
                <a:solidFill>
                  <a:schemeClr val="tx1"/>
                </a:solidFill>
                <a:effectLst/>
                <a:latin typeface="+mn-lt"/>
                <a:ea typeface="+mn-ea"/>
                <a:cs typeface="+mn-cs"/>
              </a:rPr>
              <a:t>What did applicants find difficult?</a:t>
            </a:r>
          </a:p>
          <a:p>
            <a:pPr marL="171450" indent="-171450">
              <a:buFontTx/>
              <a:buChar char="-"/>
            </a:pPr>
            <a:r>
              <a:rPr lang="en-GB" sz="1200" b="0" i="0" kern="1200" baseline="0" dirty="0">
                <a:solidFill>
                  <a:schemeClr val="tx1"/>
                </a:solidFill>
                <a:effectLst/>
                <a:latin typeface="+mn-lt"/>
                <a:ea typeface="+mn-ea"/>
                <a:cs typeface="+mn-cs"/>
              </a:rPr>
              <a:t>Would they want to do more practice on this?</a:t>
            </a:r>
          </a:p>
        </p:txBody>
      </p:sp>
      <p:sp>
        <p:nvSpPr>
          <p:cNvPr id="4" name="Slide Number Placeholder 3"/>
          <p:cNvSpPr>
            <a:spLocks noGrp="1"/>
          </p:cNvSpPr>
          <p:nvPr>
            <p:ph type="sldNum" sz="quarter" idx="10"/>
          </p:nvPr>
        </p:nvSpPr>
        <p:spPr/>
        <p:txBody>
          <a:bodyPr/>
          <a:lstStyle/>
          <a:p>
            <a:fld id="{812CBC23-9250-7349-A59D-41C845E0C87D}" type="slidenum">
              <a:rPr lang="en-US" smtClean="0"/>
              <a:t>16</a:t>
            </a:fld>
            <a:endParaRPr lang="en-US"/>
          </a:p>
        </p:txBody>
      </p:sp>
    </p:spTree>
    <p:extLst>
      <p:ext uri="{BB962C8B-B14F-4D97-AF65-F5344CB8AC3E}">
        <p14:creationId xmlns:p14="http://schemas.microsoft.com/office/powerpoint/2010/main" val="206372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a:solidFill>
                  <a:schemeClr val="tx2"/>
                </a:solidFill>
                <a:latin typeface="Verdana" charset="0"/>
                <a:ea typeface="Verdana" charset="0"/>
                <a:cs typeface="Verdana" charset="0"/>
              </a:rPr>
              <a:t>SECTION BREAK TITLE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mj-lt"/>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extLst>
    <p:ext uri="{DCECCB84-F9BA-43D5-87BE-67443E8EF086}">
      <p15:sldGuideLst xmlns:p15="http://schemas.microsoft.com/office/powerpoint/2012/main">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a:solidFill>
                  <a:srgbClr val="00B0F0"/>
                </a:solidFill>
                <a:latin typeface="+mj-lt"/>
                <a:ea typeface="Verdana" charset="0"/>
                <a:cs typeface="Verdana" charset="0"/>
              </a:rPr>
              <a:t>THIS IS THE TITLE OF </a:t>
            </a:r>
          </a:p>
          <a:p>
            <a:pPr algn="l"/>
            <a:r>
              <a:rPr lang="en-US" sz="2000" i="0" spc="600" baseline="0" dirty="0">
                <a:solidFill>
                  <a:srgbClr val="00B0F0"/>
                </a:solidFill>
                <a:latin typeface="+mj-lt"/>
                <a:ea typeface="Verdana" charset="0"/>
                <a:cs typeface="Verdana" charset="0"/>
              </a:rPr>
              <a:t>THE DOCUMENT</a:t>
            </a: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a:solidFill>
                  <a:srgbClr val="0070C0"/>
                </a:solidFill>
                <a:latin typeface="+mn-lt"/>
                <a:ea typeface="Verdana" charset="0"/>
                <a:cs typeface="Verdana" charset="0"/>
              </a:rPr>
              <a:t>This is the subtitle text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September 2017</a:t>
            </a: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71" r:id="rId6"/>
    <p:sldLayoutId id="2147483679" r:id="rId7"/>
    <p:sldLayoutId id="2147483682" r:id="rId8"/>
    <p:sldLayoutId id="2147483684" r:id="rId9"/>
    <p:sldLayoutId id="2147483676" r:id="rId10"/>
    <p:sldLayoutId id="2147483665" r:id="rId11"/>
    <p:sldLayoutId id="2147483680" r:id="rId12"/>
    <p:sldLayoutId id="2147483681" r:id="rId13"/>
    <p:sldLayoutId id="2147483662" r:id="rId14"/>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2.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519336"/>
            <a:ext cx="2203691" cy="637872"/>
          </a:xfrm>
          <a:prstGeom prst="rect">
            <a:avLst/>
          </a:prstGeom>
        </p:spPr>
      </p:pic>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5715" y="4686994"/>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7988" y="4816557"/>
            <a:ext cx="5053012" cy="1140365"/>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YEAR 13 SESSION 3: </a:t>
            </a:r>
            <a:br>
              <a:rPr lang="en-GB" sz="3600" b="1" dirty="0"/>
            </a:br>
            <a:r>
              <a:rPr lang="en-GB" sz="3600" b="1" dirty="0"/>
              <a:t>MOCK INTERVIEWS</a:t>
            </a:r>
          </a:p>
        </p:txBody>
      </p:sp>
    </p:spTree>
    <p:extLst>
      <p:ext uri="{BB962C8B-B14F-4D97-AF65-F5344CB8AC3E}">
        <p14:creationId xmlns:p14="http://schemas.microsoft.com/office/powerpoint/2010/main" val="1877736406"/>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3392987"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PREPARATION</a:t>
            </a:r>
          </a:p>
        </p:txBody>
      </p:sp>
      <p:sp>
        <p:nvSpPr>
          <p:cNvPr id="3" name="Rounded Rectangle 2"/>
          <p:cNvSpPr/>
          <p:nvPr/>
        </p:nvSpPr>
        <p:spPr>
          <a:xfrm>
            <a:off x="501680" y="1523999"/>
            <a:ext cx="11090880" cy="2082801"/>
          </a:xfrm>
          <a:prstGeom prst="roundRect">
            <a:avLst/>
          </a:prstGeom>
          <a:solidFill>
            <a:srgbClr val="8DC610"/>
          </a:solidFill>
          <a:ln>
            <a:solidFill>
              <a:srgbClr val="8DC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indent="0" algn="ctr">
              <a:buClr>
                <a:srgbClr val="92D05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400" dirty="0"/>
              <a:t>You should always prepare for any interview that you are attending! </a:t>
            </a:r>
          </a:p>
          <a:p>
            <a:pPr marL="9525" indent="0" algn="ctr">
              <a:buClr>
                <a:srgbClr val="92D05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US" sz="2400" dirty="0"/>
          </a:p>
          <a:p>
            <a:pPr marL="9525" indent="0" algn="ctr">
              <a:buClr>
                <a:srgbClr val="92D05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400" dirty="0"/>
              <a:t>What would you do to plan and prepare for an interview?</a:t>
            </a:r>
          </a:p>
        </p:txBody>
      </p:sp>
      <p:pic>
        <p:nvPicPr>
          <p:cNvPr id="5124" name="Picture 4" descr="List Checklist Sticker by Planoly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1306099">
            <a:off x="43816" y="3068320"/>
            <a:ext cx="3616960" cy="361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0198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469784"/>
            <a:ext cx="3392987"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PREPARATION</a:t>
            </a:r>
          </a:p>
        </p:txBody>
      </p:sp>
      <p:sp>
        <p:nvSpPr>
          <p:cNvPr id="3" name="Oval 2"/>
          <p:cNvSpPr/>
          <p:nvPr/>
        </p:nvSpPr>
        <p:spPr>
          <a:xfrm>
            <a:off x="281551" y="1456268"/>
            <a:ext cx="2794000" cy="4385734"/>
          </a:xfrm>
          <a:prstGeom prst="ellipse">
            <a:avLst/>
          </a:prstGeom>
          <a:solidFill>
            <a:srgbClr val="ED1C24"/>
          </a:solidFill>
          <a:ln>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Research the company/</a:t>
            </a:r>
            <a:br>
              <a:rPr lang="en-GB" sz="2400" dirty="0"/>
            </a:br>
            <a:r>
              <a:rPr lang="en-GB" sz="2400" dirty="0"/>
              <a:t>university!</a:t>
            </a:r>
          </a:p>
        </p:txBody>
      </p:sp>
      <p:sp>
        <p:nvSpPr>
          <p:cNvPr id="7" name="Oval 6"/>
          <p:cNvSpPr/>
          <p:nvPr/>
        </p:nvSpPr>
        <p:spPr>
          <a:xfrm>
            <a:off x="3227951" y="1456268"/>
            <a:ext cx="2794000" cy="4385734"/>
          </a:xfrm>
          <a:prstGeom prst="ellipse">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Think about the job/course – what is expected?</a:t>
            </a:r>
          </a:p>
        </p:txBody>
      </p:sp>
      <p:sp>
        <p:nvSpPr>
          <p:cNvPr id="8" name="Oval 7"/>
          <p:cNvSpPr/>
          <p:nvPr/>
        </p:nvSpPr>
        <p:spPr>
          <a:xfrm>
            <a:off x="6176500" y="1456268"/>
            <a:ext cx="2794000" cy="4385734"/>
          </a:xfrm>
          <a:prstGeom prst="ellipse">
            <a:avLst/>
          </a:prstGeom>
          <a:solidFill>
            <a:srgbClr val="ED1C24"/>
          </a:solidFill>
          <a:ln>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Practice questions with your family and friends – i.e. </a:t>
            </a:r>
            <a:r>
              <a:rPr lang="en-GB" sz="2400" dirty="0">
                <a:solidFill>
                  <a:schemeClr val="bg1"/>
                </a:solidFill>
              </a:rPr>
              <a:t>why do you want this course/job.</a:t>
            </a:r>
          </a:p>
        </p:txBody>
      </p:sp>
      <p:sp>
        <p:nvSpPr>
          <p:cNvPr id="9" name="Oval 8"/>
          <p:cNvSpPr/>
          <p:nvPr/>
        </p:nvSpPr>
        <p:spPr>
          <a:xfrm>
            <a:off x="9125049" y="1456268"/>
            <a:ext cx="2794000" cy="4385734"/>
          </a:xfrm>
          <a:prstGeom prst="ellipse">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Think about questions you may want to ask the interviewer!</a:t>
            </a:r>
          </a:p>
        </p:txBody>
      </p:sp>
    </p:spTree>
    <p:extLst>
      <p:ext uri="{BB962C8B-B14F-4D97-AF65-F5344CB8AC3E}">
        <p14:creationId xmlns:p14="http://schemas.microsoft.com/office/powerpoint/2010/main" val="19312587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1" y="469784"/>
            <a:ext cx="6017652"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TOP TIPS FOR ON THE DAY</a:t>
            </a:r>
          </a:p>
        </p:txBody>
      </p:sp>
      <p:sp>
        <p:nvSpPr>
          <p:cNvPr id="14" name="Rounded Rectangle 13"/>
          <p:cNvSpPr/>
          <p:nvPr/>
        </p:nvSpPr>
        <p:spPr>
          <a:xfrm>
            <a:off x="572799" y="1524000"/>
            <a:ext cx="3511522" cy="1757680"/>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Don’t be late!</a:t>
            </a:r>
          </a:p>
        </p:txBody>
      </p:sp>
      <p:sp>
        <p:nvSpPr>
          <p:cNvPr id="15" name="Rounded Rectangle 14"/>
          <p:cNvSpPr/>
          <p:nvPr/>
        </p:nvSpPr>
        <p:spPr>
          <a:xfrm>
            <a:off x="572799" y="3571240"/>
            <a:ext cx="3511522" cy="1757680"/>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Remember good body language!</a:t>
            </a:r>
          </a:p>
        </p:txBody>
      </p:sp>
      <p:sp>
        <p:nvSpPr>
          <p:cNvPr id="16" name="Rounded Rectangle 15"/>
          <p:cNvSpPr/>
          <p:nvPr/>
        </p:nvSpPr>
        <p:spPr>
          <a:xfrm>
            <a:off x="4474239" y="3571240"/>
            <a:ext cx="3511522" cy="1757680"/>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Take a bottle of water and a pen and paper!</a:t>
            </a:r>
          </a:p>
        </p:txBody>
      </p:sp>
      <p:sp>
        <p:nvSpPr>
          <p:cNvPr id="17" name="Rounded Rectangle 16"/>
          <p:cNvSpPr/>
          <p:nvPr/>
        </p:nvSpPr>
        <p:spPr>
          <a:xfrm>
            <a:off x="4474239" y="1524000"/>
            <a:ext cx="3511522" cy="1757680"/>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Dress professionally and appropriately.</a:t>
            </a:r>
          </a:p>
        </p:txBody>
      </p:sp>
      <p:sp>
        <p:nvSpPr>
          <p:cNvPr id="18" name="Rounded Rectangle 17"/>
          <p:cNvSpPr/>
          <p:nvPr/>
        </p:nvSpPr>
        <p:spPr>
          <a:xfrm>
            <a:off x="8375679" y="1524000"/>
            <a:ext cx="3511522" cy="1757680"/>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Turn your phone off!</a:t>
            </a:r>
          </a:p>
        </p:txBody>
      </p:sp>
      <p:sp>
        <p:nvSpPr>
          <p:cNvPr id="19" name="Rounded Rectangle 18"/>
          <p:cNvSpPr/>
          <p:nvPr/>
        </p:nvSpPr>
        <p:spPr>
          <a:xfrm>
            <a:off x="8375679" y="3571240"/>
            <a:ext cx="3511522" cy="1757680"/>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Be positive!</a:t>
            </a:r>
          </a:p>
        </p:txBody>
      </p:sp>
    </p:spTree>
    <p:extLst>
      <p:ext uri="{BB962C8B-B14F-4D97-AF65-F5344CB8AC3E}">
        <p14:creationId xmlns:p14="http://schemas.microsoft.com/office/powerpoint/2010/main" val="15032741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9738" y="408824"/>
            <a:ext cx="5878795" cy="813034"/>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LET’S DO SOME RESEARCH</a:t>
            </a:r>
          </a:p>
        </p:txBody>
      </p:sp>
      <p:pic>
        <p:nvPicPr>
          <p:cNvPr id="4" name="Picture 3" descr="Strategi: Vad vet du? | Kooperativt lärande"/>
          <p:cNvPicPr>
            <a:picLocks noChangeAspect="1"/>
          </p:cNvPicPr>
          <p:nvPr/>
        </p:nvPicPr>
        <p:blipFill>
          <a:blip r:embed="rId3" cstate="print">
            <a:extLst>
              <a:ext uri="{BEBA8EAE-BF5A-486C-A8C5-ECC9F3942E4B}">
                <a14:imgProps xmlns:a14="http://schemas.microsoft.com/office/drawing/2010/main">
                  <a14:imgLayer r:embed="rId4">
                    <a14:imgEffect>
                      <a14:backgroundRemoval t="600" b="98200" l="2714" r="99000">
                        <a14:foregroundMark x1="26429" y1="27200" x2="26429" y2="27200"/>
                        <a14:foregroundMark x1="25143" y1="45000" x2="25143" y2="45000"/>
                        <a14:foregroundMark x1="34429" y1="16000" x2="34429" y2="16000"/>
                        <a14:foregroundMark x1="47286" y1="14800" x2="47286" y2="14800"/>
                        <a14:foregroundMark x1="60143" y1="8000" x2="60143" y2="8000"/>
                        <a14:foregroundMark x1="67286" y1="19200" x2="67286" y2="19200"/>
                        <a14:foregroundMark x1="78857" y1="29400" x2="78857" y2="29400"/>
                        <a14:foregroundMark x1="77429" y1="47400" x2="77429" y2="47400"/>
                      </a14:backgroundRemoval>
                    </a14:imgEffect>
                  </a14:imgLayer>
                </a14:imgProps>
              </a:ext>
              <a:ext uri="{28A0092B-C50C-407E-A947-70E740481C1C}">
                <a14:useLocalDpi xmlns:a14="http://schemas.microsoft.com/office/drawing/2010/main" val="0"/>
              </a:ext>
            </a:extLst>
          </a:blip>
          <a:stretch>
            <a:fillRect/>
          </a:stretch>
        </p:blipFill>
        <p:spPr>
          <a:xfrm>
            <a:off x="7884160" y="4734966"/>
            <a:ext cx="2183942" cy="1559959"/>
          </a:xfrm>
          <a:prstGeom prst="rect">
            <a:avLst/>
          </a:prstGeom>
        </p:spPr>
      </p:pic>
      <p:sp>
        <p:nvSpPr>
          <p:cNvPr id="5" name="Rounded Rectangle 4"/>
          <p:cNvSpPr/>
          <p:nvPr/>
        </p:nvSpPr>
        <p:spPr>
          <a:xfrm>
            <a:off x="589738" y="1400463"/>
            <a:ext cx="7294422" cy="4715857"/>
          </a:xfrm>
          <a:prstGeom prst="roundRect">
            <a:avLst/>
          </a:prstGeom>
          <a:solidFill>
            <a:srgbClr val="ED1C24"/>
          </a:solidFill>
          <a:ln>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Shortly you’ll get the chance to do a mock interview!</a:t>
            </a:r>
          </a:p>
          <a:p>
            <a:pPr marL="342900" indent="-342900">
              <a:buFontTx/>
              <a:buChar char="-"/>
            </a:pPr>
            <a:endParaRPr lang="en-GB" sz="2400" dirty="0"/>
          </a:p>
          <a:p>
            <a:pPr marL="342900" indent="-342900">
              <a:buFontTx/>
              <a:buChar char="-"/>
            </a:pPr>
            <a:r>
              <a:rPr lang="en-GB" sz="2400" dirty="0"/>
              <a:t>You’ll be in groups of 3: one person will be the interviewer, one person will be the applicant (the person being interviewed) and one person will observe.</a:t>
            </a:r>
          </a:p>
          <a:p>
            <a:pPr marL="342900" indent="-342900">
              <a:buFontTx/>
              <a:buChar char="-"/>
            </a:pPr>
            <a:endParaRPr lang="en-GB" sz="2400" dirty="0"/>
          </a:p>
          <a:p>
            <a:pPr marL="342900" indent="-342900">
              <a:buFontTx/>
              <a:buChar char="-"/>
            </a:pPr>
            <a:r>
              <a:rPr lang="en-GB" sz="2400" dirty="0"/>
              <a:t>You’ll all get the chance to do each role.</a:t>
            </a:r>
          </a:p>
          <a:p>
            <a:pPr marL="342900" indent="-342900">
              <a:buFontTx/>
              <a:buChar char="-"/>
            </a:pPr>
            <a:endParaRPr lang="en-GB" sz="2400" dirty="0"/>
          </a:p>
          <a:p>
            <a:pPr marL="342900" indent="-342900">
              <a:buFontTx/>
              <a:buChar char="-"/>
            </a:pPr>
            <a:r>
              <a:rPr lang="en-GB" sz="2400" dirty="0"/>
              <a:t>But first, it’s time to prep for your interview!</a:t>
            </a:r>
          </a:p>
        </p:txBody>
      </p:sp>
      <p:pic>
        <p:nvPicPr>
          <p:cNvPr id="7" name="Picture 2" descr="three women sitting at the table"/>
          <p:cNvPicPr>
            <a:picLocks noChangeAspect="1" noChangeArrowheads="1"/>
          </p:cNvPicPr>
          <p:nvPr/>
        </p:nvPicPr>
        <p:blipFill rotWithShape="1">
          <a:blip r:embed="rId5">
            <a:extLst>
              <a:ext uri="{28A0092B-C50C-407E-A947-70E740481C1C}">
                <a14:useLocalDpi xmlns:a14="http://schemas.microsoft.com/office/drawing/2010/main" val="0"/>
              </a:ext>
            </a:extLst>
          </a:blip>
          <a:srcRect l="12797" r="5647"/>
          <a:stretch/>
        </p:blipFill>
        <p:spPr bwMode="auto">
          <a:xfrm>
            <a:off x="8019202" y="1400462"/>
            <a:ext cx="4045797" cy="3313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4746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799" y="408824"/>
            <a:ext cx="4969019" cy="825616"/>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WHAT TO RESEARCH?</a:t>
            </a:r>
          </a:p>
        </p:txBody>
      </p:sp>
      <p:sp>
        <p:nvSpPr>
          <p:cNvPr id="5" name="Rounded Rectangle 4"/>
          <p:cNvSpPr/>
          <p:nvPr/>
        </p:nvSpPr>
        <p:spPr>
          <a:xfrm>
            <a:off x="572799" y="1524000"/>
            <a:ext cx="3511522" cy="1757680"/>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Research more about the university/apprenticeship/job that you’re applying for!</a:t>
            </a:r>
          </a:p>
        </p:txBody>
      </p:sp>
      <p:sp>
        <p:nvSpPr>
          <p:cNvPr id="6" name="Rounded Rectangle 5"/>
          <p:cNvSpPr/>
          <p:nvPr/>
        </p:nvSpPr>
        <p:spPr>
          <a:xfrm>
            <a:off x="572799" y="3571240"/>
            <a:ext cx="3511522" cy="1757680"/>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Find out if there’s anything notable in the news about the university/course/company that you may want to mention!</a:t>
            </a:r>
          </a:p>
        </p:txBody>
      </p:sp>
      <p:sp>
        <p:nvSpPr>
          <p:cNvPr id="7" name="Rounded Rectangle 6"/>
          <p:cNvSpPr/>
          <p:nvPr/>
        </p:nvSpPr>
        <p:spPr>
          <a:xfrm>
            <a:off x="4474239" y="3571240"/>
            <a:ext cx="3511522" cy="1757680"/>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What questions do you have about the role/university/company? What could you ask your interviewer?</a:t>
            </a:r>
          </a:p>
        </p:txBody>
      </p:sp>
      <p:sp>
        <p:nvSpPr>
          <p:cNvPr id="8" name="Rounded Rectangle 7"/>
          <p:cNvSpPr/>
          <p:nvPr/>
        </p:nvSpPr>
        <p:spPr>
          <a:xfrm>
            <a:off x="4474239" y="1524000"/>
            <a:ext cx="3511522" cy="1757680"/>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Re-read the job description/person specification before you attend the interview!</a:t>
            </a:r>
          </a:p>
        </p:txBody>
      </p:sp>
      <p:sp>
        <p:nvSpPr>
          <p:cNvPr id="9" name="Rounded Rectangle 8"/>
          <p:cNvSpPr/>
          <p:nvPr/>
        </p:nvSpPr>
        <p:spPr>
          <a:xfrm>
            <a:off x="8375679" y="1524000"/>
            <a:ext cx="3511522" cy="1757680"/>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Are there any statistics that you can find that might be useful to remember for the interview?</a:t>
            </a:r>
          </a:p>
        </p:txBody>
      </p:sp>
      <p:sp>
        <p:nvSpPr>
          <p:cNvPr id="10" name="Rounded Rectangle 9"/>
          <p:cNvSpPr/>
          <p:nvPr/>
        </p:nvSpPr>
        <p:spPr>
          <a:xfrm>
            <a:off x="8375679" y="3571240"/>
            <a:ext cx="3511522" cy="1757680"/>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Re-read your personal statement/application form/CV before attending – make sure you know you!</a:t>
            </a:r>
          </a:p>
        </p:txBody>
      </p:sp>
    </p:spTree>
    <p:extLst>
      <p:ext uri="{BB962C8B-B14F-4D97-AF65-F5344CB8AC3E}">
        <p14:creationId xmlns:p14="http://schemas.microsoft.com/office/powerpoint/2010/main" val="39827030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874000" y="1290320"/>
            <a:ext cx="3950208" cy="4259580"/>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05882" y="317384"/>
            <a:ext cx="4562358" cy="790056"/>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MOCK INTERVIEWS</a:t>
            </a:r>
          </a:p>
        </p:txBody>
      </p:sp>
      <p:sp>
        <p:nvSpPr>
          <p:cNvPr id="5" name="TextBox 4"/>
          <p:cNvSpPr txBox="1"/>
          <p:nvPr/>
        </p:nvSpPr>
        <p:spPr>
          <a:xfrm>
            <a:off x="405883" y="1394026"/>
            <a:ext cx="7173477" cy="4770537"/>
          </a:xfrm>
          <a:prstGeom prst="rect">
            <a:avLst/>
          </a:prstGeom>
          <a:noFill/>
        </p:spPr>
        <p:txBody>
          <a:bodyPr wrap="square" rtlCol="0">
            <a:spAutoFit/>
          </a:bodyPr>
          <a:lstStyle/>
          <a:p>
            <a:pPr marL="342900" lvl="0" indent="-342900">
              <a:buFont typeface="Wingdings" panose="05000000000000000000" pitchFamily="2" charset="2"/>
              <a:buChar char="q"/>
            </a:pPr>
            <a:r>
              <a:rPr lang="en-GB" sz="1900" dirty="0"/>
              <a:t>Split in to groups of 3!</a:t>
            </a:r>
          </a:p>
          <a:p>
            <a:pPr marL="342900" lvl="0" indent="-342900">
              <a:buFont typeface="Wingdings" panose="05000000000000000000" pitchFamily="2" charset="2"/>
              <a:buChar char="q"/>
            </a:pPr>
            <a:endParaRPr lang="en-GB" sz="1900" dirty="0"/>
          </a:p>
          <a:p>
            <a:pPr marL="342900" lvl="0" indent="-342900">
              <a:buFont typeface="Wingdings" panose="05000000000000000000" pitchFamily="2" charset="2"/>
              <a:buChar char="q"/>
            </a:pPr>
            <a:r>
              <a:rPr lang="en-GB" sz="1900" dirty="0"/>
              <a:t>One person is the </a:t>
            </a:r>
            <a:r>
              <a:rPr lang="en-GB" sz="1900" b="1" dirty="0">
                <a:solidFill>
                  <a:srgbClr val="FF3399"/>
                </a:solidFill>
              </a:rPr>
              <a:t>Interviewer</a:t>
            </a:r>
            <a:r>
              <a:rPr lang="en-GB" sz="1900" dirty="0"/>
              <a:t>, one person is the </a:t>
            </a:r>
            <a:r>
              <a:rPr lang="en-GB" sz="1900" b="1" dirty="0">
                <a:solidFill>
                  <a:srgbClr val="00B050"/>
                </a:solidFill>
              </a:rPr>
              <a:t>Applicant</a:t>
            </a:r>
            <a:r>
              <a:rPr lang="en-GB" sz="1900" dirty="0"/>
              <a:t> and one person is the </a:t>
            </a:r>
            <a:r>
              <a:rPr lang="en-GB" sz="1900" b="1" dirty="0">
                <a:solidFill>
                  <a:srgbClr val="0070C0"/>
                </a:solidFill>
              </a:rPr>
              <a:t>Observer</a:t>
            </a:r>
            <a:r>
              <a:rPr lang="en-GB" sz="1900" dirty="0"/>
              <a:t> for ‘Interview 1’. </a:t>
            </a:r>
          </a:p>
          <a:p>
            <a:pPr marL="342900" lvl="0" indent="-342900">
              <a:buFont typeface="Wingdings" panose="05000000000000000000" pitchFamily="2" charset="2"/>
              <a:buChar char="q"/>
            </a:pPr>
            <a:endParaRPr lang="en-GB" sz="1900" dirty="0"/>
          </a:p>
          <a:p>
            <a:pPr marL="342900" lvl="0" indent="-342900">
              <a:buFont typeface="Wingdings" panose="05000000000000000000" pitchFamily="2" charset="2"/>
              <a:buChar char="q"/>
            </a:pPr>
            <a:r>
              <a:rPr lang="en-GB" sz="1900" dirty="0"/>
              <a:t>The interview will last 7 minutes and the </a:t>
            </a:r>
            <a:r>
              <a:rPr lang="en-GB" sz="1900" b="1" dirty="0">
                <a:solidFill>
                  <a:srgbClr val="FF3399"/>
                </a:solidFill>
              </a:rPr>
              <a:t>Interviewer</a:t>
            </a:r>
            <a:r>
              <a:rPr lang="en-GB" sz="1900" dirty="0"/>
              <a:t> will ask the </a:t>
            </a:r>
            <a:r>
              <a:rPr lang="en-GB" sz="1900" b="1" dirty="0">
                <a:solidFill>
                  <a:srgbClr val="00B050"/>
                </a:solidFill>
              </a:rPr>
              <a:t>Applicant</a:t>
            </a:r>
            <a:r>
              <a:rPr lang="en-GB" sz="1900" dirty="0"/>
              <a:t> questions. </a:t>
            </a:r>
          </a:p>
          <a:p>
            <a:pPr marL="342900" lvl="0" indent="-342900">
              <a:buFont typeface="Wingdings" panose="05000000000000000000" pitchFamily="2" charset="2"/>
              <a:buChar char="q"/>
            </a:pPr>
            <a:endParaRPr lang="en-GB" sz="1900" dirty="0"/>
          </a:p>
          <a:p>
            <a:pPr marL="342900" lvl="0" indent="-342900">
              <a:buFont typeface="Wingdings" panose="05000000000000000000" pitchFamily="2" charset="2"/>
              <a:buChar char="q"/>
            </a:pPr>
            <a:r>
              <a:rPr lang="en-GB" sz="1900" dirty="0"/>
              <a:t>At the end of the interview, the </a:t>
            </a:r>
            <a:r>
              <a:rPr lang="en-GB" sz="1900" b="1" dirty="0">
                <a:solidFill>
                  <a:srgbClr val="0070C0"/>
                </a:solidFill>
              </a:rPr>
              <a:t>Observer</a:t>
            </a:r>
            <a:r>
              <a:rPr lang="en-GB" sz="1900" dirty="0"/>
              <a:t> provides some feedback.</a:t>
            </a:r>
          </a:p>
          <a:p>
            <a:pPr marL="342900" lvl="0" indent="-342900">
              <a:buFont typeface="Wingdings" panose="05000000000000000000" pitchFamily="2" charset="2"/>
              <a:buChar char="q"/>
            </a:pPr>
            <a:endParaRPr lang="en-GB" sz="1900" dirty="0"/>
          </a:p>
          <a:p>
            <a:pPr marL="342900" lvl="0" indent="-342900">
              <a:buFont typeface="Wingdings" panose="05000000000000000000" pitchFamily="2" charset="2"/>
              <a:buChar char="q"/>
            </a:pPr>
            <a:r>
              <a:rPr lang="en-GB" sz="1900" dirty="0"/>
              <a:t>After ‘Interview 1’, everyone rotates and ‘Interview 2’ takes place as above, and then same again for ‘Interview 3’.</a:t>
            </a:r>
          </a:p>
          <a:p>
            <a:pPr marL="342900" lvl="0" indent="-342900">
              <a:buFont typeface="Wingdings" panose="05000000000000000000" pitchFamily="2" charset="2"/>
              <a:buChar char="q"/>
            </a:pPr>
            <a:endParaRPr lang="en-GB" sz="1900" dirty="0"/>
          </a:p>
          <a:p>
            <a:pPr marL="342900" lvl="0" indent="-342900">
              <a:buFont typeface="Wingdings" panose="05000000000000000000" pitchFamily="2" charset="2"/>
              <a:buChar char="q"/>
            </a:pPr>
            <a:r>
              <a:rPr lang="en-GB" sz="1900" dirty="0"/>
              <a:t>By the end of the 3 x interviews, everyone will have had the chance to be </a:t>
            </a:r>
            <a:r>
              <a:rPr lang="en-GB" sz="1900" b="1" dirty="0">
                <a:solidFill>
                  <a:srgbClr val="FF3399"/>
                </a:solidFill>
              </a:rPr>
              <a:t>Interviewer</a:t>
            </a:r>
            <a:r>
              <a:rPr lang="en-GB" sz="1900" dirty="0"/>
              <a:t>, </a:t>
            </a:r>
            <a:r>
              <a:rPr lang="en-GB" sz="1900" b="1" dirty="0">
                <a:solidFill>
                  <a:srgbClr val="00B050"/>
                </a:solidFill>
              </a:rPr>
              <a:t>Applicant</a:t>
            </a:r>
            <a:r>
              <a:rPr lang="en-GB" sz="1900" dirty="0"/>
              <a:t> and </a:t>
            </a:r>
            <a:r>
              <a:rPr lang="en-GB" sz="1900" b="1" dirty="0">
                <a:solidFill>
                  <a:srgbClr val="0070C0"/>
                </a:solidFill>
              </a:rPr>
              <a:t>Observer</a:t>
            </a:r>
            <a:r>
              <a:rPr lang="en-GB" sz="1900" dirty="0"/>
              <a:t>.</a:t>
            </a:r>
          </a:p>
        </p:txBody>
      </p:sp>
      <p:sp>
        <p:nvSpPr>
          <p:cNvPr id="6" name="TextBox 5"/>
          <p:cNvSpPr txBox="1"/>
          <p:nvPr/>
        </p:nvSpPr>
        <p:spPr>
          <a:xfrm>
            <a:off x="7924800" y="1662964"/>
            <a:ext cx="3926332" cy="3792956"/>
          </a:xfrm>
          <a:prstGeom prst="rect">
            <a:avLst/>
          </a:prstGeom>
          <a:noFill/>
        </p:spPr>
        <p:txBody>
          <a:bodyPr wrap="square" rtlCol="0">
            <a:spAutoFit/>
          </a:bodyPr>
          <a:lstStyle/>
          <a:p>
            <a:r>
              <a:rPr lang="en-GB" b="1" dirty="0">
                <a:solidFill>
                  <a:srgbClr val="FF3399"/>
                </a:solidFill>
              </a:rPr>
              <a:t>Interviewer: </a:t>
            </a:r>
            <a:r>
              <a:rPr lang="en-GB" dirty="0">
                <a:solidFill>
                  <a:srgbClr val="FF3399"/>
                </a:solidFill>
              </a:rPr>
              <a:t>the person interviewing the applicant for a place at university or a job. Your handout has the questions to ask the applicant.</a:t>
            </a:r>
          </a:p>
          <a:p>
            <a:r>
              <a:rPr lang="en-GB" dirty="0"/>
              <a:t> </a:t>
            </a:r>
            <a:br>
              <a:rPr lang="en-GB" dirty="0"/>
            </a:br>
            <a:r>
              <a:rPr lang="en-GB" b="1" dirty="0">
                <a:solidFill>
                  <a:srgbClr val="00B050"/>
                </a:solidFill>
              </a:rPr>
              <a:t>Applicant: </a:t>
            </a:r>
            <a:r>
              <a:rPr lang="en-GB" dirty="0">
                <a:solidFill>
                  <a:srgbClr val="00B050"/>
                </a:solidFill>
              </a:rPr>
              <a:t>the person who is interviewed for a place at university or job.</a:t>
            </a:r>
          </a:p>
          <a:p>
            <a:endParaRPr lang="en-GB" dirty="0"/>
          </a:p>
          <a:p>
            <a:r>
              <a:rPr lang="en-GB" b="1" dirty="0">
                <a:solidFill>
                  <a:srgbClr val="0070C0"/>
                </a:solidFill>
              </a:rPr>
              <a:t>Observer:</a:t>
            </a:r>
            <a:r>
              <a:rPr lang="en-GB" dirty="0">
                <a:solidFill>
                  <a:srgbClr val="0070C0"/>
                </a:solidFill>
              </a:rPr>
              <a:t> the person watching the interview and at the end provides feedback. Your handout gives suggestions on feedback</a:t>
            </a:r>
            <a:endParaRPr lang="en-GB" b="1" dirty="0">
              <a:solidFill>
                <a:srgbClr val="0070C0"/>
              </a:solidFill>
            </a:endParaRPr>
          </a:p>
        </p:txBody>
      </p:sp>
    </p:spTree>
    <p:extLst>
      <p:ext uri="{BB962C8B-B14F-4D97-AF65-F5344CB8AC3E}">
        <p14:creationId xmlns:p14="http://schemas.microsoft.com/office/powerpoint/2010/main" val="528852181"/>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883" y="330635"/>
            <a:ext cx="2553217" cy="810376"/>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FEEDBACK</a:t>
            </a:r>
          </a:p>
        </p:txBody>
      </p:sp>
      <p:sp>
        <p:nvSpPr>
          <p:cNvPr id="2" name="TextBox 1"/>
          <p:cNvSpPr txBox="1"/>
          <p:nvPr/>
        </p:nvSpPr>
        <p:spPr>
          <a:xfrm>
            <a:off x="2743200" y="2883989"/>
            <a:ext cx="7010400" cy="769441"/>
          </a:xfrm>
          <a:prstGeom prst="rect">
            <a:avLst/>
          </a:prstGeom>
          <a:solidFill>
            <a:srgbClr val="0F7CC6"/>
          </a:solidFill>
          <a:ln>
            <a:solidFill>
              <a:srgbClr val="00AEEF"/>
            </a:solidFill>
          </a:ln>
        </p:spPr>
        <p:txBody>
          <a:bodyPr wrap="square" rtlCol="0">
            <a:spAutoFit/>
          </a:bodyPr>
          <a:lstStyle/>
          <a:p>
            <a:pPr algn="ctr"/>
            <a:r>
              <a:rPr lang="en-GB" sz="4400" b="1" dirty="0">
                <a:solidFill>
                  <a:schemeClr val="bg1"/>
                </a:solidFill>
              </a:rPr>
              <a:t>HOW DID YOU FIND THIS? </a:t>
            </a:r>
          </a:p>
        </p:txBody>
      </p:sp>
    </p:spTree>
    <p:extLst>
      <p:ext uri="{BB962C8B-B14F-4D97-AF65-F5344CB8AC3E}">
        <p14:creationId xmlns:p14="http://schemas.microsoft.com/office/powerpoint/2010/main" val="3907704113"/>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883" y="317384"/>
            <a:ext cx="7506217" cy="810376"/>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INTERVIEW QUESTIONS TOP TIPS</a:t>
            </a:r>
          </a:p>
        </p:txBody>
      </p:sp>
      <p:sp>
        <p:nvSpPr>
          <p:cNvPr id="5" name="Rounded Rectangle 4"/>
          <p:cNvSpPr/>
          <p:nvPr/>
        </p:nvSpPr>
        <p:spPr>
          <a:xfrm>
            <a:off x="405883" y="1602545"/>
            <a:ext cx="3511522" cy="1757680"/>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Give examples to back up your answers</a:t>
            </a:r>
          </a:p>
        </p:txBody>
      </p:sp>
      <p:sp>
        <p:nvSpPr>
          <p:cNvPr id="6" name="Rounded Rectangle 5"/>
          <p:cNvSpPr/>
          <p:nvPr/>
        </p:nvSpPr>
        <p:spPr>
          <a:xfrm>
            <a:off x="405883" y="3649785"/>
            <a:ext cx="3511522" cy="1757680"/>
          </a:xfrm>
          <a:prstGeom prst="round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Show your enthusiasm and passion</a:t>
            </a:r>
          </a:p>
        </p:txBody>
      </p:sp>
      <p:sp>
        <p:nvSpPr>
          <p:cNvPr id="7" name="Rounded Rectangle 6"/>
          <p:cNvSpPr/>
          <p:nvPr/>
        </p:nvSpPr>
        <p:spPr>
          <a:xfrm>
            <a:off x="4307323" y="3649785"/>
            <a:ext cx="3511522" cy="1757680"/>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Try to talk about the university and the course within your answers</a:t>
            </a:r>
          </a:p>
        </p:txBody>
      </p:sp>
      <p:sp>
        <p:nvSpPr>
          <p:cNvPr id="8" name="Rounded Rectangle 7"/>
          <p:cNvSpPr/>
          <p:nvPr/>
        </p:nvSpPr>
        <p:spPr>
          <a:xfrm>
            <a:off x="4307323" y="1602545"/>
            <a:ext cx="3511522" cy="1757680"/>
          </a:xfrm>
          <a:prstGeom prst="round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Make sure you give enough detail in your answers…</a:t>
            </a:r>
          </a:p>
          <a:p>
            <a:pPr algn="ctr"/>
            <a:endParaRPr lang="en-GB" sz="2000" dirty="0">
              <a:solidFill>
                <a:schemeClr val="bg1"/>
              </a:solidFill>
            </a:endParaRPr>
          </a:p>
          <a:p>
            <a:pPr algn="ctr"/>
            <a:r>
              <a:rPr lang="en-GB" sz="2000" dirty="0">
                <a:solidFill>
                  <a:schemeClr val="bg1"/>
                </a:solidFill>
              </a:rPr>
              <a:t>but also make sure not to ramble on!</a:t>
            </a:r>
          </a:p>
        </p:txBody>
      </p:sp>
      <p:sp>
        <p:nvSpPr>
          <p:cNvPr id="9" name="Rounded Rectangle 8"/>
          <p:cNvSpPr/>
          <p:nvPr/>
        </p:nvSpPr>
        <p:spPr>
          <a:xfrm>
            <a:off x="8208763" y="1602545"/>
            <a:ext cx="3511522" cy="1757680"/>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Talk about your experiences and skills as well as your grades</a:t>
            </a:r>
          </a:p>
        </p:txBody>
      </p:sp>
      <p:sp>
        <p:nvSpPr>
          <p:cNvPr id="10" name="Rounded Rectangle 9"/>
          <p:cNvSpPr/>
          <p:nvPr/>
        </p:nvSpPr>
        <p:spPr>
          <a:xfrm>
            <a:off x="8208763" y="3649785"/>
            <a:ext cx="3511522" cy="1757680"/>
          </a:xfrm>
          <a:prstGeom prst="round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Try not to rush - it’s okay to pause for a moment to think about your answer</a:t>
            </a:r>
          </a:p>
        </p:txBody>
      </p:sp>
    </p:spTree>
    <p:extLst>
      <p:ext uri="{BB962C8B-B14F-4D97-AF65-F5344CB8AC3E}">
        <p14:creationId xmlns:p14="http://schemas.microsoft.com/office/powerpoint/2010/main" val="9826991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5883" y="317384"/>
            <a:ext cx="5483640" cy="810376"/>
          </a:xfrm>
          <a:prstGeom prst="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INDEPENDENT ACTIVITY</a:t>
            </a:r>
          </a:p>
        </p:txBody>
      </p:sp>
      <p:sp>
        <p:nvSpPr>
          <p:cNvPr id="5" name="Rounded Rectangle 4"/>
          <p:cNvSpPr/>
          <p:nvPr/>
        </p:nvSpPr>
        <p:spPr>
          <a:xfrm>
            <a:off x="405882" y="1416818"/>
            <a:ext cx="11229069" cy="1840300"/>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Next week we’ll be starting your student finance application. Have a look on the student calculator at how much maintenance loan you could apply for</a:t>
            </a:r>
          </a:p>
          <a:p>
            <a:pPr algn="ctr"/>
            <a:endParaRPr lang="en-GB" sz="2000" b="1" dirty="0">
              <a:solidFill>
                <a:schemeClr val="bg1"/>
              </a:solidFill>
            </a:endParaRPr>
          </a:p>
          <a:p>
            <a:pPr algn="ctr"/>
            <a:r>
              <a:rPr lang="en-GB" sz="2000" b="1" u="sng" dirty="0">
                <a:solidFill>
                  <a:schemeClr val="bg1"/>
                </a:solidFill>
              </a:rPr>
              <a:t>https://www.gov.uk/student-finance-calculator</a:t>
            </a:r>
          </a:p>
        </p:txBody>
      </p:sp>
      <p:sp>
        <p:nvSpPr>
          <p:cNvPr id="6" name="Rounded Rectangle 5"/>
          <p:cNvSpPr/>
          <p:nvPr/>
        </p:nvSpPr>
        <p:spPr>
          <a:xfrm>
            <a:off x="405881" y="3409518"/>
            <a:ext cx="11229069" cy="2418526"/>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Please bring with you for next session;</a:t>
            </a:r>
          </a:p>
          <a:p>
            <a:pPr algn="ctr"/>
            <a:endParaRPr lang="en-GB" sz="2400" dirty="0">
              <a:solidFill>
                <a:schemeClr val="bg1"/>
              </a:solidFill>
            </a:endParaRPr>
          </a:p>
          <a:p>
            <a:pPr marL="342900" indent="-342900" algn="ctr">
              <a:buFont typeface="Arial" panose="020B0604020202020204" pitchFamily="34" charset="0"/>
              <a:buChar char="•"/>
            </a:pPr>
            <a:r>
              <a:rPr lang="en-GB" sz="2400" dirty="0">
                <a:solidFill>
                  <a:schemeClr val="bg1"/>
                </a:solidFill>
              </a:rPr>
              <a:t>Passport </a:t>
            </a:r>
          </a:p>
          <a:p>
            <a:pPr marL="342900" indent="-342900" algn="ctr">
              <a:buFont typeface="Arial" panose="020B0604020202020204" pitchFamily="34" charset="0"/>
              <a:buChar char="•"/>
            </a:pPr>
            <a:r>
              <a:rPr lang="en-GB" sz="2400" dirty="0">
                <a:solidFill>
                  <a:schemeClr val="bg1"/>
                </a:solidFill>
              </a:rPr>
              <a:t>University and course details</a:t>
            </a:r>
          </a:p>
          <a:p>
            <a:pPr marL="342900" indent="-342900" algn="ctr">
              <a:buFont typeface="Arial" panose="020B0604020202020204" pitchFamily="34" charset="0"/>
              <a:buChar char="•"/>
            </a:pPr>
            <a:r>
              <a:rPr lang="en-GB" sz="2400" dirty="0">
                <a:solidFill>
                  <a:schemeClr val="bg1"/>
                </a:solidFill>
              </a:rPr>
              <a:t>Bank account details</a:t>
            </a:r>
          </a:p>
          <a:p>
            <a:pPr marL="342900" indent="-342900" algn="ctr">
              <a:buFont typeface="Arial" panose="020B0604020202020204" pitchFamily="34" charset="0"/>
              <a:buChar char="•"/>
            </a:pPr>
            <a:r>
              <a:rPr lang="en-GB" sz="2400" dirty="0">
                <a:solidFill>
                  <a:schemeClr val="bg1"/>
                </a:solidFill>
              </a:rPr>
              <a:t>National Insurance number</a:t>
            </a:r>
          </a:p>
        </p:txBody>
      </p:sp>
    </p:spTree>
    <p:extLst>
      <p:ext uri="{BB962C8B-B14F-4D97-AF65-F5344CB8AC3E}">
        <p14:creationId xmlns:p14="http://schemas.microsoft.com/office/powerpoint/2010/main" val="10665775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2" cstate="print">
                <a:clrChange>
                  <a:clrFrom>
                    <a:srgbClr val="EEEEEE"/>
                  </a:clrFrom>
                  <a:clrTo>
                    <a:srgbClr val="EEEEEE">
                      <a:alpha val="0"/>
                    </a:srgbClr>
                  </a:clrTo>
                </a:clrChange>
                <a:extLst>
                  <a:ext uri="{28A0092B-C50C-407E-A947-70E740481C1C}">
                    <a14:useLocalDpi xmlns:a14="http://schemas.microsoft.com/office/drawing/2010/main" val="0"/>
                  </a:ext>
                </a:extLst>
              </a:blip>
              <a:srcRect l="15213" t="5134" r="13381" b="3972"/>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l="30710" t="34142" r="31357" b="33489"/>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42" t="17460" r="16412" b="16890"/>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a:solidFill>
                    <a:schemeClr val="bg1"/>
                  </a:solidFill>
                  <a:latin typeface="Roboto" panose="02000000000000000000" pitchFamily="2" charset="0"/>
                  <a:ea typeface="Roboto" panose="02000000000000000000" pitchFamily="2" charset="0"/>
                  <a:cs typeface="Roboto" panose="02000000000000000000" pitchFamily="2" charset="0"/>
                </a:rPr>
                <a:t>@aspiretohe</a:t>
              </a:r>
            </a:p>
          </p:txBody>
        </p:sp>
      </p:grpSp>
    </p:spTree>
    <p:extLst>
      <p:ext uri="{BB962C8B-B14F-4D97-AF65-F5344CB8AC3E}">
        <p14:creationId xmlns:p14="http://schemas.microsoft.com/office/powerpoint/2010/main" val="1644763719"/>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7669555" cy="685106"/>
          </a:xfrm>
          <a:prstGeom prst="rect">
            <a:avLst/>
          </a:prstGeom>
          <a:solidFill>
            <a:srgbClr val="0F7CC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PREVIOUS SESSION’S OBJECTIVES</a:t>
            </a:r>
          </a:p>
        </p:txBody>
      </p:sp>
      <p:sp>
        <p:nvSpPr>
          <p:cNvPr id="3" name="Rounded Rectangle 2"/>
          <p:cNvSpPr/>
          <p:nvPr/>
        </p:nvSpPr>
        <p:spPr>
          <a:xfrm>
            <a:off x="501679" y="1696797"/>
            <a:ext cx="10515600" cy="1110701"/>
          </a:xfrm>
          <a:prstGeom prst="roundRect">
            <a:avLst>
              <a:gd name="adj" fmla="val 10000"/>
            </a:avLst>
          </a:prstGeom>
          <a:solidFill>
            <a:schemeClr val="bg2">
              <a:lumMod val="50000"/>
            </a:schemeClr>
          </a:solidFill>
          <a:ln>
            <a:no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ectangle 4" descr="Blog"/>
          <p:cNvSpPr/>
          <p:nvPr/>
        </p:nvSpPr>
        <p:spPr>
          <a:xfrm>
            <a:off x="718750" y="1870825"/>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6" name="Group 5"/>
          <p:cNvGrpSpPr/>
          <p:nvPr/>
        </p:nvGrpSpPr>
        <p:grpSpPr>
          <a:xfrm>
            <a:off x="1742650" y="1696797"/>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1: </a:t>
              </a:r>
              <a:r>
                <a:rPr lang="en-GB" sz="2400" dirty="0"/>
                <a:t>To understand how to gain skills and experiences to increase your employability &amp; transferable skills.</a:t>
              </a:r>
              <a:endParaRPr lang="en-US" sz="2400" b="1" dirty="0">
                <a:solidFill>
                  <a:schemeClr val="bg1"/>
                </a:solidFill>
              </a:endParaRPr>
            </a:p>
          </p:txBody>
        </p:sp>
      </p:grpSp>
      <p:sp>
        <p:nvSpPr>
          <p:cNvPr id="9" name="Rounded Rectangle 8"/>
          <p:cNvSpPr/>
          <p:nvPr/>
        </p:nvSpPr>
        <p:spPr>
          <a:xfrm>
            <a:off x="501679" y="3133710"/>
            <a:ext cx="10515600" cy="1110701"/>
          </a:xfrm>
          <a:prstGeom prst="roundRect">
            <a:avLst>
              <a:gd name="adj" fmla="val 10000"/>
            </a:avLst>
          </a:prstGeom>
          <a:solidFill>
            <a:schemeClr val="bg2">
              <a:lumMod val="50000"/>
            </a:schemeClr>
          </a:solidFill>
          <a:ln>
            <a:no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0" name="Rectangle 9" descr="Blog"/>
          <p:cNvSpPr/>
          <p:nvPr/>
        </p:nvSpPr>
        <p:spPr>
          <a:xfrm>
            <a:off x="718750" y="3307738"/>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p:cNvGrpSpPr/>
          <p:nvPr/>
        </p:nvGrpSpPr>
        <p:grpSpPr>
          <a:xfrm>
            <a:off x="1742650" y="3133710"/>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defTabSz="1244600">
                <a:lnSpc>
                  <a:spcPct val="90000"/>
                </a:lnSpc>
                <a:spcBef>
                  <a:spcPct val="0"/>
                </a:spcBef>
                <a:spcAft>
                  <a:spcPct val="35000"/>
                </a:spcAft>
              </a:pPr>
              <a:r>
                <a:rPr lang="en-US" sz="2400" b="1" kern="1200" dirty="0">
                  <a:solidFill>
                    <a:schemeClr val="bg1"/>
                  </a:solidFill>
                </a:rPr>
                <a:t>OBJECTIVE 2: </a:t>
              </a:r>
              <a:r>
                <a:rPr lang="en-US" sz="2400" dirty="0">
                  <a:solidFill>
                    <a:schemeClr val="bg1"/>
                  </a:solidFill>
                </a:rPr>
                <a:t>To understand what makes a good CV and how to create one.</a:t>
              </a:r>
              <a:endParaRPr lang="en-US" sz="2400" b="1" dirty="0">
                <a:solidFill>
                  <a:schemeClr val="bg1"/>
                </a:solidFill>
              </a:endParaRPr>
            </a:p>
          </p:txBody>
        </p:sp>
      </p:grpSp>
      <p:sp>
        <p:nvSpPr>
          <p:cNvPr id="14" name="Rounded Rectangle 13"/>
          <p:cNvSpPr/>
          <p:nvPr/>
        </p:nvSpPr>
        <p:spPr>
          <a:xfrm>
            <a:off x="501679" y="4603283"/>
            <a:ext cx="10515600" cy="1110701"/>
          </a:xfrm>
          <a:prstGeom prst="roundRect">
            <a:avLst>
              <a:gd name="adj" fmla="val 10000"/>
            </a:avLst>
          </a:prstGeom>
          <a:solidFill>
            <a:schemeClr val="bg2">
              <a:lumMod val="50000"/>
            </a:schemeClr>
          </a:solidFill>
          <a:ln>
            <a:no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5" name="Rectangle 14" descr="Blog"/>
          <p:cNvSpPr/>
          <p:nvPr/>
        </p:nvSpPr>
        <p:spPr>
          <a:xfrm>
            <a:off x="718750" y="4777311"/>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p:cNvGrpSpPr/>
          <p:nvPr/>
        </p:nvGrpSpPr>
        <p:grpSpPr>
          <a:xfrm>
            <a:off x="1742650" y="4603283"/>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3: </a:t>
              </a:r>
              <a:r>
                <a:rPr lang="en-GB" sz="2400" kern="1200" dirty="0"/>
                <a:t>To </a:t>
              </a:r>
              <a:r>
                <a:rPr lang="en-GB" sz="2400" dirty="0"/>
                <a:t>understand how to demonstrate your skills and develop your ‘Personal Brand’.</a:t>
              </a:r>
              <a:endParaRPr lang="en-US" sz="2400" b="1" kern="1200" dirty="0">
                <a:solidFill>
                  <a:schemeClr val="bg1"/>
                </a:solidFill>
              </a:endParaRPr>
            </a:p>
          </p:txBody>
        </p:sp>
      </p:grpSp>
    </p:spTree>
    <p:extLst>
      <p:ext uri="{BB962C8B-B14F-4D97-AF65-F5344CB8AC3E}">
        <p14:creationId xmlns:p14="http://schemas.microsoft.com/office/powerpoint/2010/main" val="1198321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375992" cy="685106"/>
          </a:xfrm>
          <a:prstGeom prst="rect">
            <a:avLst/>
          </a:prstGeom>
          <a:solidFill>
            <a:srgbClr val="0F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CHECK-IN</a:t>
            </a:r>
          </a:p>
        </p:txBody>
      </p:sp>
      <p:sp>
        <p:nvSpPr>
          <p:cNvPr id="6" name="TextBox 5"/>
          <p:cNvSpPr txBox="1"/>
          <p:nvPr/>
        </p:nvSpPr>
        <p:spPr>
          <a:xfrm>
            <a:off x="1270729" y="2018771"/>
            <a:ext cx="9731221" cy="2677656"/>
          </a:xfrm>
          <a:prstGeom prst="rect">
            <a:avLst/>
          </a:prstGeom>
          <a:noFill/>
        </p:spPr>
        <p:txBody>
          <a:bodyPr wrap="square" rtlCol="0">
            <a:spAutoFit/>
          </a:bodyPr>
          <a:lstStyle/>
          <a:p>
            <a:pPr algn="ctr">
              <a:lnSpc>
                <a:spcPct val="150000"/>
              </a:lnSpc>
            </a:pPr>
            <a:r>
              <a:rPr lang="en-GB" sz="2800" dirty="0">
                <a:latin typeface="Roboto" panose="02000000000000000000" pitchFamily="2" charset="0"/>
                <a:ea typeface="Roboto" panose="02000000000000000000" pitchFamily="2" charset="0"/>
                <a:cs typeface="Roboto" panose="02000000000000000000" pitchFamily="2" charset="0"/>
              </a:rPr>
              <a:t>Did you try googling yourself?</a:t>
            </a:r>
          </a:p>
          <a:p>
            <a:pPr algn="ctr">
              <a:lnSpc>
                <a:spcPct val="150000"/>
              </a:lnSpc>
            </a:pPr>
            <a:endParaRPr lang="en-GB" sz="2800" b="1" dirty="0">
              <a:latin typeface="Roboto" panose="02000000000000000000" pitchFamily="2" charset="0"/>
              <a:ea typeface="Roboto" panose="02000000000000000000" pitchFamily="2" charset="0"/>
              <a:cs typeface="Roboto" panose="02000000000000000000" pitchFamily="2" charset="0"/>
            </a:endParaRPr>
          </a:p>
          <a:p>
            <a:pPr algn="ctr">
              <a:lnSpc>
                <a:spcPct val="150000"/>
              </a:lnSpc>
            </a:pPr>
            <a:r>
              <a:rPr lang="en-GB" sz="2800" b="1" dirty="0">
                <a:latin typeface="Roboto" panose="02000000000000000000" pitchFamily="2" charset="0"/>
                <a:ea typeface="Roboto" panose="02000000000000000000" pitchFamily="2" charset="0"/>
                <a:cs typeface="Roboto" panose="02000000000000000000" pitchFamily="2" charset="0"/>
              </a:rPr>
              <a:t>What results came up?</a:t>
            </a:r>
          </a:p>
          <a:p>
            <a:pPr algn="ctr">
              <a:lnSpc>
                <a:spcPct val="150000"/>
              </a:lnSpc>
            </a:pPr>
            <a:r>
              <a:rPr lang="en-GB" sz="2800" b="1" dirty="0">
                <a:latin typeface="Roboto" panose="02000000000000000000" pitchFamily="2" charset="0"/>
                <a:ea typeface="Roboto" panose="02000000000000000000" pitchFamily="2" charset="0"/>
                <a:cs typeface="Roboto" panose="02000000000000000000" pitchFamily="2" charset="0"/>
              </a:rPr>
              <a:t>Did you need to make anything private?</a:t>
            </a:r>
          </a:p>
        </p:txBody>
      </p:sp>
    </p:spTree>
    <p:extLst>
      <p:ext uri="{BB962C8B-B14F-4D97-AF65-F5344CB8AC3E}">
        <p14:creationId xmlns:p14="http://schemas.microsoft.com/office/powerpoint/2010/main" val="366117394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8839" y="408824"/>
            <a:ext cx="5060921" cy="891872"/>
          </a:xfrm>
          <a:prstGeom prst="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SESSION OBJECTIVES</a:t>
            </a:r>
          </a:p>
        </p:txBody>
      </p:sp>
      <p:sp>
        <p:nvSpPr>
          <p:cNvPr id="3" name="Rounded Rectangle 2"/>
          <p:cNvSpPr/>
          <p:nvPr/>
        </p:nvSpPr>
        <p:spPr>
          <a:xfrm>
            <a:off x="640080" y="1659568"/>
            <a:ext cx="10515600" cy="1110701"/>
          </a:xfrm>
          <a:prstGeom prst="roundRect">
            <a:avLst>
              <a:gd name="adj" fmla="val 10000"/>
            </a:avLst>
          </a:prstGeom>
          <a:solidFill>
            <a:srgbClr val="00AEEF"/>
          </a:solidFill>
          <a:ln>
            <a:solidFill>
              <a:srgbClr val="00AEEF"/>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ectangle 4" descr="Blog"/>
          <p:cNvSpPr/>
          <p:nvPr/>
        </p:nvSpPr>
        <p:spPr>
          <a:xfrm>
            <a:off x="857151" y="1833596"/>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6" name="Group 5"/>
          <p:cNvGrpSpPr/>
          <p:nvPr/>
        </p:nvGrpSpPr>
        <p:grpSpPr>
          <a:xfrm>
            <a:off x="1881051" y="165956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1: </a:t>
              </a:r>
              <a:r>
                <a:rPr lang="en-GB" sz="2400" kern="1200" dirty="0"/>
                <a:t>To understand </a:t>
              </a:r>
              <a:r>
                <a:rPr lang="en-GB" sz="2400" dirty="0"/>
                <a:t>different types of interview and how to prepare for an interview.</a:t>
              </a:r>
              <a:endParaRPr lang="en-US" sz="2400" b="1" kern="1200" dirty="0">
                <a:solidFill>
                  <a:schemeClr val="bg1"/>
                </a:solidFill>
              </a:endParaRPr>
            </a:p>
          </p:txBody>
        </p:sp>
      </p:grpSp>
      <p:sp>
        <p:nvSpPr>
          <p:cNvPr id="9" name="Rounded Rectangle 8"/>
          <p:cNvSpPr/>
          <p:nvPr/>
        </p:nvSpPr>
        <p:spPr>
          <a:xfrm>
            <a:off x="640080" y="3096481"/>
            <a:ext cx="10515600" cy="1110701"/>
          </a:xfrm>
          <a:prstGeom prst="roundRect">
            <a:avLst>
              <a:gd name="adj" fmla="val 10000"/>
            </a:avLst>
          </a:prstGeom>
          <a:solidFill>
            <a:srgbClr val="0F7CC6"/>
          </a:solidFill>
          <a:ln>
            <a:solidFill>
              <a:srgbClr val="0F7CC6"/>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0" name="Rectangle 9" descr="Blog"/>
          <p:cNvSpPr/>
          <p:nvPr/>
        </p:nvSpPr>
        <p:spPr>
          <a:xfrm>
            <a:off x="857151" y="3270509"/>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p:cNvGrpSpPr/>
          <p:nvPr/>
        </p:nvGrpSpPr>
        <p:grpSpPr>
          <a:xfrm>
            <a:off x="1881051" y="309648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2: </a:t>
              </a:r>
              <a:r>
                <a:rPr lang="en-GB" sz="2400" kern="1200" dirty="0"/>
                <a:t>To understand what you should be researching before an interview.</a:t>
              </a:r>
              <a:endParaRPr lang="en-US" sz="2400" b="1" kern="1200" dirty="0">
                <a:solidFill>
                  <a:schemeClr val="bg1"/>
                </a:solidFill>
              </a:endParaRPr>
            </a:p>
          </p:txBody>
        </p:sp>
      </p:grpSp>
      <p:sp>
        <p:nvSpPr>
          <p:cNvPr id="14" name="Rounded Rectangle 13"/>
          <p:cNvSpPr/>
          <p:nvPr/>
        </p:nvSpPr>
        <p:spPr>
          <a:xfrm>
            <a:off x="640080" y="4566054"/>
            <a:ext cx="10515600" cy="1110701"/>
          </a:xfrm>
          <a:prstGeom prst="roundRect">
            <a:avLst>
              <a:gd name="adj" fmla="val 10000"/>
            </a:avLst>
          </a:prstGeom>
          <a:solidFill>
            <a:srgbClr val="132E4B"/>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5" name="Rectangle 14" descr="Blog"/>
          <p:cNvSpPr/>
          <p:nvPr/>
        </p:nvSpPr>
        <p:spPr>
          <a:xfrm>
            <a:off x="857151" y="4740082"/>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p:cNvGrpSpPr/>
          <p:nvPr/>
        </p:nvGrpSpPr>
        <p:grpSpPr>
          <a:xfrm>
            <a:off x="1881051" y="456605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3: </a:t>
              </a:r>
              <a:r>
                <a:rPr lang="en-GB" sz="2400" kern="1200" dirty="0"/>
                <a:t>To </a:t>
              </a:r>
              <a:r>
                <a:rPr lang="en-GB" sz="2400" dirty="0"/>
                <a:t>take part in a mock interview.</a:t>
              </a:r>
              <a:endParaRPr lang="en-US" sz="2400" b="1" kern="1200" dirty="0">
                <a:solidFill>
                  <a:schemeClr val="bg1"/>
                </a:solidFill>
              </a:endParaRPr>
            </a:p>
          </p:txBody>
        </p:sp>
      </p:grpSp>
    </p:spTree>
    <p:extLst>
      <p:ext uri="{BB962C8B-B14F-4D97-AF65-F5344CB8AC3E}">
        <p14:creationId xmlns:p14="http://schemas.microsoft.com/office/powerpoint/2010/main" val="3351443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885" y="520584"/>
            <a:ext cx="2376015" cy="800216"/>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STARTER</a:t>
            </a:r>
          </a:p>
        </p:txBody>
      </p:sp>
      <p:sp>
        <p:nvSpPr>
          <p:cNvPr id="4" name="Rounded Rectangle 3"/>
          <p:cNvSpPr/>
          <p:nvPr/>
        </p:nvSpPr>
        <p:spPr>
          <a:xfrm>
            <a:off x="572798" y="1524000"/>
            <a:ext cx="11128135" cy="2573868"/>
          </a:xfrm>
          <a:prstGeom prst="roundRect">
            <a:avLst/>
          </a:prstGeom>
          <a:solidFill>
            <a:srgbClr val="ED1C24"/>
          </a:solidFill>
          <a:ln>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Taking it in turns, you will have one minute to talk about a subject non-stop – no pauses, no repetition allowed. </a:t>
            </a:r>
          </a:p>
          <a:p>
            <a:pPr algn="ctr"/>
            <a:endParaRPr lang="en-GB" sz="2400" dirty="0">
              <a:solidFill>
                <a:schemeClr val="bg1"/>
              </a:solidFill>
            </a:endParaRPr>
          </a:p>
          <a:p>
            <a:pPr algn="ctr"/>
            <a:r>
              <a:rPr lang="en-GB" sz="2400" dirty="0">
                <a:solidFill>
                  <a:schemeClr val="bg1"/>
                </a:solidFill>
              </a:rPr>
              <a:t>I will start off to demonstrate… </a:t>
            </a:r>
          </a:p>
        </p:txBody>
      </p:sp>
      <p:pic>
        <p:nvPicPr>
          <p:cNvPr id="2052" name="Picture 4" descr="Alarm Clock Countdown Sticker by Escape Hunt UK for iOS &amp; Android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0746" y="3962399"/>
            <a:ext cx="2492259" cy="249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5723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622184"/>
            <a:ext cx="5357253"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WHAT WAS THE POINT?</a:t>
            </a:r>
          </a:p>
        </p:txBody>
      </p:sp>
      <p:sp>
        <p:nvSpPr>
          <p:cNvPr id="3" name="Rounded Rectangle 2"/>
          <p:cNvSpPr/>
          <p:nvPr/>
        </p:nvSpPr>
        <p:spPr>
          <a:xfrm>
            <a:off x="572799" y="1524000"/>
            <a:ext cx="10518534" cy="1998134"/>
          </a:xfrm>
          <a:prstGeom prst="roundRect">
            <a:avLst/>
          </a:prstGeom>
          <a:solidFill>
            <a:srgbClr val="132E4B"/>
          </a:solidFill>
          <a:ln>
            <a:solidFill>
              <a:srgbClr val="13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We are going to be learning how to handle an interview, where it is likely that you might feel put on the spot!</a:t>
            </a:r>
          </a:p>
        </p:txBody>
      </p:sp>
      <p:pic>
        <p:nvPicPr>
          <p:cNvPr id="1026" name="Picture 2" descr="Why Subordinates Should Not Interview Potential Bo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98" y="3695109"/>
            <a:ext cx="4599393" cy="2587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ressful people waiting for job interview - NORTHFO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397" y="3695109"/>
            <a:ext cx="4228650" cy="258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4110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4256588"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INTERVIEW TYPES</a:t>
            </a:r>
          </a:p>
        </p:txBody>
      </p:sp>
      <p:sp>
        <p:nvSpPr>
          <p:cNvPr id="3" name="Rounded Rectangle 2"/>
          <p:cNvSpPr/>
          <p:nvPr/>
        </p:nvSpPr>
        <p:spPr>
          <a:xfrm>
            <a:off x="501680" y="1523999"/>
            <a:ext cx="11182320" cy="2184401"/>
          </a:xfrm>
          <a:prstGeom prst="roundRect">
            <a:avLst/>
          </a:prstGeom>
          <a:solidFill>
            <a:srgbClr val="92278F"/>
          </a:solidFill>
          <a:ln>
            <a:solidFill>
              <a:srgbClr val="922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rPr>
              <a:t>Face-to-face Interview</a:t>
            </a:r>
          </a:p>
          <a:p>
            <a:endParaRPr lang="en-GB" sz="2000" b="1" dirty="0">
              <a:solidFill>
                <a:schemeClr val="bg1"/>
              </a:solidFill>
            </a:endParaRPr>
          </a:p>
          <a:p>
            <a:r>
              <a:rPr lang="en-GB" sz="2000" dirty="0">
                <a:solidFill>
                  <a:schemeClr val="bg1"/>
                </a:solidFill>
              </a:rPr>
              <a:t>This is a straightforward interview with one or two people who will ask you questions. They might be the person who will manage you, someone else from the department you could be joining, or someone from the Human Resources (HR) team, who look after all employees.</a:t>
            </a:r>
          </a:p>
        </p:txBody>
      </p:sp>
      <p:sp>
        <p:nvSpPr>
          <p:cNvPr id="4" name="Rounded Rectangle 3"/>
          <p:cNvSpPr/>
          <p:nvPr/>
        </p:nvSpPr>
        <p:spPr>
          <a:xfrm>
            <a:off x="501680" y="3776135"/>
            <a:ext cx="11182320" cy="2065867"/>
          </a:xfrm>
          <a:prstGeom prst="round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rPr>
              <a:t>Panel Interview</a:t>
            </a:r>
          </a:p>
          <a:p>
            <a:endParaRPr lang="en-GB" sz="2000" b="1" dirty="0">
              <a:solidFill>
                <a:schemeClr val="bg1"/>
              </a:solidFill>
            </a:endParaRPr>
          </a:p>
          <a:p>
            <a:r>
              <a:rPr lang="en-GB" sz="2000" dirty="0">
                <a:solidFill>
                  <a:schemeClr val="bg1"/>
                </a:solidFill>
              </a:rPr>
              <a:t>This is an interview with several people who will ask questions. One person may be the ‘chair’ and be in charge, making sure each person gets to ask you a question. Panel interviews are common in the public sector (e.g. jobs paid for by the government).</a:t>
            </a:r>
          </a:p>
        </p:txBody>
      </p:sp>
    </p:spTree>
    <p:extLst>
      <p:ext uri="{BB962C8B-B14F-4D97-AF65-F5344CB8AC3E}">
        <p14:creationId xmlns:p14="http://schemas.microsoft.com/office/powerpoint/2010/main" val="39662781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4256588"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INTERVIEW TYPES</a:t>
            </a:r>
          </a:p>
        </p:txBody>
      </p:sp>
      <p:sp>
        <p:nvSpPr>
          <p:cNvPr id="3" name="Rounded Rectangle 2"/>
          <p:cNvSpPr/>
          <p:nvPr/>
        </p:nvSpPr>
        <p:spPr>
          <a:xfrm>
            <a:off x="501680" y="1523999"/>
            <a:ext cx="11182320" cy="2184401"/>
          </a:xfrm>
          <a:prstGeom prst="roundRect">
            <a:avLst/>
          </a:prstGeom>
          <a:solidFill>
            <a:srgbClr val="0B9444"/>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rPr>
              <a:t>Telephone Interview</a:t>
            </a:r>
          </a:p>
          <a:p>
            <a:endParaRPr lang="en-GB" sz="2000" b="1" dirty="0">
              <a:solidFill>
                <a:schemeClr val="bg1"/>
              </a:solidFill>
            </a:endParaRPr>
          </a:p>
          <a:p>
            <a:r>
              <a:rPr lang="en-GB" sz="2000" dirty="0">
                <a:solidFill>
                  <a:schemeClr val="bg1"/>
                </a:solidFill>
              </a:rPr>
              <a:t>Telephone interviews are sometimes used as the first stage in an interview process. The interviewer asks questions that will identify the best people to invite for a face-to-face interview. Your preparation needs to be just as thorough, though you can keep your CV to hand.</a:t>
            </a:r>
          </a:p>
        </p:txBody>
      </p:sp>
      <p:sp>
        <p:nvSpPr>
          <p:cNvPr id="4" name="Rounded Rectangle 3"/>
          <p:cNvSpPr/>
          <p:nvPr/>
        </p:nvSpPr>
        <p:spPr>
          <a:xfrm>
            <a:off x="501680" y="3776135"/>
            <a:ext cx="11182320" cy="2065867"/>
          </a:xfrm>
          <a:prstGeom prst="roundRect">
            <a:avLst/>
          </a:prstGeom>
          <a:solidFill>
            <a:srgbClr val="0F7CC6"/>
          </a:solidFill>
          <a:ln>
            <a:solidFill>
              <a:srgbClr val="0F7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rPr>
              <a:t>Assessment centre</a:t>
            </a:r>
          </a:p>
          <a:p>
            <a:endParaRPr lang="en-GB" sz="2000" b="1" dirty="0">
              <a:solidFill>
                <a:schemeClr val="bg1"/>
              </a:solidFill>
            </a:endParaRPr>
          </a:p>
          <a:p>
            <a:r>
              <a:rPr lang="en-GB" sz="2000" dirty="0">
                <a:solidFill>
                  <a:schemeClr val="bg1"/>
                </a:solidFill>
              </a:rPr>
              <a:t>Interviews at an assessment centre can last half a day or a day. You’ll go there with other candidates. As well as one or more interviews, you may also take ability or personality tests and do role-plays or group exercises where you must work together with the other candidates.</a:t>
            </a:r>
          </a:p>
        </p:txBody>
      </p:sp>
    </p:spTree>
    <p:extLst>
      <p:ext uri="{BB962C8B-B14F-4D97-AF65-F5344CB8AC3E}">
        <p14:creationId xmlns:p14="http://schemas.microsoft.com/office/powerpoint/2010/main" val="526881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4256588" cy="685107"/>
          </a:xfrm>
          <a:prstGeom prst="rect">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INTERVIEW TYPES</a:t>
            </a:r>
          </a:p>
        </p:txBody>
      </p:sp>
      <p:sp>
        <p:nvSpPr>
          <p:cNvPr id="3" name="Rounded Rectangle 2"/>
          <p:cNvSpPr/>
          <p:nvPr/>
        </p:nvSpPr>
        <p:spPr>
          <a:xfrm>
            <a:off x="501680" y="1523999"/>
            <a:ext cx="6191220" cy="4381501"/>
          </a:xfrm>
          <a:prstGeom prst="roundRect">
            <a:avLst/>
          </a:prstGeom>
          <a:solidFill>
            <a:srgbClr val="162D56"/>
          </a:solidFill>
          <a:ln>
            <a:solidFill>
              <a:srgbClr val="0B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rPr>
              <a:t>Virtual Interview</a:t>
            </a:r>
          </a:p>
          <a:p>
            <a:endParaRPr lang="en-GB" sz="2000" b="1" dirty="0">
              <a:solidFill>
                <a:schemeClr val="bg1"/>
              </a:solidFill>
            </a:endParaRPr>
          </a:p>
          <a:p>
            <a:r>
              <a:rPr lang="en-GB" sz="2000" dirty="0"/>
              <a:t>An interview that takes place remotely using technology like video conferencing platforms. Virtual interviews are often conducted much the same way as face-to-face interviews. </a:t>
            </a:r>
          </a:p>
          <a:p>
            <a:endParaRPr lang="en-GB" sz="2000" dirty="0"/>
          </a:p>
          <a:p>
            <a:r>
              <a:rPr lang="en-GB" sz="2000" dirty="0"/>
              <a:t>Virtual communication requires special considerations due to the limited ability to read body language and facial expressions.</a:t>
            </a:r>
            <a:endParaRPr lang="en-GB" sz="2000" dirty="0">
              <a:solidFill>
                <a:schemeClr val="bg1"/>
              </a:solidFill>
            </a:endParaRPr>
          </a:p>
        </p:txBody>
      </p:sp>
      <p:pic>
        <p:nvPicPr>
          <p:cNvPr id="1028" name="Picture 4" descr="8 TEFL Interview Questions &amp; How to Answer Them - BridgeUniverse"/>
          <p:cNvPicPr>
            <a:picLocks noChangeAspect="1" noChangeArrowheads="1"/>
          </p:cNvPicPr>
          <p:nvPr/>
        </p:nvPicPr>
        <p:blipFill rotWithShape="1">
          <a:blip r:embed="rId3">
            <a:extLst>
              <a:ext uri="{28A0092B-C50C-407E-A947-70E740481C1C}">
                <a14:useLocalDpi xmlns:a14="http://schemas.microsoft.com/office/drawing/2010/main" val="0"/>
              </a:ext>
            </a:extLst>
          </a:blip>
          <a:srcRect l="17322" r="6488"/>
          <a:stretch/>
        </p:blipFill>
        <p:spPr bwMode="auto">
          <a:xfrm>
            <a:off x="6946275" y="1899038"/>
            <a:ext cx="4712325" cy="347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449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303F8AA7A0AD469D90ADC54FC521FD" ma:contentTypeVersion="8" ma:contentTypeDescription="Create a new document." ma:contentTypeScope="" ma:versionID="7bf37ad911ab9c1b3d1044792b6ea7e8">
  <xsd:schema xmlns:xsd="http://www.w3.org/2001/XMLSchema" xmlns:xs="http://www.w3.org/2001/XMLSchema" xmlns:p="http://schemas.microsoft.com/office/2006/metadata/properties" xmlns:ns3="c55e6706-cc5a-4883-8a07-ed95f50cf194" targetNamespace="http://schemas.microsoft.com/office/2006/metadata/properties" ma:root="true" ma:fieldsID="25729b07d3f0a25239e5b11dd78d627a" ns3:_="">
    <xsd:import namespace="c55e6706-cc5a-4883-8a07-ed95f50cf19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e6706-cc5a-4883-8a07-ed95f50cf1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D13991-73AA-4EE9-B041-E8A4AF5407B4}">
  <ds:schemaRefs>
    <ds:schemaRef ds:uri="http://schemas.microsoft.com/sharepoint/v3/contenttype/forms"/>
  </ds:schemaRefs>
</ds:datastoreItem>
</file>

<file path=customXml/itemProps2.xml><?xml version="1.0" encoding="utf-8"?>
<ds:datastoreItem xmlns:ds="http://schemas.openxmlformats.org/officeDocument/2006/customXml" ds:itemID="{CB13EDDD-1B54-45F0-B960-5AF267157B18}">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55e6706-cc5a-4883-8a07-ed95f50cf194"/>
    <ds:schemaRef ds:uri="http://www.w3.org/XML/1998/namespace"/>
  </ds:schemaRefs>
</ds:datastoreItem>
</file>

<file path=customXml/itemProps3.xml><?xml version="1.0" encoding="utf-8"?>
<ds:datastoreItem xmlns:ds="http://schemas.openxmlformats.org/officeDocument/2006/customXml" ds:itemID="{91844F49-94EA-49F3-BA3D-1014A3CF05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5e6706-cc5a-4883-8a07-ed95f50cf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15873</TotalTime>
  <Words>1451</Words>
  <Application>Microsoft Office PowerPoint</Application>
  <PresentationFormat>Widescreen</PresentationFormat>
  <Paragraphs>146</Paragraphs>
  <Slides>19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Lucida Bright</vt:lpstr>
      <vt:lpstr>Roboto</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Curran, Hannah</cp:lastModifiedBy>
  <cp:revision>214</cp:revision>
  <dcterms:created xsi:type="dcterms:W3CDTF">2017-03-14T08:31:32Z</dcterms:created>
  <dcterms:modified xsi:type="dcterms:W3CDTF">2023-08-17T11:43:08Z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0x010100E0303F8AA7A0AD469D90ADC54FC521FD</vt:lpwstr>
  </property>
</Properties>
</file>