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74" r:id="rId5"/>
    <p:sldId id="336" r:id="rId6"/>
    <p:sldId id="341" r:id="rId7"/>
    <p:sldId id="289" r:id="rId8"/>
    <p:sldId id="326" r:id="rId9"/>
    <p:sldId id="305" r:id="rId10"/>
    <p:sldId id="311" r:id="rId11"/>
    <p:sldId id="342" r:id="rId12"/>
    <p:sldId id="312" r:id="rId13"/>
    <p:sldId id="327" r:id="rId14"/>
    <p:sldId id="328" r:id="rId15"/>
    <p:sldId id="324" r:id="rId16"/>
    <p:sldId id="334" r:id="rId17"/>
    <p:sldId id="333" r:id="rId18"/>
    <p:sldId id="335" r:id="rId19"/>
    <p:sldId id="329" r:id="rId20"/>
    <p:sldId id="330" r:id="rId21"/>
    <p:sldId id="331" r:id="rId22"/>
    <p:sldId id="339" r:id="rId23"/>
    <p:sldId id="34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ED217C"/>
    <a:srgbClr val="0B9444"/>
    <a:srgbClr val="0F7CC6"/>
    <a:srgbClr val="FFE486"/>
    <a:srgbClr val="1E2C52"/>
    <a:srgbClr val="92278F"/>
    <a:srgbClr val="132E4B"/>
    <a:srgbClr val="00AEEF"/>
    <a:srgbClr val="162D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1" autoAdjust="0"/>
    <p:restoredTop sz="85560" autoAdjust="0"/>
  </p:normalViewPr>
  <p:slideViewPr>
    <p:cSldViewPr snapToGrid="0" snapToObjects="1">
      <p:cViewPr varScale="1">
        <p:scale>
          <a:sx n="57" d="100"/>
          <a:sy n="57" d="100"/>
        </p:scale>
        <p:origin x="832" y="4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0" d="100"/>
          <a:sy n="50" d="100"/>
        </p:scale>
        <p:origin x="199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8/21/2023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uk/apply-online-for-student-financ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publications/student-finance-how-youre-assessed-and-paid/student-finance-how-youre-assessed-and-paid-2023-to-2024#assessing-how-much-student-finance-you-can-ge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v.uk/government/publications/student-finance-how-youre-assessed-and-paid/student-finance-how-youre-assessed-and-paid-2023-to-2024#assessing-how-much-student-finance-you-can-ge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Roboto" panose="02000000000000000000" pitchFamily="2" charset="0"/>
                <a:ea typeface="Roboto" panose="02000000000000000000" pitchFamily="2" charset="0"/>
                <a:cs typeface="Roboto" panose="02000000000000000000" pitchFamily="2" charset="0"/>
              </a:rPr>
              <a:t>Introduce</a:t>
            </a:r>
            <a:r>
              <a:rPr lang="en-GB" baseline="0" dirty="0">
                <a:latin typeface="Roboto" panose="02000000000000000000" pitchFamily="2" charset="0"/>
                <a:ea typeface="Roboto" panose="02000000000000000000" pitchFamily="2" charset="0"/>
                <a:cs typeface="Roboto" panose="02000000000000000000" pitchFamily="2" charset="0"/>
              </a:rPr>
              <a:t> the session to the students</a:t>
            </a:r>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169436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a:t>
            </a:r>
            <a:r>
              <a:rPr lang="en-GB" baseline="0" dirty="0"/>
              <a:t> on this slide before calculations displayed.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purpose is for students to see the process of working out a rough weekly budget. </a:t>
            </a:r>
            <a:r>
              <a:rPr lang="en-GB" i="0" baseline="0" dirty="0"/>
              <a:t>We’ll be using an example sum of </a:t>
            </a:r>
            <a:r>
              <a:rPr lang="en-GB" b="1" i="0" baseline="0" dirty="0"/>
              <a:t>£7,500 </a:t>
            </a:r>
            <a:r>
              <a:rPr lang="en-GB" i="0" baseline="0" dirty="0"/>
              <a:t>which is somewhere in the middle of min and max for a student </a:t>
            </a:r>
            <a:r>
              <a:rPr lang="en-GB" b="1" i="0" baseline="0" dirty="0"/>
              <a:t>living away from home (but not in London)</a:t>
            </a:r>
            <a:r>
              <a:rPr lang="en-GB" i="0" baseline="0" dirty="0"/>
              <a:t>.</a:t>
            </a:r>
            <a:endParaRPr lang="en-GB" i="0"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DISCLAIMER – this isn’t what you will get, research at home with student calculator</a:t>
            </a:r>
            <a:endParaRPr lang="en-GB" dirty="0"/>
          </a:p>
          <a:p>
            <a:endParaRPr lang="en-GB" dirty="0"/>
          </a:p>
          <a:p>
            <a:r>
              <a:rPr lang="en-GB" dirty="0"/>
              <a:t>Workings:</a:t>
            </a:r>
          </a:p>
          <a:p>
            <a:pPr marL="171450" indent="-171450">
              <a:buFontTx/>
              <a:buChar char="-"/>
            </a:pPr>
            <a:r>
              <a:rPr lang="en-GB" dirty="0"/>
              <a:t>£7,500</a:t>
            </a:r>
            <a:r>
              <a:rPr lang="en-GB" baseline="0" dirty="0"/>
              <a:t> in 3 instalments = £2,500 per term, paid into their bank account once per term.</a:t>
            </a:r>
          </a:p>
          <a:p>
            <a:pPr marL="171450" indent="-171450">
              <a:buFontTx/>
              <a:buChar char="-"/>
            </a:pPr>
            <a:r>
              <a:rPr lang="en-GB" baseline="0" dirty="0"/>
              <a:t>For this example, we’re saying there are 13 weeks per term and 39 weeks in the year.</a:t>
            </a:r>
          </a:p>
          <a:p>
            <a:pPr marL="171450" indent="-171450">
              <a:buFontTx/>
              <a:buChar char="-"/>
            </a:pPr>
            <a:r>
              <a:rPr lang="en-GB" dirty="0"/>
              <a:t>£2,500 / 13 weeks = £192 per week to live off</a:t>
            </a:r>
          </a:p>
          <a:p>
            <a:endParaRPr lang="en-GB" dirty="0"/>
          </a:p>
          <a:p>
            <a:r>
              <a:rPr lang="en-GB" baseline="0" dirty="0"/>
              <a:t>This is what you have left – how would you want to spend it?</a:t>
            </a:r>
          </a:p>
        </p:txBody>
      </p:sp>
      <p:sp>
        <p:nvSpPr>
          <p:cNvPr id="4" name="Slide Number Placeholder 3"/>
          <p:cNvSpPr>
            <a:spLocks noGrp="1"/>
          </p:cNvSpPr>
          <p:nvPr>
            <p:ph type="sldNum" sz="quarter" idx="10"/>
          </p:nvPr>
        </p:nvSpPr>
        <p:spPr/>
        <p:txBody>
          <a:bodyPr/>
          <a:lstStyle/>
          <a:p>
            <a:fld id="{812CBC23-9250-7349-A59D-41C845E0C87D}" type="slidenum">
              <a:rPr lang="en-US" smtClean="0"/>
              <a:t>10</a:t>
            </a:fld>
            <a:endParaRPr lang="en-US"/>
          </a:p>
        </p:txBody>
      </p:sp>
    </p:spTree>
    <p:extLst>
      <p:ext uri="{BB962C8B-B14F-4D97-AF65-F5344CB8AC3E}">
        <p14:creationId xmlns:p14="http://schemas.microsoft.com/office/powerpoint/2010/main" val="1904963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Continuing the example, if students had £192</a:t>
            </a:r>
            <a:r>
              <a:rPr lang="en-GB" baseline="0" dirty="0"/>
              <a:t> per week to spend, let’s start finding some of the costs that might apply to them:</a:t>
            </a:r>
          </a:p>
          <a:p>
            <a:endParaRPr lang="en-GB" baseline="0" dirty="0"/>
          </a:p>
          <a:p>
            <a:r>
              <a:rPr lang="en-GB" baseline="0" dirty="0"/>
              <a:t>Reassure students at this stage if this amount doesn’t seem like it will go far enough, in the next few slides we’re going to give them all the top tips to make their money go further.</a:t>
            </a:r>
          </a:p>
          <a:p>
            <a:endParaRPr lang="en-GB" baseline="0" dirty="0"/>
          </a:p>
          <a:p>
            <a:pPr marL="171450" indent="-171450">
              <a:buFontTx/>
              <a:buChar char="-"/>
            </a:pPr>
            <a:r>
              <a:rPr lang="en-GB" baseline="0" dirty="0"/>
              <a:t>Ask students to look up the accommodation costs at their university and note down the weekly cost</a:t>
            </a:r>
          </a:p>
          <a:p>
            <a:pPr marL="171450" indent="-171450">
              <a:buFontTx/>
              <a:buChar char="-"/>
            </a:pPr>
            <a:r>
              <a:rPr lang="en-GB" baseline="0" dirty="0"/>
              <a:t>Ask students to work out how they might get to university (would they need to get the bus / train, pay for petrol or parking, or would they walk?). Ask students to note down a likely cost</a:t>
            </a:r>
          </a:p>
          <a:p>
            <a:pPr marL="171450" indent="-171450">
              <a:buFontTx/>
              <a:buChar char="-"/>
            </a:pPr>
            <a:r>
              <a:rPr lang="en-GB" dirty="0"/>
              <a:t>How much left does</a:t>
            </a:r>
            <a:r>
              <a:rPr lang="en-GB" baseline="0" dirty="0"/>
              <a:t> this give students to spend on their other living and social costs?</a:t>
            </a:r>
          </a:p>
          <a:p>
            <a:pPr marL="171450" indent="-171450">
              <a:buFontTx/>
              <a:buChar char="-"/>
            </a:pPr>
            <a:endParaRPr lang="en-GB" baseline="0" dirty="0"/>
          </a:p>
          <a:p>
            <a:pPr marL="0" indent="0">
              <a:buFontTx/>
              <a:buNone/>
            </a:pPr>
            <a:r>
              <a:rPr lang="en-GB" baseline="0" dirty="0"/>
              <a:t>Again, reassure students that there are lots of ways to make their finances go further at university, which we’ll be explaining very shortly.</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11</a:t>
            </a:fld>
            <a:endParaRPr lang="en-US"/>
          </a:p>
        </p:txBody>
      </p:sp>
    </p:spTree>
    <p:extLst>
      <p:ext uri="{BB962C8B-B14F-4D97-AF65-F5344CB8AC3E}">
        <p14:creationId xmlns:p14="http://schemas.microsoft.com/office/powerpoint/2010/main" val="699340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figures are taken from the </a:t>
            </a:r>
            <a:r>
              <a:rPr lang="en-GB" dirty="0" err="1"/>
              <a:t>Savethestudent</a:t>
            </a:r>
            <a:r>
              <a:rPr lang="en-GB" dirty="0"/>
              <a:t> Student Money Survey</a:t>
            </a:r>
            <a:r>
              <a:rPr lang="en-GB" baseline="0" dirty="0"/>
              <a:t>. Encourage students to make a note of some of these costs to give them an idea of the average cost of living as a student</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12</a:t>
            </a:fld>
            <a:endParaRPr lang="en-US"/>
          </a:p>
        </p:txBody>
      </p:sp>
    </p:spTree>
    <p:extLst>
      <p:ext uri="{BB962C8B-B14F-4D97-AF65-F5344CB8AC3E}">
        <p14:creationId xmlns:p14="http://schemas.microsoft.com/office/powerpoint/2010/main" val="1670330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dirty="0"/>
              <a:t>Be gentle about the first point, as some</a:t>
            </a:r>
            <a:r>
              <a:rPr lang="en-GB" baseline="0" dirty="0"/>
              <a:t> parents can’t or won’t be able to help the student out – advise students that it is both the governments and SFE’s recommendation that parents/guardians ‘top up’ the student loan </a:t>
            </a:r>
          </a:p>
          <a:p>
            <a:endParaRPr lang="en-GB" baseline="0" dirty="0"/>
          </a:p>
          <a:p>
            <a:r>
              <a:rPr lang="en-GB" baseline="0" dirty="0"/>
              <a:t>If they already have a job can they transfer stores? How long would they need to allow this to happen? It can be competitive with other students working at the same store in their home town moving to the same place. Would they need to start looking at making a CV and completing applications now?</a:t>
            </a:r>
          </a:p>
          <a:p>
            <a:endParaRPr lang="en-GB" baseline="0" dirty="0"/>
          </a:p>
          <a:p>
            <a:r>
              <a:rPr lang="en-GB" baseline="0" dirty="0"/>
              <a:t>The SU – run by students, for students, hiring students!</a:t>
            </a:r>
          </a:p>
          <a:p>
            <a:endParaRPr lang="en-GB" baseline="0" dirty="0"/>
          </a:p>
          <a:p>
            <a:r>
              <a:rPr lang="en-GB" baseline="0" dirty="0"/>
              <a:t>During the year prospective students come round for open days where the accommodation look for current students to be tour guides and/or help move students in</a:t>
            </a:r>
          </a:p>
          <a:p>
            <a:endParaRPr lang="en-GB" baseline="0" dirty="0"/>
          </a:p>
          <a:p>
            <a:r>
              <a:rPr lang="en-GB" baseline="0" dirty="0"/>
              <a:t>For subjects such as Psychology, 3</a:t>
            </a:r>
            <a:r>
              <a:rPr lang="en-GB" baseline="30000" dirty="0"/>
              <a:t>rd</a:t>
            </a:r>
            <a:r>
              <a:rPr lang="en-GB" baseline="0" dirty="0"/>
              <a:t> year students will have to conduct studies and experiments. They need participants, and some are willing to pay in either cash or vouchers!</a:t>
            </a:r>
          </a:p>
          <a:p>
            <a:endParaRPr lang="en-GB" baseline="0" dirty="0"/>
          </a:p>
          <a:p>
            <a:r>
              <a:rPr lang="en-GB" baseline="0" dirty="0"/>
              <a:t>If you’re confident enough, tutoring is a good way to earn some money, help others and better your understanding of the subject you are studying</a:t>
            </a:r>
          </a:p>
          <a:p>
            <a:endParaRPr lang="en-GB" baseline="0" dirty="0"/>
          </a:p>
          <a:p>
            <a:r>
              <a:rPr lang="en-GB" baseline="0" dirty="0"/>
              <a:t>Agency work is flexible and can be both easy and fun! Companies will require young people to help promote products on campus or in town - £10 per hour for handing out free cans of coke doesn’t seem too bad!! Some universities have employment agencies which can help students find work. S</a:t>
            </a:r>
            <a:r>
              <a:rPr lang="en-GB" sz="1200" b="0" i="0" kern="1200" dirty="0">
                <a:solidFill>
                  <a:schemeClr val="tx1"/>
                </a:solidFill>
                <a:effectLst/>
                <a:latin typeface="+mn-lt"/>
                <a:ea typeface="+mn-ea"/>
                <a:cs typeface="+mn-cs"/>
              </a:rPr>
              <a:t>ome of the agency companies are TED Staffing, TRO, Executional, MASH and Coalition</a:t>
            </a:r>
            <a:endParaRPr lang="en-GB" baseline="0" dirty="0"/>
          </a:p>
          <a:p>
            <a:r>
              <a:rPr lang="en-GB" baseline="0" dirty="0"/>
              <a:t>Selling old clothes on </a:t>
            </a:r>
            <a:r>
              <a:rPr lang="en-GB" baseline="0" dirty="0" err="1"/>
              <a:t>depop</a:t>
            </a:r>
            <a:r>
              <a:rPr lang="en-GB" baseline="0" dirty="0"/>
              <a:t> when you stop wearing them – one person’s trash is another person’s treasure!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13</a:t>
            </a:fld>
            <a:endParaRPr lang="en-US"/>
          </a:p>
        </p:txBody>
      </p:sp>
    </p:spTree>
    <p:extLst>
      <p:ext uri="{BB962C8B-B14F-4D97-AF65-F5344CB8AC3E}">
        <p14:creationId xmlns:p14="http://schemas.microsoft.com/office/powerpoint/2010/main" val="815178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14</a:t>
            </a:fld>
            <a:endParaRPr lang="en-US"/>
          </a:p>
        </p:txBody>
      </p:sp>
    </p:spTree>
    <p:extLst>
      <p:ext uri="{BB962C8B-B14F-4D97-AF65-F5344CB8AC3E}">
        <p14:creationId xmlns:p14="http://schemas.microsoft.com/office/powerpoint/2010/main" val="1529772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15</a:t>
            </a:fld>
            <a:endParaRPr lang="en-US"/>
          </a:p>
        </p:txBody>
      </p:sp>
    </p:spTree>
    <p:extLst>
      <p:ext uri="{BB962C8B-B14F-4D97-AF65-F5344CB8AC3E}">
        <p14:creationId xmlns:p14="http://schemas.microsoft.com/office/powerpoint/2010/main" val="167177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a:solidFill>
                  <a:schemeClr val="tx1"/>
                </a:solidFill>
                <a:effectLst/>
                <a:latin typeface="+mn-lt"/>
                <a:ea typeface="+mn-ea"/>
                <a:cs typeface="+mn-cs"/>
              </a:rPr>
              <a:t>What counts as household income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Your household income includes any of the following that apply:</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your parents’ income, if you’re under 25 and live with them or depend on them financially</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combined income of one of your parents and their partner, if you’re under 25 and live with them or depend on them financially</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your partner’s income, if you’re over 25 and live with them (even if they spend most of their time abroad)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income you get from your own savings, investments or property, for example dividends or rent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https://www.gov.uk/apply-for-student-finance/household-income?step-by-step-nav=18045f76-ac04-41b7-b147-5687d8fbb64a</a:t>
            </a:r>
          </a:p>
        </p:txBody>
      </p:sp>
      <p:sp>
        <p:nvSpPr>
          <p:cNvPr id="4" name="Slide Number Placeholder 3"/>
          <p:cNvSpPr>
            <a:spLocks noGrp="1"/>
          </p:cNvSpPr>
          <p:nvPr>
            <p:ph type="sldNum" sz="quarter" idx="10"/>
          </p:nvPr>
        </p:nvSpPr>
        <p:spPr/>
        <p:txBody>
          <a:bodyPr/>
          <a:lstStyle/>
          <a:p>
            <a:fld id="{812CBC23-9250-7349-A59D-41C845E0C87D}" type="slidenum">
              <a:rPr lang="en-US" smtClean="0"/>
              <a:t>16</a:t>
            </a:fld>
            <a:endParaRPr lang="en-US"/>
          </a:p>
        </p:txBody>
      </p:sp>
    </p:spTree>
    <p:extLst>
      <p:ext uri="{BB962C8B-B14F-4D97-AF65-F5344CB8AC3E}">
        <p14:creationId xmlns:p14="http://schemas.microsoft.com/office/powerpoint/2010/main" val="4029650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a:solidFill>
                  <a:schemeClr val="tx1"/>
                </a:solidFill>
                <a:effectLst/>
                <a:latin typeface="+mn-lt"/>
                <a:ea typeface="+mn-ea"/>
                <a:cs typeface="+mn-cs"/>
              </a:rPr>
              <a:t>What counts as household income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Your household income includes any of the following that apply:</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your parents’ income, if you’re under 25 and live with them or depend on them financially</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combined income of one of your parents and their partner, if you’re under 25 and live with them or depend on them financially</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your partner’s income, if you’re over 25 and live with them (even if they spend most of their time abroad)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income you get from your own savings, investments or property, for example dividends or rent</a:t>
            </a:r>
          </a:p>
          <a:p>
            <a:endParaRPr lang="en-GB" dirty="0"/>
          </a:p>
          <a:p>
            <a:r>
              <a:rPr lang="en-GB" dirty="0"/>
              <a:t>https://www.gov.uk/apply-for-student-finance/household-income?step-by-step-nav=18045f76-ac04-41b7-b147-5687d8fbb64a</a:t>
            </a: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17</a:t>
            </a:fld>
            <a:endParaRPr lang="en-US"/>
          </a:p>
        </p:txBody>
      </p:sp>
    </p:spTree>
    <p:extLst>
      <p:ext uri="{BB962C8B-B14F-4D97-AF65-F5344CB8AC3E}">
        <p14:creationId xmlns:p14="http://schemas.microsoft.com/office/powerpoint/2010/main" val="3011537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If students struggling with website link to type in ‘apply for SFE’ on google and it will come up (usually the first link).</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dirty="0">
                <a:hlinkClick r:id="rId3"/>
              </a:rPr>
              <a:t>Apply online for student finance - GOV.UK (www.gov.uk)</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18</a:t>
            </a:fld>
            <a:endParaRPr lang="en-US"/>
          </a:p>
        </p:txBody>
      </p:sp>
    </p:spTree>
    <p:extLst>
      <p:ext uri="{BB962C8B-B14F-4D97-AF65-F5344CB8AC3E}">
        <p14:creationId xmlns:p14="http://schemas.microsoft.com/office/powerpoint/2010/main" val="3497101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BC23-9250-7349-A59D-41C845E0C8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5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GREY</a:t>
            </a:r>
          </a:p>
        </p:txBody>
      </p:sp>
      <p:sp>
        <p:nvSpPr>
          <p:cNvPr id="4" name="Slide Number Placeholder 3"/>
          <p:cNvSpPr>
            <a:spLocks noGrp="1"/>
          </p:cNvSpPr>
          <p:nvPr>
            <p:ph type="sldNum" sz="quarter" idx="10"/>
          </p:nvPr>
        </p:nvSpPr>
        <p:spPr/>
        <p:txBody>
          <a:bodyPr/>
          <a:lstStyle/>
          <a:p>
            <a:fld id="{812CBC23-9250-7349-A59D-41C845E0C87D}" type="slidenum">
              <a:rPr lang="en-US" smtClean="0"/>
              <a:t>2</a:t>
            </a:fld>
            <a:endParaRPr lang="en-US"/>
          </a:p>
        </p:txBody>
      </p:sp>
    </p:spTree>
    <p:extLst>
      <p:ext uri="{BB962C8B-B14F-4D97-AF65-F5344CB8AC3E}">
        <p14:creationId xmlns:p14="http://schemas.microsoft.com/office/powerpoint/2010/main" val="3821366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a:t>
            </a:r>
            <a:r>
              <a:rPr lang="en-GB" baseline="0" dirty="0"/>
              <a:t> can still participate in the session if they haven’t!</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159250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4</a:t>
            </a:fld>
            <a:endParaRPr lang="en-US"/>
          </a:p>
        </p:txBody>
      </p:sp>
    </p:spTree>
    <p:extLst>
      <p:ext uri="{BB962C8B-B14F-4D97-AF65-F5344CB8AC3E}">
        <p14:creationId xmlns:p14="http://schemas.microsoft.com/office/powerpoint/2010/main" val="361255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a:t>
            </a:r>
            <a:r>
              <a:rPr lang="en-GB" baseline="0" dirty="0"/>
              <a:t> this slide and the next to check students’ knowledge of student finance and if they can remember the key messages around the costs of university from the Y12 session</a:t>
            </a:r>
            <a:endParaRPr lang="en-GB" dirty="0"/>
          </a:p>
          <a:p>
            <a:endParaRPr lang="en-GB" dirty="0"/>
          </a:p>
          <a:p>
            <a:r>
              <a:rPr lang="en-GB" dirty="0"/>
              <a:t>A chance to </a:t>
            </a:r>
            <a:r>
              <a:rPr lang="en-GB" baseline="0" dirty="0"/>
              <a:t>remind students that there are two costs of going to University – tuition fees and maintenance (i.e. living costs)</a:t>
            </a:r>
          </a:p>
          <a:p>
            <a:r>
              <a:rPr lang="en-GB" baseline="0" dirty="0"/>
              <a:t>Do students know the typical cost of tuition fees? – some universities/ courses may charge different prices</a:t>
            </a:r>
          </a:p>
          <a:p>
            <a:endParaRPr lang="en-GB" baseline="0" dirty="0"/>
          </a:p>
          <a:p>
            <a:r>
              <a:rPr lang="en-GB" dirty="0"/>
              <a:t>Your tuition fee loan covers </a:t>
            </a:r>
            <a:r>
              <a:rPr lang="en-GB" baseline="0" dirty="0"/>
              <a:t>the cost of your course.</a:t>
            </a:r>
            <a:endParaRPr lang="en-GB" dirty="0"/>
          </a:p>
          <a:p>
            <a:endParaRPr lang="en-GB" dirty="0"/>
          </a:p>
          <a:p>
            <a:r>
              <a:rPr lang="en-GB" dirty="0"/>
              <a:t>Currently, the vast majority of courses in the UK cost £9,250 per year, but always check on UCAS</a:t>
            </a:r>
            <a:r>
              <a:rPr lang="en-GB" baseline="0" dirty="0"/>
              <a:t> or your </a:t>
            </a:r>
            <a:r>
              <a:rPr lang="en-GB" dirty="0"/>
              <a:t>course’s page to check how much your specific course costs!</a:t>
            </a:r>
          </a:p>
          <a:p>
            <a:endParaRPr lang="en-GB" dirty="0"/>
          </a:p>
          <a:p>
            <a:r>
              <a:rPr lang="en-GB" dirty="0"/>
              <a:t>Your</a:t>
            </a:r>
            <a:r>
              <a:rPr lang="en-GB" baseline="0" dirty="0"/>
              <a:t> tuition fee</a:t>
            </a:r>
            <a:r>
              <a:rPr lang="en-GB" dirty="0"/>
              <a:t> is paid directly to the university you are enrolled</a:t>
            </a:r>
            <a:r>
              <a:rPr lang="en-GB" baseline="0" dirty="0"/>
              <a:t> in. So r</a:t>
            </a:r>
            <a:r>
              <a:rPr lang="en-GB" dirty="0"/>
              <a:t>emember, this will not go through your bank account!</a:t>
            </a: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1580031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students think of the other costs they’d have at university</a:t>
            </a:r>
            <a:r>
              <a:rPr lang="en-GB" baseline="0" dirty="0"/>
              <a:t>? E.g. rent/accommodation, transport, socialising, shopping, course materials etc.</a:t>
            </a:r>
          </a:p>
          <a:p>
            <a:endParaRPr lang="en-GB" baseline="0" dirty="0"/>
          </a:p>
          <a:p>
            <a:r>
              <a:rPr lang="en-GB" baseline="0" dirty="0"/>
              <a:t>Do students know if there is financial support for these costs? Does every get the same financial support?</a:t>
            </a:r>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22256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Student finance: how you're assessed and paid 2023 to 2024 - GOV.UK (www.gov.uk)</a:t>
            </a:r>
            <a:r>
              <a:rPr lang="en-GB" dirty="0"/>
              <a:t> more info at section 4.8</a:t>
            </a:r>
          </a:p>
          <a:p>
            <a:endParaRPr lang="en-GB" dirty="0"/>
          </a:p>
          <a:p>
            <a:r>
              <a:rPr lang="en-GB" dirty="0"/>
              <a:t>As well as your </a:t>
            </a:r>
            <a:r>
              <a:rPr lang="en-GB" baseline="0" dirty="0"/>
              <a:t>tuition fee loan, y</a:t>
            </a:r>
            <a:r>
              <a:rPr lang="en-GB" dirty="0"/>
              <a:t>ou are also entitled to a maintenance loan to support with your living costs, even if you’re staying at home or studying abroad!</a:t>
            </a:r>
          </a:p>
          <a:p>
            <a:endParaRPr lang="en-GB" dirty="0"/>
          </a:p>
          <a:p>
            <a:r>
              <a:rPr lang="en-GB" dirty="0"/>
              <a:t>This table shows the maximum amounts you could</a:t>
            </a:r>
            <a:r>
              <a:rPr lang="en-GB" baseline="0" dirty="0"/>
              <a:t> be</a:t>
            </a:r>
            <a:r>
              <a:rPr lang="en-GB" dirty="0"/>
              <a:t> entitled to receive. The amount of</a:t>
            </a:r>
            <a:r>
              <a:rPr lang="en-GB" baseline="0" dirty="0"/>
              <a:t> student finance you receive will depend on your household income and where you’re studying (i.e. inside or outside London).</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If students aren’t entitled to the maximum loan, parents / carers are recommended by the government to support with costs if possible.</a:t>
            </a:r>
            <a:endParaRPr lang="en-GB" dirty="0"/>
          </a:p>
          <a:p>
            <a:endParaRPr lang="en-GB" dirty="0"/>
          </a:p>
          <a:p>
            <a:r>
              <a:rPr lang="en-GB" dirty="0"/>
              <a:t>Breakdown</a:t>
            </a:r>
            <a:r>
              <a:rPr lang="en-GB" baseline="0" dirty="0"/>
              <a:t> </a:t>
            </a:r>
          </a:p>
          <a:p>
            <a:endParaRPr lang="en-GB" dirty="0"/>
          </a:p>
          <a:p>
            <a:r>
              <a:rPr lang="en-GB" dirty="0"/>
              <a:t>The overseas rate is</a:t>
            </a:r>
            <a:r>
              <a:rPr lang="en-GB" baseline="0" dirty="0"/>
              <a:t> available for students on a full, approved study year abroad as part of their UK based course. </a:t>
            </a:r>
            <a:endParaRPr lang="en-GB" dirty="0"/>
          </a:p>
          <a:p>
            <a:endParaRPr lang="en-GB" dirty="0"/>
          </a:p>
          <a:p>
            <a:r>
              <a:rPr lang="en-GB" dirty="0"/>
              <a:t>The maximum you can get is…. The minimum is…. </a:t>
            </a:r>
            <a:r>
              <a:rPr lang="en-GB" b="1" dirty="0"/>
              <a:t>Everyone’s entitled to something.</a:t>
            </a:r>
            <a:endParaRPr lang="en-GB" b="1" i="1" dirty="0"/>
          </a:p>
        </p:txBody>
      </p:sp>
      <p:sp>
        <p:nvSpPr>
          <p:cNvPr id="4" name="Slide Number Placeholder 3"/>
          <p:cNvSpPr>
            <a:spLocks noGrp="1"/>
          </p:cNvSpPr>
          <p:nvPr>
            <p:ph type="sldNum" sz="quarter" idx="10"/>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525513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Household income has an impact.</a:t>
            </a:r>
            <a:endParaRPr lang="en-GB" i="1" dirty="0"/>
          </a:p>
          <a:p>
            <a:endParaRPr lang="en-GB" i="1" dirty="0"/>
          </a:p>
          <a:p>
            <a:r>
              <a:rPr lang="en-GB" i="0" dirty="0"/>
              <a:t>If</a:t>
            </a:r>
            <a:r>
              <a:rPr lang="en-GB" i="0" baseline="0" dirty="0"/>
              <a:t> students want to make a note of the amount they might be entitled to for the next activity. Note: this is not compulsory as this might be a sensitive topic for the student, so we’ll be using an example sum of </a:t>
            </a:r>
            <a:r>
              <a:rPr lang="en-GB" b="1" i="0" baseline="0" dirty="0"/>
              <a:t>£7,500 , </a:t>
            </a:r>
            <a:r>
              <a:rPr lang="en-GB" i="0" baseline="0" dirty="0"/>
              <a:t>for a student </a:t>
            </a:r>
            <a:r>
              <a:rPr lang="en-GB" b="1" i="0" baseline="0" dirty="0"/>
              <a:t>living away from home (but not in London)</a:t>
            </a:r>
            <a:r>
              <a:rPr lang="en-GB" i="0" baseline="0" dirty="0"/>
              <a:t>.</a:t>
            </a:r>
            <a:br>
              <a:rPr lang="en-GB" i="0" baseline="0" dirty="0"/>
            </a:br>
            <a:br>
              <a:rPr lang="en-GB" i="0" baseline="0" dirty="0"/>
            </a:br>
            <a:r>
              <a:rPr lang="en-GB" dirty="0">
                <a:hlinkClick r:id="rId3"/>
              </a:rPr>
              <a:t>Student finance: how you're assessed and paid 2023 to 2024 - GOV.UK (www.gov.uk)</a:t>
            </a:r>
            <a:endParaRPr lang="en-GB" i="0" dirty="0"/>
          </a:p>
        </p:txBody>
      </p:sp>
      <p:sp>
        <p:nvSpPr>
          <p:cNvPr id="4" name="Slide Number Placeholder 3"/>
          <p:cNvSpPr>
            <a:spLocks noGrp="1"/>
          </p:cNvSpPr>
          <p:nvPr>
            <p:ph type="sldNum" sz="quarter" idx="10"/>
          </p:nvPr>
        </p:nvSpPr>
        <p:spPr/>
        <p:txBody>
          <a:bodyPr/>
          <a:lstStyle/>
          <a:p>
            <a:fld id="{812CBC23-9250-7349-A59D-41C845E0C87D}" type="slidenum">
              <a:rPr lang="en-US" smtClean="0"/>
              <a:t>8</a:t>
            </a:fld>
            <a:endParaRPr lang="en-US"/>
          </a:p>
        </p:txBody>
      </p:sp>
    </p:spTree>
    <p:extLst>
      <p:ext uri="{BB962C8B-B14F-4D97-AF65-F5344CB8AC3E}">
        <p14:creationId xmlns:p14="http://schemas.microsoft.com/office/powerpoint/2010/main" val="247159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69934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a:solidFill>
                  <a:schemeClr val="tx2"/>
                </a:solidFill>
                <a:latin typeface="Verdana" charset="0"/>
                <a:ea typeface="Verdana" charset="0"/>
                <a:cs typeface="Verdana" charset="0"/>
              </a:rPr>
              <a:t>SECTION BREAK TITLE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mj-lt"/>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extLst>
    <p:ext uri="{DCECCB84-F9BA-43D5-87BE-67443E8EF086}">
      <p15:sldGuideLst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a:solidFill>
                  <a:srgbClr val="00B0F0"/>
                </a:solidFill>
                <a:latin typeface="+mj-lt"/>
                <a:ea typeface="Verdana" charset="0"/>
                <a:cs typeface="Verdana" charset="0"/>
              </a:rPr>
              <a:t>THIS IS THE TITLE OF </a:t>
            </a:r>
          </a:p>
          <a:p>
            <a:pPr algn="l"/>
            <a:r>
              <a:rPr lang="en-US" sz="2000" i="0" spc="600" baseline="0" dirty="0">
                <a:solidFill>
                  <a:srgbClr val="00B0F0"/>
                </a:solidFill>
                <a:latin typeface="+mj-lt"/>
                <a:ea typeface="Verdana" charset="0"/>
                <a:cs typeface="Verdana" charset="0"/>
              </a:rPr>
              <a:t>THE DOCUMENT</a:t>
            </a: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a:solidFill>
                  <a:srgbClr val="0070C0"/>
                </a:solidFill>
                <a:latin typeface="+mn-lt"/>
                <a:ea typeface="Verdana" charset="0"/>
                <a:cs typeface="Verdana" charset="0"/>
              </a:rPr>
              <a:t>This is the subtitle text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September 2017</a:t>
            </a: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5.xml"/><Relationship Id="rId7" Type="http://schemas.openxmlformats.org/officeDocument/2006/relationships/image" Target="../media/image31.gi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www.gov.uk/apply-online-for-student-finance" TargetMode="External"/><Relationship Id="rId5" Type="http://schemas.openxmlformats.org/officeDocument/2006/relationships/image" Target="../media/image3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student-finance-calculator"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519336"/>
            <a:ext cx="2203691" cy="637872"/>
          </a:xfrm>
          <a:prstGeom prst="rect">
            <a:avLst/>
          </a:prstGeom>
        </p:spPr>
      </p:pic>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5715" y="4686994"/>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7987" y="4816557"/>
            <a:ext cx="8082869" cy="1140365"/>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YEAR 13 SESSION 4: </a:t>
            </a:r>
            <a:br>
              <a:rPr lang="en-GB" sz="3600" b="1" dirty="0"/>
            </a:br>
            <a:r>
              <a:rPr lang="en-GB" sz="3600" b="1" dirty="0"/>
              <a:t>BUDGETING AND STUDENT FINANCE</a:t>
            </a:r>
          </a:p>
        </p:txBody>
      </p:sp>
    </p:spTree>
    <p:extLst>
      <p:ext uri="{BB962C8B-B14F-4D97-AF65-F5344CB8AC3E}">
        <p14:creationId xmlns:p14="http://schemas.microsoft.com/office/powerpoint/2010/main" val="1877736406"/>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5736560"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WORKING OUT A BUDGET</a:t>
            </a:r>
          </a:p>
        </p:txBody>
      </p:sp>
      <p:sp>
        <p:nvSpPr>
          <p:cNvPr id="6" name="Rounded Rectangle 5"/>
          <p:cNvSpPr/>
          <p:nvPr/>
        </p:nvSpPr>
        <p:spPr>
          <a:xfrm>
            <a:off x="606779" y="1717040"/>
            <a:ext cx="4141440" cy="1158240"/>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For this example you have been granted a maintenance loan amount for the year of:</a:t>
            </a:r>
          </a:p>
        </p:txBody>
      </p:sp>
      <p:sp>
        <p:nvSpPr>
          <p:cNvPr id="5" name="Rounded Rectangle 4"/>
          <p:cNvSpPr/>
          <p:nvPr/>
        </p:nvSpPr>
        <p:spPr>
          <a:xfrm>
            <a:off x="5953760" y="1727200"/>
            <a:ext cx="2865120" cy="1137920"/>
          </a:xfrm>
          <a:prstGeom prst="roundRect">
            <a:avLst/>
          </a:prstGeom>
          <a:solidFill>
            <a:schemeClr val="bg1"/>
          </a:solidFill>
          <a:ln w="38100">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132E4B"/>
                </a:solidFill>
              </a:rPr>
              <a:t>£7,500</a:t>
            </a:r>
          </a:p>
        </p:txBody>
      </p:sp>
      <p:sp>
        <p:nvSpPr>
          <p:cNvPr id="7" name="Rounded Rectangle 6"/>
          <p:cNvSpPr/>
          <p:nvPr/>
        </p:nvSpPr>
        <p:spPr>
          <a:xfrm>
            <a:off x="606779" y="3149600"/>
            <a:ext cx="4141440" cy="1158240"/>
          </a:xfrm>
          <a:prstGeom prst="round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You receive your finance in 3 instalments (one per term). How much do you have per term?</a:t>
            </a:r>
          </a:p>
        </p:txBody>
      </p:sp>
      <p:sp>
        <p:nvSpPr>
          <p:cNvPr id="8" name="Rounded Rectangle 7"/>
          <p:cNvSpPr/>
          <p:nvPr/>
        </p:nvSpPr>
        <p:spPr>
          <a:xfrm>
            <a:off x="5953760" y="3169920"/>
            <a:ext cx="2865120" cy="1137920"/>
          </a:xfrm>
          <a:prstGeom prst="roundRect">
            <a:avLst/>
          </a:prstGeom>
          <a:solidFill>
            <a:schemeClr val="bg1"/>
          </a:solidFill>
          <a:ln w="38100">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92278F"/>
                </a:solidFill>
              </a:rPr>
              <a:t>£2,500</a:t>
            </a:r>
          </a:p>
        </p:txBody>
      </p:sp>
      <p:sp>
        <p:nvSpPr>
          <p:cNvPr id="9" name="Rounded Rectangle 8"/>
          <p:cNvSpPr/>
          <p:nvPr/>
        </p:nvSpPr>
        <p:spPr>
          <a:xfrm>
            <a:off x="582960" y="4612640"/>
            <a:ext cx="4141440" cy="1188720"/>
          </a:xfrm>
          <a:prstGeom prst="roundRect">
            <a:avLst/>
          </a:prstGeom>
          <a:solidFill>
            <a:srgbClr val="0B9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Each term is roughly 13 weeks. How much do you have per week?</a:t>
            </a:r>
          </a:p>
        </p:txBody>
      </p:sp>
      <p:sp>
        <p:nvSpPr>
          <p:cNvPr id="10" name="Rounded Rectangle 9"/>
          <p:cNvSpPr/>
          <p:nvPr/>
        </p:nvSpPr>
        <p:spPr>
          <a:xfrm>
            <a:off x="5953760" y="4612640"/>
            <a:ext cx="2865120" cy="1137920"/>
          </a:xfrm>
          <a:prstGeom prst="roundRect">
            <a:avLst/>
          </a:prstGeom>
          <a:solidFill>
            <a:schemeClr val="bg1"/>
          </a:solidFill>
          <a:ln w="38100">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B9444"/>
                </a:solidFill>
              </a:rPr>
              <a:t>£192</a:t>
            </a:r>
          </a:p>
        </p:txBody>
      </p:sp>
      <p:sp>
        <p:nvSpPr>
          <p:cNvPr id="3" name="Right Arrow 2"/>
          <p:cNvSpPr/>
          <p:nvPr/>
        </p:nvSpPr>
        <p:spPr>
          <a:xfrm>
            <a:off x="4803974" y="2174240"/>
            <a:ext cx="1083621" cy="243840"/>
          </a:xfrm>
          <a:prstGeom prst="rightArrow">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4846320" y="3606800"/>
            <a:ext cx="985520" cy="243840"/>
          </a:xfrm>
          <a:prstGeom prst="rightArrow">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4846320" y="5069840"/>
            <a:ext cx="985520" cy="243840"/>
          </a:xfrm>
          <a:prstGeom prst="rightArrow">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alculator-graphic | PastureMap Grazing Management &amp; Livestock Soft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720" y="1930400"/>
            <a:ext cx="2377440"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4720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1680" y="1564640"/>
            <a:ext cx="8439120" cy="1107440"/>
          </a:xfrm>
          <a:prstGeom prst="roundRect">
            <a:avLst/>
          </a:prstGeom>
          <a:solidFill>
            <a:srgbClr val="0B9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In this example, you have </a:t>
            </a:r>
            <a:r>
              <a:rPr lang="en-GB" sz="2800" b="1" dirty="0">
                <a:solidFill>
                  <a:srgbClr val="FFFF00"/>
                </a:solidFill>
              </a:rPr>
              <a:t>£192 </a:t>
            </a:r>
            <a:r>
              <a:rPr lang="en-GB" sz="2400" dirty="0"/>
              <a:t>to spend per week. Let’s find out how much things cost at your university of choice:</a:t>
            </a:r>
          </a:p>
        </p:txBody>
      </p:sp>
      <p:sp>
        <p:nvSpPr>
          <p:cNvPr id="6" name="Rectangle 5"/>
          <p:cNvSpPr/>
          <p:nvPr/>
        </p:nvSpPr>
        <p:spPr>
          <a:xfrm>
            <a:off x="522001" y="3169920"/>
            <a:ext cx="2570479" cy="1070947"/>
          </a:xfrm>
          <a:prstGeom prst="rect">
            <a:avLst/>
          </a:prstGeom>
          <a:solidFill>
            <a:srgbClr val="132E4B"/>
          </a:solidFill>
          <a:ln w="38100">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Student accommodation:</a:t>
            </a:r>
          </a:p>
        </p:txBody>
      </p:sp>
      <p:sp>
        <p:nvSpPr>
          <p:cNvPr id="7" name="Rectangle 6"/>
          <p:cNvSpPr/>
          <p:nvPr/>
        </p:nvSpPr>
        <p:spPr>
          <a:xfrm>
            <a:off x="3092480" y="3169919"/>
            <a:ext cx="2570479" cy="1070947"/>
          </a:xfrm>
          <a:prstGeom prst="rect">
            <a:avLst/>
          </a:prstGeom>
          <a:noFill/>
          <a:ln w="38100">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1E2C52"/>
                </a:solidFill>
              </a:rPr>
              <a:t>?</a:t>
            </a:r>
          </a:p>
        </p:txBody>
      </p:sp>
      <p:sp>
        <p:nvSpPr>
          <p:cNvPr id="8" name="Rectangle 7"/>
          <p:cNvSpPr/>
          <p:nvPr/>
        </p:nvSpPr>
        <p:spPr>
          <a:xfrm>
            <a:off x="522001" y="4490720"/>
            <a:ext cx="2570479" cy="1070947"/>
          </a:xfrm>
          <a:prstGeom prst="rect">
            <a:avLst/>
          </a:prstGeom>
          <a:solidFill>
            <a:srgbClr val="92278F"/>
          </a:solidFill>
          <a:ln w="38100">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Transport to university:</a:t>
            </a:r>
          </a:p>
        </p:txBody>
      </p:sp>
      <p:sp>
        <p:nvSpPr>
          <p:cNvPr id="9" name="Rectangle 8"/>
          <p:cNvSpPr/>
          <p:nvPr/>
        </p:nvSpPr>
        <p:spPr>
          <a:xfrm>
            <a:off x="3092480" y="4490719"/>
            <a:ext cx="2570479" cy="1070947"/>
          </a:xfrm>
          <a:prstGeom prst="rect">
            <a:avLst/>
          </a:prstGeom>
          <a:noFill/>
          <a:ln w="38100">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92278F"/>
                </a:solidFill>
              </a:rPr>
              <a:t>?</a:t>
            </a:r>
          </a:p>
        </p:txBody>
      </p:sp>
      <p:sp>
        <p:nvSpPr>
          <p:cNvPr id="10" name="Rectangle 9"/>
          <p:cNvSpPr/>
          <p:nvPr/>
        </p:nvSpPr>
        <p:spPr>
          <a:xfrm>
            <a:off x="6231921" y="3169919"/>
            <a:ext cx="3125439" cy="2391747"/>
          </a:xfrm>
          <a:prstGeom prst="rect">
            <a:avLst/>
          </a:prstGeom>
          <a:solidFill>
            <a:srgbClr val="ED1C24"/>
          </a:solidFill>
          <a:ln w="381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How much does this leave for your other costs:</a:t>
            </a:r>
          </a:p>
          <a:p>
            <a:pPr algn="ctr"/>
            <a:endParaRPr lang="en-GB" sz="2000" dirty="0">
              <a:solidFill>
                <a:schemeClr val="bg1"/>
              </a:solidFill>
            </a:endParaRPr>
          </a:p>
          <a:p>
            <a:pPr algn="ctr"/>
            <a:r>
              <a:rPr lang="en-GB" sz="2000" dirty="0">
                <a:solidFill>
                  <a:schemeClr val="bg1"/>
                </a:solidFill>
              </a:rPr>
              <a:t>Food, socialising, events, phone contract, clothes, course materials etc.</a:t>
            </a:r>
          </a:p>
        </p:txBody>
      </p:sp>
      <p:sp>
        <p:nvSpPr>
          <p:cNvPr id="11" name="Rectangle 10"/>
          <p:cNvSpPr/>
          <p:nvPr/>
        </p:nvSpPr>
        <p:spPr>
          <a:xfrm>
            <a:off x="9357361" y="3169918"/>
            <a:ext cx="2001520" cy="2391748"/>
          </a:xfrm>
          <a:prstGeom prst="rect">
            <a:avLst/>
          </a:prstGeom>
          <a:noFill/>
          <a:ln w="381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ED1C24"/>
                </a:solidFill>
              </a:rPr>
              <a:t>?</a:t>
            </a:r>
          </a:p>
        </p:txBody>
      </p:sp>
      <p:sp>
        <p:nvSpPr>
          <p:cNvPr id="13" name="Rectangle 12"/>
          <p:cNvSpPr/>
          <p:nvPr/>
        </p:nvSpPr>
        <p:spPr>
          <a:xfrm>
            <a:off x="501680" y="622184"/>
            <a:ext cx="5736560"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WORKING OUT A BUDGET</a:t>
            </a:r>
          </a:p>
        </p:txBody>
      </p:sp>
    </p:spTree>
    <p:extLst>
      <p:ext uri="{BB962C8B-B14F-4D97-AF65-F5344CB8AC3E}">
        <p14:creationId xmlns:p14="http://schemas.microsoft.com/office/powerpoint/2010/main" val="11702478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3713" t="37856" r="17495" b="10125"/>
          <a:stretch/>
        </p:blipFill>
        <p:spPr>
          <a:xfrm>
            <a:off x="501680" y="1391920"/>
            <a:ext cx="8256240" cy="4951358"/>
          </a:xfrm>
          <a:prstGeom prst="rect">
            <a:avLst/>
          </a:prstGeom>
        </p:spPr>
      </p:pic>
      <p:sp>
        <p:nvSpPr>
          <p:cNvPr id="3" name="Rectangle 2"/>
          <p:cNvSpPr/>
          <p:nvPr/>
        </p:nvSpPr>
        <p:spPr>
          <a:xfrm>
            <a:off x="501680" y="622184"/>
            <a:ext cx="6062406"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AVERAGE STUDENT COSTS</a:t>
            </a:r>
          </a:p>
        </p:txBody>
      </p:sp>
      <p:sp>
        <p:nvSpPr>
          <p:cNvPr id="4" name="Rectangle 3"/>
          <p:cNvSpPr/>
          <p:nvPr/>
        </p:nvSpPr>
        <p:spPr>
          <a:xfrm>
            <a:off x="4966158" y="3468004"/>
            <a:ext cx="1597928" cy="21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rgbClr val="FFE486"/>
                </a:solidFill>
                <a:latin typeface="+mj-lt"/>
              </a:rPr>
              <a:t>SPOTIFY STUDENT</a:t>
            </a:r>
          </a:p>
        </p:txBody>
      </p:sp>
      <p:sp>
        <p:nvSpPr>
          <p:cNvPr id="6" name="Oval 5"/>
          <p:cNvSpPr/>
          <p:nvPr/>
        </p:nvSpPr>
        <p:spPr>
          <a:xfrm>
            <a:off x="4749165" y="3575017"/>
            <a:ext cx="92710" cy="876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2715011"/>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8313" y="3243943"/>
            <a:ext cx="96882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706256" y="3483429"/>
            <a:ext cx="322943" cy="2830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txBox="1">
            <a:spLocks/>
          </p:cNvSpPr>
          <p:nvPr/>
        </p:nvSpPr>
        <p:spPr>
          <a:xfrm>
            <a:off x="838200" y="1637052"/>
            <a:ext cx="10515600" cy="453514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t>Parents/guardians </a:t>
            </a:r>
          </a:p>
          <a:p>
            <a:r>
              <a:rPr lang="en-GB" sz="2400" dirty="0"/>
              <a:t>Save a little before you go</a:t>
            </a:r>
          </a:p>
          <a:p>
            <a:r>
              <a:rPr lang="en-GB" sz="2400" dirty="0"/>
              <a:t>Part-time work in bars or retail/transfer from current job</a:t>
            </a:r>
          </a:p>
          <a:p>
            <a:r>
              <a:rPr lang="en-GB" sz="2400" dirty="0"/>
              <a:t>Working for the Student’s Union </a:t>
            </a:r>
          </a:p>
          <a:p>
            <a:r>
              <a:rPr lang="en-GB" sz="2400" dirty="0"/>
              <a:t>Working at University accommodation (tours, moving in)</a:t>
            </a:r>
          </a:p>
          <a:p>
            <a:r>
              <a:rPr lang="en-GB" sz="2400" dirty="0"/>
              <a:t>Completing studies for 3</a:t>
            </a:r>
            <a:r>
              <a:rPr lang="en-GB" sz="2400" baseline="30000" dirty="0"/>
              <a:t>rd</a:t>
            </a:r>
            <a:r>
              <a:rPr lang="en-GB" sz="2400" dirty="0"/>
              <a:t> year research students </a:t>
            </a:r>
          </a:p>
          <a:p>
            <a:r>
              <a:rPr lang="en-GB" sz="2400" dirty="0"/>
              <a:t>Tutoring GCSE/A Level students in your subject area</a:t>
            </a:r>
          </a:p>
          <a:p>
            <a:r>
              <a:rPr lang="en-GB" sz="2400" dirty="0"/>
              <a:t>Agency work – up to £10 an hour!</a:t>
            </a:r>
          </a:p>
          <a:p>
            <a:r>
              <a:rPr lang="en-GB" sz="2400" dirty="0"/>
              <a:t>Selling old clothes on </a:t>
            </a:r>
            <a:r>
              <a:rPr lang="en-GB" sz="2400" dirty="0" err="1"/>
              <a:t>Depop</a:t>
            </a:r>
            <a:r>
              <a:rPr lang="en-GB" sz="2400" dirty="0"/>
              <a:t> </a:t>
            </a:r>
          </a:p>
          <a:p>
            <a:endParaRPr lang="en-GB" sz="2400" dirty="0"/>
          </a:p>
          <a:p>
            <a:endParaRPr lang="en-GB" sz="2400" dirty="0"/>
          </a:p>
        </p:txBody>
      </p:sp>
      <p:sp>
        <p:nvSpPr>
          <p:cNvPr id="13" name="Rectangle 12"/>
          <p:cNvSpPr/>
          <p:nvPr/>
        </p:nvSpPr>
        <p:spPr>
          <a:xfrm>
            <a:off x="501679" y="622184"/>
            <a:ext cx="8337521" cy="685107"/>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TOP TIPS ON TOPPING UP YOUR LOAN</a:t>
            </a:r>
          </a:p>
        </p:txBody>
      </p:sp>
    </p:spTree>
    <p:extLst>
      <p:ext uri="{BB962C8B-B14F-4D97-AF65-F5344CB8AC3E}">
        <p14:creationId xmlns:p14="http://schemas.microsoft.com/office/powerpoint/2010/main" val="8856955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1679" y="622184"/>
            <a:ext cx="8337521" cy="685107"/>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TOP TIPS FOR SAVING MONEY AT UNI</a:t>
            </a:r>
          </a:p>
        </p:txBody>
      </p:sp>
      <p:sp>
        <p:nvSpPr>
          <p:cNvPr id="4" name="Rectangle 3"/>
          <p:cNvSpPr/>
          <p:nvPr/>
        </p:nvSpPr>
        <p:spPr>
          <a:xfrm>
            <a:off x="5018313" y="3243943"/>
            <a:ext cx="96882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706256" y="3483429"/>
            <a:ext cx="322943" cy="2830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err="1"/>
              <a:t>Unidays</a:t>
            </a:r>
            <a:r>
              <a:rPr lang="en-GB" sz="2400" dirty="0"/>
              <a:t> – up to 20% off loads of places including restaurants and clothes shops</a:t>
            </a:r>
          </a:p>
          <a:p>
            <a:r>
              <a:rPr lang="en-GB" sz="2400" dirty="0"/>
              <a:t>Set up a standing order to give yourself an allowance, or even into your savings account</a:t>
            </a:r>
          </a:p>
          <a:p>
            <a:r>
              <a:rPr lang="en-GB" sz="2400" dirty="0"/>
              <a:t>Go shopping at certain times/at night to get all the good reduced items!</a:t>
            </a:r>
          </a:p>
          <a:p>
            <a:r>
              <a:rPr lang="en-GB" sz="2400" dirty="0"/>
              <a:t>Make your own lunch - taking a sandwich from home is much cheaper than buying one</a:t>
            </a:r>
          </a:p>
          <a:p>
            <a:r>
              <a:rPr lang="en-GB" sz="2400" dirty="0"/>
              <a:t>Get a good student bank account with perks – some give you a free railcard! </a:t>
            </a:r>
          </a:p>
          <a:p>
            <a:endParaRPr lang="en-GB" sz="2400" dirty="0"/>
          </a:p>
        </p:txBody>
      </p:sp>
      <p:pic>
        <p:nvPicPr>
          <p:cNvPr id="10" name="Picture 4" descr="Student Discount available with Myprote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600" y="5479709"/>
            <a:ext cx="2326368" cy="11631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4559061" y="5248388"/>
            <a:ext cx="2169230" cy="1394505"/>
          </a:xfrm>
          <a:prstGeom prst="rect">
            <a:avLst/>
          </a:prstGeom>
        </p:spPr>
      </p:pic>
      <p:pic>
        <p:nvPicPr>
          <p:cNvPr id="12" name="Picture 11"/>
          <p:cNvPicPr>
            <a:picLocks noChangeAspect="1"/>
          </p:cNvPicPr>
          <p:nvPr/>
        </p:nvPicPr>
        <p:blipFill>
          <a:blip r:embed="rId5"/>
          <a:stretch>
            <a:fillRect/>
          </a:stretch>
        </p:blipFill>
        <p:spPr>
          <a:xfrm>
            <a:off x="7098625" y="5217339"/>
            <a:ext cx="2492415" cy="1425554"/>
          </a:xfrm>
          <a:prstGeom prst="rect">
            <a:avLst/>
          </a:prstGeom>
        </p:spPr>
      </p:pic>
    </p:spTree>
    <p:extLst>
      <p:ext uri="{BB962C8B-B14F-4D97-AF65-F5344CB8AC3E}">
        <p14:creationId xmlns:p14="http://schemas.microsoft.com/office/powerpoint/2010/main" val="36883067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1680" y="622184"/>
            <a:ext cx="6062406" cy="685107"/>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STUDENT BANK ACCOUNTS</a:t>
            </a:r>
          </a:p>
        </p:txBody>
      </p:sp>
      <p:sp>
        <p:nvSpPr>
          <p:cNvPr id="4" name="Rectangle 3"/>
          <p:cNvSpPr/>
          <p:nvPr/>
        </p:nvSpPr>
        <p:spPr>
          <a:xfrm>
            <a:off x="5018313" y="3243943"/>
            <a:ext cx="96882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706256" y="3483429"/>
            <a:ext cx="322943" cy="2830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t>A student bank account is designed specifically for students, and include freebies and interest-free overdrafts</a:t>
            </a:r>
          </a:p>
          <a:p>
            <a:r>
              <a:rPr lang="en-GB" sz="2400" dirty="0"/>
              <a:t>Some of the best student bank accounts for freebies are Santander, Barclays, </a:t>
            </a:r>
            <a:r>
              <a:rPr lang="en-GB" sz="2400" dirty="0" err="1"/>
              <a:t>Natwest</a:t>
            </a:r>
            <a:r>
              <a:rPr lang="en-GB" sz="2400" dirty="0"/>
              <a:t> and RBS – but always do your own research to see which suits you best!</a:t>
            </a:r>
          </a:p>
          <a:p>
            <a:pPr lvl="1"/>
            <a:r>
              <a:rPr lang="en-GB" dirty="0"/>
              <a:t>Santander for example give 16-25 railcards to customers, but how useful is this if you’re living at home during university and get the bus in?</a:t>
            </a:r>
          </a:p>
          <a:p>
            <a:pPr lvl="1"/>
            <a:r>
              <a:rPr lang="en-GB" dirty="0"/>
              <a:t>Barclays offer a 12 month </a:t>
            </a:r>
            <a:r>
              <a:rPr lang="en-GB" dirty="0" err="1"/>
              <a:t>Perlego</a:t>
            </a:r>
            <a:r>
              <a:rPr lang="en-GB" dirty="0"/>
              <a:t> subscription – would you save more on books and reading materials than you would do getting the train?</a:t>
            </a:r>
          </a:p>
        </p:txBody>
      </p:sp>
      <p:pic>
        <p:nvPicPr>
          <p:cNvPr id="8" name="Picture 7"/>
          <p:cNvPicPr>
            <a:picLocks noChangeAspect="1"/>
          </p:cNvPicPr>
          <p:nvPr/>
        </p:nvPicPr>
        <p:blipFill rotWithShape="1">
          <a:blip r:embed="rId3"/>
          <a:srcRect l="10587" t="32786" r="9057" b="33201"/>
          <a:stretch/>
        </p:blipFill>
        <p:spPr>
          <a:xfrm>
            <a:off x="261257" y="5903686"/>
            <a:ext cx="3429000" cy="816428"/>
          </a:xfrm>
          <a:prstGeom prst="rect">
            <a:avLst/>
          </a:prstGeom>
        </p:spPr>
      </p:pic>
      <p:pic>
        <p:nvPicPr>
          <p:cNvPr id="9" name="Picture 8"/>
          <p:cNvPicPr>
            <a:picLocks noChangeAspect="1"/>
          </p:cNvPicPr>
          <p:nvPr/>
        </p:nvPicPr>
        <p:blipFill rotWithShape="1">
          <a:blip r:embed="rId4"/>
          <a:srcRect l="8012" t="15691" r="6473" b="16604"/>
          <a:stretch/>
        </p:blipFill>
        <p:spPr>
          <a:xfrm>
            <a:off x="8947230" y="0"/>
            <a:ext cx="3099382" cy="1840375"/>
          </a:xfrm>
          <a:prstGeom prst="rect">
            <a:avLst/>
          </a:prstGeom>
        </p:spPr>
      </p:pic>
      <p:pic>
        <p:nvPicPr>
          <p:cNvPr id="10" name="Picture 2" descr="RBS to close Oldham branch as part of national cull – Saddleworth  Independ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142" y="5774651"/>
            <a:ext cx="2394857" cy="112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3661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813" y="619000"/>
            <a:ext cx="7648816" cy="1105643"/>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KEY MESSAGES FOR YOUR STUDENT FINANCE APPLICATION</a:t>
            </a:r>
          </a:p>
        </p:txBody>
      </p:sp>
      <p:sp>
        <p:nvSpPr>
          <p:cNvPr id="3" name="TextBox 2"/>
          <p:cNvSpPr txBox="1"/>
          <p:nvPr/>
        </p:nvSpPr>
        <p:spPr>
          <a:xfrm>
            <a:off x="351071" y="1869164"/>
            <a:ext cx="11289727" cy="400110"/>
          </a:xfrm>
          <a:prstGeom prst="rect">
            <a:avLst/>
          </a:prstGeom>
          <a:noFill/>
        </p:spPr>
        <p:txBody>
          <a:bodyPr wrap="square" rtlCol="0">
            <a:spAutoFit/>
          </a:bodyPr>
          <a:lstStyle/>
          <a:p>
            <a:pPr marL="360000" indent="-360000">
              <a:buFont typeface="Wingdings" panose="05000000000000000000" pitchFamily="2" charset="2"/>
              <a:buChar char="ü"/>
              <a:defRPr/>
            </a:pPr>
            <a:r>
              <a:rPr lang="en-GB" sz="2000" kern="0" dirty="0">
                <a:solidFill>
                  <a:prstClr val="black"/>
                </a:solidFill>
                <a:ea typeface="ＭＳ Ｐゴシック" charset="0"/>
                <a:cs typeface="Arial" pitchFamily="34" charset="0"/>
              </a:rPr>
              <a:t>You don’t need a confirmed place at university or college to apply</a:t>
            </a:r>
          </a:p>
        </p:txBody>
      </p:sp>
      <p:sp>
        <p:nvSpPr>
          <p:cNvPr id="4" name="TextBox 3"/>
          <p:cNvSpPr txBox="1"/>
          <p:nvPr/>
        </p:nvSpPr>
        <p:spPr>
          <a:xfrm>
            <a:off x="351071" y="2549455"/>
            <a:ext cx="10499463" cy="400110"/>
          </a:xfrm>
          <a:prstGeom prst="rect">
            <a:avLst/>
          </a:prstGeom>
          <a:noFill/>
        </p:spPr>
        <p:txBody>
          <a:bodyPr wrap="square" rtlCol="0">
            <a:spAutoFit/>
          </a:bodyPr>
          <a:lstStyle/>
          <a:p>
            <a:pPr marL="360000" lvl="0" indent="-360000">
              <a:buFont typeface="Wingdings" panose="05000000000000000000" pitchFamily="2" charset="2"/>
              <a:buChar char="ü"/>
            </a:pPr>
            <a:r>
              <a:rPr lang="en-GB" sz="2000" kern="0" dirty="0">
                <a:solidFill>
                  <a:prstClr val="black"/>
                </a:solidFill>
                <a:ea typeface="ＭＳ Ｐゴシック" charset="0"/>
                <a:cs typeface="Arial" pitchFamily="34" charset="0"/>
              </a:rPr>
              <a:t>Apply with your preferred choice, you can change details later if needed</a:t>
            </a:r>
          </a:p>
        </p:txBody>
      </p:sp>
      <p:sp>
        <p:nvSpPr>
          <p:cNvPr id="5" name="TextBox 4"/>
          <p:cNvSpPr txBox="1"/>
          <p:nvPr/>
        </p:nvSpPr>
        <p:spPr>
          <a:xfrm>
            <a:off x="351071" y="3229746"/>
            <a:ext cx="11015830" cy="707886"/>
          </a:xfrm>
          <a:prstGeom prst="rect">
            <a:avLst/>
          </a:prstGeom>
          <a:noFill/>
        </p:spPr>
        <p:txBody>
          <a:bodyPr wrap="square" rtlCol="0">
            <a:spAutoFit/>
          </a:bodyPr>
          <a:lstStyle/>
          <a:p>
            <a:pPr marL="360000" lvl="0" indent="-360000">
              <a:buFont typeface="Wingdings" panose="05000000000000000000" pitchFamily="2" charset="2"/>
              <a:buChar char="ü"/>
            </a:pPr>
            <a:r>
              <a:rPr lang="en-GB" sz="2000" dirty="0">
                <a:solidFill>
                  <a:prstClr val="black"/>
                </a:solidFill>
                <a:cs typeface="Arial" pitchFamily="34" charset="0"/>
              </a:rPr>
              <a:t>Make sure any evidence and information needed to support your application is supplied ‘right first time’ both from you and your parents (or partner)</a:t>
            </a:r>
          </a:p>
        </p:txBody>
      </p:sp>
      <p:sp>
        <p:nvSpPr>
          <p:cNvPr id="6" name="TextBox 5"/>
          <p:cNvSpPr txBox="1"/>
          <p:nvPr/>
        </p:nvSpPr>
        <p:spPr>
          <a:xfrm>
            <a:off x="371138" y="4238769"/>
            <a:ext cx="11505304" cy="707886"/>
          </a:xfrm>
          <a:prstGeom prst="rect">
            <a:avLst/>
          </a:prstGeom>
          <a:noFill/>
        </p:spPr>
        <p:txBody>
          <a:bodyPr wrap="square" rtlCol="0">
            <a:spAutoFit/>
          </a:bodyPr>
          <a:lstStyle/>
          <a:p>
            <a:pPr marL="360000" lvl="0" indent="-360000">
              <a:buFont typeface="Wingdings" panose="05000000000000000000" pitchFamily="2" charset="2"/>
              <a:buChar char="ü"/>
            </a:pPr>
            <a:r>
              <a:rPr lang="en-GB" sz="2000" dirty="0">
                <a:solidFill>
                  <a:prstClr val="black"/>
                </a:solidFill>
                <a:cs typeface="Arial" pitchFamily="34" charset="0"/>
              </a:rPr>
              <a:t>Make a note of your Student Finance England (SFE) account log-in details and password – Keep them safe!</a:t>
            </a:r>
          </a:p>
        </p:txBody>
      </p:sp>
      <p:sp>
        <p:nvSpPr>
          <p:cNvPr id="7" name="TextBox 6"/>
          <p:cNvSpPr txBox="1"/>
          <p:nvPr/>
        </p:nvSpPr>
        <p:spPr>
          <a:xfrm>
            <a:off x="351071" y="5835033"/>
            <a:ext cx="9843247" cy="400110"/>
          </a:xfrm>
          <a:prstGeom prst="rect">
            <a:avLst/>
          </a:prstGeom>
          <a:noFill/>
        </p:spPr>
        <p:txBody>
          <a:bodyPr wrap="square" rtlCol="0">
            <a:spAutoFit/>
          </a:bodyPr>
          <a:lstStyle/>
          <a:p>
            <a:pPr marL="360000" lvl="0" indent="-360000">
              <a:buFont typeface="Wingdings" panose="05000000000000000000" pitchFamily="2" charset="2"/>
              <a:buChar char="ü"/>
            </a:pPr>
            <a:r>
              <a:rPr lang="en-GB" sz="2000" dirty="0">
                <a:solidFill>
                  <a:prstClr val="black"/>
                </a:solidFill>
                <a:cs typeface="Arial" pitchFamily="34" charset="0"/>
              </a:rPr>
              <a:t>Read, understand and agree to the loan Terms and Conditions</a:t>
            </a:r>
          </a:p>
        </p:txBody>
      </p:sp>
      <p:sp>
        <p:nvSpPr>
          <p:cNvPr id="9" name="TextBox 8"/>
          <p:cNvSpPr txBox="1"/>
          <p:nvPr/>
        </p:nvSpPr>
        <p:spPr>
          <a:xfrm>
            <a:off x="371138" y="5168981"/>
            <a:ext cx="8347934" cy="400110"/>
          </a:xfrm>
          <a:prstGeom prst="rect">
            <a:avLst/>
          </a:prstGeom>
          <a:noFill/>
        </p:spPr>
        <p:txBody>
          <a:bodyPr wrap="square" rtlCol="0">
            <a:spAutoFit/>
          </a:bodyPr>
          <a:lstStyle/>
          <a:p>
            <a:pPr marL="285750" indent="-285750">
              <a:buFont typeface="Wingdings" panose="05000000000000000000" pitchFamily="2" charset="2"/>
              <a:buChar char="ü"/>
            </a:pPr>
            <a:r>
              <a:rPr lang="en-GB" sz="2000" dirty="0"/>
              <a:t> Use an email address that you will check regularly! </a:t>
            </a:r>
          </a:p>
        </p:txBody>
      </p:sp>
      <p:sp>
        <p:nvSpPr>
          <p:cNvPr id="10" name="Rounded Rectangle 9"/>
          <p:cNvSpPr/>
          <p:nvPr/>
        </p:nvSpPr>
        <p:spPr>
          <a:xfrm>
            <a:off x="9296316" y="1122416"/>
            <a:ext cx="2580126" cy="1925584"/>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t>Talk to me if you have any questions about who would support your student finance application </a:t>
            </a:r>
          </a:p>
        </p:txBody>
      </p:sp>
    </p:spTree>
    <p:extLst>
      <p:ext uri="{BB962C8B-B14F-4D97-AF65-F5344CB8AC3E}">
        <p14:creationId xmlns:p14="http://schemas.microsoft.com/office/powerpoint/2010/main" val="5639562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497" y="1742543"/>
            <a:ext cx="11119823" cy="2246769"/>
          </a:xfrm>
          <a:prstGeom prst="rect">
            <a:avLst/>
          </a:prstGeom>
        </p:spPr>
        <p:txBody>
          <a:bodyPr wrap="square">
            <a:spAutoFit/>
          </a:bodyPr>
          <a:lstStyle/>
          <a:p>
            <a:pPr marL="360000" lvl="0" indent="-358775">
              <a:defRPr/>
            </a:pPr>
            <a:r>
              <a:rPr lang="en-GB" sz="2000" b="1" dirty="0">
                <a:solidFill>
                  <a:prstClr val="black"/>
                </a:solidFill>
                <a:cs typeface="Arial" pitchFamily="34" charset="0"/>
              </a:rPr>
              <a:t>Before starting an application, you should have the following to hand:</a:t>
            </a:r>
          </a:p>
          <a:p>
            <a:pPr marL="360000" lvl="0" indent="-358775">
              <a:defRPr/>
            </a:pPr>
            <a:endParaRPr lang="en-GB" sz="2000" dirty="0">
              <a:solidFill>
                <a:prstClr val="black"/>
              </a:solidFill>
              <a:cs typeface="Arial" pitchFamily="34" charset="0"/>
            </a:endParaRPr>
          </a:p>
          <a:p>
            <a:pPr marL="360000" lvl="0" indent="-358775">
              <a:spcAft>
                <a:spcPts val="1200"/>
              </a:spcAft>
              <a:defRPr/>
            </a:pPr>
            <a:r>
              <a:rPr lang="en-GB" sz="2000" dirty="0">
                <a:solidFill>
                  <a:prstClr val="black"/>
                </a:solidFill>
                <a:cs typeface="Arial" pitchFamily="34" charset="0"/>
              </a:rPr>
              <a:t>•	Passport - SFE can check identity using valid UK passport details </a:t>
            </a:r>
          </a:p>
          <a:p>
            <a:pPr marL="360000" lvl="0" indent="-358775">
              <a:spcAft>
                <a:spcPts val="1200"/>
              </a:spcAft>
              <a:defRPr/>
            </a:pPr>
            <a:r>
              <a:rPr lang="en-GB" sz="2000" dirty="0">
                <a:solidFill>
                  <a:prstClr val="black"/>
                </a:solidFill>
                <a:cs typeface="Arial" pitchFamily="34" charset="0"/>
              </a:rPr>
              <a:t>•	University and course details</a:t>
            </a:r>
          </a:p>
          <a:p>
            <a:pPr marL="360000" lvl="0" indent="-358775">
              <a:buFont typeface="Arial" pitchFamily="34" charset="0"/>
              <a:buChar char="•"/>
              <a:defRPr/>
            </a:pPr>
            <a:r>
              <a:rPr lang="en-GB" sz="2000" dirty="0">
                <a:solidFill>
                  <a:prstClr val="black"/>
                </a:solidFill>
                <a:cs typeface="Arial" pitchFamily="34" charset="0"/>
              </a:rPr>
              <a:t>Bank account details and National Insurance number</a:t>
            </a:r>
          </a:p>
          <a:p>
            <a:pPr marL="360000" lvl="0" indent="-358775">
              <a:defRPr/>
            </a:pPr>
            <a:endParaRPr lang="en-GB" sz="2000" dirty="0">
              <a:solidFill>
                <a:prstClr val="black"/>
              </a:solidFill>
              <a:cs typeface="Arial" pitchFamily="34" charset="0"/>
            </a:endParaRPr>
          </a:p>
        </p:txBody>
      </p:sp>
      <p:sp>
        <p:nvSpPr>
          <p:cNvPr id="3" name="Rectangle 2"/>
          <p:cNvSpPr/>
          <p:nvPr/>
        </p:nvSpPr>
        <p:spPr>
          <a:xfrm>
            <a:off x="501679" y="622184"/>
            <a:ext cx="7009464" cy="685106"/>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COMPLETING AN APPLICATION</a:t>
            </a:r>
          </a:p>
        </p:txBody>
      </p:sp>
      <p:sp>
        <p:nvSpPr>
          <p:cNvPr id="4" name="TextBox 3"/>
          <p:cNvSpPr txBox="1"/>
          <p:nvPr/>
        </p:nvSpPr>
        <p:spPr>
          <a:xfrm>
            <a:off x="584497" y="3989312"/>
            <a:ext cx="9194204" cy="2246769"/>
          </a:xfrm>
          <a:prstGeom prst="rect">
            <a:avLst/>
          </a:prstGeom>
          <a:noFill/>
        </p:spPr>
        <p:txBody>
          <a:bodyPr wrap="square" rtlCol="0">
            <a:spAutoFit/>
          </a:bodyPr>
          <a:lstStyle/>
          <a:p>
            <a:pPr marL="360000" lvl="0" indent="-358775">
              <a:defRPr/>
            </a:pPr>
            <a:r>
              <a:rPr lang="en-GB" sz="2000" b="1" dirty="0">
                <a:solidFill>
                  <a:prstClr val="black"/>
                </a:solidFill>
                <a:cs typeface="Arial" pitchFamily="34" charset="0"/>
              </a:rPr>
              <a:t>The easiest way for parents or other sponsors to support an application is also</a:t>
            </a:r>
          </a:p>
          <a:p>
            <a:pPr marL="360000" lvl="0" indent="-358775">
              <a:defRPr/>
            </a:pPr>
            <a:r>
              <a:rPr lang="en-GB" sz="2000" b="1" dirty="0">
                <a:solidFill>
                  <a:prstClr val="black"/>
                </a:solidFill>
                <a:cs typeface="Arial" pitchFamily="34" charset="0"/>
              </a:rPr>
              <a:t>online through GOV.UK, providing their information including:</a:t>
            </a:r>
          </a:p>
          <a:p>
            <a:pPr marL="360000" lvl="0" indent="-358775">
              <a:defRPr/>
            </a:pPr>
            <a:endParaRPr lang="en-GB" sz="2000" dirty="0">
              <a:solidFill>
                <a:prstClr val="black"/>
              </a:solidFill>
              <a:cs typeface="Arial" pitchFamily="34" charset="0"/>
            </a:endParaRPr>
          </a:p>
          <a:p>
            <a:pPr marL="360000" lvl="0" indent="-358775">
              <a:spcAft>
                <a:spcPts val="1200"/>
              </a:spcAft>
              <a:defRPr/>
            </a:pPr>
            <a:r>
              <a:rPr lang="en-GB" sz="2000" dirty="0">
                <a:solidFill>
                  <a:prstClr val="black"/>
                </a:solidFill>
                <a:cs typeface="Arial" pitchFamily="34" charset="0"/>
              </a:rPr>
              <a:t>•	National Insurance numbers</a:t>
            </a:r>
          </a:p>
          <a:p>
            <a:pPr marL="360000" lvl="0" indent="-358775">
              <a:spcAft>
                <a:spcPts val="1200"/>
              </a:spcAft>
              <a:buFont typeface="Arial" pitchFamily="34" charset="0"/>
              <a:buChar char="•"/>
              <a:defRPr/>
            </a:pPr>
            <a:r>
              <a:rPr lang="en-GB" sz="2000" dirty="0">
                <a:solidFill>
                  <a:prstClr val="black"/>
                </a:solidFill>
                <a:cs typeface="Arial" pitchFamily="34" charset="0"/>
              </a:rPr>
              <a:t>Household income information (Based on prior tax year)</a:t>
            </a:r>
          </a:p>
          <a:p>
            <a:pPr marL="360000" lvl="0" indent="-358775">
              <a:buFont typeface="Arial" pitchFamily="34" charset="0"/>
              <a:buChar char="•"/>
              <a:defRPr/>
            </a:pPr>
            <a:r>
              <a:rPr lang="en-GB" sz="2000" dirty="0">
                <a:solidFill>
                  <a:prstClr val="black"/>
                </a:solidFill>
                <a:cs typeface="Arial" pitchFamily="34" charset="0"/>
              </a:rPr>
              <a:t>Details of other child dependants</a:t>
            </a:r>
          </a:p>
        </p:txBody>
      </p:sp>
      <p:sp>
        <p:nvSpPr>
          <p:cNvPr id="6" name="Rounded Rectangle 5"/>
          <p:cNvSpPr/>
          <p:nvPr/>
        </p:nvSpPr>
        <p:spPr>
          <a:xfrm>
            <a:off x="9296316" y="1508496"/>
            <a:ext cx="2580126" cy="1884944"/>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t>Talk to me if you have any questions about who would support your student finance application </a:t>
            </a:r>
          </a:p>
        </p:txBody>
      </p:sp>
    </p:spTree>
    <p:extLst>
      <p:ext uri="{BB962C8B-B14F-4D97-AF65-F5344CB8AC3E}">
        <p14:creationId xmlns:p14="http://schemas.microsoft.com/office/powerpoint/2010/main" val="38456730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857" y="318574"/>
            <a:ext cx="4159530" cy="1200329"/>
          </a:xfrm>
          <a:prstGeom prst="rect">
            <a:avLst/>
          </a:prstGeom>
          <a:solidFill>
            <a:srgbClr val="132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STARTING YOUR APPLICATION</a:t>
            </a:r>
          </a:p>
        </p:txBody>
      </p:sp>
      <p:pic>
        <p:nvPicPr>
          <p:cNvPr id="6" name="At university slid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316" y="7015745"/>
            <a:ext cx="487363" cy="487363"/>
          </a:xfrm>
          <a:prstGeom prst="rect">
            <a:avLst/>
          </a:prstGeom>
        </p:spPr>
      </p:pic>
      <p:sp>
        <p:nvSpPr>
          <p:cNvPr id="9" name="Rectangle 8"/>
          <p:cNvSpPr/>
          <p:nvPr/>
        </p:nvSpPr>
        <p:spPr>
          <a:xfrm>
            <a:off x="501678" y="1697243"/>
            <a:ext cx="4661337" cy="1569660"/>
          </a:xfrm>
          <a:prstGeom prst="rect">
            <a:avLst/>
          </a:prstGeom>
        </p:spPr>
        <p:txBody>
          <a:bodyPr wrap="square">
            <a:spAutoFit/>
          </a:bodyPr>
          <a:lstStyle/>
          <a:p>
            <a:pPr marL="514350" indent="-514350">
              <a:buFont typeface="+mj-lt"/>
              <a:buAutoNum type="arabicPeriod"/>
            </a:pPr>
            <a:r>
              <a:rPr lang="en-GB" sz="2400" dirty="0"/>
              <a:t>Go onto </a:t>
            </a:r>
            <a:r>
              <a:rPr lang="en-GB" sz="2400" dirty="0">
                <a:hlinkClick r:id="rId6"/>
              </a:rPr>
              <a:t>www.gov.uk/apply-online-for-student-finance</a:t>
            </a:r>
            <a:endParaRPr lang="en-GB" sz="2400" dirty="0"/>
          </a:p>
          <a:p>
            <a:pPr marL="514350" indent="-514350">
              <a:buFont typeface="+mj-lt"/>
              <a:buAutoNum type="arabicPeriod"/>
            </a:pPr>
            <a:endParaRPr lang="en-GB" sz="2400" dirty="0"/>
          </a:p>
          <a:p>
            <a:pPr marL="514350" indent="-514350">
              <a:buFont typeface="+mj-lt"/>
              <a:buAutoNum type="arabicPeriod"/>
            </a:pPr>
            <a:r>
              <a:rPr lang="en-GB" sz="2400" dirty="0"/>
              <a:t>Click ‘Start now’</a:t>
            </a:r>
            <a:endParaRPr lang="en-GB" sz="3200"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007" y="4038611"/>
            <a:ext cx="2826712" cy="2120034"/>
          </a:xfrm>
          <a:prstGeom prst="rect">
            <a:avLst/>
          </a:prstGeom>
        </p:spPr>
      </p:pic>
      <p:sp>
        <p:nvSpPr>
          <p:cNvPr id="4" name="Rounded Rectangular Callout 3"/>
          <p:cNvSpPr/>
          <p:nvPr/>
        </p:nvSpPr>
        <p:spPr>
          <a:xfrm>
            <a:off x="180784" y="3254252"/>
            <a:ext cx="2850963" cy="907265"/>
          </a:xfrm>
          <a:prstGeom prst="wedgeRoundRectCallo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Make sure you apply using the </a:t>
            </a:r>
            <a:r>
              <a:rPr lang="en-GB" b="1" dirty="0">
                <a:solidFill>
                  <a:srgbClr val="0070C0"/>
                </a:solidFill>
              </a:rPr>
              <a:t>official</a:t>
            </a:r>
            <a:r>
              <a:rPr lang="en-GB" b="1" dirty="0"/>
              <a:t> gov.uk website!</a:t>
            </a:r>
          </a:p>
        </p:txBody>
      </p:sp>
      <p:pic>
        <p:nvPicPr>
          <p:cNvPr id="10" name="Picture 9">
            <a:extLst>
              <a:ext uri="{FF2B5EF4-FFF2-40B4-BE49-F238E27FC236}">
                <a16:creationId xmlns:a16="http://schemas.microsoft.com/office/drawing/2014/main" id="{7D60BE48-D2C9-3BB1-CE36-0F302A81F885}"/>
              </a:ext>
            </a:extLst>
          </p:cNvPr>
          <p:cNvPicPr>
            <a:picLocks noChangeAspect="1"/>
          </p:cNvPicPr>
          <p:nvPr/>
        </p:nvPicPr>
        <p:blipFill rotWithShape="1">
          <a:blip r:embed="rId8"/>
          <a:srcRect l="21219" t="11520" r="25457"/>
          <a:stretch/>
        </p:blipFill>
        <p:spPr>
          <a:xfrm>
            <a:off x="5510054" y="918738"/>
            <a:ext cx="6501162" cy="5730798"/>
          </a:xfrm>
          <a:prstGeom prst="rect">
            <a:avLst/>
          </a:prstGeom>
        </p:spPr>
      </p:pic>
      <p:sp>
        <p:nvSpPr>
          <p:cNvPr id="11" name="Oval 10">
            <a:extLst>
              <a:ext uri="{FF2B5EF4-FFF2-40B4-BE49-F238E27FC236}">
                <a16:creationId xmlns:a16="http://schemas.microsoft.com/office/drawing/2014/main" id="{09D8232A-3550-AE9C-B154-8B6444BCCDBE}"/>
              </a:ext>
            </a:extLst>
          </p:cNvPr>
          <p:cNvSpPr/>
          <p:nvPr/>
        </p:nvSpPr>
        <p:spPr>
          <a:xfrm>
            <a:off x="5263376" y="5687122"/>
            <a:ext cx="1940312" cy="1070517"/>
          </a:xfrm>
          <a:custGeom>
            <a:avLst/>
            <a:gdLst>
              <a:gd name="connsiteX0" fmla="*/ 0 w 1940312"/>
              <a:gd name="connsiteY0" fmla="*/ 535259 h 1070517"/>
              <a:gd name="connsiteX1" fmla="*/ 970156 w 1940312"/>
              <a:gd name="connsiteY1" fmla="*/ 0 h 1070517"/>
              <a:gd name="connsiteX2" fmla="*/ 1940312 w 1940312"/>
              <a:gd name="connsiteY2" fmla="*/ 535259 h 1070517"/>
              <a:gd name="connsiteX3" fmla="*/ 970156 w 1940312"/>
              <a:gd name="connsiteY3" fmla="*/ 1070518 h 1070517"/>
              <a:gd name="connsiteX4" fmla="*/ 0 w 1940312"/>
              <a:gd name="connsiteY4" fmla="*/ 535259 h 107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 h="1070517" extrusionOk="0">
                <a:moveTo>
                  <a:pt x="0" y="535259"/>
                </a:moveTo>
                <a:cubicBezTo>
                  <a:pt x="11550" y="152766"/>
                  <a:pt x="472637" y="30839"/>
                  <a:pt x="970156" y="0"/>
                </a:cubicBezTo>
                <a:cubicBezTo>
                  <a:pt x="1499531" y="-2430"/>
                  <a:pt x="1955051" y="187964"/>
                  <a:pt x="1940312" y="535259"/>
                </a:cubicBezTo>
                <a:cubicBezTo>
                  <a:pt x="1996692" y="793608"/>
                  <a:pt x="1471935" y="1157214"/>
                  <a:pt x="970156" y="1070518"/>
                </a:cubicBezTo>
                <a:cubicBezTo>
                  <a:pt x="428962" y="1088225"/>
                  <a:pt x="36116" y="799108"/>
                  <a:pt x="0" y="535259"/>
                </a:cubicBezTo>
                <a:close/>
              </a:path>
            </a:pathLst>
          </a:custGeom>
          <a:noFill/>
          <a:ln w="38100">
            <a:solidFill>
              <a:srgbClr val="ED1C24"/>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53496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2" grpId="0" animBg="1"/>
      <p:bldP spid="9"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80" y="622184"/>
            <a:ext cx="5555600"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Roboto"/>
                <a:ea typeface="+mn-ea"/>
                <a:cs typeface="+mn-cs"/>
              </a:rPr>
              <a:t>INDEPENDENT ACTIVITY</a:t>
            </a:r>
          </a:p>
        </p:txBody>
      </p:sp>
      <p:sp>
        <p:nvSpPr>
          <p:cNvPr id="3" name="Rounded Rectangle 2"/>
          <p:cNvSpPr/>
          <p:nvPr/>
        </p:nvSpPr>
        <p:spPr>
          <a:xfrm>
            <a:off x="797440" y="2008843"/>
            <a:ext cx="10409275" cy="3287985"/>
          </a:xfrm>
          <a:prstGeom prst="round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Robo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Roboto"/>
                <a:ea typeface="+mn-ea"/>
                <a:cs typeface="+mn-cs"/>
              </a:rPr>
              <a:t>If you have started your Student</a:t>
            </a:r>
            <a:r>
              <a:rPr lang="en-GB" sz="3200" dirty="0">
                <a:solidFill>
                  <a:srgbClr val="FFFFFF"/>
                </a:solidFill>
                <a:latin typeface="Roboto"/>
              </a:rPr>
              <a:t> Finance England application, </a:t>
            </a:r>
            <a:r>
              <a:rPr lang="en-GB" sz="3200">
                <a:solidFill>
                  <a:srgbClr val="FFFFFF"/>
                </a:solidFill>
                <a:latin typeface="Roboto"/>
              </a:rPr>
              <a:t>continue and </a:t>
            </a:r>
            <a:r>
              <a:rPr lang="en-GB" sz="3200" dirty="0">
                <a:solidFill>
                  <a:srgbClr val="FFFFFF"/>
                </a:solidFill>
                <a:latin typeface="Roboto"/>
              </a:rPr>
              <a:t>finish this.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dirty="0">
              <a:solidFill>
                <a:srgbClr val="FFFFFF"/>
              </a:solidFill>
              <a:latin typeface="Robot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dirty="0">
              <a:solidFill>
                <a:srgbClr val="FFFFFF"/>
              </a:solidFill>
              <a:latin typeface="Robo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srgbClr val="FFFFFF"/>
                </a:solidFill>
                <a:latin typeface="Roboto"/>
              </a:rPr>
              <a:t>Or start your Student Finance England application.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srgbClr val="FFFFFF"/>
                </a:solidFill>
                <a:latin typeface="Roboto"/>
              </a:rPr>
              <a:t> </a:t>
            </a:r>
            <a:endParaRPr kumimoji="0" lang="en-GB" sz="3200" b="0" i="0" u="none" strike="noStrike" kern="1200" cap="none" spc="0" normalizeH="0" baseline="0" noProof="0" dirty="0">
              <a:ln>
                <a:noFill/>
              </a:ln>
              <a:solidFill>
                <a:srgbClr val="FFFFFF"/>
              </a:solidFill>
              <a:effectLst/>
              <a:uLnTx/>
              <a:uFillTx/>
              <a:latin typeface="Roboto"/>
              <a:ea typeface="+mn-ea"/>
              <a:cs typeface="+mn-cs"/>
            </a:endParaRPr>
          </a:p>
        </p:txBody>
      </p:sp>
    </p:spTree>
    <p:extLst>
      <p:ext uri="{BB962C8B-B14F-4D97-AF65-F5344CB8AC3E}">
        <p14:creationId xmlns:p14="http://schemas.microsoft.com/office/powerpoint/2010/main" val="275713885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7644" y="408824"/>
            <a:ext cx="7722116" cy="891872"/>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PREVIOUS SESSION’S OBJECTIVES</a:t>
            </a:r>
          </a:p>
        </p:txBody>
      </p:sp>
      <p:sp>
        <p:nvSpPr>
          <p:cNvPr id="3" name="Rounded Rectangle 2"/>
          <p:cNvSpPr/>
          <p:nvPr/>
        </p:nvSpPr>
        <p:spPr>
          <a:xfrm>
            <a:off x="518886" y="1659568"/>
            <a:ext cx="10515600" cy="1110701"/>
          </a:xfrm>
          <a:prstGeom prst="roundRect">
            <a:avLst>
              <a:gd name="adj" fmla="val 1000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735957" y="1833596"/>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1759857" y="165956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1: </a:t>
              </a:r>
              <a:r>
                <a:rPr lang="en-GB" sz="2400" kern="1200" dirty="0"/>
                <a:t>To understand </a:t>
              </a:r>
              <a:r>
                <a:rPr lang="en-GB" sz="2400" dirty="0"/>
                <a:t>different types of interview and how to prepare for an interview.</a:t>
              </a:r>
              <a:endParaRPr lang="en-US" sz="2400" b="1" kern="1200" dirty="0">
                <a:solidFill>
                  <a:schemeClr val="bg1"/>
                </a:solidFill>
              </a:endParaRPr>
            </a:p>
          </p:txBody>
        </p:sp>
      </p:grpSp>
      <p:sp>
        <p:nvSpPr>
          <p:cNvPr id="9" name="Rounded Rectangle 8"/>
          <p:cNvSpPr/>
          <p:nvPr/>
        </p:nvSpPr>
        <p:spPr>
          <a:xfrm>
            <a:off x="518886" y="3096481"/>
            <a:ext cx="10515600" cy="1110701"/>
          </a:xfrm>
          <a:prstGeom prst="roundRect">
            <a:avLst>
              <a:gd name="adj" fmla="val 1000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735957" y="3270509"/>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1759857" y="309648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2: </a:t>
              </a:r>
              <a:r>
                <a:rPr lang="en-GB" sz="2400" kern="1200" dirty="0"/>
                <a:t>To understand what you should be researching before an interview.</a:t>
              </a:r>
              <a:endParaRPr lang="en-US" sz="2400" b="1" kern="1200" dirty="0">
                <a:solidFill>
                  <a:schemeClr val="bg1"/>
                </a:solidFill>
              </a:endParaRPr>
            </a:p>
          </p:txBody>
        </p:sp>
      </p:grpSp>
      <p:sp>
        <p:nvSpPr>
          <p:cNvPr id="14" name="Rounded Rectangle 13"/>
          <p:cNvSpPr/>
          <p:nvPr/>
        </p:nvSpPr>
        <p:spPr>
          <a:xfrm>
            <a:off x="518886" y="4566054"/>
            <a:ext cx="10515600" cy="1110701"/>
          </a:xfrm>
          <a:prstGeom prst="roundRect">
            <a:avLst>
              <a:gd name="adj" fmla="val 1000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p:cNvSpPr/>
          <p:nvPr/>
        </p:nvSpPr>
        <p:spPr>
          <a:xfrm>
            <a:off x="735957" y="4740082"/>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p:cNvGrpSpPr/>
          <p:nvPr/>
        </p:nvGrpSpPr>
        <p:grpSpPr>
          <a:xfrm>
            <a:off x="1759857" y="456605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3: </a:t>
              </a:r>
              <a:r>
                <a:rPr lang="en-GB" sz="2400" kern="1200" dirty="0"/>
                <a:t>To </a:t>
              </a:r>
              <a:r>
                <a:rPr lang="en-GB" sz="2400" dirty="0"/>
                <a:t>take part in a mock interview.</a:t>
              </a:r>
              <a:endParaRPr lang="en-US" sz="2400" b="1" kern="1200" dirty="0">
                <a:solidFill>
                  <a:schemeClr val="bg1"/>
                </a:solidFill>
              </a:endParaRPr>
            </a:p>
          </p:txBody>
        </p:sp>
      </p:grpSp>
    </p:spTree>
    <p:extLst>
      <p:ext uri="{BB962C8B-B14F-4D97-AF65-F5344CB8AC3E}">
        <p14:creationId xmlns:p14="http://schemas.microsoft.com/office/powerpoint/2010/main" val="40404714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l="15213" t="5134" r="13381" b="3972"/>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30710" t="34142" r="31357" b="33489"/>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42" t="17460" r="16412" b="16890"/>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a:solidFill>
                    <a:schemeClr val="bg1"/>
                  </a:solidFill>
                  <a:latin typeface="Roboto" panose="02000000000000000000" pitchFamily="2" charset="0"/>
                  <a:ea typeface="Roboto" panose="02000000000000000000" pitchFamily="2" charset="0"/>
                  <a:cs typeface="Roboto" panose="02000000000000000000" pitchFamily="2" charset="0"/>
                </a:rPr>
                <a:t>@aspiretohe</a:t>
              </a:r>
            </a:p>
          </p:txBody>
        </p:sp>
      </p:grpSp>
    </p:spTree>
    <p:extLst>
      <p:ext uri="{BB962C8B-B14F-4D97-AF65-F5344CB8AC3E}">
        <p14:creationId xmlns:p14="http://schemas.microsoft.com/office/powerpoint/2010/main" val="268764256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375992"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CHECK-IN</a:t>
            </a:r>
          </a:p>
        </p:txBody>
      </p:sp>
      <p:sp>
        <p:nvSpPr>
          <p:cNvPr id="6" name="TextBox 5"/>
          <p:cNvSpPr txBox="1"/>
          <p:nvPr/>
        </p:nvSpPr>
        <p:spPr>
          <a:xfrm>
            <a:off x="1799049" y="2018771"/>
            <a:ext cx="7649751" cy="1384995"/>
          </a:xfrm>
          <a:prstGeom prst="rect">
            <a:avLst/>
          </a:prstGeom>
          <a:noFill/>
        </p:spPr>
        <p:txBody>
          <a:bodyPr wrap="square" rtlCol="0">
            <a:spAutoFit/>
          </a:bodyPr>
          <a:lstStyle/>
          <a:p>
            <a:pPr algn="ctr">
              <a:lnSpc>
                <a:spcPct val="150000"/>
              </a:lnSpc>
            </a:pPr>
            <a:r>
              <a:rPr lang="en-GB" sz="2800" dirty="0">
                <a:latin typeface="Roboto" panose="02000000000000000000" pitchFamily="2" charset="0"/>
                <a:ea typeface="Roboto" panose="02000000000000000000" pitchFamily="2" charset="0"/>
                <a:cs typeface="Roboto" panose="02000000000000000000" pitchFamily="2" charset="0"/>
              </a:rPr>
              <a:t>Have you brought the items to start your student finance application?</a:t>
            </a:r>
            <a:endParaRPr lang="en-GB" sz="28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7109694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8839" y="408824"/>
            <a:ext cx="5060921" cy="891872"/>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SESSION OBJECTIVES</a:t>
            </a:r>
          </a:p>
        </p:txBody>
      </p:sp>
      <p:sp>
        <p:nvSpPr>
          <p:cNvPr id="3" name="Rounded Rectangle 2"/>
          <p:cNvSpPr/>
          <p:nvPr/>
        </p:nvSpPr>
        <p:spPr>
          <a:xfrm>
            <a:off x="640080" y="1659568"/>
            <a:ext cx="10515600" cy="1110701"/>
          </a:xfrm>
          <a:prstGeom prst="roundRect">
            <a:avLst>
              <a:gd name="adj" fmla="val 10000"/>
            </a:avLst>
          </a:prstGeom>
          <a:solidFill>
            <a:srgbClr val="00AEEF"/>
          </a:solidFill>
          <a:ln>
            <a:solidFill>
              <a:srgbClr val="00AEEF"/>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857151" y="1833596"/>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1881051" y="165956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1: </a:t>
              </a:r>
              <a:r>
                <a:rPr lang="en-US" sz="2400" kern="1200" dirty="0">
                  <a:solidFill>
                    <a:schemeClr val="bg1"/>
                  </a:solidFill>
                </a:rPr>
                <a:t>To understand </a:t>
              </a:r>
              <a:r>
                <a:rPr lang="en-US" sz="2400" dirty="0">
                  <a:solidFill>
                    <a:schemeClr val="bg1"/>
                  </a:solidFill>
                </a:rPr>
                <a:t>w</a:t>
              </a:r>
              <a:r>
                <a:rPr lang="en-US" sz="2400" kern="1200" dirty="0">
                  <a:solidFill>
                    <a:schemeClr val="bg1"/>
                  </a:solidFill>
                </a:rPr>
                <a:t>hat budgeting is and how it can help you manage your </a:t>
              </a:r>
              <a:r>
                <a:rPr lang="en-US" sz="2400" dirty="0">
                  <a:solidFill>
                    <a:schemeClr val="bg1"/>
                  </a:solidFill>
                </a:rPr>
                <a:t>finances</a:t>
              </a:r>
              <a:r>
                <a:rPr lang="en-US" sz="2400" kern="1200" dirty="0">
                  <a:solidFill>
                    <a:schemeClr val="bg1"/>
                  </a:solidFill>
                </a:rPr>
                <a:t> whilst at University.</a:t>
              </a:r>
            </a:p>
          </p:txBody>
        </p:sp>
      </p:grpSp>
      <p:sp>
        <p:nvSpPr>
          <p:cNvPr id="9" name="Rounded Rectangle 8"/>
          <p:cNvSpPr/>
          <p:nvPr/>
        </p:nvSpPr>
        <p:spPr>
          <a:xfrm>
            <a:off x="640080" y="3096481"/>
            <a:ext cx="10515600" cy="1110701"/>
          </a:xfrm>
          <a:prstGeom prst="roundRect">
            <a:avLst>
              <a:gd name="adj" fmla="val 10000"/>
            </a:avLst>
          </a:prstGeom>
          <a:solidFill>
            <a:srgbClr val="0F7CC6"/>
          </a:solidFill>
          <a:ln>
            <a:solidFill>
              <a:srgbClr val="0F7CC6"/>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857151" y="3270509"/>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1881051" y="309648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2: </a:t>
              </a:r>
              <a:r>
                <a:rPr lang="en-US" sz="2400" dirty="0">
                  <a:solidFill>
                    <a:schemeClr val="bg1"/>
                  </a:solidFill>
                </a:rPr>
                <a:t>To u</a:t>
              </a:r>
              <a:r>
                <a:rPr lang="en-US" sz="2400" kern="1200" dirty="0">
                  <a:solidFill>
                    <a:schemeClr val="bg1"/>
                  </a:solidFill>
                </a:rPr>
                <a:t>nderstand how to make your </a:t>
              </a:r>
              <a:r>
                <a:rPr lang="en-US" sz="2400" dirty="0">
                  <a:solidFill>
                    <a:schemeClr val="bg1"/>
                  </a:solidFill>
                </a:rPr>
                <a:t>money</a:t>
              </a:r>
              <a:r>
                <a:rPr lang="en-US" sz="2400" kern="1200" dirty="0">
                  <a:solidFill>
                    <a:schemeClr val="bg1"/>
                  </a:solidFill>
                </a:rPr>
                <a:t> go further at University.</a:t>
              </a:r>
            </a:p>
          </p:txBody>
        </p:sp>
      </p:grpSp>
      <p:sp>
        <p:nvSpPr>
          <p:cNvPr id="14" name="Rounded Rectangle 13"/>
          <p:cNvSpPr/>
          <p:nvPr/>
        </p:nvSpPr>
        <p:spPr>
          <a:xfrm>
            <a:off x="640080" y="4566054"/>
            <a:ext cx="10515600" cy="1110701"/>
          </a:xfrm>
          <a:prstGeom prst="roundRect">
            <a:avLst>
              <a:gd name="adj" fmla="val 10000"/>
            </a:avLst>
          </a:prstGeom>
          <a:solidFill>
            <a:srgbClr val="132E4B"/>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p:cNvSpPr/>
          <p:nvPr/>
        </p:nvSpPr>
        <p:spPr>
          <a:xfrm>
            <a:off x="857151" y="4740082"/>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p:cNvGrpSpPr/>
          <p:nvPr/>
        </p:nvGrpSpPr>
        <p:grpSpPr>
          <a:xfrm>
            <a:off x="1881051" y="456605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3: </a:t>
              </a:r>
              <a:r>
                <a:rPr lang="en-US" sz="2400" kern="1200" dirty="0">
                  <a:solidFill>
                    <a:schemeClr val="bg1"/>
                  </a:solidFill>
                </a:rPr>
                <a:t>To make a start on your student finance application. </a:t>
              </a:r>
            </a:p>
          </p:txBody>
        </p:sp>
      </p:grpSp>
    </p:spTree>
    <p:extLst>
      <p:ext uri="{BB962C8B-B14F-4D97-AF65-F5344CB8AC3E}">
        <p14:creationId xmlns:p14="http://schemas.microsoft.com/office/powerpoint/2010/main" val="3351443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7138640"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FINANCE AT UNIVERSITY RECAP</a:t>
            </a:r>
          </a:p>
        </p:txBody>
      </p:sp>
      <p:sp>
        <p:nvSpPr>
          <p:cNvPr id="5" name="Rounded Rectangle 4"/>
          <p:cNvSpPr/>
          <p:nvPr/>
        </p:nvSpPr>
        <p:spPr>
          <a:xfrm>
            <a:off x="686475" y="2291080"/>
            <a:ext cx="6071841" cy="1295400"/>
          </a:xfrm>
          <a:prstGeom prst="round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How much per year do you typically pay for tuition fees at University?</a:t>
            </a:r>
          </a:p>
        </p:txBody>
      </p:sp>
      <p:sp>
        <p:nvSpPr>
          <p:cNvPr id="6" name="Rectangle 5"/>
          <p:cNvSpPr/>
          <p:nvPr/>
        </p:nvSpPr>
        <p:spPr>
          <a:xfrm>
            <a:off x="1060476" y="4764986"/>
            <a:ext cx="1794482" cy="711254"/>
          </a:xfrm>
          <a:prstGeom prst="rect">
            <a:avLst/>
          </a:prstGeom>
          <a:solidFill>
            <a:srgbClr val="ED217C"/>
          </a:solidFill>
          <a:ln w="38100">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A) £3,500</a:t>
            </a:r>
          </a:p>
        </p:txBody>
      </p:sp>
      <p:sp>
        <p:nvSpPr>
          <p:cNvPr id="8" name="Rectangle 7"/>
          <p:cNvSpPr/>
          <p:nvPr/>
        </p:nvSpPr>
        <p:spPr>
          <a:xfrm>
            <a:off x="3742716" y="4764986"/>
            <a:ext cx="1794483" cy="711254"/>
          </a:xfrm>
          <a:prstGeom prst="rect">
            <a:avLst/>
          </a:prstGeom>
          <a:solidFill>
            <a:srgbClr val="132E4B"/>
          </a:solidFill>
          <a:ln w="38100">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B) £7,000</a:t>
            </a:r>
          </a:p>
        </p:txBody>
      </p:sp>
      <p:sp>
        <p:nvSpPr>
          <p:cNvPr id="10" name="Rectangle 9"/>
          <p:cNvSpPr/>
          <p:nvPr/>
        </p:nvSpPr>
        <p:spPr>
          <a:xfrm>
            <a:off x="6435116" y="4764986"/>
            <a:ext cx="1794483" cy="711254"/>
          </a:xfrm>
          <a:prstGeom prst="rect">
            <a:avLst/>
          </a:prstGeom>
          <a:solidFill>
            <a:srgbClr val="0B9444"/>
          </a:solidFill>
          <a:ln w="38100">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C) £9,250</a:t>
            </a:r>
          </a:p>
        </p:txBody>
      </p:sp>
      <p:sp>
        <p:nvSpPr>
          <p:cNvPr id="11" name="Rectangle 10"/>
          <p:cNvSpPr/>
          <p:nvPr/>
        </p:nvSpPr>
        <p:spPr>
          <a:xfrm>
            <a:off x="9048140" y="4764986"/>
            <a:ext cx="1794484" cy="711254"/>
          </a:xfrm>
          <a:prstGeom prst="rect">
            <a:avLst/>
          </a:prstGeom>
          <a:solidFill>
            <a:srgbClr val="0F7CC6"/>
          </a:solidFill>
          <a:ln w="38100">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D) £12,000</a:t>
            </a:r>
          </a:p>
        </p:txBody>
      </p:sp>
      <p:sp>
        <p:nvSpPr>
          <p:cNvPr id="12" name="Rectangle 11"/>
          <p:cNvSpPr/>
          <p:nvPr/>
        </p:nvSpPr>
        <p:spPr>
          <a:xfrm>
            <a:off x="5811520" y="4469211"/>
            <a:ext cx="3007360" cy="1288105"/>
          </a:xfrm>
          <a:prstGeom prst="rect">
            <a:avLst/>
          </a:prstGeom>
          <a:solidFill>
            <a:srgbClr val="0B9444"/>
          </a:solidFill>
          <a:ln w="38100">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bg1"/>
                </a:solidFill>
              </a:rPr>
              <a:t>C) £9,250</a:t>
            </a:r>
          </a:p>
        </p:txBody>
      </p:sp>
      <p:pic>
        <p:nvPicPr>
          <p:cNvPr id="1026" name="Picture 2" descr="The idea of a Christian university | Thinking Faith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020" y="1838960"/>
            <a:ext cx="3956287" cy="191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7632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18557" y="2138680"/>
            <a:ext cx="5277443" cy="1701154"/>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Can you name any other costs you would have at university (on top of tuition fees)?</a:t>
            </a:r>
          </a:p>
        </p:txBody>
      </p:sp>
      <p:sp>
        <p:nvSpPr>
          <p:cNvPr id="4" name="Rectangle 3"/>
          <p:cNvSpPr/>
          <p:nvPr/>
        </p:nvSpPr>
        <p:spPr>
          <a:xfrm>
            <a:off x="501680" y="622184"/>
            <a:ext cx="7138640"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FINANCE AT UNIVERSITY RECAP</a:t>
            </a:r>
          </a:p>
        </p:txBody>
      </p:sp>
      <p:sp>
        <p:nvSpPr>
          <p:cNvPr id="5" name="Rounded Rectangle 4"/>
          <p:cNvSpPr/>
          <p:nvPr/>
        </p:nvSpPr>
        <p:spPr>
          <a:xfrm>
            <a:off x="818557" y="4531360"/>
            <a:ext cx="4933919" cy="1046480"/>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Can you get financial support for these costs?</a:t>
            </a:r>
          </a:p>
        </p:txBody>
      </p:sp>
      <p:sp>
        <p:nvSpPr>
          <p:cNvPr id="7" name="Rounded Rectangle 6"/>
          <p:cNvSpPr/>
          <p:nvPr/>
        </p:nvSpPr>
        <p:spPr>
          <a:xfrm>
            <a:off x="6242081" y="4450080"/>
            <a:ext cx="4933919" cy="1127760"/>
          </a:xfrm>
          <a:prstGeom prst="roundRect">
            <a:avLst/>
          </a:prstGeom>
          <a:solidFill>
            <a:srgbClr val="0B9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Can everyone get the same amount of financial support?</a:t>
            </a:r>
          </a:p>
        </p:txBody>
      </p:sp>
      <p:pic>
        <p:nvPicPr>
          <p:cNvPr id="2050" name="Picture 2" descr="House illustration Free vector in Adobe Illustrator ai ( .ai ) vector  illustration graphic art design format format for free download 247.78K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246" y="2313940"/>
            <a:ext cx="1325217" cy="1117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ndon bus uk icon graphic Royalty Free Vector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11021"/>
          <a:stretch/>
        </p:blipFill>
        <p:spPr bwMode="auto">
          <a:xfrm>
            <a:off x="8390236" y="3145790"/>
            <a:ext cx="1328487" cy="9220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hopping Cart Bag Commerce Icon. Vector 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0286" y="2138680"/>
            <a:ext cx="1701154" cy="17011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0,376 University Student Illustrations, Royalty-Free Vector Graphics &amp;  Clip Art - iStock"/>
          <p:cNvPicPr>
            <a:picLocks noChangeAspect="1" noChangeArrowheads="1"/>
          </p:cNvPicPr>
          <p:nvPr/>
        </p:nvPicPr>
        <p:blipFill rotWithShape="1">
          <a:blip r:embed="rId6">
            <a:extLst>
              <a:ext uri="{28A0092B-C50C-407E-A947-70E740481C1C}">
                <a14:useLocalDpi xmlns:a14="http://schemas.microsoft.com/office/drawing/2010/main" val="0"/>
              </a:ext>
            </a:extLst>
          </a:blip>
          <a:srcRect l="6852" t="10819" r="4082" b="11027"/>
          <a:stretch/>
        </p:blipFill>
        <p:spPr bwMode="auto">
          <a:xfrm>
            <a:off x="8105686" y="1673860"/>
            <a:ext cx="1897588" cy="133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107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622184"/>
            <a:ext cx="6930752"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MAINTENANCE LOAN (2021/22)</a:t>
            </a:r>
          </a:p>
        </p:txBody>
      </p:sp>
      <p:sp>
        <p:nvSpPr>
          <p:cNvPr id="3" name="Rounded Rectangle 2"/>
          <p:cNvSpPr/>
          <p:nvPr/>
        </p:nvSpPr>
        <p:spPr>
          <a:xfrm>
            <a:off x="8218450" y="1185670"/>
            <a:ext cx="3546088" cy="2517576"/>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Maintenance Loans are paid directly to the student three times a year, normally around the start of each term: </a:t>
            </a:r>
          </a:p>
          <a:p>
            <a:pPr algn="ctr"/>
            <a:r>
              <a:rPr lang="en-GB" sz="2000" b="1" i="1" dirty="0"/>
              <a:t>September, January and April </a:t>
            </a:r>
          </a:p>
        </p:txBody>
      </p:sp>
      <p:sp>
        <p:nvSpPr>
          <p:cNvPr id="8" name="TextBox 7"/>
          <p:cNvSpPr txBox="1"/>
          <p:nvPr/>
        </p:nvSpPr>
        <p:spPr>
          <a:xfrm>
            <a:off x="501678" y="1578372"/>
            <a:ext cx="7321522" cy="646331"/>
          </a:xfrm>
          <a:prstGeom prst="rect">
            <a:avLst/>
          </a:prstGeom>
          <a:noFill/>
        </p:spPr>
        <p:txBody>
          <a:bodyPr wrap="square" rtlCol="0">
            <a:spAutoFit/>
          </a:bodyPr>
          <a:lstStyle/>
          <a:p>
            <a:r>
              <a:rPr lang="en-GB" dirty="0"/>
              <a:t>These are the minimum and maximum amounts of maintenance loan available, depending on where you choose to live whilst at university:</a:t>
            </a:r>
          </a:p>
        </p:txBody>
      </p:sp>
      <p:sp>
        <p:nvSpPr>
          <p:cNvPr id="6" name="Rounded Rectangle 5"/>
          <p:cNvSpPr/>
          <p:nvPr/>
        </p:nvSpPr>
        <p:spPr>
          <a:xfrm>
            <a:off x="8285356" y="3947531"/>
            <a:ext cx="3412275" cy="1723013"/>
          </a:xfrm>
          <a:prstGeom prst="round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 amount of maintenance loan you can get depends on your household income</a:t>
            </a:r>
          </a:p>
        </p:txBody>
      </p:sp>
      <p:graphicFrame>
        <p:nvGraphicFramePr>
          <p:cNvPr id="4" name="Table 3">
            <a:extLst>
              <a:ext uri="{FF2B5EF4-FFF2-40B4-BE49-F238E27FC236}">
                <a16:creationId xmlns:a16="http://schemas.microsoft.com/office/drawing/2014/main" id="{89BCA169-CC48-3E94-83EB-1228310001BF}"/>
              </a:ext>
            </a:extLst>
          </p:cNvPr>
          <p:cNvGraphicFramePr>
            <a:graphicFrameLocks noGrp="1"/>
          </p:cNvGraphicFramePr>
          <p:nvPr>
            <p:extLst>
              <p:ext uri="{D42A27DB-BD31-4B8C-83A1-F6EECF244321}">
                <p14:modId xmlns:p14="http://schemas.microsoft.com/office/powerpoint/2010/main" val="2877339016"/>
              </p:ext>
            </p:extLst>
          </p:nvPr>
        </p:nvGraphicFramePr>
        <p:xfrm>
          <a:off x="624468" y="2813839"/>
          <a:ext cx="7071732" cy="2856705"/>
        </p:xfrm>
        <a:graphic>
          <a:graphicData uri="http://schemas.openxmlformats.org/drawingml/2006/table">
            <a:tbl>
              <a:tblPr firstRow="1" bandRow="1"/>
              <a:tblGrid>
                <a:gridCol w="2357244">
                  <a:extLst>
                    <a:ext uri="{9D8B030D-6E8A-4147-A177-3AD203B41FA5}">
                      <a16:colId xmlns:a16="http://schemas.microsoft.com/office/drawing/2014/main" val="932145727"/>
                    </a:ext>
                  </a:extLst>
                </a:gridCol>
                <a:gridCol w="2357244">
                  <a:extLst>
                    <a:ext uri="{9D8B030D-6E8A-4147-A177-3AD203B41FA5}">
                      <a16:colId xmlns:a16="http://schemas.microsoft.com/office/drawing/2014/main" val="1250905973"/>
                    </a:ext>
                  </a:extLst>
                </a:gridCol>
                <a:gridCol w="2357244">
                  <a:extLst>
                    <a:ext uri="{9D8B030D-6E8A-4147-A177-3AD203B41FA5}">
                      <a16:colId xmlns:a16="http://schemas.microsoft.com/office/drawing/2014/main" val="4009609218"/>
                    </a:ext>
                  </a:extLst>
                </a:gridCol>
              </a:tblGrid>
              <a:tr h="914400">
                <a:tc>
                  <a:txBody>
                    <a:bodyPr/>
                    <a:lstStyle/>
                    <a:p>
                      <a:pPr algn="ctr" rtl="0" fontAlgn="ctr"/>
                      <a:r>
                        <a:rPr lang="en-GB" sz="2000" b="1" i="0" u="none" strike="noStrike" dirty="0">
                          <a:solidFill>
                            <a:srgbClr val="FFFFFF"/>
                          </a:solidFill>
                          <a:effectLst/>
                          <a:latin typeface="Roboto" panose="02000000000000000000" pitchFamily="2" charset="0"/>
                        </a:rPr>
                        <a:t>Location</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217C"/>
                    </a:solidFill>
                  </a:tcPr>
                </a:tc>
                <a:tc>
                  <a:txBody>
                    <a:bodyPr/>
                    <a:lstStyle/>
                    <a:p>
                      <a:pPr algn="ctr" rtl="0" fontAlgn="ctr"/>
                      <a:r>
                        <a:rPr lang="en-GB" sz="2000" b="1" i="0" u="none" strike="noStrike">
                          <a:solidFill>
                            <a:srgbClr val="FFFFFF"/>
                          </a:solidFill>
                          <a:effectLst/>
                          <a:latin typeface="Roboto" panose="02000000000000000000" pitchFamily="2" charset="0"/>
                        </a:rPr>
                        <a:t>Minimum</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217C"/>
                    </a:solidFill>
                  </a:tcPr>
                </a:tc>
                <a:tc>
                  <a:txBody>
                    <a:bodyPr/>
                    <a:lstStyle/>
                    <a:p>
                      <a:pPr algn="ctr" rtl="0" fontAlgn="ctr"/>
                      <a:r>
                        <a:rPr lang="en-GB" sz="2000" b="1" i="0" u="none" strike="noStrike">
                          <a:solidFill>
                            <a:srgbClr val="FFFFFF"/>
                          </a:solidFill>
                          <a:effectLst/>
                          <a:latin typeface="Roboto" panose="02000000000000000000" pitchFamily="2" charset="0"/>
                        </a:rPr>
                        <a:t>Maximum</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217C"/>
                    </a:solidFill>
                  </a:tcPr>
                </a:tc>
                <a:extLst>
                  <a:ext uri="{0D108BD9-81ED-4DB2-BD59-A6C34878D82A}">
                    <a16:rowId xmlns:a16="http://schemas.microsoft.com/office/drawing/2014/main" val="492078118"/>
                  </a:ext>
                </a:extLst>
              </a:tr>
              <a:tr h="448403">
                <a:tc>
                  <a:txBody>
                    <a:bodyPr/>
                    <a:lstStyle/>
                    <a:p>
                      <a:pPr algn="l" rtl="0" fontAlgn="ctr"/>
                      <a:r>
                        <a:rPr lang="en-GB" sz="2000" b="0" i="0" u="none" strike="noStrike">
                          <a:solidFill>
                            <a:srgbClr val="000000"/>
                          </a:solidFill>
                          <a:effectLst/>
                          <a:latin typeface="Roboto" panose="02000000000000000000" pitchFamily="2" charset="0"/>
                        </a:rPr>
                        <a:t>Living at home</a:t>
                      </a:r>
                    </a:p>
                  </a:txBody>
                  <a:tcPr marL="6350" marR="635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2000" b="0" i="0" u="none" strike="noStrike">
                          <a:solidFill>
                            <a:srgbClr val="000000"/>
                          </a:solidFill>
                          <a:effectLst/>
                          <a:latin typeface="Roboto" panose="02000000000000000000" pitchFamily="2" charset="0"/>
                        </a:rPr>
                        <a:t>£5,576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2000" b="0" i="0" u="none" strike="noStrike">
                          <a:solidFill>
                            <a:srgbClr val="000000"/>
                          </a:solidFill>
                          <a:effectLst/>
                          <a:latin typeface="Roboto" panose="02000000000000000000" pitchFamily="2" charset="0"/>
                        </a:rPr>
                        <a:t>£8,400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3069663"/>
                  </a:ext>
                </a:extLst>
              </a:tr>
              <a:tr h="638759">
                <a:tc>
                  <a:txBody>
                    <a:bodyPr/>
                    <a:lstStyle/>
                    <a:p>
                      <a:pPr algn="l" rtl="0" fontAlgn="ctr"/>
                      <a:r>
                        <a:rPr lang="en-GB" sz="2000" b="0" i="0" u="none" strike="noStrike">
                          <a:solidFill>
                            <a:srgbClr val="000000"/>
                          </a:solidFill>
                          <a:effectLst/>
                          <a:latin typeface="Roboto" panose="02000000000000000000" pitchFamily="2" charset="0"/>
                        </a:rPr>
                        <a:t>Living away from home</a:t>
                      </a:r>
                    </a:p>
                  </a:txBody>
                  <a:tcPr marL="6350" marR="635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000" b="0" i="0" u="none" strike="noStrike">
                          <a:solidFill>
                            <a:srgbClr val="000000"/>
                          </a:solidFill>
                          <a:effectLst/>
                          <a:latin typeface="Roboto" panose="02000000000000000000" pitchFamily="2" charset="0"/>
                        </a:rPr>
                        <a:t>£7,125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2000" b="0" i="0" u="none" strike="noStrike">
                          <a:solidFill>
                            <a:srgbClr val="000000"/>
                          </a:solidFill>
                          <a:effectLst/>
                          <a:latin typeface="Roboto" panose="02000000000000000000" pitchFamily="2" charset="0"/>
                        </a:rPr>
                        <a:t>£9,978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44509"/>
                  </a:ext>
                </a:extLst>
              </a:tr>
              <a:tr h="757302">
                <a:tc>
                  <a:txBody>
                    <a:bodyPr/>
                    <a:lstStyle/>
                    <a:p>
                      <a:pPr algn="l" rtl="0" fontAlgn="ctr"/>
                      <a:r>
                        <a:rPr lang="en-GB" sz="2000" b="0" i="0" u="none" strike="noStrike">
                          <a:solidFill>
                            <a:srgbClr val="000000"/>
                          </a:solidFill>
                          <a:effectLst/>
                          <a:latin typeface="Roboto" panose="02000000000000000000" pitchFamily="2" charset="0"/>
                        </a:rPr>
                        <a:t>Living away from home (in London)</a:t>
                      </a:r>
                    </a:p>
                  </a:txBody>
                  <a:tcPr marL="6350" marR="635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2000" b="0" i="0" u="none" strike="noStrike">
                          <a:solidFill>
                            <a:srgbClr val="000000"/>
                          </a:solidFill>
                          <a:effectLst/>
                          <a:latin typeface="Roboto" panose="02000000000000000000" pitchFamily="2" charset="0"/>
                        </a:rPr>
                        <a:t>£10,120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GB" sz="2000" b="0" i="0" u="none" strike="noStrike" dirty="0">
                          <a:solidFill>
                            <a:srgbClr val="000000"/>
                          </a:solidFill>
                          <a:effectLst/>
                          <a:latin typeface="Roboto" panose="02000000000000000000" pitchFamily="2" charset="0"/>
                        </a:rPr>
                        <a:t>£13,022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11212749"/>
                  </a:ext>
                </a:extLst>
              </a:tr>
            </a:tbl>
          </a:graphicData>
        </a:graphic>
      </p:graphicFrame>
    </p:spTree>
    <p:extLst>
      <p:ext uri="{BB962C8B-B14F-4D97-AF65-F5344CB8AC3E}">
        <p14:creationId xmlns:p14="http://schemas.microsoft.com/office/powerpoint/2010/main" val="2589364302"/>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622184"/>
            <a:ext cx="6930752"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MAINTENANCE LOAN </a:t>
            </a:r>
            <a:r>
              <a:rPr lang="en-GB" sz="3600" b="1">
                <a:solidFill>
                  <a:schemeClr val="bg1"/>
                </a:solidFill>
              </a:rPr>
              <a:t>(2021/22)</a:t>
            </a:r>
            <a:endParaRPr lang="en-GB" sz="3600" b="1" dirty="0">
              <a:solidFill>
                <a:schemeClr val="bg1"/>
              </a:solidFill>
            </a:endParaRPr>
          </a:p>
        </p:txBody>
      </p:sp>
      <p:sp>
        <p:nvSpPr>
          <p:cNvPr id="4" name="TextBox 3"/>
          <p:cNvSpPr txBox="1"/>
          <p:nvPr/>
        </p:nvSpPr>
        <p:spPr>
          <a:xfrm>
            <a:off x="401317" y="1498246"/>
            <a:ext cx="6884642" cy="646331"/>
          </a:xfrm>
          <a:prstGeom prst="rect">
            <a:avLst/>
          </a:prstGeom>
          <a:noFill/>
        </p:spPr>
        <p:txBody>
          <a:bodyPr wrap="square" rtlCol="0">
            <a:spAutoFit/>
          </a:bodyPr>
          <a:lstStyle/>
          <a:p>
            <a:r>
              <a:rPr lang="en-GB" dirty="0"/>
              <a:t>These are the amounts you would be entitled to based on your household income:</a:t>
            </a:r>
          </a:p>
        </p:txBody>
      </p:sp>
      <p:sp>
        <p:nvSpPr>
          <p:cNvPr id="6" name="Rounded Rectangle 5"/>
          <p:cNvSpPr/>
          <p:nvPr/>
        </p:nvSpPr>
        <p:spPr>
          <a:xfrm>
            <a:off x="8575040" y="1628834"/>
            <a:ext cx="3169920" cy="2375484"/>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If you know the figure you might be entitled to, make a note of this for the next activity.</a:t>
            </a:r>
          </a:p>
          <a:p>
            <a:pPr algn="ctr"/>
            <a:endParaRPr lang="en-GB" sz="2000" dirty="0"/>
          </a:p>
          <a:p>
            <a:pPr algn="ctr"/>
            <a:r>
              <a:rPr lang="en-GB" sz="2000" dirty="0"/>
              <a:t>Don’t worry if you don’t know though!</a:t>
            </a:r>
          </a:p>
        </p:txBody>
      </p:sp>
      <p:sp>
        <p:nvSpPr>
          <p:cNvPr id="7" name="Rounded Rectangle 6"/>
          <p:cNvSpPr/>
          <p:nvPr/>
        </p:nvSpPr>
        <p:spPr>
          <a:xfrm>
            <a:off x="8575040" y="4348480"/>
            <a:ext cx="3261360" cy="134112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1E2C52"/>
                </a:solidFill>
              </a:rPr>
              <a:t>You can find out how much you’re entitled to at:</a:t>
            </a:r>
          </a:p>
          <a:p>
            <a:pPr algn="ctr"/>
            <a:r>
              <a:rPr lang="en-GB" dirty="0">
                <a:hlinkClick r:id="rId3"/>
              </a:rPr>
              <a:t>https://www.gov.uk/student-finance-calculator</a:t>
            </a:r>
            <a:endParaRPr lang="en-GB" dirty="0">
              <a:solidFill>
                <a:schemeClr val="bg1"/>
              </a:solidFill>
            </a:endParaRPr>
          </a:p>
        </p:txBody>
      </p:sp>
      <p:graphicFrame>
        <p:nvGraphicFramePr>
          <p:cNvPr id="9" name="Table 8">
            <a:extLst>
              <a:ext uri="{FF2B5EF4-FFF2-40B4-BE49-F238E27FC236}">
                <a16:creationId xmlns:a16="http://schemas.microsoft.com/office/drawing/2014/main" id="{F9CD0FEF-706C-1109-BAA5-7641607F68F0}"/>
              </a:ext>
            </a:extLst>
          </p:cNvPr>
          <p:cNvGraphicFramePr>
            <a:graphicFrameLocks noGrp="1"/>
          </p:cNvGraphicFramePr>
          <p:nvPr>
            <p:extLst>
              <p:ext uri="{D42A27DB-BD31-4B8C-83A1-F6EECF244321}">
                <p14:modId xmlns:p14="http://schemas.microsoft.com/office/powerpoint/2010/main" val="401924548"/>
              </p:ext>
            </p:extLst>
          </p:nvPr>
        </p:nvGraphicFramePr>
        <p:xfrm>
          <a:off x="401317" y="2195377"/>
          <a:ext cx="7828284" cy="4306206"/>
        </p:xfrm>
        <a:graphic>
          <a:graphicData uri="http://schemas.openxmlformats.org/drawingml/2006/table">
            <a:tbl>
              <a:tblPr/>
              <a:tblGrid>
                <a:gridCol w="1957071">
                  <a:extLst>
                    <a:ext uri="{9D8B030D-6E8A-4147-A177-3AD203B41FA5}">
                      <a16:colId xmlns:a16="http://schemas.microsoft.com/office/drawing/2014/main" val="1588207064"/>
                    </a:ext>
                  </a:extLst>
                </a:gridCol>
                <a:gridCol w="1957071">
                  <a:extLst>
                    <a:ext uri="{9D8B030D-6E8A-4147-A177-3AD203B41FA5}">
                      <a16:colId xmlns:a16="http://schemas.microsoft.com/office/drawing/2014/main" val="780761076"/>
                    </a:ext>
                  </a:extLst>
                </a:gridCol>
                <a:gridCol w="1957071">
                  <a:extLst>
                    <a:ext uri="{9D8B030D-6E8A-4147-A177-3AD203B41FA5}">
                      <a16:colId xmlns:a16="http://schemas.microsoft.com/office/drawing/2014/main" val="2026068676"/>
                    </a:ext>
                  </a:extLst>
                </a:gridCol>
                <a:gridCol w="1957071">
                  <a:extLst>
                    <a:ext uri="{9D8B030D-6E8A-4147-A177-3AD203B41FA5}">
                      <a16:colId xmlns:a16="http://schemas.microsoft.com/office/drawing/2014/main" val="631294845"/>
                    </a:ext>
                  </a:extLst>
                </a:gridCol>
              </a:tblGrid>
              <a:tr h="1715406">
                <a:tc>
                  <a:txBody>
                    <a:bodyPr/>
                    <a:lstStyle/>
                    <a:p>
                      <a:pPr algn="l" fontAlgn="t"/>
                      <a:r>
                        <a:rPr lang="en-GB" sz="2000" b="1" i="0" u="none" strike="noStrike" dirty="0">
                          <a:solidFill>
                            <a:srgbClr val="FFFFFF"/>
                          </a:solidFill>
                          <a:effectLst/>
                          <a:latin typeface="+mj-lt"/>
                        </a:rPr>
                        <a:t>Household income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l" fontAlgn="t"/>
                      <a:r>
                        <a:rPr lang="en-GB" sz="2000" b="1" i="0" u="none" strike="noStrike" dirty="0">
                          <a:solidFill>
                            <a:srgbClr val="FFFFFF"/>
                          </a:solidFill>
                          <a:effectLst/>
                          <a:latin typeface="+mj-lt"/>
                        </a:rPr>
                        <a:t>Maintenance Loan – living away from home and studying outside London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l" fontAlgn="t"/>
                      <a:r>
                        <a:rPr lang="en-GB" sz="2000" b="1" i="0" u="none" strike="noStrike">
                          <a:solidFill>
                            <a:srgbClr val="FFFFFF"/>
                          </a:solidFill>
                          <a:effectLst/>
                          <a:latin typeface="+mj-lt"/>
                        </a:rPr>
                        <a:t>Maintenance Loan – living away from home and studying in London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l" fontAlgn="t"/>
                      <a:r>
                        <a:rPr lang="en-GB" sz="2000" b="1" i="0" u="none" strike="noStrike" dirty="0">
                          <a:solidFill>
                            <a:srgbClr val="FFFFFF"/>
                          </a:solidFill>
                          <a:effectLst/>
                          <a:latin typeface="+mj-lt"/>
                        </a:rPr>
                        <a:t>Maintenance Loan – living with parents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725795344"/>
                  </a:ext>
                </a:extLst>
              </a:tr>
              <a:tr h="417096">
                <a:tc>
                  <a:txBody>
                    <a:bodyPr/>
                    <a:lstStyle/>
                    <a:p>
                      <a:pPr algn="r" fontAlgn="t"/>
                      <a:r>
                        <a:rPr lang="en-GB" sz="2000" b="0" i="0" u="none" strike="noStrike" dirty="0">
                          <a:solidFill>
                            <a:srgbClr val="0B0C0C"/>
                          </a:solidFill>
                          <a:effectLst/>
                          <a:latin typeface="+mj-lt"/>
                        </a:rPr>
                        <a:t>£25,000</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2000" b="0" i="0" u="none" strike="noStrike" dirty="0">
                          <a:solidFill>
                            <a:srgbClr val="0B0C0C"/>
                          </a:solidFill>
                          <a:effectLst/>
                          <a:latin typeface="+mj-lt"/>
                        </a:rPr>
                        <a:t>£9,978</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2000" b="0" i="0" u="none" strike="noStrike" dirty="0">
                          <a:solidFill>
                            <a:srgbClr val="0B0C0C"/>
                          </a:solidFill>
                          <a:effectLst/>
                          <a:latin typeface="+mj-lt"/>
                        </a:rPr>
                        <a:t>£13,022</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2000" b="0" i="0" u="none" strike="noStrike">
                          <a:solidFill>
                            <a:srgbClr val="0B0C0C"/>
                          </a:solidFill>
                          <a:effectLst/>
                          <a:latin typeface="+mj-lt"/>
                        </a:rPr>
                        <a:t>£8,400</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7252159"/>
                  </a:ext>
                </a:extLst>
              </a:tr>
              <a:tr h="417096">
                <a:tc>
                  <a:txBody>
                    <a:bodyPr/>
                    <a:lstStyle/>
                    <a:p>
                      <a:pPr algn="r" fontAlgn="t"/>
                      <a:r>
                        <a:rPr lang="en-GB" sz="2000" b="0" i="0" u="none" strike="noStrike">
                          <a:solidFill>
                            <a:srgbClr val="0B0C0C"/>
                          </a:solidFill>
                          <a:effectLst/>
                          <a:latin typeface="+mj-lt"/>
                        </a:rPr>
                        <a:t>£30,000</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t"/>
                      <a:r>
                        <a:rPr lang="en-GB" sz="2000" b="0" i="0" u="none" strike="noStrike">
                          <a:solidFill>
                            <a:srgbClr val="0B0C0C"/>
                          </a:solidFill>
                          <a:effectLst/>
                          <a:latin typeface="+mj-lt"/>
                        </a:rPr>
                        <a:t>£9,265</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t"/>
                      <a:r>
                        <a:rPr lang="en-GB" sz="2000" b="0" i="0" u="none" strike="noStrike" dirty="0">
                          <a:solidFill>
                            <a:srgbClr val="0B0C0C"/>
                          </a:solidFill>
                          <a:effectLst/>
                          <a:latin typeface="+mj-lt"/>
                        </a:rPr>
                        <a:t>£12,297</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t"/>
                      <a:r>
                        <a:rPr lang="en-GB" sz="2000" b="0" i="0" u="none" strike="noStrike">
                          <a:solidFill>
                            <a:srgbClr val="0B0C0C"/>
                          </a:solidFill>
                          <a:effectLst/>
                          <a:latin typeface="+mj-lt"/>
                        </a:rPr>
                        <a:t>£7,694</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658900851"/>
                  </a:ext>
                </a:extLst>
              </a:tr>
              <a:tr h="417096">
                <a:tc>
                  <a:txBody>
                    <a:bodyPr/>
                    <a:lstStyle/>
                    <a:p>
                      <a:pPr algn="r" fontAlgn="t"/>
                      <a:r>
                        <a:rPr lang="en-GB" sz="2000" b="0" i="0" u="none" strike="noStrike">
                          <a:solidFill>
                            <a:srgbClr val="0B0C0C"/>
                          </a:solidFill>
                          <a:effectLst/>
                          <a:latin typeface="+mj-lt"/>
                        </a:rPr>
                        <a:t>£35,000</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2000" b="0" i="0" u="none" strike="noStrike">
                          <a:solidFill>
                            <a:srgbClr val="0B0C0C"/>
                          </a:solidFill>
                          <a:effectLst/>
                          <a:latin typeface="+mj-lt"/>
                        </a:rPr>
                        <a:t>£8,552</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2000" b="0" i="0" u="none" strike="noStrike" dirty="0">
                          <a:solidFill>
                            <a:srgbClr val="0B0C0C"/>
                          </a:solidFill>
                          <a:effectLst/>
                          <a:latin typeface="+mj-lt"/>
                        </a:rPr>
                        <a:t>£11,571</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2000" b="0" i="0" u="none" strike="noStrike" dirty="0">
                          <a:solidFill>
                            <a:srgbClr val="0B0C0C"/>
                          </a:solidFill>
                          <a:effectLst/>
                          <a:latin typeface="+mj-lt"/>
                        </a:rPr>
                        <a:t>£6,988</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7609102"/>
                  </a:ext>
                </a:extLst>
              </a:tr>
              <a:tr h="417096">
                <a:tc>
                  <a:txBody>
                    <a:bodyPr/>
                    <a:lstStyle/>
                    <a:p>
                      <a:pPr algn="r" fontAlgn="t"/>
                      <a:r>
                        <a:rPr lang="en-GB" sz="2000" b="0" i="0" u="none" strike="noStrike">
                          <a:solidFill>
                            <a:srgbClr val="0B0C0C"/>
                          </a:solidFill>
                          <a:effectLst/>
                          <a:latin typeface="+mj-lt"/>
                        </a:rPr>
                        <a:t>£40,000</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t"/>
                      <a:r>
                        <a:rPr lang="en-GB" sz="2000" b="0" i="0" u="none" strike="noStrike">
                          <a:solidFill>
                            <a:srgbClr val="0B0C0C"/>
                          </a:solidFill>
                          <a:effectLst/>
                          <a:latin typeface="+mj-lt"/>
                        </a:rPr>
                        <a:t>£7,839</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t"/>
                      <a:r>
                        <a:rPr lang="en-GB" sz="2000" b="0" i="0" u="none" strike="noStrike">
                          <a:solidFill>
                            <a:srgbClr val="0B0C0C"/>
                          </a:solidFill>
                          <a:effectLst/>
                          <a:latin typeface="+mj-lt"/>
                        </a:rPr>
                        <a:t>£10,845</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t"/>
                      <a:r>
                        <a:rPr lang="en-GB" sz="2000" b="0" i="0" u="none" strike="noStrike" dirty="0">
                          <a:solidFill>
                            <a:srgbClr val="0B0C0C"/>
                          </a:solidFill>
                          <a:effectLst/>
                          <a:latin typeface="+mj-lt"/>
                        </a:rPr>
                        <a:t>£6,282</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93183707"/>
                  </a:ext>
                </a:extLst>
              </a:tr>
              <a:tr h="417096">
                <a:tc>
                  <a:txBody>
                    <a:bodyPr/>
                    <a:lstStyle/>
                    <a:p>
                      <a:pPr algn="r" fontAlgn="t"/>
                      <a:r>
                        <a:rPr lang="en-GB" sz="2000" b="0" i="0" u="none" strike="noStrike">
                          <a:solidFill>
                            <a:srgbClr val="0B0C0C"/>
                          </a:solidFill>
                          <a:effectLst/>
                          <a:latin typeface="+mj-lt"/>
                        </a:rPr>
                        <a:t>£42,875</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2000" b="0" i="0" u="none" strike="noStrike">
                          <a:solidFill>
                            <a:srgbClr val="0B0C0C"/>
                          </a:solidFill>
                          <a:effectLst/>
                          <a:latin typeface="+mj-lt"/>
                        </a:rPr>
                        <a:t>£7,429</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2000" b="0" i="0" u="none" strike="noStrike">
                          <a:solidFill>
                            <a:srgbClr val="0B0C0C"/>
                          </a:solidFill>
                          <a:effectLst/>
                          <a:latin typeface="+mj-lt"/>
                        </a:rPr>
                        <a:t>£10,428</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2000" b="0" i="0" u="none" strike="noStrike" dirty="0">
                          <a:solidFill>
                            <a:srgbClr val="0B0C0C"/>
                          </a:solidFill>
                          <a:effectLst/>
                          <a:latin typeface="+mj-lt"/>
                        </a:rPr>
                        <a:t>£5,876</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8521084"/>
                  </a:ext>
                </a:extLst>
              </a:tr>
              <a:tr h="417096">
                <a:tc>
                  <a:txBody>
                    <a:bodyPr/>
                    <a:lstStyle/>
                    <a:p>
                      <a:pPr algn="r" fontAlgn="t"/>
                      <a:r>
                        <a:rPr lang="en-GB" sz="2000" b="0" i="0" u="none" strike="noStrike">
                          <a:solidFill>
                            <a:srgbClr val="0B0C0C"/>
                          </a:solidFill>
                          <a:effectLst/>
                          <a:latin typeface="+mj-lt"/>
                        </a:rPr>
                        <a:t>£45,000</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t"/>
                      <a:r>
                        <a:rPr lang="en-GB" sz="2000" b="0" i="0" u="none" strike="noStrike">
                          <a:solidFill>
                            <a:srgbClr val="0B0C0C"/>
                          </a:solidFill>
                          <a:effectLst/>
                          <a:latin typeface="+mj-lt"/>
                        </a:rPr>
                        <a:t>£7,125</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t"/>
                      <a:r>
                        <a:rPr lang="en-GB" sz="2000" b="0" i="0" u="none" strike="noStrike">
                          <a:solidFill>
                            <a:srgbClr val="0B0C0C"/>
                          </a:solidFill>
                          <a:effectLst/>
                          <a:latin typeface="+mj-lt"/>
                        </a:rPr>
                        <a:t>£10,120</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t"/>
                      <a:r>
                        <a:rPr lang="en-GB" sz="2000" b="0" i="0" u="none" strike="noStrike" dirty="0">
                          <a:solidFill>
                            <a:srgbClr val="0B0C0C"/>
                          </a:solidFill>
                          <a:effectLst/>
                          <a:latin typeface="+mj-lt"/>
                        </a:rPr>
                        <a:t>£5,576</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6411355"/>
                  </a:ext>
                </a:extLst>
              </a:tr>
            </a:tbl>
          </a:graphicData>
        </a:graphic>
      </p:graphicFrame>
      <p:sp>
        <p:nvSpPr>
          <p:cNvPr id="10" name="TextBox 9">
            <a:extLst>
              <a:ext uri="{FF2B5EF4-FFF2-40B4-BE49-F238E27FC236}">
                <a16:creationId xmlns:a16="http://schemas.microsoft.com/office/drawing/2014/main" id="{5E989E51-A9A8-92C6-C089-EB6171B082F8}"/>
              </a:ext>
            </a:extLst>
          </p:cNvPr>
          <p:cNvSpPr txBox="1"/>
          <p:nvPr/>
        </p:nvSpPr>
        <p:spPr>
          <a:xfrm>
            <a:off x="9679011" y="6561374"/>
            <a:ext cx="3616960" cy="307777"/>
          </a:xfrm>
          <a:prstGeom prst="rect">
            <a:avLst/>
          </a:prstGeom>
          <a:noFill/>
        </p:spPr>
        <p:txBody>
          <a:bodyPr wrap="square" rtlCol="0">
            <a:spAutoFit/>
          </a:bodyPr>
          <a:lstStyle/>
          <a:p>
            <a:r>
              <a:rPr lang="en-GB" sz="1400" dirty="0">
                <a:solidFill>
                  <a:srgbClr val="FF0000"/>
                </a:solidFill>
              </a:rPr>
              <a:t>* Figures correct August 2024</a:t>
            </a:r>
          </a:p>
        </p:txBody>
      </p:sp>
    </p:spTree>
    <p:extLst>
      <p:ext uri="{BB962C8B-B14F-4D97-AF65-F5344CB8AC3E}">
        <p14:creationId xmlns:p14="http://schemas.microsoft.com/office/powerpoint/2010/main" val="208143586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3064480"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BUDGETING</a:t>
            </a:r>
          </a:p>
        </p:txBody>
      </p:sp>
      <p:pic>
        <p:nvPicPr>
          <p:cNvPr id="3074" name="Picture 2" descr="The Wonderful World of Budgeting | Surrey student experience"/>
          <p:cNvPicPr>
            <a:picLocks noChangeAspect="1" noChangeArrowheads="1"/>
          </p:cNvPicPr>
          <p:nvPr/>
        </p:nvPicPr>
        <p:blipFill rotWithShape="1">
          <a:blip r:embed="rId3">
            <a:extLst>
              <a:ext uri="{28A0092B-C50C-407E-A947-70E740481C1C}">
                <a14:useLocalDpi xmlns:a14="http://schemas.microsoft.com/office/drawing/2010/main" val="0"/>
              </a:ext>
            </a:extLst>
          </a:blip>
          <a:srcRect l="18073" r="24648"/>
          <a:stretch/>
        </p:blipFill>
        <p:spPr bwMode="auto">
          <a:xfrm>
            <a:off x="6563360" y="1832156"/>
            <a:ext cx="5201813" cy="37321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01680" y="1676400"/>
            <a:ext cx="5553680" cy="3887923"/>
          </a:xfrm>
          <a:prstGeom prst="roundRect">
            <a:avLst>
              <a:gd name="adj" fmla="val 10644"/>
            </a:avLst>
          </a:prstGeom>
          <a:solidFill>
            <a:srgbClr val="0B9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t>Your maintenance loan is paid straight into your bank account in 3 instalments (i.e. one per term) </a:t>
            </a:r>
          </a:p>
          <a:p>
            <a:r>
              <a:rPr lang="en-GB" sz="2200" i="1" dirty="0"/>
              <a:t>September, January and April </a:t>
            </a:r>
          </a:p>
          <a:p>
            <a:endParaRPr lang="en-GB" sz="2200" dirty="0"/>
          </a:p>
          <a:p>
            <a:r>
              <a:rPr lang="en-GB" sz="2200" dirty="0"/>
              <a:t>Budgeting at university is crucial!</a:t>
            </a:r>
          </a:p>
          <a:p>
            <a:endParaRPr lang="en-GB" sz="2200" dirty="0"/>
          </a:p>
          <a:p>
            <a:r>
              <a:rPr lang="en-GB" sz="2200" dirty="0"/>
              <a:t>It’s the process of working out how much you will have each week to live off.</a:t>
            </a:r>
          </a:p>
          <a:p>
            <a:endParaRPr lang="en-GB" sz="2200" dirty="0"/>
          </a:p>
          <a:p>
            <a:r>
              <a:rPr lang="en-GB" sz="2200" dirty="0"/>
              <a:t>But how do you do it?</a:t>
            </a:r>
          </a:p>
        </p:txBody>
      </p:sp>
    </p:spTree>
    <p:extLst>
      <p:ext uri="{BB962C8B-B14F-4D97-AF65-F5344CB8AC3E}">
        <p14:creationId xmlns:p14="http://schemas.microsoft.com/office/powerpoint/2010/main" val="40521074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303F8AA7A0AD469D90ADC54FC521FD" ma:contentTypeVersion="8" ma:contentTypeDescription="Create a new document." ma:contentTypeScope="" ma:versionID="7bf37ad911ab9c1b3d1044792b6ea7e8">
  <xsd:schema xmlns:xsd="http://www.w3.org/2001/XMLSchema" xmlns:xs="http://www.w3.org/2001/XMLSchema" xmlns:p="http://schemas.microsoft.com/office/2006/metadata/properties" xmlns:ns3="c55e6706-cc5a-4883-8a07-ed95f50cf194" targetNamespace="http://schemas.microsoft.com/office/2006/metadata/properties" ma:root="true" ma:fieldsID="25729b07d3f0a25239e5b11dd78d627a" ns3:_="">
    <xsd:import namespace="c55e6706-cc5a-4883-8a07-ed95f50cf19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e6706-cc5a-4883-8a07-ed95f50cf1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13EDDD-1B54-45F0-B960-5AF267157B18}">
  <ds:schemaRefs>
    <ds:schemaRef ds:uri="http://purl.org/dc/elements/1.1/"/>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c55e6706-cc5a-4883-8a07-ed95f50cf194"/>
  </ds:schemaRefs>
</ds:datastoreItem>
</file>

<file path=customXml/itemProps2.xml><?xml version="1.0" encoding="utf-8"?>
<ds:datastoreItem xmlns:ds="http://schemas.openxmlformats.org/officeDocument/2006/customXml" ds:itemID="{12D13991-73AA-4EE9-B041-E8A4AF5407B4}">
  <ds:schemaRefs>
    <ds:schemaRef ds:uri="http://schemas.microsoft.com/sharepoint/v3/contenttype/forms"/>
  </ds:schemaRefs>
</ds:datastoreItem>
</file>

<file path=customXml/itemProps3.xml><?xml version="1.0" encoding="utf-8"?>
<ds:datastoreItem xmlns:ds="http://schemas.openxmlformats.org/officeDocument/2006/customXml" ds:itemID="{91844F49-94EA-49F3-BA3D-1014A3CF05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e6706-cc5a-4883-8a07-ed95f50cf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17958</TotalTime>
  <Words>2578</Words>
  <Application>Microsoft Office PowerPoint</Application>
  <PresentationFormat>Widescreen</PresentationFormat>
  <Paragraphs>262</Paragraphs>
  <Slides>20</Slides>
  <Notes>19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Roboto</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Curran, Hannah</cp:lastModifiedBy>
  <cp:revision>265</cp:revision>
  <dcterms:created xsi:type="dcterms:W3CDTF">2017-03-14T08:31:32Z</dcterms:created>
  <dcterms:modified xsi:type="dcterms:W3CDTF">2023-08-21T10:16:20Z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0x010100E0303F8AA7A0AD469D90ADC54FC521FD</vt:lpwstr>
  </property>
</Properties>
</file>