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8"/>
  </p:notesMasterIdLst>
  <p:handoutMasterIdLst>
    <p:handoutMasterId r:id="rId39"/>
  </p:handoutMasterIdLst>
  <p:sldIdLst>
    <p:sldId id="274" r:id="rId5"/>
    <p:sldId id="358" r:id="rId6"/>
    <p:sldId id="362" r:id="rId7"/>
    <p:sldId id="289" r:id="rId8"/>
    <p:sldId id="306" r:id="rId9"/>
    <p:sldId id="327" r:id="rId10"/>
    <p:sldId id="343" r:id="rId11"/>
    <p:sldId id="344" r:id="rId12"/>
    <p:sldId id="326" r:id="rId13"/>
    <p:sldId id="341" r:id="rId14"/>
    <p:sldId id="339" r:id="rId15"/>
    <p:sldId id="330" r:id="rId16"/>
    <p:sldId id="328" r:id="rId17"/>
    <p:sldId id="329" r:id="rId18"/>
    <p:sldId id="357" r:id="rId19"/>
    <p:sldId id="305" r:id="rId20"/>
    <p:sldId id="348" r:id="rId21"/>
    <p:sldId id="346" r:id="rId22"/>
    <p:sldId id="347" r:id="rId23"/>
    <p:sldId id="349" r:id="rId24"/>
    <p:sldId id="350" r:id="rId25"/>
    <p:sldId id="351" r:id="rId26"/>
    <p:sldId id="352" r:id="rId27"/>
    <p:sldId id="345" r:id="rId28"/>
    <p:sldId id="355" r:id="rId29"/>
    <p:sldId id="356" r:id="rId30"/>
    <p:sldId id="334" r:id="rId31"/>
    <p:sldId id="335" r:id="rId32"/>
    <p:sldId id="336" r:id="rId33"/>
    <p:sldId id="353" r:id="rId34"/>
    <p:sldId id="360" r:id="rId35"/>
    <p:sldId id="354" r:id="rId36"/>
    <p:sldId id="36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7CC6"/>
    <a:srgbClr val="ED217C"/>
    <a:srgbClr val="92278F"/>
    <a:srgbClr val="0B9444"/>
    <a:srgbClr val="ED1C24"/>
    <a:srgbClr val="132E4B"/>
    <a:srgbClr val="00AEEF"/>
    <a:srgbClr val="E8551E"/>
    <a:srgbClr val="F0F326"/>
    <a:srgbClr val="162D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01" autoAdjust="0"/>
    <p:restoredTop sz="82671" autoAdjust="0"/>
  </p:normalViewPr>
  <p:slideViewPr>
    <p:cSldViewPr snapToGrid="0" snapToObjects="1">
      <p:cViewPr varScale="1">
        <p:scale>
          <a:sx n="52" d="100"/>
          <a:sy n="52" d="100"/>
        </p:scale>
        <p:origin x="1044" y="40"/>
      </p:cViewPr>
      <p:guideLst>
        <p:guide orient="horz" pos="2160"/>
        <p:guide pos="3840"/>
      </p:guideLst>
    </p:cSldViewPr>
  </p:slideViewPr>
  <p:notesTextViewPr>
    <p:cViewPr>
      <p:scale>
        <a:sx n="1" d="1"/>
        <a:sy n="1" d="1"/>
      </p:scale>
      <p:origin x="0" y="0"/>
    </p:cViewPr>
  </p:notesTextViewPr>
  <p:notesViewPr>
    <p:cSldViewPr snapToGrid="0" snapToObjects="1">
      <p:cViewPr varScale="1">
        <p:scale>
          <a:sx n="50" d="100"/>
          <a:sy n="50" d="100"/>
        </p:scale>
        <p:origin x="1997"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3C184A3-5229-1E4D-9B13-00844BF0555E}" type="datetimeFigureOut">
              <a:rPr lang="en-US" smtClean="0"/>
              <a:t>8/17/2023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8161D5-11C8-8D46-A559-45939B83D677}" type="slidenum">
              <a:rPr lang="en-US" smtClean="0"/>
              <a:t>‹#›</a:t>
            </a:fld>
            <a:endParaRPr lang="en-US"/>
          </a:p>
        </p:txBody>
      </p:sp>
    </p:spTree>
    <p:extLst>
      <p:ext uri="{BB962C8B-B14F-4D97-AF65-F5344CB8AC3E}">
        <p14:creationId xmlns:p14="http://schemas.microsoft.com/office/powerpoint/2010/main" val="3334562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034686-57C3-D54F-B396-5ACAB96AFB98}" type="datetimeFigureOut">
              <a:rPr lang="en-US" smtClean="0"/>
              <a:t>8/17/2023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2CBC23-9250-7349-A59D-41C845E0C87D}" type="slidenum">
              <a:rPr lang="en-US" smtClean="0"/>
              <a:t>‹#›</a:t>
            </a:fld>
            <a:endParaRPr lang="en-US"/>
          </a:p>
        </p:txBody>
      </p:sp>
    </p:spTree>
    <p:extLst>
      <p:ext uri="{BB962C8B-B14F-4D97-AF65-F5344CB8AC3E}">
        <p14:creationId xmlns:p14="http://schemas.microsoft.com/office/powerpoint/2010/main" val="1571057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i="0" dirty="0">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i="0" dirty="0">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i="0" dirty="0">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i="0" dirty="0">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i="0" dirty="0">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i="0" dirty="0">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i="0" dirty="0">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i="0" dirty="0">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i="0" dirty="0">
              <a:latin typeface="Roboto" panose="02000000000000000000" pitchFamily="2" charset="0"/>
              <a:ea typeface="Roboto" panose="02000000000000000000" pitchFamily="2" charset="0"/>
              <a:cs typeface="Roboto" panose="02000000000000000000"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latin typeface="Roboto" panose="02000000000000000000" pitchFamily="2" charset="0"/>
                <a:ea typeface="Roboto" panose="02000000000000000000" pitchFamily="2" charset="0"/>
                <a:cs typeface="Roboto" panose="02000000000000000000" pitchFamily="2" charset="0"/>
              </a:rPr>
              <a:t>Checklist –</a:t>
            </a:r>
            <a:r>
              <a:rPr lang="en-GB" b="0" i="0" baseline="0" dirty="0">
                <a:latin typeface="Roboto" panose="02000000000000000000" pitchFamily="2" charset="0"/>
                <a:ea typeface="Roboto" panose="02000000000000000000" pitchFamily="2" charset="0"/>
                <a:cs typeface="Roboto" panose="02000000000000000000" pitchFamily="2" charset="0"/>
              </a:rPr>
              <a:t> At this stage it is likely you are at this point in the year…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latin typeface="Roboto" panose="02000000000000000000" pitchFamily="2" charset="0"/>
                <a:ea typeface="Roboto" panose="02000000000000000000" pitchFamily="2" charset="0"/>
                <a:cs typeface="Roboto" panose="02000000000000000000" pitchFamily="2" charset="0"/>
              </a:rPr>
              <a:t>Student Finance (quick mention in relation to last week)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i="0" dirty="0">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i="0" dirty="0">
              <a:latin typeface="Roboto" panose="02000000000000000000" pitchFamily="2" charset="0"/>
              <a:ea typeface="Roboto" panose="02000000000000000000" pitchFamily="2" charset="0"/>
              <a:cs typeface="Roboto" panose="02000000000000000000"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i="0" dirty="0">
                <a:latin typeface="Roboto" panose="02000000000000000000" pitchFamily="2" charset="0"/>
                <a:ea typeface="Roboto" panose="02000000000000000000" pitchFamily="2" charset="0"/>
                <a:cs typeface="Roboto" panose="02000000000000000000" pitchFamily="2" charset="0"/>
              </a:rPr>
              <a:t>Accommodation</a:t>
            </a:r>
            <a:r>
              <a:rPr lang="en-GB" b="1" i="0" baseline="0" dirty="0">
                <a:latin typeface="Roboto" panose="02000000000000000000" pitchFamily="2" charset="0"/>
                <a:ea typeface="Roboto" panose="02000000000000000000" pitchFamily="2" charset="0"/>
                <a:cs typeface="Roboto" panose="02000000000000000000" pitchFamily="2" charset="0"/>
              </a:rPr>
              <a:t> – How it works? Video tour? Tip – once you get your accommodation and in the summer you’ll hopefully be able to meet other people in your </a:t>
            </a:r>
            <a:r>
              <a:rPr lang="en-GB" b="1" i="0" baseline="0" dirty="0" err="1">
                <a:latin typeface="Roboto" panose="02000000000000000000" pitchFamily="2" charset="0"/>
                <a:ea typeface="Roboto" panose="02000000000000000000" pitchFamily="2" charset="0"/>
                <a:cs typeface="Roboto" panose="02000000000000000000" pitchFamily="2" charset="0"/>
              </a:rPr>
              <a:t>accom</a:t>
            </a:r>
            <a:r>
              <a:rPr lang="en-GB" b="1" i="0" baseline="0" dirty="0">
                <a:latin typeface="Roboto" panose="02000000000000000000" pitchFamily="2" charset="0"/>
                <a:ea typeface="Roboto" panose="02000000000000000000" pitchFamily="2" charset="0"/>
                <a:cs typeface="Roboto" panose="02000000000000000000" pitchFamily="2" charset="0"/>
              </a:rPr>
              <a:t>/ block/ flat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i="0" baseline="0" dirty="0">
              <a:latin typeface="Roboto" panose="02000000000000000000" pitchFamily="2" charset="0"/>
              <a:ea typeface="Roboto" panose="02000000000000000000" pitchFamily="2" charset="0"/>
              <a:cs typeface="Roboto" panose="02000000000000000000"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i="0" baseline="0" dirty="0">
                <a:latin typeface="Roboto" panose="02000000000000000000" pitchFamily="2" charset="0"/>
                <a:ea typeface="Roboto" panose="02000000000000000000" pitchFamily="2" charset="0"/>
                <a:cs typeface="Roboto" panose="02000000000000000000" pitchFamily="2" charset="0"/>
              </a:rPr>
              <a:t>Recipe game – what are the ingredients? 4 ingredients, how many recipes can you make. Fajitas, chilli, pasta, curry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i="0" baseline="0" dirty="0">
                <a:latin typeface="Roboto" panose="02000000000000000000" pitchFamily="2" charset="0"/>
                <a:ea typeface="Roboto" panose="02000000000000000000" pitchFamily="2" charset="0"/>
                <a:cs typeface="Roboto" panose="02000000000000000000" pitchFamily="2" charset="0"/>
              </a:rPr>
              <a:t>Diamond 9 – fairy lights, toaster, cookbook etc.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1" i="0" baseline="0" dirty="0">
              <a:latin typeface="Roboto" panose="02000000000000000000" pitchFamily="2" charset="0"/>
              <a:ea typeface="Roboto" panose="02000000000000000000" pitchFamily="2" charset="0"/>
              <a:cs typeface="Roboto" panose="02000000000000000000"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i="0" baseline="0" dirty="0">
                <a:latin typeface="Roboto" panose="02000000000000000000" pitchFamily="2" charset="0"/>
                <a:ea typeface="Roboto" panose="02000000000000000000" pitchFamily="2" charset="0"/>
                <a:cs typeface="Roboto" panose="02000000000000000000" pitchFamily="2" charset="0"/>
              </a:rPr>
              <a:t>Packing checklist (check </a:t>
            </a:r>
            <a:r>
              <a:rPr lang="en-GB" b="1" i="0" baseline="0" dirty="0" err="1">
                <a:latin typeface="Roboto" panose="02000000000000000000" pitchFamily="2" charset="0"/>
                <a:ea typeface="Roboto" panose="02000000000000000000" pitchFamily="2" charset="0"/>
                <a:cs typeface="Roboto" panose="02000000000000000000" pitchFamily="2" charset="0"/>
              </a:rPr>
              <a:t>accom</a:t>
            </a:r>
            <a:r>
              <a:rPr lang="en-GB" b="1" i="0" baseline="0" dirty="0">
                <a:latin typeface="Roboto" panose="02000000000000000000" pitchFamily="2" charset="0"/>
                <a:ea typeface="Roboto" panose="02000000000000000000" pitchFamily="2" charset="0"/>
                <a:cs typeface="Roboto" panose="02000000000000000000" pitchFamily="2" charset="0"/>
              </a:rPr>
              <a:t> electronics/ utilities). True or false, people have had to take … to University. Save the student Checklist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i="0" baseline="0" dirty="0">
              <a:latin typeface="Roboto" panose="02000000000000000000" pitchFamily="2" charset="0"/>
              <a:ea typeface="Roboto" panose="02000000000000000000" pitchFamily="2" charset="0"/>
              <a:cs typeface="Roboto" panose="02000000000000000000"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i="0" baseline="0" dirty="0">
              <a:latin typeface="Roboto" panose="02000000000000000000" pitchFamily="2" charset="0"/>
              <a:ea typeface="Roboto" panose="02000000000000000000" pitchFamily="2" charset="0"/>
              <a:cs typeface="Roboto" panose="02000000000000000000"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baseline="0" dirty="0">
                <a:latin typeface="Roboto" panose="02000000000000000000" pitchFamily="2" charset="0"/>
                <a:ea typeface="Roboto" panose="02000000000000000000" pitchFamily="2" charset="0"/>
                <a:cs typeface="Roboto" panose="02000000000000000000" pitchFamily="2" charset="0"/>
              </a:rPr>
              <a:t>Join University social media – get connected, stay connected (Facebook groups </a:t>
            </a:r>
            <a:r>
              <a:rPr lang="en-GB" b="0" i="0" baseline="0" dirty="0" err="1">
                <a:latin typeface="Roboto" panose="02000000000000000000" pitchFamily="2" charset="0"/>
                <a:ea typeface="Roboto" panose="02000000000000000000" pitchFamily="2" charset="0"/>
                <a:cs typeface="Roboto" panose="02000000000000000000" pitchFamily="2" charset="0"/>
              </a:rPr>
              <a:t>etc</a:t>
            </a:r>
            <a:r>
              <a:rPr lang="en-GB" b="0" i="0" baseline="0" dirty="0">
                <a:latin typeface="Roboto" panose="02000000000000000000" pitchFamily="2" charset="0"/>
                <a:ea typeface="Roboto" panose="02000000000000000000" pitchFamily="2" charset="0"/>
                <a:cs typeface="Roboto" panose="02000000000000000000" pitchFamily="2"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i="0" baseline="0" dirty="0">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0" baseline="0" dirty="0">
                <a:latin typeface="Roboto" panose="02000000000000000000" pitchFamily="2" charset="0"/>
                <a:ea typeface="Roboto" panose="02000000000000000000" pitchFamily="2" charset="0"/>
                <a:cs typeface="Roboto" panose="02000000000000000000" pitchFamily="2" charset="0"/>
              </a:rPr>
              <a:t>Research and be aware before you go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baseline="0" dirty="0">
                <a:latin typeface="Roboto" panose="02000000000000000000" pitchFamily="2" charset="0"/>
                <a:ea typeface="Roboto" panose="02000000000000000000" pitchFamily="2" charset="0"/>
                <a:cs typeface="Roboto" panose="02000000000000000000" pitchFamily="2" charset="0"/>
              </a:rPr>
              <a:t>Getting to know local area Transport – bus pass (can you get one for free somehow or do you need to buy one? Driving and parking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i="0" baseline="0" dirty="0">
              <a:latin typeface="Roboto" panose="02000000000000000000" pitchFamily="2" charset="0"/>
              <a:ea typeface="Roboto" panose="02000000000000000000" pitchFamily="2" charset="0"/>
              <a:cs typeface="Roboto" panose="02000000000000000000"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baseline="0" dirty="0">
                <a:latin typeface="Roboto" panose="02000000000000000000" pitchFamily="2" charset="0"/>
                <a:ea typeface="Roboto" panose="02000000000000000000" pitchFamily="2" charset="0"/>
                <a:cs typeface="Roboto" panose="02000000000000000000" pitchFamily="2" charset="0"/>
              </a:rPr>
              <a:t>Extra curricular – societies, sports, </a:t>
            </a:r>
            <a:r>
              <a:rPr lang="en-GB" b="0" i="0" baseline="0" dirty="0" err="1">
                <a:latin typeface="Roboto" panose="02000000000000000000" pitchFamily="2" charset="0"/>
                <a:ea typeface="Roboto" panose="02000000000000000000" pitchFamily="2" charset="0"/>
                <a:cs typeface="Roboto" panose="02000000000000000000" pitchFamily="2" charset="0"/>
              </a:rPr>
              <a:t>freshers</a:t>
            </a:r>
            <a:r>
              <a:rPr lang="en-GB" b="0" i="0" baseline="0" dirty="0">
                <a:latin typeface="Roboto" panose="02000000000000000000" pitchFamily="2" charset="0"/>
                <a:ea typeface="Roboto" panose="02000000000000000000" pitchFamily="2" charset="0"/>
                <a:cs typeface="Roboto" panose="02000000000000000000" pitchFamily="2" charset="0"/>
              </a:rPr>
              <a:t>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baseline="0" dirty="0">
                <a:latin typeface="Roboto" panose="02000000000000000000" pitchFamily="2" charset="0"/>
                <a:ea typeface="Roboto" panose="02000000000000000000" pitchFamily="2" charset="0"/>
                <a:cs typeface="Roboto" panose="02000000000000000000" pitchFamily="2" charset="0"/>
              </a:rPr>
              <a:t>Facilities and support? Library, success centres, careers/ employability, gym, accommodation support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i="0" baseline="0" dirty="0">
              <a:latin typeface="Roboto" panose="02000000000000000000" pitchFamily="2" charset="0"/>
              <a:ea typeface="Roboto" panose="02000000000000000000" pitchFamily="2" charset="0"/>
              <a:cs typeface="Roboto" panose="02000000000000000000"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baseline="0" dirty="0">
                <a:latin typeface="Roboto" panose="02000000000000000000" pitchFamily="2" charset="0"/>
                <a:ea typeface="Roboto" panose="02000000000000000000" pitchFamily="2" charset="0"/>
                <a:cs typeface="Roboto" panose="02000000000000000000" pitchFamily="2" charset="0"/>
              </a:rPr>
              <a:t>Academic tips? Library/ learning side of things, check modules and if they are optional or not, course materials, reading lists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i="0" baseline="0" dirty="0">
              <a:latin typeface="Roboto" panose="02000000000000000000" pitchFamily="2" charset="0"/>
              <a:ea typeface="Roboto" panose="02000000000000000000" pitchFamily="2" charset="0"/>
              <a:cs typeface="Roboto" panose="02000000000000000000"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i="0" baseline="0" dirty="0">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0" baseline="0" dirty="0">
                <a:latin typeface="Roboto" panose="02000000000000000000" pitchFamily="2" charset="0"/>
                <a:ea typeface="Roboto" panose="02000000000000000000" pitchFamily="2" charset="0"/>
                <a:cs typeface="Roboto" panose="02000000000000000000" pitchFamily="2" charset="0"/>
              </a:rPr>
              <a:t>Additional things to consider?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baseline="0" dirty="0">
                <a:latin typeface="Roboto" panose="02000000000000000000" pitchFamily="2" charset="0"/>
                <a:ea typeface="Roboto" panose="02000000000000000000" pitchFamily="2" charset="0"/>
                <a:cs typeface="Roboto" panose="02000000000000000000" pitchFamily="2" charset="0"/>
              </a:rPr>
              <a:t>Mentoring schemes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latin typeface="Roboto" panose="02000000000000000000" pitchFamily="2" charset="0"/>
                <a:ea typeface="Roboto" panose="02000000000000000000" pitchFamily="2" charset="0"/>
                <a:cs typeface="Roboto" panose="02000000000000000000" pitchFamily="2" charset="0"/>
              </a:rPr>
              <a:t>Part-time</a:t>
            </a:r>
            <a:r>
              <a:rPr lang="en-GB" b="0" i="0" baseline="0" dirty="0">
                <a:latin typeface="Roboto" panose="02000000000000000000" pitchFamily="2" charset="0"/>
                <a:ea typeface="Roboto" panose="02000000000000000000" pitchFamily="2" charset="0"/>
                <a:cs typeface="Roboto" panose="02000000000000000000" pitchFamily="2" charset="0"/>
              </a:rPr>
              <a:t> work transfers?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i="0" baseline="0" dirty="0">
              <a:latin typeface="Roboto" panose="02000000000000000000" pitchFamily="2" charset="0"/>
              <a:ea typeface="Roboto" panose="02000000000000000000" pitchFamily="2" charset="0"/>
              <a:cs typeface="Roboto" panose="02000000000000000000" pitchFamily="2" charset="0"/>
            </a:endParaRPr>
          </a:p>
        </p:txBody>
      </p:sp>
      <p:sp>
        <p:nvSpPr>
          <p:cNvPr id="4" name="Slide Number Placeholder 3"/>
          <p:cNvSpPr>
            <a:spLocks noGrp="1"/>
          </p:cNvSpPr>
          <p:nvPr>
            <p:ph type="sldNum" sz="quarter" idx="10"/>
          </p:nvPr>
        </p:nvSpPr>
        <p:spPr/>
        <p:txBody>
          <a:bodyPr/>
          <a:lstStyle/>
          <a:p>
            <a:fld id="{812CBC23-9250-7349-A59D-41C845E0C87D}" type="slidenum">
              <a:rPr lang="en-US" smtClean="0"/>
              <a:t>1</a:t>
            </a:fld>
            <a:endParaRPr lang="en-US"/>
          </a:p>
        </p:txBody>
      </p:sp>
    </p:spTree>
    <p:extLst>
      <p:ext uri="{BB962C8B-B14F-4D97-AF65-F5344CB8AC3E}">
        <p14:creationId xmlns:p14="http://schemas.microsoft.com/office/powerpoint/2010/main" val="1694369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Based</a:t>
            </a:r>
            <a:r>
              <a:rPr lang="en-GB" baseline="0" dirty="0"/>
              <a:t> on your responses to the previous questions… </a:t>
            </a:r>
            <a:r>
              <a:rPr lang="en-GB" dirty="0"/>
              <a:t>There are different types</a:t>
            </a:r>
            <a:r>
              <a:rPr lang="en-GB" baseline="0" dirty="0"/>
              <a:t> of halls of residences/ private rental accommodations, as stated on screen. Reinforce the differences for the students. Talk through using the explanations below. Takeaway </a:t>
            </a:r>
            <a:r>
              <a:rPr lang="en-GB" baseline="0" dirty="0" err="1"/>
              <a:t>helpsheet</a:t>
            </a:r>
            <a:r>
              <a:rPr lang="en-GB" baseline="0" dirty="0"/>
              <a:t> resource will help explain further.</a:t>
            </a:r>
          </a:p>
          <a:p>
            <a:endParaRPr lang="en-GB" baseline="0" dirty="0"/>
          </a:p>
          <a:p>
            <a:r>
              <a:rPr lang="en-GB" b="1" baseline="0" dirty="0"/>
              <a:t>Flat with shared bathroom </a:t>
            </a:r>
            <a:r>
              <a:rPr lang="en-GB" baseline="0" dirty="0"/>
              <a:t>– usually a flat with 5/6 bedrooms, a shared kitchen and shared bathroom. Sometimes there are two bathrooms. </a:t>
            </a:r>
          </a:p>
          <a:p>
            <a:endParaRPr lang="en-GB" baseline="0" dirty="0"/>
          </a:p>
          <a:p>
            <a:r>
              <a:rPr lang="en-GB" b="1" baseline="0" dirty="0"/>
              <a:t>Flat with </a:t>
            </a:r>
            <a:r>
              <a:rPr lang="en-GB" b="1" baseline="0" dirty="0" err="1"/>
              <a:t>ensuite</a:t>
            </a:r>
            <a:r>
              <a:rPr lang="en-GB" b="1" baseline="0" dirty="0"/>
              <a:t> </a:t>
            </a:r>
            <a:r>
              <a:rPr lang="en-GB" baseline="0" dirty="0"/>
              <a:t>– usually a flat with 5/6 bedrooms (sometimes more), and a shared kitchen. In your bedroom you will have an </a:t>
            </a:r>
            <a:r>
              <a:rPr lang="en-GB" baseline="0" dirty="0" err="1"/>
              <a:t>ensuite</a:t>
            </a:r>
            <a:r>
              <a:rPr lang="en-GB" baseline="0" dirty="0"/>
              <a:t> so usually this is a shower, toilet and a sink. These flats tend to be slightly more expensive per week due to this amenity. </a:t>
            </a:r>
          </a:p>
          <a:p>
            <a:endParaRPr lang="en-GB" baseline="0" dirty="0"/>
          </a:p>
          <a:p>
            <a:r>
              <a:rPr lang="en-GB" baseline="0" dirty="0"/>
              <a:t>A lot of </a:t>
            </a:r>
            <a:r>
              <a:rPr lang="en-GB" b="1" baseline="0" dirty="0"/>
              <a:t>flats are self-catered </a:t>
            </a:r>
            <a:r>
              <a:rPr lang="en-GB" baseline="0" dirty="0"/>
              <a:t>which means you need to buy your own food/ snacks and cook for yourself. However, some universities will have </a:t>
            </a:r>
            <a:r>
              <a:rPr lang="en-GB" b="1" baseline="0" dirty="0"/>
              <a:t>catered accommodation </a:t>
            </a:r>
            <a:r>
              <a:rPr lang="en-GB" baseline="0" dirty="0"/>
              <a:t>which </a:t>
            </a:r>
            <a:r>
              <a:rPr lang="en-GB" sz="1200" b="0" i="0" u="none" strike="noStrike" kern="1200" dirty="0">
                <a:solidFill>
                  <a:schemeClr val="tx1"/>
                </a:solidFill>
                <a:effectLst/>
                <a:latin typeface="+mn-lt"/>
                <a:ea typeface="+mn-ea"/>
                <a:cs typeface="+mn-cs"/>
              </a:rPr>
              <a:t>tends to be a </a:t>
            </a:r>
            <a:r>
              <a:rPr lang="en-GB" sz="1200" b="1" i="0" u="none" strike="noStrike" kern="1200" dirty="0">
                <a:solidFill>
                  <a:schemeClr val="tx1"/>
                </a:solidFill>
                <a:effectLst/>
                <a:latin typeface="+mn-lt"/>
                <a:ea typeface="+mn-ea"/>
                <a:cs typeface="+mn-cs"/>
              </a:rPr>
              <a:t>whole block of individual rooms with 100+ students</a:t>
            </a:r>
            <a:r>
              <a:rPr lang="en-GB" sz="1200" b="0" i="0" u="none" strike="noStrike" kern="1200" dirty="0">
                <a:solidFill>
                  <a:schemeClr val="tx1"/>
                </a:solidFill>
                <a:effectLst/>
                <a:latin typeface="+mn-lt"/>
                <a:ea typeface="+mn-ea"/>
                <a:cs typeface="+mn-cs"/>
              </a:rPr>
              <a:t>, a dining hall and communal area (you usually get 3</a:t>
            </a:r>
            <a:r>
              <a:rPr lang="en-GB" sz="1200" b="0" i="0" u="none" strike="noStrike" kern="1200" baseline="0" dirty="0">
                <a:solidFill>
                  <a:schemeClr val="tx1"/>
                </a:solidFill>
                <a:effectLst/>
                <a:latin typeface="+mn-lt"/>
                <a:ea typeface="+mn-ea"/>
                <a:cs typeface="+mn-cs"/>
              </a:rPr>
              <a:t> meals provided per day)</a:t>
            </a:r>
            <a:r>
              <a:rPr lang="en-GB" sz="1200" b="0" i="0" u="none" strike="noStrike" kern="1200" dirty="0">
                <a:solidFill>
                  <a:schemeClr val="tx1"/>
                </a:solidFill>
                <a:effectLst/>
                <a:latin typeface="+mn-lt"/>
                <a:ea typeface="+mn-ea"/>
                <a:cs typeface="+mn-cs"/>
              </a:rPr>
              <a:t>, whilst self-catered accommodation is split into smaller flats of 3-15 people, who share a kitchen and sometimes a small communal area. Catered accommodation tends to be more expensive</a:t>
            </a:r>
            <a:r>
              <a:rPr lang="en-GB" sz="1200" b="0" i="0" u="none" strike="noStrike" kern="1200" baseline="0" dirty="0">
                <a:solidFill>
                  <a:schemeClr val="tx1"/>
                </a:solidFill>
                <a:effectLst/>
                <a:latin typeface="+mn-lt"/>
                <a:ea typeface="+mn-ea"/>
                <a:cs typeface="+mn-cs"/>
              </a:rPr>
              <a:t> than self-catered. </a:t>
            </a:r>
            <a:endParaRPr lang="en-GB" baseline="0" dirty="0"/>
          </a:p>
          <a:p>
            <a:r>
              <a:rPr lang="en-GB" baseline="0" dirty="0"/>
              <a:t>Perhaps a good resource to weigh up the pros and cons as there are student testimonials: https://www.theuniguide.co.uk/advice/student-accommodation/should-you-choose-catered-or-self-catered-accommodation</a:t>
            </a:r>
          </a:p>
          <a:p>
            <a:r>
              <a:rPr lang="en-GB" baseline="0" dirty="0"/>
              <a:t>Also a link with 7 things to consider: https://www.hotcoursesabroad.com/study-abroad-info/student-accommodation/catered-vs-self-catered-accommodation-7-things-to-consider/</a:t>
            </a:r>
          </a:p>
          <a:p>
            <a:endParaRPr lang="en-GB" baseline="0" dirty="0"/>
          </a:p>
          <a:p>
            <a:r>
              <a:rPr lang="en-GB" baseline="0" dirty="0"/>
              <a:t>As indicated previously, some flats have less individuals in them but there are other types of accommodation which house up to </a:t>
            </a:r>
            <a:r>
              <a:rPr lang="en-GB" b="1" baseline="0" dirty="0"/>
              <a:t>15 people</a:t>
            </a:r>
            <a:r>
              <a:rPr lang="en-GB" baseline="0" dirty="0"/>
              <a:t>. These will vary per university. It is important to take into consideration what you would prefer. </a:t>
            </a:r>
          </a:p>
          <a:p>
            <a:endParaRPr lang="en-GB" baseline="0" dirty="0"/>
          </a:p>
          <a:p>
            <a:r>
              <a:rPr lang="en-GB" baseline="0" dirty="0"/>
              <a:t>A </a:t>
            </a:r>
            <a:r>
              <a:rPr lang="en-GB" b="1" baseline="0" dirty="0"/>
              <a:t>studio flat </a:t>
            </a:r>
            <a:r>
              <a:rPr lang="en-GB" baseline="0" dirty="0"/>
              <a:t>is </a:t>
            </a:r>
            <a:r>
              <a:rPr lang="en-GB" sz="1200" b="0" i="0" u="none" strike="noStrike" kern="1200" baseline="0" dirty="0">
                <a:solidFill>
                  <a:schemeClr val="tx1"/>
                </a:solidFill>
                <a:effectLst/>
                <a:latin typeface="+mn-lt"/>
                <a:ea typeface="+mn-ea"/>
                <a:cs typeface="+mn-cs"/>
              </a:rPr>
              <a:t>a s</a:t>
            </a:r>
            <a:r>
              <a:rPr lang="en-GB" sz="1200" b="0" i="0" u="none" strike="noStrike" kern="1200" dirty="0">
                <a:solidFill>
                  <a:schemeClr val="tx1"/>
                </a:solidFill>
                <a:effectLst/>
                <a:latin typeface="+mn-lt"/>
                <a:ea typeface="+mn-ea"/>
                <a:cs typeface="+mn-cs"/>
              </a:rPr>
              <a:t>ingle occupancy, self-contained flat</a:t>
            </a:r>
            <a:r>
              <a:rPr lang="en-GB" sz="1200" b="0" i="0" u="none" strike="noStrike" kern="1200" baseline="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with a small kitchen and </a:t>
            </a:r>
            <a:r>
              <a:rPr lang="en-GB" sz="1200" b="0" i="0" u="none" strike="noStrike" kern="1200" dirty="0" err="1">
                <a:solidFill>
                  <a:schemeClr val="tx1"/>
                </a:solidFill>
                <a:effectLst/>
                <a:latin typeface="+mn-lt"/>
                <a:ea typeface="+mn-ea"/>
                <a:cs typeface="+mn-cs"/>
              </a:rPr>
              <a:t>en</a:t>
            </a:r>
            <a:r>
              <a:rPr lang="en-GB" sz="1200" b="0" i="0" u="none" strike="noStrike" kern="1200" dirty="0">
                <a:solidFill>
                  <a:schemeClr val="tx1"/>
                </a:solidFill>
                <a:effectLst/>
                <a:latin typeface="+mn-lt"/>
                <a:ea typeface="+mn-ea"/>
                <a:cs typeface="+mn-cs"/>
              </a:rPr>
              <a:t> suite bathroom. </a:t>
            </a:r>
          </a:p>
          <a:p>
            <a:endParaRPr lang="en-GB" sz="1200" b="0" i="0" u="none" strike="noStrike" kern="1200" baseline="0" dirty="0">
              <a:solidFill>
                <a:schemeClr val="tx1"/>
              </a:solidFill>
              <a:effectLst/>
              <a:latin typeface="+mn-lt"/>
              <a:ea typeface="+mn-ea"/>
              <a:cs typeface="+mn-cs"/>
            </a:endParaRPr>
          </a:p>
          <a:p>
            <a:r>
              <a:rPr lang="en-GB" sz="1200" b="0" i="0" u="none" strike="noStrike" kern="1200" baseline="0" dirty="0">
                <a:solidFill>
                  <a:schemeClr val="tx1"/>
                </a:solidFill>
                <a:effectLst/>
                <a:latin typeface="+mn-lt"/>
                <a:ea typeface="+mn-ea"/>
                <a:cs typeface="+mn-cs"/>
              </a:rPr>
              <a:t>A </a:t>
            </a:r>
            <a:r>
              <a:rPr lang="en-GB" sz="1200" b="1" i="0" u="none" strike="noStrike" kern="1200" baseline="0" dirty="0">
                <a:solidFill>
                  <a:schemeClr val="tx1"/>
                </a:solidFill>
                <a:effectLst/>
                <a:latin typeface="+mn-lt"/>
                <a:ea typeface="+mn-ea"/>
                <a:cs typeface="+mn-cs"/>
              </a:rPr>
              <a:t>shared house </a:t>
            </a:r>
            <a:r>
              <a:rPr lang="en-GB" sz="1200" b="0" i="0" u="none" strike="noStrike" kern="1200" baseline="0" dirty="0">
                <a:solidFill>
                  <a:schemeClr val="tx1"/>
                </a:solidFill>
                <a:effectLst/>
                <a:latin typeface="+mn-lt"/>
                <a:ea typeface="+mn-ea"/>
                <a:cs typeface="+mn-cs"/>
              </a:rPr>
              <a:t>is usually a private rental agreement but some universities will have approved houses that their students can move into. These are a popular option for second year as you have got to know fellow students and can pick who to live with. Sometimes this is cheaper than living in halls as some houses have 8 or more rooms. </a:t>
            </a:r>
            <a:endParaRPr lang="en-GB" b="0" baseline="0" dirty="0"/>
          </a:p>
        </p:txBody>
      </p:sp>
      <p:sp>
        <p:nvSpPr>
          <p:cNvPr id="4" name="Slide Number Placeholder 3"/>
          <p:cNvSpPr>
            <a:spLocks noGrp="1"/>
          </p:cNvSpPr>
          <p:nvPr>
            <p:ph type="sldNum" sz="quarter" idx="10"/>
          </p:nvPr>
        </p:nvSpPr>
        <p:spPr/>
        <p:txBody>
          <a:bodyPr/>
          <a:lstStyle/>
          <a:p>
            <a:fld id="{812CBC23-9250-7349-A59D-41C845E0C87D}" type="slidenum">
              <a:rPr lang="en-US" smtClean="0"/>
              <a:t>10</a:t>
            </a:fld>
            <a:endParaRPr lang="en-US"/>
          </a:p>
        </p:txBody>
      </p:sp>
    </p:spTree>
    <p:extLst>
      <p:ext uri="{BB962C8B-B14F-4D97-AF65-F5344CB8AC3E}">
        <p14:creationId xmlns:p14="http://schemas.microsoft.com/office/powerpoint/2010/main" val="3386639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Resource Booklet Pages 38-39: 5.1 Accommodation</a:t>
            </a:r>
            <a:r>
              <a:rPr lang="en-GB" sz="1200" b="1" kern="1200" baseline="0" dirty="0">
                <a:solidFill>
                  <a:schemeClr val="tx1"/>
                </a:solidFill>
                <a:effectLst/>
                <a:latin typeface="+mn-lt"/>
                <a:ea typeface="+mn-ea"/>
                <a:cs typeface="+mn-cs"/>
              </a:rPr>
              <a:t> handouts</a:t>
            </a:r>
            <a:r>
              <a:rPr lang="en-GB" sz="1200" b="0" kern="1200" baseline="0" dirty="0">
                <a:solidFill>
                  <a:schemeClr val="tx1"/>
                </a:solidFill>
                <a:effectLst/>
                <a:latin typeface="+mn-lt"/>
                <a:ea typeface="+mn-ea"/>
                <a:cs typeface="+mn-cs"/>
              </a:rPr>
              <a:t> for students to take away</a:t>
            </a:r>
            <a:endParaRPr lang="en-GB" sz="1200" kern="1200" dirty="0">
              <a:solidFill>
                <a:schemeClr val="tx1"/>
              </a:solidFill>
              <a:effectLst/>
              <a:latin typeface="+mn-lt"/>
              <a:ea typeface="+mn-ea"/>
              <a:cs typeface="+mn-cs"/>
            </a:endParaRPr>
          </a:p>
          <a:p>
            <a:endParaRPr lang="en-GB" dirty="0"/>
          </a:p>
          <a:p>
            <a:r>
              <a:rPr lang="en-GB" dirty="0"/>
              <a:t>Discussion point –</a:t>
            </a:r>
            <a:r>
              <a:rPr lang="en-GB" baseline="0" dirty="0"/>
              <a:t> make it personal.</a:t>
            </a:r>
            <a:r>
              <a:rPr lang="en-GB" dirty="0"/>
              <a:t> </a:t>
            </a:r>
            <a:r>
              <a:rPr lang="en-GB" baseline="0" dirty="0"/>
              <a:t>Facilitate a discussion around the above. </a:t>
            </a:r>
          </a:p>
          <a:p>
            <a:endParaRPr lang="en-GB" baseline="0" dirty="0"/>
          </a:p>
          <a:p>
            <a:r>
              <a:rPr lang="en-GB" dirty="0"/>
              <a:t>https://www.studyinternational.com/news/university-accommodation-quiz/ </a:t>
            </a:r>
          </a:p>
          <a:p>
            <a:endParaRPr lang="en-GB" dirty="0"/>
          </a:p>
          <a:p>
            <a:pPr marL="342900" indent="-342900">
              <a:buFont typeface="Arial" panose="020B0604020202020204" pitchFamily="34" charset="0"/>
              <a:buChar char="•"/>
            </a:pPr>
            <a:r>
              <a:rPr lang="en-GB" sz="1200" dirty="0">
                <a:solidFill>
                  <a:schemeClr val="tx1"/>
                </a:solidFill>
              </a:rPr>
              <a:t>Flat with shared bathroom</a:t>
            </a:r>
          </a:p>
          <a:p>
            <a:pPr marL="342900" indent="-342900">
              <a:buFont typeface="Arial" panose="020B0604020202020204" pitchFamily="34" charset="0"/>
              <a:buChar char="•"/>
            </a:pPr>
            <a:r>
              <a:rPr lang="en-GB" sz="1200" dirty="0">
                <a:solidFill>
                  <a:schemeClr val="tx1"/>
                </a:solidFill>
              </a:rPr>
              <a:t>Flat with </a:t>
            </a:r>
            <a:r>
              <a:rPr lang="en-GB" sz="1200" dirty="0" err="1">
                <a:solidFill>
                  <a:schemeClr val="tx1"/>
                </a:solidFill>
              </a:rPr>
              <a:t>ensuite</a:t>
            </a:r>
            <a:endParaRPr lang="en-GB" sz="1200" dirty="0">
              <a:solidFill>
                <a:schemeClr val="tx1"/>
              </a:solidFill>
            </a:endParaRPr>
          </a:p>
          <a:p>
            <a:pPr marL="342900" indent="-342900">
              <a:buFont typeface="Arial" panose="020B0604020202020204" pitchFamily="34" charset="0"/>
              <a:buChar char="•"/>
            </a:pPr>
            <a:r>
              <a:rPr lang="en-GB" sz="1200" dirty="0">
                <a:solidFill>
                  <a:schemeClr val="tx1"/>
                </a:solidFill>
              </a:rPr>
              <a:t>Self- catered</a:t>
            </a:r>
          </a:p>
          <a:p>
            <a:pPr marL="342900" indent="-342900">
              <a:buFont typeface="Arial" panose="020B0604020202020204" pitchFamily="34" charset="0"/>
              <a:buChar char="•"/>
            </a:pPr>
            <a:r>
              <a:rPr lang="en-GB" sz="1200" dirty="0">
                <a:solidFill>
                  <a:schemeClr val="tx1"/>
                </a:solidFill>
              </a:rPr>
              <a:t>Catered</a:t>
            </a:r>
          </a:p>
          <a:p>
            <a:pPr marL="342900" indent="-342900">
              <a:buFont typeface="Arial" panose="020B0604020202020204" pitchFamily="34" charset="0"/>
              <a:buChar char="•"/>
            </a:pPr>
            <a:r>
              <a:rPr lang="en-GB" sz="1200" dirty="0">
                <a:solidFill>
                  <a:schemeClr val="tx1"/>
                </a:solidFill>
              </a:rPr>
              <a:t>Studio</a:t>
            </a:r>
          </a:p>
          <a:p>
            <a:pPr marL="342900" indent="-342900">
              <a:buFont typeface="Arial" panose="020B0604020202020204" pitchFamily="34" charset="0"/>
              <a:buChar char="•"/>
            </a:pPr>
            <a:r>
              <a:rPr lang="en-GB" sz="1200" dirty="0">
                <a:solidFill>
                  <a:schemeClr val="tx1"/>
                </a:solidFill>
              </a:rPr>
              <a:t>Shared house </a:t>
            </a:r>
          </a:p>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11</a:t>
            </a:fld>
            <a:endParaRPr lang="en-US"/>
          </a:p>
        </p:txBody>
      </p:sp>
    </p:spTree>
    <p:extLst>
      <p:ext uri="{BB962C8B-B14F-4D97-AF65-F5344CB8AC3E}">
        <p14:creationId xmlns:p14="http://schemas.microsoft.com/office/powerpoint/2010/main" val="41490484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Use student room or ask people that have been to the University/ stayed in those halls. </a:t>
            </a:r>
            <a:r>
              <a:rPr lang="en-GB" i="1" baseline="0" dirty="0"/>
              <a:t>Perhaps do screenshots and utilise as a suggestion</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Check student housing forums to see if people are chatting about good local sites to search for student accommodation. It’s also good to join the Facebook groups for your university, often there will be a University Class of 2016 or whatever, so all the incoming students will join up and chat with each other, this could be a great place to post a question about looking for housemates as you can click through to see a bit about them and decide if you would be a good fit!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Recommended accommodation - Some places that sound too good to be true. The sites like gumtree.com and craigslist will often be a first point of call for those in search of cheap student accommodation, but there’s tons of scammers looking to take advantage of people that are more than willing to pay a deposit to hold a room that is in a perfect location at a perfect price. Do not fork over any money to a place that you haven’t seen if you don’t have a legal contract!</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Bills -</a:t>
            </a:r>
            <a:r>
              <a:rPr lang="en-GB" baseline="0" dirty="0"/>
              <a:t> </a:t>
            </a:r>
            <a:r>
              <a:rPr lang="en-GB" dirty="0"/>
              <a:t>Sometimes they aren’t included. It’s fine and well that a place advertises at £500 a month, but if you have a massive heating, shared water, broadband, electric, phone, helicopter pad on the roof, you’ll need to total up what all the extras will be and think about how much it *actually* is going to cost you per month.</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Google </a:t>
            </a:r>
            <a:r>
              <a:rPr lang="en-GB" dirty="0" err="1"/>
              <a:t>streetview</a:t>
            </a:r>
            <a:r>
              <a:rPr lang="en-GB" dirty="0"/>
              <a:t>!</a:t>
            </a:r>
            <a:r>
              <a:rPr lang="en-GB" baseline="0" dirty="0"/>
              <a:t> F</a:t>
            </a:r>
            <a:r>
              <a:rPr lang="en-GB" dirty="0"/>
              <a:t>or picking a university in a place you can’t visit, but this is also great when looking for places to live, if you’ve got a few tips of what </a:t>
            </a:r>
            <a:r>
              <a:rPr lang="en-GB" dirty="0" err="1"/>
              <a:t>neighborhoods</a:t>
            </a:r>
            <a:r>
              <a:rPr lang="en-GB" dirty="0"/>
              <a:t> are an ok fit for your budget, pan around with Google </a:t>
            </a:r>
            <a:r>
              <a:rPr lang="en-GB" dirty="0" err="1"/>
              <a:t>streetview</a:t>
            </a:r>
            <a:r>
              <a:rPr lang="en-GB" dirty="0"/>
              <a:t> and see if you’d actually want to live there, it might be worth upping your spend for something nicer!</a:t>
            </a:r>
          </a:p>
          <a:p>
            <a:pPr marL="285750" indent="-285750">
              <a:buFont typeface="Arial" panose="020B0604020202020204" pitchFamily="34" charset="0"/>
              <a:buChar char="•"/>
            </a:pPr>
            <a:endParaRPr lang="en-GB" dirty="0"/>
          </a:p>
          <a:p>
            <a:pPr marL="0" indent="0">
              <a:buFont typeface="Arial" panose="020B0604020202020204" pitchFamily="34" charset="0"/>
              <a:buNone/>
            </a:pPr>
            <a:r>
              <a:rPr lang="en-GB" dirty="0"/>
              <a:t>University</a:t>
            </a:r>
            <a:r>
              <a:rPr lang="en-GB" baseline="0" dirty="0"/>
              <a:t> accommodation office - </a:t>
            </a:r>
            <a:r>
              <a:rPr lang="en-GB" dirty="0"/>
              <a:t>They’ll often have a list of student-friendly buildings, search sites and sometimes even a website for people to post for </a:t>
            </a:r>
            <a:r>
              <a:rPr lang="en-GB" dirty="0" err="1"/>
              <a:t>flatshares</a:t>
            </a:r>
            <a:r>
              <a:rPr lang="en-GB" dirty="0"/>
              <a:t> and buddy-ups, they can be pretty helpful!</a:t>
            </a:r>
          </a:p>
          <a:p>
            <a:endParaRPr lang="en-GB" dirty="0"/>
          </a:p>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12</a:t>
            </a:fld>
            <a:endParaRPr lang="en-US"/>
          </a:p>
        </p:txBody>
      </p:sp>
    </p:spTree>
    <p:extLst>
      <p:ext uri="{BB962C8B-B14F-4D97-AF65-F5344CB8AC3E}">
        <p14:creationId xmlns:p14="http://schemas.microsoft.com/office/powerpoint/2010/main" val="2037824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Resource Booklet Page 40: 5.2</a:t>
            </a:r>
            <a:r>
              <a:rPr lang="en-GB" sz="1200" b="1" kern="1200" baseline="0" dirty="0">
                <a:solidFill>
                  <a:schemeClr val="tx1"/>
                </a:solidFill>
                <a:effectLst/>
                <a:latin typeface="+mn-lt"/>
                <a:ea typeface="+mn-ea"/>
                <a:cs typeface="+mn-cs"/>
              </a:rPr>
              <a:t> Packing for university</a:t>
            </a:r>
            <a:endParaRPr lang="en-GB" sz="1200" kern="1200" dirty="0">
              <a:solidFill>
                <a:schemeClr val="tx1"/>
              </a:solidFill>
              <a:effectLst/>
              <a:latin typeface="+mn-lt"/>
              <a:ea typeface="+mn-ea"/>
              <a:cs typeface="+mn-cs"/>
            </a:endParaRPr>
          </a:p>
          <a:p>
            <a:endParaRPr lang="en-GB" b="0" u="none" baseline="0" dirty="0"/>
          </a:p>
          <a:p>
            <a:r>
              <a:rPr lang="en-GB" b="0" u="none" baseline="0" dirty="0"/>
              <a:t>Things you couldn’t live without</a:t>
            </a:r>
          </a:p>
          <a:p>
            <a:r>
              <a:rPr lang="en-GB" b="0" u="none" baseline="0" dirty="0"/>
              <a:t>Most likely top – what you </a:t>
            </a:r>
            <a:r>
              <a:rPr lang="en-GB" baseline="0" dirty="0"/>
              <a:t>need?</a:t>
            </a:r>
          </a:p>
          <a:p>
            <a:r>
              <a:rPr lang="en-GB" baseline="0" dirty="0"/>
              <a:t>Least likely at the bottom – what you don’t need?</a:t>
            </a:r>
          </a:p>
          <a:p>
            <a:r>
              <a:rPr lang="en-GB" baseline="0" dirty="0"/>
              <a:t>Use this as a discussion point to check what kitchen appliances your accommodation already has…</a:t>
            </a:r>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13</a:t>
            </a:fld>
            <a:endParaRPr lang="en-US"/>
          </a:p>
        </p:txBody>
      </p:sp>
    </p:spTree>
    <p:extLst>
      <p:ext uri="{BB962C8B-B14F-4D97-AF65-F5344CB8AC3E}">
        <p14:creationId xmlns:p14="http://schemas.microsoft.com/office/powerpoint/2010/main" val="3199163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14</a:t>
            </a:fld>
            <a:endParaRPr lang="en-US"/>
          </a:p>
        </p:txBody>
      </p:sp>
    </p:spTree>
    <p:extLst>
      <p:ext uri="{BB962C8B-B14F-4D97-AF65-F5344CB8AC3E}">
        <p14:creationId xmlns:p14="http://schemas.microsoft.com/office/powerpoint/2010/main" val="12005126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Resource Booklet Page 41: 5.2 University packing list</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12CBC23-9250-7349-A59D-41C845E0C87D}" type="slidenum">
              <a:rPr lang="en-US" smtClean="0"/>
              <a:t>15</a:t>
            </a:fld>
            <a:endParaRPr lang="en-US"/>
          </a:p>
        </p:txBody>
      </p:sp>
    </p:spTree>
    <p:extLst>
      <p:ext uri="{BB962C8B-B14F-4D97-AF65-F5344CB8AC3E}">
        <p14:creationId xmlns:p14="http://schemas.microsoft.com/office/powerpoint/2010/main" val="28285155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baseline="0" dirty="0">
                <a:latin typeface="Roboto" panose="02000000000000000000" pitchFamily="2" charset="0"/>
                <a:ea typeface="Roboto" panose="02000000000000000000" pitchFamily="2" charset="0"/>
                <a:cs typeface="Roboto" panose="02000000000000000000" pitchFamily="2" charset="0"/>
              </a:rPr>
              <a:t>You’ve noticed we’ve mentioned taking pots and pans/ kitchen items…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baseline="0" dirty="0">
                <a:latin typeface="Roboto" panose="02000000000000000000" pitchFamily="2" charset="0"/>
                <a:ea typeface="Roboto" panose="02000000000000000000" pitchFamily="2" charset="0"/>
                <a:cs typeface="Roboto" panose="02000000000000000000" pitchFamily="2" charset="0"/>
              </a:rPr>
              <a:t>Now in preparation for your culinary masterpieces at university, let’s see how well you can improvise!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i="0" baseline="0" dirty="0">
              <a:latin typeface="Roboto" panose="02000000000000000000" pitchFamily="2" charset="0"/>
              <a:ea typeface="Roboto" panose="02000000000000000000" pitchFamily="2" charset="0"/>
              <a:cs typeface="Roboto" panose="02000000000000000000"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baseline="0" dirty="0">
                <a:latin typeface="Roboto" panose="02000000000000000000" pitchFamily="2" charset="0"/>
                <a:ea typeface="Roboto" panose="02000000000000000000" pitchFamily="2" charset="0"/>
                <a:cs typeface="Roboto" panose="02000000000000000000" pitchFamily="2" charset="0"/>
              </a:rPr>
              <a:t>Recipe game – 4 ingredients, What dish? Can you make any other recipes?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i="0" baseline="0" dirty="0">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0" baseline="0" dirty="0">
                <a:latin typeface="Roboto" panose="02000000000000000000" pitchFamily="2" charset="0"/>
                <a:ea typeface="Roboto" panose="02000000000000000000" pitchFamily="2" charset="0"/>
                <a:cs typeface="Roboto" panose="02000000000000000000" pitchFamily="2" charset="0"/>
              </a:rPr>
              <a:t>This is spaghetti Bolognese, but you could make other types of pasta </a:t>
            </a:r>
          </a:p>
        </p:txBody>
      </p:sp>
      <p:sp>
        <p:nvSpPr>
          <p:cNvPr id="4" name="Slide Number Placeholder 3"/>
          <p:cNvSpPr>
            <a:spLocks noGrp="1"/>
          </p:cNvSpPr>
          <p:nvPr>
            <p:ph type="sldNum" sz="quarter" idx="10"/>
          </p:nvPr>
        </p:nvSpPr>
        <p:spPr/>
        <p:txBody>
          <a:bodyPr/>
          <a:lstStyle/>
          <a:p>
            <a:fld id="{812CBC23-9250-7349-A59D-41C845E0C87D}" type="slidenum">
              <a:rPr lang="en-US" smtClean="0"/>
              <a:t>16</a:t>
            </a:fld>
            <a:endParaRPr lang="en-US"/>
          </a:p>
        </p:txBody>
      </p:sp>
    </p:spTree>
    <p:extLst>
      <p:ext uri="{BB962C8B-B14F-4D97-AF65-F5344CB8AC3E}">
        <p14:creationId xmlns:p14="http://schemas.microsoft.com/office/powerpoint/2010/main" val="2225657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baseline="0" dirty="0">
                <a:latin typeface="Roboto" panose="02000000000000000000" pitchFamily="2" charset="0"/>
                <a:ea typeface="Roboto" panose="02000000000000000000" pitchFamily="2" charset="0"/>
                <a:cs typeface="Roboto" panose="02000000000000000000" pitchFamily="2" charset="0"/>
              </a:rPr>
              <a:t>Recipe game – 4 ingredients, What dish? Can you make any other recipes?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i="0" baseline="0" dirty="0">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0" baseline="0" dirty="0">
                <a:latin typeface="Roboto" panose="02000000000000000000" pitchFamily="2" charset="0"/>
                <a:ea typeface="Roboto" panose="02000000000000000000" pitchFamily="2" charset="0"/>
                <a:cs typeface="Roboto" panose="02000000000000000000" pitchFamily="2" charset="0"/>
              </a:rPr>
              <a:t>This is Chilli con Carne, but you could make other formations such as;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i="0" baseline="0" dirty="0">
              <a:latin typeface="Roboto" panose="02000000000000000000" pitchFamily="2" charset="0"/>
              <a:ea typeface="Roboto" panose="02000000000000000000" pitchFamily="2" charset="0"/>
              <a:cs typeface="Roboto" panose="02000000000000000000" pitchFamily="2" charset="0"/>
            </a:endParaRPr>
          </a:p>
        </p:txBody>
      </p:sp>
      <p:sp>
        <p:nvSpPr>
          <p:cNvPr id="4" name="Slide Number Placeholder 3"/>
          <p:cNvSpPr>
            <a:spLocks noGrp="1"/>
          </p:cNvSpPr>
          <p:nvPr>
            <p:ph type="sldNum" sz="quarter" idx="10"/>
          </p:nvPr>
        </p:nvSpPr>
        <p:spPr/>
        <p:txBody>
          <a:bodyPr/>
          <a:lstStyle/>
          <a:p>
            <a:fld id="{812CBC23-9250-7349-A59D-41C845E0C87D}" type="slidenum">
              <a:rPr lang="en-US" smtClean="0"/>
              <a:t>17</a:t>
            </a:fld>
            <a:endParaRPr lang="en-US"/>
          </a:p>
        </p:txBody>
      </p:sp>
    </p:spTree>
    <p:extLst>
      <p:ext uri="{BB962C8B-B14F-4D97-AF65-F5344CB8AC3E}">
        <p14:creationId xmlns:p14="http://schemas.microsoft.com/office/powerpoint/2010/main" val="33761601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baseline="0" dirty="0">
                <a:latin typeface="Roboto" panose="02000000000000000000" pitchFamily="2" charset="0"/>
                <a:ea typeface="Roboto" panose="02000000000000000000" pitchFamily="2" charset="0"/>
                <a:cs typeface="Roboto" panose="02000000000000000000" pitchFamily="2" charset="0"/>
              </a:rPr>
              <a:t>Recipe game – 4 ingredients, What dish + seasoning? Can you make any other recipes?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i="0" baseline="0" dirty="0">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0" baseline="0" dirty="0">
                <a:latin typeface="Roboto" panose="02000000000000000000" pitchFamily="2" charset="0"/>
                <a:ea typeface="Roboto" panose="02000000000000000000" pitchFamily="2" charset="0"/>
                <a:cs typeface="Roboto" panose="02000000000000000000" pitchFamily="2" charset="0"/>
              </a:rPr>
              <a:t>This is fajitas, but you could make other types of wraps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18</a:t>
            </a:fld>
            <a:endParaRPr lang="en-US"/>
          </a:p>
        </p:txBody>
      </p:sp>
    </p:spTree>
    <p:extLst>
      <p:ext uri="{BB962C8B-B14F-4D97-AF65-F5344CB8AC3E}">
        <p14:creationId xmlns:p14="http://schemas.microsoft.com/office/powerpoint/2010/main" val="6727831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baseline="0" dirty="0">
                <a:latin typeface="Roboto" panose="02000000000000000000" pitchFamily="2" charset="0"/>
                <a:ea typeface="Roboto" panose="02000000000000000000" pitchFamily="2" charset="0"/>
                <a:cs typeface="Roboto" panose="02000000000000000000" pitchFamily="2" charset="0"/>
              </a:rPr>
              <a:t>Recipe game – 4 ingredients, What dish? Can you make any other recipes?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i="0" baseline="0" dirty="0">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0" baseline="0" dirty="0">
                <a:latin typeface="Roboto" panose="02000000000000000000" pitchFamily="2" charset="0"/>
                <a:ea typeface="Roboto" panose="02000000000000000000" pitchFamily="2" charset="0"/>
                <a:cs typeface="Roboto" panose="02000000000000000000" pitchFamily="2" charset="0"/>
              </a:rPr>
              <a:t>This is curry, but you could make other types of curries with difference sauces (</a:t>
            </a:r>
            <a:r>
              <a:rPr lang="en-GB" b="0" i="0" baseline="0" dirty="0" err="1">
                <a:latin typeface="Roboto" panose="02000000000000000000" pitchFamily="2" charset="0"/>
                <a:ea typeface="Roboto" panose="02000000000000000000" pitchFamily="2" charset="0"/>
                <a:cs typeface="Roboto" panose="02000000000000000000" pitchFamily="2" charset="0"/>
              </a:rPr>
              <a:t>i.e</a:t>
            </a:r>
            <a:r>
              <a:rPr lang="en-GB" b="0" i="0" baseline="0" dirty="0">
                <a:latin typeface="Roboto" panose="02000000000000000000" pitchFamily="2" charset="0"/>
                <a:ea typeface="Roboto" panose="02000000000000000000" pitchFamily="2" charset="0"/>
                <a:cs typeface="Roboto" panose="02000000000000000000" pitchFamily="2" charset="0"/>
              </a:rPr>
              <a:t> Thai green curry etc.)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19</a:t>
            </a:fld>
            <a:endParaRPr lang="en-US"/>
          </a:p>
        </p:txBody>
      </p:sp>
    </p:spTree>
    <p:extLst>
      <p:ext uri="{BB962C8B-B14F-4D97-AF65-F5344CB8AC3E}">
        <p14:creationId xmlns:p14="http://schemas.microsoft.com/office/powerpoint/2010/main" val="1266442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2</a:t>
            </a:fld>
            <a:endParaRPr lang="en-US"/>
          </a:p>
        </p:txBody>
      </p:sp>
    </p:spTree>
    <p:extLst>
      <p:ext uri="{BB962C8B-B14F-4D97-AF65-F5344CB8AC3E}">
        <p14:creationId xmlns:p14="http://schemas.microsoft.com/office/powerpoint/2010/main" val="11811401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0" i="0" baseline="0" dirty="0">
                <a:latin typeface="Roboto" panose="02000000000000000000" pitchFamily="2" charset="0"/>
                <a:ea typeface="Roboto" panose="02000000000000000000" pitchFamily="2" charset="0"/>
                <a:cs typeface="Roboto" panose="02000000000000000000" pitchFamily="2" charset="0"/>
              </a:rPr>
              <a:t>Maybe edit question…</a:t>
            </a:r>
          </a:p>
          <a:p>
            <a:pPr marL="0" indent="0">
              <a:buFont typeface="Arial" panose="020B0604020202020204" pitchFamily="34" charset="0"/>
              <a:buNone/>
            </a:pPr>
            <a:endParaRPr lang="en-GB" b="0" i="0" baseline="0" dirty="0">
              <a:latin typeface="Roboto" panose="02000000000000000000" pitchFamily="2" charset="0"/>
              <a:ea typeface="Roboto" panose="02000000000000000000" pitchFamily="2" charset="0"/>
              <a:cs typeface="Roboto" panose="02000000000000000000" pitchFamily="2" charset="0"/>
            </a:endParaRPr>
          </a:p>
          <a:p>
            <a:pPr marL="0" indent="0">
              <a:buFont typeface="Arial" panose="020B0604020202020204" pitchFamily="34" charset="0"/>
              <a:buNone/>
            </a:pPr>
            <a:r>
              <a:rPr lang="en-GB" b="0" i="0" baseline="0" dirty="0">
                <a:latin typeface="Roboto" panose="02000000000000000000" pitchFamily="2" charset="0"/>
                <a:ea typeface="Roboto" panose="02000000000000000000" pitchFamily="2" charset="0"/>
                <a:cs typeface="Roboto" panose="02000000000000000000" pitchFamily="2" charset="0"/>
              </a:rPr>
              <a:t>What are the ingredients in this recipe? </a:t>
            </a:r>
          </a:p>
          <a:p>
            <a:pPr marL="0" indent="0">
              <a:buFont typeface="Arial" panose="020B0604020202020204" pitchFamily="34" charset="0"/>
              <a:buNone/>
            </a:pPr>
            <a:endParaRPr lang="en-GB" b="0" i="0" baseline="0" dirty="0">
              <a:latin typeface="Roboto" panose="02000000000000000000" pitchFamily="2" charset="0"/>
              <a:ea typeface="Roboto" panose="02000000000000000000" pitchFamily="2" charset="0"/>
              <a:cs typeface="Roboto" panose="02000000000000000000" pitchFamily="2" charset="0"/>
            </a:endParaRPr>
          </a:p>
          <a:p>
            <a:pPr marL="0" indent="0">
              <a:buFont typeface="Arial" panose="020B0604020202020204" pitchFamily="34" charset="0"/>
              <a:buNone/>
            </a:pPr>
            <a:r>
              <a:rPr lang="en-GB" b="0" i="0" baseline="0" dirty="0">
                <a:latin typeface="Roboto" panose="02000000000000000000" pitchFamily="2" charset="0"/>
                <a:ea typeface="Roboto" panose="02000000000000000000" pitchFamily="2" charset="0"/>
                <a:cs typeface="Roboto" panose="02000000000000000000" pitchFamily="2" charset="0"/>
              </a:rPr>
              <a:t>Utilise this section to show some ideas that do not require that many ingredients</a:t>
            </a:r>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20</a:t>
            </a:fld>
            <a:endParaRPr lang="en-US"/>
          </a:p>
        </p:txBody>
      </p:sp>
    </p:spTree>
    <p:extLst>
      <p:ext uri="{BB962C8B-B14F-4D97-AF65-F5344CB8AC3E}">
        <p14:creationId xmlns:p14="http://schemas.microsoft.com/office/powerpoint/2010/main" val="3839280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0" i="0" baseline="0" dirty="0">
                <a:latin typeface="Roboto" panose="02000000000000000000" pitchFamily="2" charset="0"/>
                <a:ea typeface="Roboto" panose="02000000000000000000" pitchFamily="2" charset="0"/>
                <a:cs typeface="Roboto" panose="02000000000000000000" pitchFamily="2" charset="0"/>
              </a:rPr>
              <a:t>What are the ingredients in this recipe? </a:t>
            </a:r>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21</a:t>
            </a:fld>
            <a:endParaRPr lang="en-US"/>
          </a:p>
        </p:txBody>
      </p:sp>
    </p:spTree>
    <p:extLst>
      <p:ext uri="{BB962C8B-B14F-4D97-AF65-F5344CB8AC3E}">
        <p14:creationId xmlns:p14="http://schemas.microsoft.com/office/powerpoint/2010/main" val="36195949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0" i="0" baseline="0" dirty="0">
                <a:latin typeface="Roboto" panose="02000000000000000000" pitchFamily="2" charset="0"/>
                <a:ea typeface="Roboto" panose="02000000000000000000" pitchFamily="2" charset="0"/>
                <a:cs typeface="Roboto" panose="02000000000000000000" pitchFamily="2" charset="0"/>
              </a:rPr>
              <a:t>What are the ingredients in this recipe? </a:t>
            </a:r>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22</a:t>
            </a:fld>
            <a:endParaRPr lang="en-US"/>
          </a:p>
        </p:txBody>
      </p:sp>
    </p:spTree>
    <p:extLst>
      <p:ext uri="{BB962C8B-B14F-4D97-AF65-F5344CB8AC3E}">
        <p14:creationId xmlns:p14="http://schemas.microsoft.com/office/powerpoint/2010/main" val="39293687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0" i="0" baseline="0" dirty="0">
                <a:latin typeface="Roboto" panose="02000000000000000000" pitchFamily="2" charset="0"/>
                <a:ea typeface="Roboto" panose="02000000000000000000" pitchFamily="2" charset="0"/>
                <a:cs typeface="Roboto" panose="02000000000000000000" pitchFamily="2" charset="0"/>
              </a:rPr>
              <a:t>What are the ingredients in this recipe? </a:t>
            </a:r>
          </a:p>
        </p:txBody>
      </p:sp>
      <p:sp>
        <p:nvSpPr>
          <p:cNvPr id="4" name="Slide Number Placeholder 3"/>
          <p:cNvSpPr>
            <a:spLocks noGrp="1"/>
          </p:cNvSpPr>
          <p:nvPr>
            <p:ph type="sldNum" sz="quarter" idx="10"/>
          </p:nvPr>
        </p:nvSpPr>
        <p:spPr/>
        <p:txBody>
          <a:bodyPr/>
          <a:lstStyle/>
          <a:p>
            <a:fld id="{812CBC23-9250-7349-A59D-41C845E0C87D}" type="slidenum">
              <a:rPr lang="en-US" smtClean="0"/>
              <a:t>23</a:t>
            </a:fld>
            <a:endParaRPr lang="en-US"/>
          </a:p>
        </p:txBody>
      </p:sp>
    </p:spTree>
    <p:extLst>
      <p:ext uri="{BB962C8B-B14F-4D97-AF65-F5344CB8AC3E}">
        <p14:creationId xmlns:p14="http://schemas.microsoft.com/office/powerpoint/2010/main" val="9439517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baseline="0" dirty="0">
                <a:latin typeface="Roboto" panose="02000000000000000000" pitchFamily="2" charset="0"/>
                <a:ea typeface="Roboto" panose="02000000000000000000" pitchFamily="2" charset="0"/>
                <a:cs typeface="Roboto" panose="02000000000000000000" pitchFamily="2" charset="0"/>
              </a:rPr>
              <a:t>You could use websites like the following to get more ideas;</a:t>
            </a:r>
            <a:endParaRPr lang="en-GB" dirty="0"/>
          </a:p>
          <a:p>
            <a:endParaRPr lang="en-GB" dirty="0"/>
          </a:p>
          <a:p>
            <a:r>
              <a:rPr lang="en-GB" dirty="0"/>
              <a:t>ttps://www.bbcgoodfood.com/recipes/collection/student-recipes (picture is hyperlinked)</a:t>
            </a:r>
          </a:p>
          <a:p>
            <a:r>
              <a:rPr lang="en-GB" dirty="0"/>
              <a:t>https://www.thestudentfoodproject.com/ (picture is hyperlinked)</a:t>
            </a:r>
          </a:p>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24</a:t>
            </a:fld>
            <a:endParaRPr lang="en-US"/>
          </a:p>
        </p:txBody>
      </p:sp>
    </p:spTree>
    <p:extLst>
      <p:ext uri="{BB962C8B-B14F-4D97-AF65-F5344CB8AC3E}">
        <p14:creationId xmlns:p14="http://schemas.microsoft.com/office/powerpoint/2010/main" val="42714866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0" baseline="0" dirty="0">
                <a:latin typeface="Roboto" panose="02000000000000000000" pitchFamily="2" charset="0"/>
                <a:ea typeface="Roboto" panose="02000000000000000000" pitchFamily="2" charset="0"/>
                <a:cs typeface="Roboto" panose="02000000000000000000" pitchFamily="2" charset="0"/>
              </a:rPr>
              <a:t>Research and be aware before you go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baseline="0" dirty="0">
                <a:latin typeface="Roboto" panose="02000000000000000000" pitchFamily="2" charset="0"/>
                <a:ea typeface="Roboto" panose="02000000000000000000" pitchFamily="2" charset="0"/>
                <a:cs typeface="Roboto" panose="02000000000000000000" pitchFamily="2" charset="0"/>
              </a:rPr>
              <a:t>Getting to know local area Transport – bus pass (can you get one for free somehow or do you need to buy one? Driving and parking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i="0" baseline="0" dirty="0">
              <a:latin typeface="Roboto" panose="02000000000000000000" pitchFamily="2" charset="0"/>
              <a:ea typeface="Roboto" panose="02000000000000000000" pitchFamily="2" charset="0"/>
              <a:cs typeface="Roboto" panose="02000000000000000000"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i="0" baseline="0" dirty="0">
              <a:latin typeface="Roboto" panose="02000000000000000000" pitchFamily="2" charset="0"/>
              <a:ea typeface="Roboto" panose="02000000000000000000" pitchFamily="2" charset="0"/>
              <a:cs typeface="Roboto" panose="02000000000000000000" pitchFamily="2" charset="0"/>
            </a:endParaRPr>
          </a:p>
        </p:txBody>
      </p:sp>
      <p:sp>
        <p:nvSpPr>
          <p:cNvPr id="4" name="Slide Number Placeholder 3"/>
          <p:cNvSpPr>
            <a:spLocks noGrp="1"/>
          </p:cNvSpPr>
          <p:nvPr>
            <p:ph type="sldNum" sz="quarter" idx="10"/>
          </p:nvPr>
        </p:nvSpPr>
        <p:spPr/>
        <p:txBody>
          <a:bodyPr/>
          <a:lstStyle/>
          <a:p>
            <a:fld id="{812CBC23-9250-7349-A59D-41C845E0C87D}" type="slidenum">
              <a:rPr lang="en-US" smtClean="0"/>
              <a:t>25</a:t>
            </a:fld>
            <a:endParaRPr lang="en-US"/>
          </a:p>
        </p:txBody>
      </p:sp>
    </p:spTree>
    <p:extLst>
      <p:ext uri="{BB962C8B-B14F-4D97-AF65-F5344CB8AC3E}">
        <p14:creationId xmlns:p14="http://schemas.microsoft.com/office/powerpoint/2010/main" val="11984720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0" baseline="0" dirty="0">
                <a:latin typeface="Roboto" panose="02000000000000000000" pitchFamily="2" charset="0"/>
                <a:ea typeface="Roboto" panose="02000000000000000000" pitchFamily="2" charset="0"/>
                <a:cs typeface="Roboto" panose="02000000000000000000" pitchFamily="2" charset="0"/>
              </a:rPr>
              <a:t>Research and be aware before you go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baseline="0" dirty="0">
                <a:latin typeface="Roboto" panose="02000000000000000000" pitchFamily="2" charset="0"/>
                <a:ea typeface="Roboto" panose="02000000000000000000" pitchFamily="2" charset="0"/>
                <a:cs typeface="Roboto" panose="02000000000000000000" pitchFamily="2" charset="0"/>
              </a:rPr>
              <a:t>Academic tips? Library/ learning side of things, check modules and if they are optional or not, course materials, reading lists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i="0" baseline="0" dirty="0">
              <a:latin typeface="Roboto" panose="02000000000000000000" pitchFamily="2" charset="0"/>
              <a:ea typeface="Roboto" panose="02000000000000000000" pitchFamily="2" charset="0"/>
              <a:cs typeface="Roboto" panose="02000000000000000000"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i="0" baseline="0" dirty="0">
              <a:latin typeface="Roboto" panose="02000000000000000000" pitchFamily="2" charset="0"/>
              <a:ea typeface="Roboto" panose="02000000000000000000" pitchFamily="2" charset="0"/>
              <a:cs typeface="Roboto" panose="02000000000000000000" pitchFamily="2" charset="0"/>
            </a:endParaRPr>
          </a:p>
        </p:txBody>
      </p:sp>
      <p:sp>
        <p:nvSpPr>
          <p:cNvPr id="4" name="Slide Number Placeholder 3"/>
          <p:cNvSpPr>
            <a:spLocks noGrp="1"/>
          </p:cNvSpPr>
          <p:nvPr>
            <p:ph type="sldNum" sz="quarter" idx="10"/>
          </p:nvPr>
        </p:nvSpPr>
        <p:spPr/>
        <p:txBody>
          <a:bodyPr/>
          <a:lstStyle/>
          <a:p>
            <a:fld id="{812CBC23-9250-7349-A59D-41C845E0C87D}" type="slidenum">
              <a:rPr lang="en-US" smtClean="0"/>
              <a:t>26</a:t>
            </a:fld>
            <a:endParaRPr lang="en-US"/>
          </a:p>
        </p:txBody>
      </p:sp>
    </p:spTree>
    <p:extLst>
      <p:ext uri="{BB962C8B-B14F-4D97-AF65-F5344CB8AC3E}">
        <p14:creationId xmlns:p14="http://schemas.microsoft.com/office/powerpoint/2010/main" val="22718082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a:t>
            </a:r>
            <a:r>
              <a:rPr lang="en-GB" baseline="0" dirty="0"/>
              <a:t> the students what is meant by extra curricular activities. Ask students to name extra curricular activities. Why might you do these? </a:t>
            </a:r>
          </a:p>
          <a:p>
            <a:endParaRPr lang="en-GB" baseline="0" dirty="0"/>
          </a:p>
          <a:p>
            <a:r>
              <a:rPr lang="en-GB" b="1" u="sng" baseline="0" dirty="0"/>
              <a:t>Student groups: </a:t>
            </a:r>
          </a:p>
          <a:p>
            <a:r>
              <a:rPr lang="en-GB" baseline="0" dirty="0"/>
              <a:t>At university, joining a society is one of the best ways to meet people who are most like you – who share your most beloved passions and who just get you.</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aseline="0" dirty="0"/>
              <a:t>Students have the freedom to celebrate even the weirdest hobbies and interests – and the most wonderful. There’s literally something for everyone.</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aseline="0" dirty="0"/>
              <a:t>University's offer groups to join around the subject you are studying, sport, music or a group dedicated to </a:t>
            </a:r>
            <a:r>
              <a:rPr lang="en-GB" baseline="0" dirty="0" err="1"/>
              <a:t>Tunnocks</a:t>
            </a:r>
            <a:r>
              <a:rPr lang="en-GB" baseline="0" dirty="0"/>
              <a:t> caramel wafers! (</a:t>
            </a:r>
            <a:r>
              <a:rPr lang="en-GB" sz="1200" b="0" i="0" kern="1200" cap="all" dirty="0">
                <a:solidFill>
                  <a:schemeClr val="tx1"/>
                </a:solidFill>
                <a:effectLst/>
                <a:latin typeface="+mn-lt"/>
                <a:ea typeface="+mn-ea"/>
                <a:cs typeface="+mn-cs"/>
              </a:rPr>
              <a:t>TUNNOCK’S CARAMEL WAFER APPRECIATION SOCIETY – UNIVERSITY OF ST. ANDREWS. https://www.mybaggage.com/blog/17-weird-and-wonderful-university-societies/. </a:t>
            </a:r>
          </a:p>
          <a:p>
            <a:pPr fontAlgn="base"/>
            <a:endParaRPr lang="en-GB" sz="1200" b="1" i="0" kern="1200" cap="all" dirty="0">
              <a:solidFill>
                <a:schemeClr val="tx1"/>
              </a:solidFill>
              <a:effectLst/>
              <a:latin typeface="+mn-lt"/>
              <a:ea typeface="+mn-ea"/>
              <a:cs typeface="+mn-cs"/>
            </a:endParaRPr>
          </a:p>
          <a:p>
            <a:r>
              <a:rPr lang="en-GB" b="1" u="sng" dirty="0"/>
              <a:t>Sports and physical activities:</a:t>
            </a:r>
          </a:p>
          <a:p>
            <a:r>
              <a:rPr lang="en-GB" dirty="0"/>
              <a:t>This is a great way to meet new people who have the same interests</a:t>
            </a:r>
            <a:r>
              <a:rPr lang="en-GB" baseline="0" dirty="0"/>
              <a:t> as you. </a:t>
            </a:r>
            <a:br>
              <a:rPr lang="en-GB" baseline="0" dirty="0"/>
            </a:br>
            <a:r>
              <a:rPr lang="en-GB" baseline="0" dirty="0"/>
              <a:t>Universities  have different levels of sporting activities this ranges from playing football for your university or having a casual kick about with your friends. There really is something for everyone! </a:t>
            </a:r>
            <a:endParaRPr lang="en-GB" dirty="0"/>
          </a:p>
          <a:p>
            <a:endParaRPr lang="en-GB" b="1" dirty="0"/>
          </a:p>
          <a:p>
            <a:r>
              <a:rPr lang="en-GB" b="1" u="sng" dirty="0"/>
              <a:t>Volunteering:</a:t>
            </a:r>
          </a:p>
          <a:p>
            <a:r>
              <a:rPr lang="en-GB" dirty="0"/>
              <a:t>The volunteering opportunities at university are vast. As a student, you can volunteer in your local community, take part in fundraising events or even travel to the other side of the world to make a difference. Volunteering is always a great extracurricular activity at university</a:t>
            </a:r>
            <a:r>
              <a:rPr lang="en-GB" baseline="0" dirty="0"/>
              <a:t> and can give you a better understanding of what different industries are like and what you might like to do after you graduate. </a:t>
            </a:r>
          </a:p>
          <a:p>
            <a:endParaRPr lang="en-GB" dirty="0"/>
          </a:p>
          <a:p>
            <a:r>
              <a:rPr lang="en-GB" b="1" u="sng" dirty="0"/>
              <a:t>Internships, jobs and work experience: </a:t>
            </a:r>
          </a:p>
          <a:p>
            <a:r>
              <a:rPr lang="en-GB" sz="1200" b="0" i="0" kern="1200" dirty="0">
                <a:solidFill>
                  <a:schemeClr val="tx1"/>
                </a:solidFill>
                <a:effectLst/>
                <a:latin typeface="+mn-lt"/>
                <a:ea typeface="+mn-ea"/>
                <a:cs typeface="+mn-cs"/>
              </a:rPr>
              <a:t>Work experience enables you to test out a career and build skills and within a competitive jobs market it's essential to securing a job. Internships, work placements and volunteering are great ways to impress employers. Take advantage of internship opportunities, whether at home or abroad, as they provide transferable skills, useful connections and invaluable industry insights.</a:t>
            </a:r>
            <a:r>
              <a:rPr lang="en-GB" sz="1200" b="0" i="0" kern="1200" baseline="0" dirty="0">
                <a:solidFill>
                  <a:schemeClr val="tx1"/>
                </a:solidFill>
                <a:effectLst/>
                <a:latin typeface="+mn-lt"/>
                <a:ea typeface="+mn-ea"/>
                <a:cs typeface="+mn-cs"/>
              </a:rPr>
              <a:t> </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There may be no need to look beyond your university, as campus jobs exist in the following areas:</a:t>
            </a:r>
          </a:p>
          <a:p>
            <a:r>
              <a:rPr lang="en-GB" sz="1200" b="1" i="0" kern="1200" dirty="0">
                <a:solidFill>
                  <a:schemeClr val="tx1"/>
                </a:solidFill>
                <a:effectLst/>
                <a:latin typeface="+mn-lt"/>
                <a:ea typeface="+mn-ea"/>
                <a:cs typeface="+mn-cs"/>
              </a:rPr>
              <a:t>Admin assistant</a:t>
            </a:r>
            <a:r>
              <a:rPr lang="en-GB" sz="1200" b="0" i="0" kern="1200" dirty="0">
                <a:solidFill>
                  <a:schemeClr val="tx1"/>
                </a:solidFill>
                <a:effectLst/>
                <a:latin typeface="+mn-lt"/>
                <a:ea typeface="+mn-ea"/>
                <a:cs typeface="+mn-cs"/>
              </a:rPr>
              <a:t> - Photocopying, filing, data entry, paying invoices and booking travel are just some of the tasks you could be doing.</a:t>
            </a:r>
          </a:p>
          <a:p>
            <a:r>
              <a:rPr lang="en-GB" sz="1200" b="1" i="0" kern="1200" dirty="0">
                <a:solidFill>
                  <a:schemeClr val="tx1"/>
                </a:solidFill>
                <a:effectLst/>
                <a:latin typeface="+mn-lt"/>
                <a:ea typeface="+mn-ea"/>
                <a:cs typeface="+mn-cs"/>
              </a:rPr>
              <a:t>Hospitality staff</a:t>
            </a:r>
            <a:r>
              <a:rPr lang="en-GB" sz="1200" b="0" i="0" kern="1200" dirty="0">
                <a:solidFill>
                  <a:schemeClr val="tx1"/>
                </a:solidFill>
                <a:effectLst/>
                <a:latin typeface="+mn-lt"/>
                <a:ea typeface="+mn-ea"/>
                <a:cs typeface="+mn-cs"/>
              </a:rPr>
              <a:t> - Most students' unions have shops, bars and cafes that all need running with shift work, making it easy to fit around your studies.</a:t>
            </a:r>
          </a:p>
          <a:p>
            <a:r>
              <a:rPr lang="en-GB" sz="1200" b="1" i="0" kern="1200" dirty="0">
                <a:solidFill>
                  <a:schemeClr val="tx1"/>
                </a:solidFill>
                <a:effectLst/>
                <a:latin typeface="+mn-lt"/>
                <a:ea typeface="+mn-ea"/>
                <a:cs typeface="+mn-cs"/>
              </a:rPr>
              <a:t>Library worker</a:t>
            </a:r>
            <a:r>
              <a:rPr lang="en-GB" sz="1200" b="0" i="0" kern="1200" dirty="0">
                <a:solidFill>
                  <a:schemeClr val="tx1"/>
                </a:solidFill>
                <a:effectLst/>
                <a:latin typeface="+mn-lt"/>
                <a:ea typeface="+mn-ea"/>
                <a:cs typeface="+mn-cs"/>
              </a:rPr>
              <a:t> - Involves dealing with general queries from users, re shelving returned items and keeping the shelves tidy.</a:t>
            </a:r>
          </a:p>
          <a:p>
            <a:r>
              <a:rPr lang="en-GB" sz="1200" b="1" i="0" kern="1200" dirty="0">
                <a:solidFill>
                  <a:schemeClr val="tx1"/>
                </a:solidFill>
                <a:effectLst/>
                <a:latin typeface="+mn-lt"/>
                <a:ea typeface="+mn-ea"/>
                <a:cs typeface="+mn-cs"/>
              </a:rPr>
              <a:t>Student ambassador - </a:t>
            </a:r>
            <a:r>
              <a:rPr lang="en-GB" sz="1200" b="0" i="0" kern="1200" dirty="0">
                <a:solidFill>
                  <a:schemeClr val="tx1"/>
                </a:solidFill>
                <a:effectLst/>
                <a:latin typeface="+mn-lt"/>
                <a:ea typeface="+mn-ea"/>
                <a:cs typeface="+mn-cs"/>
              </a:rPr>
              <a:t>It's your job to promote the university through open days, presentations and practical activities both inside and outside the university. Sometimes called a brand manager, you could also work for an organisation to raise their profile on campus and improve recruitment.</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https://www.prospects.ac.uk/jobs-and-work-experience/work-experience-and-internships/student-jobs-at-university  </a:t>
            </a:r>
          </a:p>
          <a:p>
            <a:endParaRPr lang="en-GB" sz="1200" b="0" i="0" kern="1200" dirty="0">
              <a:solidFill>
                <a:schemeClr val="tx1"/>
              </a:solidFill>
              <a:effectLst/>
              <a:latin typeface="+mn-lt"/>
              <a:ea typeface="+mn-ea"/>
              <a:cs typeface="+mn-cs"/>
            </a:endParaRPr>
          </a:p>
          <a:p>
            <a:r>
              <a:rPr lang="en-GB" sz="1200" b="1" i="0" u="sng" kern="1200" dirty="0">
                <a:solidFill>
                  <a:schemeClr val="tx1"/>
                </a:solidFill>
                <a:effectLst/>
                <a:latin typeface="+mn-lt"/>
                <a:ea typeface="+mn-ea"/>
                <a:cs typeface="+mn-cs"/>
              </a:rPr>
              <a:t>Study aboard:</a:t>
            </a:r>
          </a:p>
          <a:p>
            <a:r>
              <a:rPr lang="en-GB" sz="1200" b="0" i="0" kern="1200" dirty="0">
                <a:solidFill>
                  <a:schemeClr val="tx1"/>
                </a:solidFill>
                <a:effectLst/>
                <a:latin typeface="+mn-lt"/>
                <a:ea typeface="+mn-ea"/>
                <a:cs typeface="+mn-cs"/>
              </a:rPr>
              <a:t>Choosing to go to an overseas university for any duration of your undergraduate studies will mean you get to fully immerse yourself in a completely new culture. You’ll experience a different way of learning, and different ways of life, giving you new cultural experiences, and opportunities to develop and grow as a person. </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Some main</a:t>
            </a:r>
            <a:r>
              <a:rPr lang="en-GB" sz="1200" b="0" i="0" kern="1200" baseline="0" dirty="0">
                <a:solidFill>
                  <a:schemeClr val="tx1"/>
                </a:solidFill>
                <a:effectLst/>
                <a:latin typeface="+mn-lt"/>
                <a:ea typeface="+mn-ea"/>
                <a:cs typeface="+mn-cs"/>
              </a:rPr>
              <a:t> reasons to study aboard are:</a:t>
            </a:r>
          </a:p>
          <a:p>
            <a:r>
              <a:rPr lang="en-GB" b="1" i="0" u="none" baseline="0" dirty="0">
                <a:solidFill>
                  <a:srgbClr val="00B0F0"/>
                </a:solidFill>
                <a:latin typeface="Roboto" panose="02000000000000000000" pitchFamily="2" charset="0"/>
                <a:ea typeface="Roboto" panose="02000000000000000000" pitchFamily="2" charset="0"/>
                <a:cs typeface="Roboto" panose="02000000000000000000" pitchFamily="2" charset="0"/>
              </a:rPr>
              <a:t>It can be cheaper </a:t>
            </a:r>
            <a:r>
              <a:rPr lang="en-GB" b="0" i="0" baseline="0" dirty="0">
                <a:latin typeface="Roboto" panose="02000000000000000000" pitchFamily="2" charset="0"/>
                <a:ea typeface="Roboto" panose="02000000000000000000" pitchFamily="2" charset="0"/>
                <a:cs typeface="Roboto" panose="02000000000000000000" pitchFamily="2" charset="0"/>
              </a:rPr>
              <a:t>– With the rise in tuition fees in 2012, and the introduction of the Teaching Excellence Framework (TEF) for courses starting from September 2017, higher education in the UK isn’t necessarily the most cost-effective option. A recent study conducted by HSBC found that Germany was the least expensive place to study at less than half the annual cost of a degree in the UK, with France coming a close second.</a:t>
            </a:r>
          </a:p>
          <a:p>
            <a:r>
              <a:rPr lang="en-GB" b="1" i="0" baseline="0" dirty="0">
                <a:latin typeface="Roboto" panose="02000000000000000000" pitchFamily="2" charset="0"/>
                <a:ea typeface="Roboto" panose="02000000000000000000" pitchFamily="2" charset="0"/>
                <a:cs typeface="Roboto" panose="02000000000000000000" pitchFamily="2" charset="0"/>
              </a:rPr>
              <a:t>Stand out from the crowd </a:t>
            </a:r>
            <a:r>
              <a:rPr lang="en-GB" b="0" i="0" baseline="0" dirty="0">
                <a:latin typeface="Roboto" panose="02000000000000000000" pitchFamily="2" charset="0"/>
                <a:ea typeface="Roboto" panose="02000000000000000000" pitchFamily="2" charset="0"/>
                <a:cs typeface="Roboto" panose="02000000000000000000" pitchFamily="2" charset="0"/>
              </a:rPr>
              <a:t>– Graduate employment is tough, with thousands of graduates with similar qualifications seeking jobs every year. Make yourself stand out from the crowd by studying abroad – it’ll give you more life experience, cultural awareness, and perhaps a different perspective on life to your fellow graduates.</a:t>
            </a:r>
          </a:p>
          <a:p>
            <a:r>
              <a:rPr lang="en-GB" b="1" i="0" baseline="0" dirty="0">
                <a:latin typeface="Roboto" panose="02000000000000000000" pitchFamily="2" charset="0"/>
                <a:ea typeface="Roboto" panose="02000000000000000000" pitchFamily="2" charset="0"/>
                <a:cs typeface="Roboto" panose="02000000000000000000" pitchFamily="2" charset="0"/>
              </a:rPr>
              <a:t>Study at a top ranking course provider </a:t>
            </a:r>
            <a:r>
              <a:rPr lang="en-GB" b="0" i="0" baseline="0" dirty="0">
                <a:latin typeface="Roboto" panose="02000000000000000000" pitchFamily="2" charset="0"/>
                <a:ea typeface="Roboto" panose="02000000000000000000" pitchFamily="2" charset="0"/>
                <a:cs typeface="Roboto" panose="02000000000000000000" pitchFamily="2" charset="0"/>
              </a:rPr>
              <a:t>– According to the QS World University Rankings, six of the top ten universities on the planet are abroad, with five of those being in America. Although four of the top ten are UK-based course providers, why not try something a little different and experience the same high level of tuition but with completely different surroundings?</a:t>
            </a:r>
          </a:p>
          <a:p>
            <a:r>
              <a:rPr lang="en-GB" b="1" i="0" baseline="0" dirty="0">
                <a:latin typeface="Roboto" panose="02000000000000000000" pitchFamily="2" charset="0"/>
                <a:ea typeface="Roboto" panose="02000000000000000000" pitchFamily="2" charset="0"/>
                <a:cs typeface="Roboto" panose="02000000000000000000" pitchFamily="2" charset="0"/>
              </a:rPr>
              <a:t>Get international-savvy </a:t>
            </a:r>
            <a:r>
              <a:rPr lang="en-GB" b="0" i="0" baseline="0" dirty="0">
                <a:latin typeface="Roboto" panose="02000000000000000000" pitchFamily="2" charset="0"/>
                <a:ea typeface="Roboto" panose="02000000000000000000" pitchFamily="2" charset="0"/>
                <a:cs typeface="Roboto" panose="02000000000000000000" pitchFamily="2" charset="0"/>
              </a:rPr>
              <a:t>– In our global economy, an awareness of the wider world outside your home town (and home country) can go a long way. Just think of all those international businesses looking for clued-up employees, with an understanding of different cultures and how the world works.</a:t>
            </a:r>
          </a:p>
          <a:p>
            <a:r>
              <a:rPr lang="en-GB" b="1" i="0" baseline="0" dirty="0">
                <a:latin typeface="Roboto" panose="02000000000000000000" pitchFamily="2" charset="0"/>
                <a:ea typeface="Roboto" panose="02000000000000000000" pitchFamily="2" charset="0"/>
                <a:cs typeface="Roboto" panose="02000000000000000000" pitchFamily="2" charset="0"/>
              </a:rPr>
              <a:t>Whet your appetite for adventure </a:t>
            </a:r>
            <a:r>
              <a:rPr lang="en-GB" b="0" i="0" baseline="0" dirty="0">
                <a:latin typeface="Roboto" panose="02000000000000000000" pitchFamily="2" charset="0"/>
                <a:ea typeface="Roboto" panose="02000000000000000000" pitchFamily="2" charset="0"/>
                <a:cs typeface="Roboto" panose="02000000000000000000" pitchFamily="2" charset="0"/>
              </a:rPr>
              <a:t>– Want to see the world but can’t justify an extended holiday? Combine the two and study abroad in a location you can explore as extensively as you like!</a:t>
            </a:r>
          </a:p>
          <a:p>
            <a:r>
              <a:rPr lang="en-GB" b="0" i="0" baseline="0" dirty="0">
                <a:latin typeface="Roboto" panose="02000000000000000000" pitchFamily="2" charset="0"/>
                <a:ea typeface="Roboto" panose="02000000000000000000" pitchFamily="2" charset="0"/>
                <a:cs typeface="Roboto" panose="02000000000000000000" pitchFamily="2" charset="0"/>
              </a:rPr>
              <a:t>https://www.ucas.com/undergraduate/what-and-where-study/studying-overseas</a:t>
            </a:r>
          </a:p>
          <a:p>
            <a:endParaRPr lang="en-GB" b="0" i="0" baseline="0" dirty="0">
              <a:latin typeface="Roboto" panose="02000000000000000000" pitchFamily="2" charset="0"/>
              <a:ea typeface="Roboto" panose="02000000000000000000" pitchFamily="2" charset="0"/>
              <a:cs typeface="Roboto" panose="02000000000000000000" pitchFamily="2" charset="0"/>
            </a:endParaRPr>
          </a:p>
        </p:txBody>
      </p:sp>
      <p:sp>
        <p:nvSpPr>
          <p:cNvPr id="4" name="Slide Number Placeholder 3"/>
          <p:cNvSpPr>
            <a:spLocks noGrp="1"/>
          </p:cNvSpPr>
          <p:nvPr>
            <p:ph type="sldNum" sz="quarter" idx="10"/>
          </p:nvPr>
        </p:nvSpPr>
        <p:spPr/>
        <p:txBody>
          <a:bodyPr/>
          <a:lstStyle/>
          <a:p>
            <a:fld id="{812CBC23-9250-7349-A59D-41C845E0C87D}" type="slidenum">
              <a:rPr lang="en-US" smtClean="0"/>
              <a:t>27</a:t>
            </a:fld>
            <a:endParaRPr lang="en-US"/>
          </a:p>
        </p:txBody>
      </p:sp>
    </p:spTree>
    <p:extLst>
      <p:ext uri="{BB962C8B-B14F-4D97-AF65-F5344CB8AC3E}">
        <p14:creationId xmlns:p14="http://schemas.microsoft.com/office/powerpoint/2010/main" val="1148520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Resource Booklet Pages 42-44: 5.3 Student Union Society Examples</a:t>
            </a:r>
            <a:endParaRPr lang="en-GB" sz="1200" kern="1200" dirty="0">
              <a:solidFill>
                <a:schemeClr val="tx1"/>
              </a:solidFill>
              <a:effectLst/>
              <a:latin typeface="+mn-lt"/>
              <a:ea typeface="+mn-ea"/>
              <a:cs typeface="+mn-cs"/>
            </a:endParaRPr>
          </a:p>
          <a:p>
            <a:endParaRPr lang="en-GB" dirty="0"/>
          </a:p>
          <a:p>
            <a:r>
              <a:rPr lang="en-GB" dirty="0"/>
              <a:t>Ask students to go onto the website and</a:t>
            </a:r>
            <a:r>
              <a:rPr lang="en-GB" baseline="0" dirty="0"/>
              <a:t> look at societies at their chosen universities. What is one society or club they would join in welcome week? Comparing with others.</a:t>
            </a:r>
          </a:p>
          <a:p>
            <a:endParaRPr lang="en-GB" dirty="0"/>
          </a:p>
        </p:txBody>
      </p:sp>
      <p:sp>
        <p:nvSpPr>
          <p:cNvPr id="4" name="Slide Number Placeholder 3"/>
          <p:cNvSpPr>
            <a:spLocks noGrp="1"/>
          </p:cNvSpPr>
          <p:nvPr>
            <p:ph type="sldNum" sz="quarter" idx="10"/>
          </p:nvPr>
        </p:nvSpPr>
        <p:spPr/>
        <p:txBody>
          <a:bodyPr/>
          <a:lstStyle/>
          <a:p>
            <a:fld id="{7C98034F-3C7B-453B-AC26-BCD867C54C1C}" type="slidenum">
              <a:rPr lang="en-GB" smtClean="0"/>
              <a:t>28</a:t>
            </a:fld>
            <a:endParaRPr lang="en-GB"/>
          </a:p>
        </p:txBody>
      </p:sp>
    </p:spTree>
    <p:extLst>
      <p:ext uri="{BB962C8B-B14F-4D97-AF65-F5344CB8AC3E}">
        <p14:creationId xmlns:p14="http://schemas.microsoft.com/office/powerpoint/2010/main" val="27806397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Societies debate:</a:t>
            </a:r>
          </a:p>
          <a:p>
            <a:r>
              <a:rPr lang="en-GB" baseline="0" dirty="0"/>
              <a:t>What’s better: football or rugby? </a:t>
            </a:r>
          </a:p>
          <a:p>
            <a:r>
              <a:rPr lang="en-GB" baseline="0" dirty="0"/>
              <a:t>Harry Potter societies are a complete waste of time: a controversial statement?</a:t>
            </a: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7C98034F-3C7B-453B-AC26-BCD867C54C1C}" type="slidenum">
              <a:rPr lang="en-GB" smtClean="0"/>
              <a:t>29</a:t>
            </a:fld>
            <a:endParaRPr lang="en-GB"/>
          </a:p>
        </p:txBody>
      </p:sp>
    </p:spTree>
    <p:extLst>
      <p:ext uri="{BB962C8B-B14F-4D97-AF65-F5344CB8AC3E}">
        <p14:creationId xmlns:p14="http://schemas.microsoft.com/office/powerpoint/2010/main" val="1969072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3</a:t>
            </a:fld>
            <a:endParaRPr lang="en-US"/>
          </a:p>
        </p:txBody>
      </p:sp>
    </p:spTree>
    <p:extLst>
      <p:ext uri="{BB962C8B-B14F-4D97-AF65-F5344CB8AC3E}">
        <p14:creationId xmlns:p14="http://schemas.microsoft.com/office/powerpoint/2010/main" val="15925043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Encourage students to follow the social media accounts of their</a:t>
            </a:r>
            <a:r>
              <a:rPr lang="en-GB" baseline="0" dirty="0"/>
              <a:t> university choices. Universities are most likely to have accounts on Facebook, Twitter and Instagram, and many will have accounts on platforms like Snapchat and </a:t>
            </a:r>
            <a:r>
              <a:rPr lang="en-GB" baseline="0" dirty="0" err="1"/>
              <a:t>Tiktok</a:t>
            </a:r>
            <a:r>
              <a:rPr lang="en-GB" baseline="0" dirty="0"/>
              <a:t>. These are a good way to keep up to date with things going on at the university.</a:t>
            </a:r>
          </a:p>
          <a:p>
            <a:endParaRPr lang="en-GB" baseline="0" dirty="0"/>
          </a:p>
          <a:p>
            <a:r>
              <a:rPr lang="en-GB" baseline="0" dirty="0"/>
              <a:t>Potential screenshots of messages? University updates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i="0" baseline="0" dirty="0">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0" baseline="0" dirty="0">
                <a:latin typeface="Roboto" panose="02000000000000000000" pitchFamily="2" charset="0"/>
                <a:ea typeface="Roboto" panose="02000000000000000000" pitchFamily="2" charset="0"/>
                <a:cs typeface="Roboto" panose="02000000000000000000" pitchFamily="2" charset="0"/>
              </a:rPr>
              <a:t>Independent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latin typeface="Roboto" panose="02000000000000000000" pitchFamily="2" charset="0"/>
                <a:ea typeface="Roboto" panose="02000000000000000000" pitchFamily="2" charset="0"/>
                <a:cs typeface="Roboto" panose="02000000000000000000" pitchFamily="2" charset="0"/>
              </a:rPr>
              <a:t>Join University social media – get connected, stay connected (Facebook groups </a:t>
            </a:r>
            <a:r>
              <a:rPr lang="en-GB" b="0" i="0" baseline="0" dirty="0" err="1">
                <a:latin typeface="Roboto" panose="02000000000000000000" pitchFamily="2" charset="0"/>
                <a:ea typeface="Roboto" panose="02000000000000000000" pitchFamily="2" charset="0"/>
                <a:cs typeface="Roboto" panose="02000000000000000000" pitchFamily="2" charset="0"/>
              </a:rPr>
              <a:t>etc</a:t>
            </a:r>
            <a:r>
              <a:rPr lang="en-GB" b="0" i="0" baseline="0" dirty="0">
                <a:latin typeface="Roboto" panose="02000000000000000000" pitchFamily="2" charset="0"/>
                <a:ea typeface="Roboto" panose="02000000000000000000" pitchFamily="2" charset="0"/>
                <a:cs typeface="Roboto" panose="02000000000000000000" pitchFamily="2" charset="0"/>
              </a:rPr>
              <a:t>)</a:t>
            </a:r>
            <a:endParaRPr lang="en-GB" dirty="0"/>
          </a:p>
          <a:p>
            <a:r>
              <a:rPr lang="en-GB" dirty="0"/>
              <a:t>If you know what course</a:t>
            </a:r>
            <a:r>
              <a:rPr lang="en-GB" baseline="0" dirty="0"/>
              <a:t> you’re doing, like and look for events online (</a:t>
            </a:r>
            <a:r>
              <a:rPr lang="en-GB" baseline="0" dirty="0" err="1"/>
              <a:t>insta</a:t>
            </a:r>
            <a:r>
              <a:rPr lang="en-GB" baseline="0" dirty="0"/>
              <a:t> etc.)</a:t>
            </a:r>
            <a:endParaRPr lang="en-GB" dirty="0"/>
          </a:p>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30</a:t>
            </a:fld>
            <a:endParaRPr lang="en-US"/>
          </a:p>
        </p:txBody>
      </p:sp>
    </p:spTree>
    <p:extLst>
      <p:ext uri="{BB962C8B-B14F-4D97-AF65-F5344CB8AC3E}">
        <p14:creationId xmlns:p14="http://schemas.microsoft.com/office/powerpoint/2010/main" val="2619942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31</a:t>
            </a:fld>
            <a:endParaRPr lang="en-US"/>
          </a:p>
        </p:txBody>
      </p:sp>
    </p:spTree>
    <p:extLst>
      <p:ext uri="{BB962C8B-B14F-4D97-AF65-F5344CB8AC3E}">
        <p14:creationId xmlns:p14="http://schemas.microsoft.com/office/powerpoint/2010/main" val="36639429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Encourage students to see if they can find a potential career or </a:t>
            </a:r>
            <a:r>
              <a:rPr lang="en-GB" baseline="0" dirty="0"/>
              <a:t>study</a:t>
            </a:r>
            <a:r>
              <a:rPr lang="en-GB" dirty="0"/>
              <a:t> pathway open to them </a:t>
            </a:r>
            <a:r>
              <a:rPr lang="en-GB" baseline="0" dirty="0"/>
              <a:t>after they finish university. Let students know not to worry if they don’t know what they want to do after university as that’s perfectly normal, but next week we’ll be looking at some of these type of opportunities.</a:t>
            </a:r>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32</a:t>
            </a:fld>
            <a:endParaRPr lang="en-US"/>
          </a:p>
        </p:txBody>
      </p:sp>
    </p:spTree>
    <p:extLst>
      <p:ext uri="{BB962C8B-B14F-4D97-AF65-F5344CB8AC3E}">
        <p14:creationId xmlns:p14="http://schemas.microsoft.com/office/powerpoint/2010/main" val="3856769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10"/>
          </p:nvPr>
        </p:nvSpPr>
        <p:spPr/>
        <p:txBody>
          <a:bodyPr/>
          <a:lstStyle/>
          <a:p>
            <a:fld id="{812CBC23-9250-7349-A59D-41C845E0C87D}" type="slidenum">
              <a:rPr lang="en-US" smtClean="0"/>
              <a:t>4</a:t>
            </a:fld>
            <a:endParaRPr lang="en-US"/>
          </a:p>
        </p:txBody>
      </p:sp>
    </p:spTree>
    <p:extLst>
      <p:ext uri="{BB962C8B-B14F-4D97-AF65-F5344CB8AC3E}">
        <p14:creationId xmlns:p14="http://schemas.microsoft.com/office/powerpoint/2010/main" val="3358792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5</a:t>
            </a:fld>
            <a:endParaRPr lang="en-US"/>
          </a:p>
        </p:txBody>
      </p:sp>
    </p:spTree>
    <p:extLst>
      <p:ext uri="{BB962C8B-B14F-4D97-AF65-F5344CB8AC3E}">
        <p14:creationId xmlns:p14="http://schemas.microsoft.com/office/powerpoint/2010/main" val="1580031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Video Tour and how halls</a:t>
            </a:r>
            <a:r>
              <a:rPr lang="en-GB" baseline="0" dirty="0"/>
              <a:t> </a:t>
            </a:r>
            <a:r>
              <a:rPr lang="en-GB" dirty="0"/>
              <a:t>work.</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rPr>
              <a:t>Halls</a:t>
            </a:r>
            <a:r>
              <a:rPr lang="en-GB" sz="1200" baseline="0" dirty="0">
                <a:solidFill>
                  <a:schemeClr val="tx1"/>
                </a:solidFill>
              </a:rPr>
              <a:t> of residences </a:t>
            </a:r>
            <a:r>
              <a:rPr lang="en-GB" sz="1200" dirty="0">
                <a:solidFill>
                  <a:schemeClr val="tx1"/>
                </a:solidFill>
              </a:rPr>
              <a:t>are shared accommodation for university</a:t>
            </a:r>
            <a:r>
              <a:rPr lang="en-GB" sz="1200" baseline="0" dirty="0">
                <a:solidFill>
                  <a:schemeClr val="tx1"/>
                </a:solidFill>
              </a:rPr>
              <a:t> students. They are usually offered to students in their first year of study, but there are opportunities to stay in other years if required. Halls will give you the opportunity to meet other students in your first year – some might be on your course or some might be studying other subject areas. It is a great way to meet new people and make friends from the moment you get to University.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solidFill>
                  <a:schemeClr val="tx1"/>
                </a:solidFill>
              </a:rPr>
              <a:t>The virtual tours link will take you to specific rooms from the video. Perhaps show one or two that the students pick?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solidFill>
                  <a:schemeClr val="tx1"/>
                </a:solidFill>
              </a:rPr>
              <a:t>What do you notice about the rooms?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solidFill>
                  <a:schemeClr val="tx1"/>
                </a:solidFill>
              </a:rPr>
              <a:t>Some have shared bathrooms, some have </a:t>
            </a:r>
            <a:r>
              <a:rPr lang="en-GB" sz="1200" baseline="0" dirty="0" err="1">
                <a:solidFill>
                  <a:schemeClr val="tx1"/>
                </a:solidFill>
              </a:rPr>
              <a:t>ensuites</a:t>
            </a:r>
            <a:r>
              <a:rPr lang="en-GB" sz="1200" baseline="0" dirty="0">
                <a:solidFill>
                  <a:schemeClr val="tx1"/>
                </a:solidFill>
              </a:rPr>
              <a:t>. Some are more basic than others etc. </a:t>
            </a:r>
            <a:endParaRPr lang="en-GB" sz="1200" dirty="0">
              <a:solidFill>
                <a:schemeClr val="tx1"/>
              </a:solidFill>
            </a:endParaRPr>
          </a:p>
          <a:p>
            <a:endParaRPr lang="en-GB" dirty="0"/>
          </a:p>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6</a:t>
            </a:fld>
            <a:endParaRPr lang="en-US"/>
          </a:p>
        </p:txBody>
      </p:sp>
    </p:spTree>
    <p:extLst>
      <p:ext uri="{BB962C8B-B14F-4D97-AF65-F5344CB8AC3E}">
        <p14:creationId xmlns:p14="http://schemas.microsoft.com/office/powerpoint/2010/main" val="2321668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Resource Booklet Pages 36-37: 5.1 Accommodation</a:t>
            </a:r>
            <a:endParaRPr lang="en-GB" sz="1200" kern="1200" dirty="0">
              <a:solidFill>
                <a:schemeClr val="tx1"/>
              </a:solidFill>
              <a:effectLst/>
              <a:latin typeface="+mn-lt"/>
              <a:ea typeface="+mn-ea"/>
              <a:cs typeface="+mn-cs"/>
            </a:endParaRPr>
          </a:p>
          <a:p>
            <a:endParaRPr lang="en-GB" dirty="0"/>
          </a:p>
          <a:p>
            <a:r>
              <a:rPr lang="en-GB" dirty="0"/>
              <a:t>Use the accommodation quiz</a:t>
            </a:r>
            <a:r>
              <a:rPr lang="en-GB" baseline="0" dirty="0"/>
              <a:t> resource to get students to see what type of accommodation would be best for them.</a:t>
            </a:r>
          </a:p>
          <a:p>
            <a:endParaRPr lang="en-GB" baseline="0" dirty="0"/>
          </a:p>
          <a:p>
            <a:r>
              <a:rPr lang="en-GB" b="1" baseline="0" dirty="0"/>
              <a:t>Alternative – online short quiz</a:t>
            </a:r>
          </a:p>
          <a:p>
            <a:r>
              <a:rPr lang="en-GB" b="0" baseline="0" dirty="0"/>
              <a:t>http://www.accommodationseek.co.uk/quiz-what-student-accommodation-best-for-you.html</a:t>
            </a:r>
          </a:p>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7</a:t>
            </a:fld>
            <a:endParaRPr lang="en-US"/>
          </a:p>
        </p:txBody>
      </p:sp>
    </p:spTree>
    <p:extLst>
      <p:ext uri="{BB962C8B-B14F-4D97-AF65-F5344CB8AC3E}">
        <p14:creationId xmlns:p14="http://schemas.microsoft.com/office/powerpoint/2010/main" val="2904219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matches</a:t>
            </a:r>
            <a:r>
              <a:rPr lang="en-GB" baseline="0" dirty="0"/>
              <a:t> the accommodation hand out (with some additional information)</a:t>
            </a:r>
          </a:p>
          <a:p>
            <a:endParaRPr lang="en-GB" baseline="0" dirty="0"/>
          </a:p>
          <a:p>
            <a:r>
              <a:rPr lang="en-GB" baseline="0" dirty="0"/>
              <a:t>Could reduce this on slides if we print out for them – put into bullet points</a:t>
            </a:r>
          </a:p>
          <a:p>
            <a:endParaRPr lang="en-GB" baseline="0" dirty="0"/>
          </a:p>
          <a:p>
            <a:r>
              <a:rPr lang="en-GB" baseline="0" dirty="0"/>
              <a:t>Reminder that it is just an activity and suggestion </a:t>
            </a:r>
          </a:p>
          <a:p>
            <a:endParaRPr lang="en-GB" baseline="0" dirty="0"/>
          </a:p>
          <a:p>
            <a:r>
              <a:rPr lang="en-GB" baseline="0" dirty="0"/>
              <a:t>EO to talk about his own experience</a:t>
            </a:r>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8</a:t>
            </a:fld>
            <a:endParaRPr lang="en-US"/>
          </a:p>
        </p:txBody>
      </p:sp>
    </p:spTree>
    <p:extLst>
      <p:ext uri="{BB962C8B-B14F-4D97-AF65-F5344CB8AC3E}">
        <p14:creationId xmlns:p14="http://schemas.microsoft.com/office/powerpoint/2010/main" val="1477746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Talk about your own experience.</a:t>
            </a:r>
            <a:endParaRPr lang="en-GB" dirty="0"/>
          </a:p>
          <a:p>
            <a:endParaRPr lang="en-GB" b="0" dirty="0"/>
          </a:p>
          <a:p>
            <a:r>
              <a:rPr lang="en-GB" b="0" dirty="0"/>
              <a:t>To start a discussion</a:t>
            </a:r>
            <a:r>
              <a:rPr lang="en-GB" b="0" baseline="0" dirty="0"/>
              <a:t> and make it more relevant/ specific to the students, utilise the following 4 questions.</a:t>
            </a:r>
          </a:p>
          <a:p>
            <a:endParaRPr lang="en-GB" baseline="0" dirty="0"/>
          </a:p>
          <a:p>
            <a:pPr marL="171450" indent="-171450">
              <a:buFont typeface="Arial" panose="020B0604020202020204" pitchFamily="34" charset="0"/>
              <a:buChar char="•"/>
            </a:pPr>
            <a:r>
              <a:rPr lang="en-GB" baseline="0" dirty="0" err="1"/>
              <a:t>Ensuite</a:t>
            </a:r>
            <a:r>
              <a:rPr lang="en-GB" baseline="0" dirty="0"/>
              <a:t> or shared bathroom?</a:t>
            </a:r>
          </a:p>
          <a:p>
            <a:pPr marL="171450" indent="-171450">
              <a:buFont typeface="Arial" panose="020B0604020202020204" pitchFamily="34" charset="0"/>
              <a:buChar char="•"/>
            </a:pPr>
            <a:r>
              <a:rPr lang="en-GB" baseline="0" dirty="0"/>
              <a:t>How far from campus? A deal breaker?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Do you want to cook for yourself?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Different accommodations have different vibes. Which vibe would you prefer? Liveliness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aseline="0" dirty="0"/>
          </a:p>
          <a:p>
            <a:pPr marL="0" indent="0">
              <a:buFont typeface="Arial" panose="020B0604020202020204" pitchFamily="34" charset="0"/>
              <a:buNone/>
            </a:pPr>
            <a:endParaRPr lang="en-GB" baseline="0" dirty="0"/>
          </a:p>
        </p:txBody>
      </p:sp>
      <p:sp>
        <p:nvSpPr>
          <p:cNvPr id="4" name="Slide Number Placeholder 3"/>
          <p:cNvSpPr>
            <a:spLocks noGrp="1"/>
          </p:cNvSpPr>
          <p:nvPr>
            <p:ph type="sldNum" sz="quarter" idx="10"/>
          </p:nvPr>
        </p:nvSpPr>
        <p:spPr/>
        <p:txBody>
          <a:bodyPr/>
          <a:lstStyle/>
          <a:p>
            <a:fld id="{812CBC23-9250-7349-A59D-41C845E0C87D}" type="slidenum">
              <a:rPr lang="en-US" smtClean="0"/>
              <a:t>9</a:t>
            </a:fld>
            <a:endParaRPr lang="en-US"/>
          </a:p>
        </p:txBody>
      </p:sp>
    </p:spTree>
    <p:extLst>
      <p:ext uri="{BB962C8B-B14F-4D97-AF65-F5344CB8AC3E}">
        <p14:creationId xmlns:p14="http://schemas.microsoft.com/office/powerpoint/2010/main" val="3087218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break text">
    <p:spTree>
      <p:nvGrpSpPr>
        <p:cNvPr id="1" name=""/>
        <p:cNvGrpSpPr/>
        <p:nvPr/>
      </p:nvGrpSpPr>
      <p:grpSpPr>
        <a:xfrm>
          <a:off x="0" y="0"/>
          <a:ext cx="0" cy="0"/>
          <a:chOff x="0" y="0"/>
          <a:chExt cx="0" cy="0"/>
        </a:xfrm>
      </p:grpSpPr>
      <p:sp>
        <p:nvSpPr>
          <p:cNvPr id="10" name="TextBox 9"/>
          <p:cNvSpPr txBox="1"/>
          <p:nvPr userDrawn="1"/>
        </p:nvSpPr>
        <p:spPr>
          <a:xfrm>
            <a:off x="1387029" y="4180537"/>
            <a:ext cx="9447922" cy="461665"/>
          </a:xfrm>
          <a:prstGeom prst="rect">
            <a:avLst/>
          </a:prstGeom>
          <a:noFill/>
        </p:spPr>
        <p:txBody>
          <a:bodyPr wrap="square" rtlCol="0">
            <a:spAutoFit/>
          </a:bodyPr>
          <a:lstStyle/>
          <a:p>
            <a:pPr algn="ctr"/>
            <a:r>
              <a:rPr lang="en-US" sz="2400" spc="1000" dirty="0">
                <a:solidFill>
                  <a:schemeClr val="tx2"/>
                </a:solidFill>
                <a:latin typeface="Verdana" charset="0"/>
                <a:ea typeface="Verdana" charset="0"/>
                <a:cs typeface="Verdana" charset="0"/>
              </a:rPr>
              <a:t>SECTION BREAK TITLE</a:t>
            </a:r>
          </a:p>
        </p:txBody>
      </p:sp>
    </p:spTree>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option 1">
    <p:bg>
      <p:bgPr>
        <a:solidFill>
          <a:schemeClr val="bg1"/>
        </a:solidFill>
        <a:effectLst/>
      </p:bgPr>
    </p:bg>
    <p:spTree>
      <p:nvGrpSpPr>
        <p:cNvPr id="1" name=""/>
        <p:cNvGrpSpPr/>
        <p:nvPr/>
      </p:nvGrpSpPr>
      <p:grpSpPr>
        <a:xfrm>
          <a:off x="0" y="0"/>
          <a:ext cx="0" cy="0"/>
          <a:chOff x="0" y="0"/>
          <a:chExt cx="0" cy="0"/>
        </a:xfrm>
      </p:grpSpPr>
      <p:sp>
        <p:nvSpPr>
          <p:cNvPr id="8" name="TextBox 7"/>
          <p:cNvSpPr txBox="1"/>
          <p:nvPr userDrawn="1"/>
        </p:nvSpPr>
        <p:spPr>
          <a:xfrm>
            <a:off x="1432305" y="1547170"/>
            <a:ext cx="3466587" cy="3760004"/>
          </a:xfrm>
          <a:prstGeom prst="rect">
            <a:avLst/>
          </a:prstGeom>
          <a:noFill/>
        </p:spPr>
        <p:txBody>
          <a:bodyPr wrap="square" rtlCol="0">
            <a:spAutoFit/>
          </a:bodyPr>
          <a:lstStyle/>
          <a:p>
            <a:pPr>
              <a:lnSpc>
                <a:spcPct val="150000"/>
              </a:lnSpc>
            </a:pPr>
            <a:r>
              <a:rPr lang="en-US" sz="1000" kern="1200" dirty="0" err="1">
                <a:solidFill>
                  <a:schemeClr val="tx1">
                    <a:lumMod val="65000"/>
                    <a:lumOff val="35000"/>
                  </a:schemeClr>
                </a:solidFill>
                <a:effectLst/>
                <a:latin typeface="+mn-lt"/>
                <a:ea typeface="+mn-ea"/>
                <a:cs typeface="+mn-cs"/>
              </a:rPr>
              <a:t>Vit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vendicatet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latius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Giaecus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elibus</a:t>
            </a:r>
            <a:r>
              <a:rPr lang="en-US" sz="1000" kern="1200" dirty="0">
                <a:solidFill>
                  <a:schemeClr val="tx1">
                    <a:lumMod val="65000"/>
                    <a:lumOff val="35000"/>
                  </a:schemeClr>
                </a:solidFill>
                <a:effectLst/>
                <a:latin typeface="+mn-lt"/>
                <a:ea typeface="+mn-ea"/>
                <a:cs typeface="+mn-cs"/>
              </a:rPr>
              <a:t> re con </a:t>
            </a:r>
            <a:r>
              <a:rPr lang="en-US" sz="1000" kern="1200" dirty="0" err="1">
                <a:solidFill>
                  <a:schemeClr val="tx1">
                    <a:lumMod val="65000"/>
                    <a:lumOff val="35000"/>
                  </a:schemeClr>
                </a:solidFill>
                <a:effectLst/>
                <a:latin typeface="+mn-lt"/>
                <a:ea typeface="+mn-ea"/>
                <a:cs typeface="+mn-cs"/>
              </a:rPr>
              <a:t>everesto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quia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dolo</a:t>
            </a:r>
            <a:r>
              <a:rPr lang="en-US" sz="1000" kern="1200" dirty="0">
                <a:solidFill>
                  <a:schemeClr val="tx1">
                    <a:lumMod val="65000"/>
                    <a:lumOff val="35000"/>
                  </a:schemeClr>
                </a:solidFill>
                <a:effectLst/>
                <a:latin typeface="+mn-lt"/>
                <a:ea typeface="+mn-ea"/>
                <a:cs typeface="+mn-cs"/>
              </a:rPr>
              <a:t> quam </a:t>
            </a:r>
            <a:r>
              <a:rPr lang="en-US" sz="1000" kern="1200" dirty="0" err="1">
                <a:solidFill>
                  <a:schemeClr val="tx1">
                    <a:lumMod val="65000"/>
                    <a:lumOff val="35000"/>
                  </a:schemeClr>
                </a:solidFill>
                <a:effectLst/>
                <a:latin typeface="+mn-lt"/>
                <a:ea typeface="+mn-ea"/>
                <a:cs typeface="+mn-cs"/>
              </a:rPr>
              <a:t>volore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molorrore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quia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autem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doluptate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lautent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occatur</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Equatia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epediaspicia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nonsequi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aut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volori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sunt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voluptas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aut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optatem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poribus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apis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ra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ommolo</a:t>
            </a:r>
            <a:r>
              <a:rPr lang="en-US" sz="1000" kern="1200" dirty="0">
                <a:solidFill>
                  <a:schemeClr val="tx1">
                    <a:lumMod val="65000"/>
                    <a:lumOff val="35000"/>
                  </a:schemeClr>
                </a:solidFill>
                <a:effectLst/>
                <a:latin typeface="+mn-lt"/>
                <a:ea typeface="+mn-ea"/>
                <a:cs typeface="+mn-cs"/>
              </a:rPr>
              <a:t> min pore, </a:t>
            </a:r>
            <a:r>
              <a:rPr lang="en-US" sz="1000" kern="1200" dirty="0" err="1">
                <a:solidFill>
                  <a:schemeClr val="tx1">
                    <a:lumMod val="65000"/>
                    <a:lumOff val="35000"/>
                  </a:schemeClr>
                </a:solidFill>
                <a:effectLst/>
                <a:latin typeface="+mn-lt"/>
                <a:ea typeface="+mn-ea"/>
                <a:cs typeface="+mn-cs"/>
              </a:rPr>
              <a:t>conserro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modit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prae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dollese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ntempos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sundempore</a:t>
            </a:r>
            <a:r>
              <a:rPr lang="en-US" sz="1000" kern="1200" dirty="0">
                <a:solidFill>
                  <a:schemeClr val="tx1">
                    <a:lumMod val="65000"/>
                    <a:lumOff val="35000"/>
                  </a:schemeClr>
                </a:solidFill>
                <a:effectLst/>
                <a:latin typeface="+mn-lt"/>
                <a:ea typeface="+mn-ea"/>
                <a:cs typeface="+mn-cs"/>
              </a:rPr>
              <a:t> nus.</a:t>
            </a:r>
          </a:p>
          <a:p>
            <a:pPr>
              <a:lnSpc>
                <a:spcPct val="150000"/>
              </a:lnSpc>
            </a:pPr>
            <a:endParaRPr lang="en-US" sz="1000" kern="1200" dirty="0">
              <a:solidFill>
                <a:schemeClr val="tx1">
                  <a:lumMod val="65000"/>
                  <a:lumOff val="35000"/>
                </a:schemeClr>
              </a:solidFill>
              <a:effectLst/>
              <a:latin typeface="+mn-lt"/>
              <a:ea typeface="+mn-ea"/>
              <a:cs typeface="+mn-cs"/>
            </a:endParaRPr>
          </a:p>
          <a:p>
            <a:pPr>
              <a:lnSpc>
                <a:spcPct val="150000"/>
              </a:lnSpc>
            </a:pPr>
            <a:r>
              <a:rPr lang="en-US" sz="1000" kern="1200" dirty="0" err="1">
                <a:solidFill>
                  <a:schemeClr val="tx1">
                    <a:lumMod val="65000"/>
                    <a:lumOff val="35000"/>
                  </a:schemeClr>
                </a:solidFill>
                <a:effectLst/>
                <a:latin typeface="+mn-lt"/>
                <a:ea typeface="+mn-ea"/>
                <a:cs typeface="+mn-cs"/>
              </a:rPr>
              <a:t>Rion</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rehento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ruptas</a:t>
            </a:r>
            <a:r>
              <a:rPr lang="en-US" sz="1000" kern="1200" dirty="0">
                <a:solidFill>
                  <a:schemeClr val="tx1">
                    <a:lumMod val="65000"/>
                    <a:lumOff val="35000"/>
                  </a:schemeClr>
                </a:solidFill>
                <a:effectLst/>
                <a:latin typeface="+mn-lt"/>
                <a:ea typeface="+mn-ea"/>
                <a:cs typeface="+mn-cs"/>
              </a:rPr>
              <a:t> el </a:t>
            </a:r>
            <a:r>
              <a:rPr lang="en-US" sz="1000" kern="1200" dirty="0" err="1">
                <a:solidFill>
                  <a:schemeClr val="tx1">
                    <a:lumMod val="65000"/>
                    <a:lumOff val="35000"/>
                  </a:schemeClr>
                </a:solidFill>
                <a:effectLst/>
                <a:latin typeface="+mn-lt"/>
                <a:ea typeface="+mn-ea"/>
                <a:cs typeface="+mn-cs"/>
              </a:rPr>
              <a:t>molupta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eruptatibusa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dolorum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dolores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tiundipid</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estiuntem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esequas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voluptae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voluptiunt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facea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cus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idendis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molupta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doluptas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doluptas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aditas</a:t>
            </a:r>
            <a:r>
              <a:rPr lang="en-US" sz="1000" kern="1200" dirty="0">
                <a:solidFill>
                  <a:schemeClr val="tx1">
                    <a:lumMod val="65000"/>
                    <a:lumOff val="35000"/>
                  </a:schemeClr>
                </a:solidFill>
                <a:effectLst/>
                <a:latin typeface="+mn-lt"/>
                <a:ea typeface="+mn-ea"/>
                <a:cs typeface="+mn-cs"/>
              </a:rPr>
              <a:t> et et </a:t>
            </a:r>
            <a:r>
              <a:rPr lang="en-US" sz="1000" kern="1200" dirty="0" err="1">
                <a:solidFill>
                  <a:schemeClr val="tx1">
                    <a:lumMod val="65000"/>
                    <a:lumOff val="35000"/>
                  </a:schemeClr>
                </a:solidFill>
                <a:effectLst/>
                <a:latin typeface="+mn-lt"/>
                <a:ea typeface="+mn-ea"/>
                <a:cs typeface="+mn-cs"/>
              </a:rPr>
              <a:t>ra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nam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omnis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simusdandel</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imillab</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orrumquis</a:t>
            </a:r>
            <a:r>
              <a:rPr lang="en-US" sz="1000" kern="1200" dirty="0">
                <a:solidFill>
                  <a:schemeClr val="tx1">
                    <a:lumMod val="65000"/>
                    <a:lumOff val="35000"/>
                  </a:schemeClr>
                </a:solidFill>
                <a:effectLst/>
                <a:latin typeface="+mn-lt"/>
                <a:ea typeface="+mn-ea"/>
                <a:cs typeface="+mn-cs"/>
              </a:rPr>
              <a:t> que </a:t>
            </a:r>
            <a:r>
              <a:rPr lang="en-US" sz="1000" kern="1200" dirty="0" err="1">
                <a:solidFill>
                  <a:schemeClr val="tx1">
                    <a:lumMod val="65000"/>
                    <a:lumOff val="35000"/>
                  </a:schemeClr>
                </a:solidFill>
                <a:effectLst/>
                <a:latin typeface="+mn-lt"/>
                <a:ea typeface="+mn-ea"/>
                <a:cs typeface="+mn-cs"/>
              </a:rPr>
              <a:t>porrum</a:t>
            </a:r>
            <a:r>
              <a:rPr lang="en-US" sz="1000" kern="1200" dirty="0">
                <a:solidFill>
                  <a:schemeClr val="tx1">
                    <a:lumMod val="65000"/>
                    <a:lumOff val="35000"/>
                  </a:schemeClr>
                </a:solidFill>
                <a:effectLst/>
                <a:latin typeface="+mn-lt"/>
                <a:ea typeface="+mn-ea"/>
                <a:cs typeface="+mn-cs"/>
              </a:rPr>
              <a:t> quam </a:t>
            </a:r>
            <a:r>
              <a:rPr lang="en-US" sz="1000" kern="1200" dirty="0" err="1">
                <a:solidFill>
                  <a:schemeClr val="tx1">
                    <a:lumMod val="65000"/>
                    <a:lumOff val="35000"/>
                  </a:schemeClr>
                </a:solidFill>
                <a:effectLst/>
                <a:latin typeface="+mn-lt"/>
                <a:ea typeface="+mn-ea"/>
                <a:cs typeface="+mn-cs"/>
              </a:rPr>
              <a:t>aut</a:t>
            </a:r>
            <a:r>
              <a:rPr lang="en-US" sz="1000" kern="1200" dirty="0">
                <a:solidFill>
                  <a:schemeClr val="tx1">
                    <a:lumMod val="65000"/>
                    <a:lumOff val="35000"/>
                  </a:schemeClr>
                </a:solidFill>
                <a:effectLst/>
                <a:latin typeface="+mn-lt"/>
                <a:ea typeface="+mn-ea"/>
                <a:cs typeface="+mn-cs"/>
              </a:rPr>
              <a:t> et quod </a:t>
            </a:r>
            <a:r>
              <a:rPr lang="en-US" sz="1000" kern="1200" dirty="0" err="1">
                <a:solidFill>
                  <a:schemeClr val="tx1">
                    <a:lumMod val="65000"/>
                    <a:lumOff val="35000"/>
                  </a:schemeClr>
                </a:solidFill>
                <a:effectLst/>
                <a:latin typeface="+mn-lt"/>
                <a:ea typeface="+mn-ea"/>
                <a:cs typeface="+mn-cs"/>
              </a:rPr>
              <a:t>enim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verum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fugias</a:t>
            </a:r>
            <a:r>
              <a:rPr lang="en-US" sz="1000" kern="1200" dirty="0">
                <a:solidFill>
                  <a:schemeClr val="tx1">
                    <a:lumMod val="65000"/>
                    <a:lumOff val="35000"/>
                  </a:schemeClr>
                </a:solidFill>
                <a:effectLst/>
                <a:latin typeface="+mn-lt"/>
                <a:ea typeface="+mn-ea"/>
                <a:cs typeface="+mn-cs"/>
              </a:rPr>
              <a:t> quae </a:t>
            </a:r>
            <a:r>
              <a:rPr lang="en-US" sz="1000" kern="1200" dirty="0" err="1">
                <a:solidFill>
                  <a:schemeClr val="tx1">
                    <a:lumMod val="65000"/>
                    <a:lumOff val="35000"/>
                  </a:schemeClr>
                </a:solidFill>
                <a:effectLst/>
                <a:latin typeface="+mn-lt"/>
                <a:ea typeface="+mn-ea"/>
                <a:cs typeface="+mn-cs"/>
              </a:rPr>
              <a:t>magnatur</a:t>
            </a:r>
            <a:r>
              <a:rPr lang="en-US" sz="1000" kern="1200" dirty="0">
                <a:solidFill>
                  <a:schemeClr val="tx1">
                    <a:lumMod val="65000"/>
                    <a:lumOff val="35000"/>
                  </a:schemeClr>
                </a:solidFill>
                <a:effectLst/>
                <a:latin typeface="+mn-lt"/>
                <a:ea typeface="+mn-ea"/>
                <a:cs typeface="+mn-cs"/>
              </a:rPr>
              <a:t> mi, </a:t>
            </a:r>
            <a:r>
              <a:rPr lang="en-US" sz="1000" kern="1200" dirty="0" err="1">
                <a:solidFill>
                  <a:schemeClr val="tx1">
                    <a:lumMod val="65000"/>
                    <a:lumOff val="35000"/>
                  </a:schemeClr>
                </a:solidFill>
                <a:effectLst/>
                <a:latin typeface="+mn-lt"/>
                <a:ea typeface="+mn-ea"/>
                <a:cs typeface="+mn-cs"/>
              </a:rPr>
              <a:t>volorit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lantior</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iatusci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cuptaturepro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maximint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verum</a:t>
            </a:r>
            <a:r>
              <a:rPr lang="en-US" sz="1000" kern="1200" dirty="0">
                <a:solidFill>
                  <a:schemeClr val="tx1">
                    <a:lumMod val="65000"/>
                    <a:lumOff val="35000"/>
                  </a:schemeClr>
                </a:solidFill>
                <a:effectLst/>
                <a:latin typeface="+mn-lt"/>
                <a:ea typeface="+mn-ea"/>
                <a:cs typeface="+mn-cs"/>
              </a:rPr>
              <a:t> hit maiorum que </a:t>
            </a:r>
            <a:r>
              <a:rPr lang="en-US" sz="1000" kern="1200" dirty="0" err="1">
                <a:solidFill>
                  <a:schemeClr val="tx1">
                    <a:lumMod val="65000"/>
                    <a:lumOff val="35000"/>
                  </a:schemeClr>
                </a:solidFill>
                <a:effectLst/>
                <a:latin typeface="+mn-lt"/>
                <a:ea typeface="+mn-ea"/>
                <a:cs typeface="+mn-cs"/>
              </a:rPr>
              <a:t>nobis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maiostiasi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ommoloria</a:t>
            </a:r>
            <a:r>
              <a:rPr lang="en-US" sz="1000" kern="1200" dirty="0">
                <a:solidFill>
                  <a:schemeClr val="tx1">
                    <a:lumMod val="65000"/>
                    <a:lumOff val="35000"/>
                  </a:schemeClr>
                </a:solidFill>
                <a:effectLst/>
                <a:latin typeface="+mn-lt"/>
                <a:ea typeface="+mn-ea"/>
                <a:cs typeface="+mn-cs"/>
              </a:rPr>
              <a:t> con re </a:t>
            </a:r>
            <a:r>
              <a:rPr lang="en-US" sz="1000" kern="1200" dirty="0" err="1">
                <a:solidFill>
                  <a:schemeClr val="tx1">
                    <a:lumMod val="65000"/>
                    <a:lumOff val="35000"/>
                  </a:schemeClr>
                </a:solidFill>
                <a:effectLst/>
                <a:latin typeface="+mn-lt"/>
                <a:ea typeface="+mn-ea"/>
                <a:cs typeface="+mn-cs"/>
              </a:rPr>
              <a:t>niendit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corro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enihitium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intio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denis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sedipsum</a:t>
            </a:r>
            <a:r>
              <a:rPr lang="en-US" sz="1000" kern="1200" dirty="0">
                <a:solidFill>
                  <a:schemeClr val="tx1">
                    <a:lumMod val="65000"/>
                    <a:lumOff val="35000"/>
                  </a:schemeClr>
                </a:solidFill>
                <a:effectLst/>
                <a:latin typeface="+mn-lt"/>
                <a:ea typeface="+mn-ea"/>
                <a:cs typeface="+mn-cs"/>
              </a:rPr>
              <a:t> qui </a:t>
            </a:r>
            <a:r>
              <a:rPr lang="en-US" sz="1000" kern="1200" dirty="0" err="1">
                <a:solidFill>
                  <a:schemeClr val="tx1">
                    <a:lumMod val="65000"/>
                    <a:lumOff val="35000"/>
                  </a:schemeClr>
                </a:solidFill>
                <a:effectLst/>
                <a:latin typeface="+mn-lt"/>
                <a:ea typeface="+mn-ea"/>
                <a:cs typeface="+mn-cs"/>
              </a:rPr>
              <a:t>omnis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elis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eos</a:t>
            </a:r>
            <a:r>
              <a:rPr lang="en-US" sz="1000" kern="1200" dirty="0">
                <a:solidFill>
                  <a:schemeClr val="tx1">
                    <a:lumMod val="65000"/>
                    <a:lumOff val="35000"/>
                  </a:schemeClr>
                </a:solidFill>
                <a:effectLst/>
                <a:latin typeface="+mn-lt"/>
                <a:ea typeface="+mn-ea"/>
                <a:cs typeface="+mn-cs"/>
              </a:rPr>
              <a:t> res </a:t>
            </a:r>
            <a:r>
              <a:rPr lang="en-US" sz="1000" kern="1200" dirty="0" err="1">
                <a:solidFill>
                  <a:schemeClr val="tx1">
                    <a:lumMod val="65000"/>
                    <a:lumOff val="35000"/>
                  </a:schemeClr>
                </a:solidFill>
                <a:effectLst/>
                <a:latin typeface="+mn-lt"/>
                <a:ea typeface="+mn-ea"/>
                <a:cs typeface="+mn-cs"/>
              </a:rPr>
              <a:t>dolupta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tescidestis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exerio</a:t>
            </a:r>
            <a:r>
              <a:rPr lang="en-US" sz="1000" kern="1200" dirty="0">
                <a:solidFill>
                  <a:schemeClr val="tx1">
                    <a:lumMod val="65000"/>
                    <a:lumOff val="35000"/>
                  </a:schemeClr>
                </a:solidFill>
                <a:effectLst/>
                <a:latin typeface="+mn-lt"/>
                <a:ea typeface="+mn-ea"/>
                <a:cs typeface="+mn-cs"/>
              </a:rPr>
              <a:t>.</a:t>
            </a:r>
          </a:p>
        </p:txBody>
      </p:sp>
      <p:sp>
        <p:nvSpPr>
          <p:cNvPr id="9" name="TextBox 8"/>
          <p:cNvSpPr txBox="1"/>
          <p:nvPr userDrawn="1"/>
        </p:nvSpPr>
        <p:spPr>
          <a:xfrm>
            <a:off x="551172" y="599739"/>
            <a:ext cx="2877432" cy="400110"/>
          </a:xfrm>
          <a:prstGeom prst="rect">
            <a:avLst/>
          </a:prstGeom>
          <a:noFill/>
        </p:spPr>
        <p:txBody>
          <a:bodyPr wrap="square" rtlCol="0" anchor="t" anchorCtr="0">
            <a:spAutoFit/>
          </a:bodyPr>
          <a:lstStyle/>
          <a:p>
            <a:pPr algn="l"/>
            <a:r>
              <a:rPr lang="en-US" sz="2000" spc="300" baseline="0" dirty="0">
                <a:solidFill>
                  <a:srgbClr val="00B0F0"/>
                </a:solidFill>
                <a:latin typeface="+mj-lt"/>
                <a:ea typeface="Verdana" charset="0"/>
                <a:cs typeface="Verdana" charset="0"/>
              </a:rPr>
              <a:t>Page title here</a:t>
            </a:r>
          </a:p>
        </p:txBody>
      </p:sp>
    </p:spTree>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option 2">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1447535" y="1906713"/>
            <a:ext cx="4636695" cy="3323987"/>
          </a:xfrm>
          <a:prstGeom prst="rect">
            <a:avLst/>
          </a:prstGeom>
          <a:noFill/>
        </p:spPr>
        <p:txBody>
          <a:bodyPr wrap="square" rtlCol="0">
            <a:spAutoFit/>
          </a:bodyPr>
          <a:lstStyle/>
          <a:p>
            <a:pPr marL="400050" indent="-400050">
              <a:lnSpc>
                <a:spcPct val="200000"/>
              </a:lnSpc>
              <a:buFont typeface="Arial" charset="0"/>
              <a:buChar cha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100000"/>
              </a:lnSpc>
              <a:spcBef>
                <a:spcPts val="0"/>
              </a:spcBef>
              <a:spcAft>
                <a:spcPts val="0"/>
              </a:spcAft>
              <a:buClrTx/>
              <a:buSzTx/>
              <a:buFont typeface="+mj-lt"/>
              <a:buAutoNum type="arabicPeriod"/>
              <a:tabLst/>
              <a:defRPr/>
            </a:pPr>
            <a:endParaRPr lang="en-US" sz="1400" kern="1200" dirty="0">
              <a:solidFill>
                <a:schemeClr val="tx1">
                  <a:lumMod val="65000"/>
                  <a:lumOff val="35000"/>
                </a:schemeClr>
              </a:solidFill>
              <a:effectLst/>
              <a:latin typeface="+mn-lt"/>
              <a:ea typeface="+mn-ea"/>
              <a:cs typeface="+mn-cs"/>
            </a:endParaRPr>
          </a:p>
        </p:txBody>
      </p:sp>
      <p:sp>
        <p:nvSpPr>
          <p:cNvPr id="5" name="TextBox 4"/>
          <p:cNvSpPr txBox="1"/>
          <p:nvPr userDrawn="1"/>
        </p:nvSpPr>
        <p:spPr>
          <a:xfrm>
            <a:off x="551172" y="599739"/>
            <a:ext cx="2877432" cy="400110"/>
          </a:xfrm>
          <a:prstGeom prst="rect">
            <a:avLst/>
          </a:prstGeom>
          <a:noFill/>
        </p:spPr>
        <p:txBody>
          <a:bodyPr wrap="square" rtlCol="0" anchor="t" anchorCtr="0">
            <a:spAutoFit/>
          </a:bodyPr>
          <a:lstStyle/>
          <a:p>
            <a:pPr algn="l"/>
            <a:r>
              <a:rPr lang="en-US" sz="2000" spc="300" baseline="0" dirty="0">
                <a:solidFill>
                  <a:srgbClr val="00B0F0"/>
                </a:solidFill>
                <a:latin typeface="Verdana" charset="0"/>
                <a:ea typeface="Verdana" charset="0"/>
                <a:cs typeface="Verdana" charset="0"/>
              </a:rPr>
              <a:t>Page title here</a:t>
            </a:r>
          </a:p>
        </p:txBody>
      </p:sp>
    </p:spTree>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ption 3">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1387334" y="1957133"/>
            <a:ext cx="3466587" cy="3300134"/>
          </a:xfrm>
          <a:prstGeom prst="rect">
            <a:avLst/>
          </a:prstGeom>
          <a:noFill/>
        </p:spPr>
        <p:txBody>
          <a:bodyPr wrap="square" rtlCol="0">
            <a:spAutoFit/>
          </a:bodyPr>
          <a:lstStyle/>
          <a:p>
            <a:pPr>
              <a:lnSpc>
                <a:spcPct val="150000"/>
              </a:lnSpc>
            </a:pPr>
            <a:r>
              <a:rPr lang="en-US" sz="1000" kern="1200" dirty="0" err="1">
                <a:solidFill>
                  <a:schemeClr val="tx1">
                    <a:lumMod val="65000"/>
                    <a:lumOff val="35000"/>
                  </a:schemeClr>
                </a:solidFill>
                <a:effectLst/>
                <a:latin typeface="+mn-lt"/>
                <a:ea typeface="+mn-ea"/>
                <a:cs typeface="+mn-cs"/>
              </a:rPr>
              <a:t>Vit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vendicatet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latius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Giaecus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elibus</a:t>
            </a:r>
            <a:r>
              <a:rPr lang="en-US" sz="1000" kern="1200" dirty="0">
                <a:solidFill>
                  <a:schemeClr val="tx1">
                    <a:lumMod val="65000"/>
                    <a:lumOff val="35000"/>
                  </a:schemeClr>
                </a:solidFill>
                <a:effectLst/>
                <a:latin typeface="+mn-lt"/>
                <a:ea typeface="+mn-ea"/>
                <a:cs typeface="+mn-cs"/>
              </a:rPr>
              <a:t> re con </a:t>
            </a:r>
            <a:r>
              <a:rPr lang="en-US" sz="1000" kern="1200" dirty="0" err="1">
                <a:solidFill>
                  <a:schemeClr val="tx1">
                    <a:lumMod val="65000"/>
                    <a:lumOff val="35000"/>
                  </a:schemeClr>
                </a:solidFill>
                <a:effectLst/>
                <a:latin typeface="+mn-lt"/>
                <a:ea typeface="+mn-ea"/>
                <a:cs typeface="+mn-cs"/>
              </a:rPr>
              <a:t>everesto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quia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dolo</a:t>
            </a:r>
            <a:r>
              <a:rPr lang="en-US" sz="1000" kern="1200" dirty="0">
                <a:solidFill>
                  <a:schemeClr val="tx1">
                    <a:lumMod val="65000"/>
                    <a:lumOff val="35000"/>
                  </a:schemeClr>
                </a:solidFill>
                <a:effectLst/>
                <a:latin typeface="+mn-lt"/>
                <a:ea typeface="+mn-ea"/>
                <a:cs typeface="+mn-cs"/>
              </a:rPr>
              <a:t> quam </a:t>
            </a:r>
            <a:r>
              <a:rPr lang="en-US" sz="1000" kern="1200" dirty="0" err="1">
                <a:solidFill>
                  <a:schemeClr val="tx1">
                    <a:lumMod val="65000"/>
                    <a:lumOff val="35000"/>
                  </a:schemeClr>
                </a:solidFill>
                <a:effectLst/>
                <a:latin typeface="+mn-lt"/>
                <a:ea typeface="+mn-ea"/>
                <a:cs typeface="+mn-cs"/>
              </a:rPr>
              <a:t>volore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molorrore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quia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autem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doluptate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lautent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occatur</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Equatia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epediaspicia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nonsequi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aut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volori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sunt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voluptas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aut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optatem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poribus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apis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ra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ommolo</a:t>
            </a:r>
            <a:r>
              <a:rPr lang="en-US" sz="1000" kern="1200" dirty="0">
                <a:solidFill>
                  <a:schemeClr val="tx1">
                    <a:lumMod val="65000"/>
                    <a:lumOff val="35000"/>
                  </a:schemeClr>
                </a:solidFill>
                <a:effectLst/>
                <a:latin typeface="+mn-lt"/>
                <a:ea typeface="+mn-ea"/>
                <a:cs typeface="+mn-cs"/>
              </a:rPr>
              <a:t> min pore, </a:t>
            </a:r>
            <a:r>
              <a:rPr lang="en-US" sz="1000" kern="1200" dirty="0" err="1">
                <a:solidFill>
                  <a:schemeClr val="tx1">
                    <a:lumMod val="65000"/>
                    <a:lumOff val="35000"/>
                  </a:schemeClr>
                </a:solidFill>
                <a:effectLst/>
                <a:latin typeface="+mn-lt"/>
                <a:ea typeface="+mn-ea"/>
                <a:cs typeface="+mn-cs"/>
              </a:rPr>
              <a:t>conserro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modit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prae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dollese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ntempos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sundempore</a:t>
            </a:r>
            <a:r>
              <a:rPr lang="en-US" sz="1000" kern="1200" dirty="0">
                <a:solidFill>
                  <a:schemeClr val="tx1">
                    <a:lumMod val="65000"/>
                    <a:lumOff val="35000"/>
                  </a:schemeClr>
                </a:solidFill>
                <a:effectLst/>
                <a:latin typeface="+mn-lt"/>
                <a:ea typeface="+mn-ea"/>
                <a:cs typeface="+mn-cs"/>
              </a:rPr>
              <a:t> nus.</a:t>
            </a:r>
          </a:p>
          <a:p>
            <a:pPr>
              <a:lnSpc>
                <a:spcPct val="150000"/>
              </a:lnSpc>
            </a:pPr>
            <a:endParaRPr lang="en-US" sz="1000" kern="1200" dirty="0">
              <a:solidFill>
                <a:schemeClr val="tx1">
                  <a:lumMod val="65000"/>
                  <a:lumOff val="35000"/>
                </a:schemeClr>
              </a:solidFill>
              <a:effectLst/>
              <a:latin typeface="+mn-lt"/>
              <a:ea typeface="+mn-ea"/>
              <a:cs typeface="+mn-cs"/>
            </a:endParaRPr>
          </a:p>
          <a:p>
            <a:pPr>
              <a:lnSpc>
                <a:spcPct val="150000"/>
              </a:lnSpc>
            </a:pPr>
            <a:r>
              <a:rPr lang="en-US" sz="1000" kern="1200" dirty="0" err="1">
                <a:solidFill>
                  <a:schemeClr val="tx1">
                    <a:lumMod val="65000"/>
                    <a:lumOff val="35000"/>
                  </a:schemeClr>
                </a:solidFill>
                <a:effectLst/>
                <a:latin typeface="+mn-lt"/>
                <a:ea typeface="+mn-ea"/>
                <a:cs typeface="+mn-cs"/>
              </a:rPr>
              <a:t>Rion</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rehento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ruptas</a:t>
            </a:r>
            <a:r>
              <a:rPr lang="en-US" sz="1000" kern="1200" dirty="0">
                <a:solidFill>
                  <a:schemeClr val="tx1">
                    <a:lumMod val="65000"/>
                    <a:lumOff val="35000"/>
                  </a:schemeClr>
                </a:solidFill>
                <a:effectLst/>
                <a:latin typeface="+mn-lt"/>
                <a:ea typeface="+mn-ea"/>
                <a:cs typeface="+mn-cs"/>
              </a:rPr>
              <a:t> el </a:t>
            </a:r>
            <a:r>
              <a:rPr lang="en-US" sz="1000" kern="1200" dirty="0" err="1">
                <a:solidFill>
                  <a:schemeClr val="tx1">
                    <a:lumMod val="65000"/>
                    <a:lumOff val="35000"/>
                  </a:schemeClr>
                </a:solidFill>
                <a:effectLst/>
                <a:latin typeface="+mn-lt"/>
                <a:ea typeface="+mn-ea"/>
                <a:cs typeface="+mn-cs"/>
              </a:rPr>
              <a:t>molupta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eruptatibusa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dolorum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dolores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tiundipid</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estiuntem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esequas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voluptae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voluptiunt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facea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cus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idendis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molupta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doluptas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doluptas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aditas</a:t>
            </a:r>
            <a:r>
              <a:rPr lang="en-US" sz="1000" kern="1200" dirty="0">
                <a:solidFill>
                  <a:schemeClr val="tx1">
                    <a:lumMod val="65000"/>
                    <a:lumOff val="35000"/>
                  </a:schemeClr>
                </a:solidFill>
                <a:effectLst/>
                <a:latin typeface="+mn-lt"/>
                <a:ea typeface="+mn-ea"/>
                <a:cs typeface="+mn-cs"/>
              </a:rPr>
              <a:t> et et </a:t>
            </a:r>
            <a:r>
              <a:rPr lang="en-US" sz="1000" kern="1200" dirty="0" err="1">
                <a:solidFill>
                  <a:schemeClr val="tx1">
                    <a:lumMod val="65000"/>
                    <a:lumOff val="35000"/>
                  </a:schemeClr>
                </a:solidFill>
                <a:effectLst/>
                <a:latin typeface="+mn-lt"/>
                <a:ea typeface="+mn-ea"/>
                <a:cs typeface="+mn-cs"/>
              </a:rPr>
              <a:t>ra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nam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omnis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simusdandel</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imillab</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orrumquis</a:t>
            </a:r>
            <a:r>
              <a:rPr lang="en-US" sz="1000" kern="1200" dirty="0">
                <a:solidFill>
                  <a:schemeClr val="tx1">
                    <a:lumMod val="65000"/>
                    <a:lumOff val="35000"/>
                  </a:schemeClr>
                </a:solidFill>
                <a:effectLst/>
                <a:latin typeface="+mn-lt"/>
                <a:ea typeface="+mn-ea"/>
                <a:cs typeface="+mn-cs"/>
              </a:rPr>
              <a:t> que </a:t>
            </a:r>
            <a:r>
              <a:rPr lang="en-US" sz="1000" kern="1200" dirty="0" err="1">
                <a:solidFill>
                  <a:schemeClr val="tx1">
                    <a:lumMod val="65000"/>
                    <a:lumOff val="35000"/>
                  </a:schemeClr>
                </a:solidFill>
                <a:effectLst/>
                <a:latin typeface="+mn-lt"/>
                <a:ea typeface="+mn-ea"/>
                <a:cs typeface="+mn-cs"/>
              </a:rPr>
              <a:t>porrum</a:t>
            </a:r>
            <a:r>
              <a:rPr lang="en-US" sz="1000" kern="1200" dirty="0">
                <a:solidFill>
                  <a:schemeClr val="tx1">
                    <a:lumMod val="65000"/>
                    <a:lumOff val="35000"/>
                  </a:schemeClr>
                </a:solidFill>
                <a:effectLst/>
                <a:latin typeface="+mn-lt"/>
                <a:ea typeface="+mn-ea"/>
                <a:cs typeface="+mn-cs"/>
              </a:rPr>
              <a:t> quam </a:t>
            </a:r>
            <a:r>
              <a:rPr lang="en-US" sz="1000" kern="1200" dirty="0" err="1">
                <a:solidFill>
                  <a:schemeClr val="tx1">
                    <a:lumMod val="65000"/>
                    <a:lumOff val="35000"/>
                  </a:schemeClr>
                </a:solidFill>
                <a:effectLst/>
                <a:latin typeface="+mn-lt"/>
                <a:ea typeface="+mn-ea"/>
                <a:cs typeface="+mn-cs"/>
              </a:rPr>
              <a:t>aut</a:t>
            </a:r>
            <a:r>
              <a:rPr lang="en-US" sz="1000" kern="1200" dirty="0">
                <a:solidFill>
                  <a:schemeClr val="tx1">
                    <a:lumMod val="65000"/>
                    <a:lumOff val="35000"/>
                  </a:schemeClr>
                </a:solidFill>
                <a:effectLst/>
                <a:latin typeface="+mn-lt"/>
                <a:ea typeface="+mn-ea"/>
                <a:cs typeface="+mn-cs"/>
              </a:rPr>
              <a:t> et quod </a:t>
            </a:r>
            <a:r>
              <a:rPr lang="en-US" sz="1000" kern="1200" dirty="0" err="1">
                <a:solidFill>
                  <a:schemeClr val="tx1">
                    <a:lumMod val="65000"/>
                    <a:lumOff val="35000"/>
                  </a:schemeClr>
                </a:solidFill>
                <a:effectLst/>
                <a:latin typeface="+mn-lt"/>
                <a:ea typeface="+mn-ea"/>
                <a:cs typeface="+mn-cs"/>
              </a:rPr>
              <a:t>enim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verum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fugias</a:t>
            </a:r>
            <a:r>
              <a:rPr lang="en-US" sz="1000" kern="1200" dirty="0">
                <a:solidFill>
                  <a:schemeClr val="tx1">
                    <a:lumMod val="65000"/>
                    <a:lumOff val="35000"/>
                  </a:schemeClr>
                </a:solidFill>
                <a:effectLst/>
                <a:latin typeface="+mn-lt"/>
                <a:ea typeface="+mn-ea"/>
                <a:cs typeface="+mn-cs"/>
              </a:rPr>
              <a:t> quae </a:t>
            </a:r>
            <a:r>
              <a:rPr lang="en-US" sz="1000" kern="1200" dirty="0" err="1">
                <a:solidFill>
                  <a:schemeClr val="tx1">
                    <a:lumMod val="65000"/>
                    <a:lumOff val="35000"/>
                  </a:schemeClr>
                </a:solidFill>
                <a:effectLst/>
                <a:latin typeface="+mn-lt"/>
                <a:ea typeface="+mn-ea"/>
                <a:cs typeface="+mn-cs"/>
              </a:rPr>
              <a:t>magnatur</a:t>
            </a:r>
            <a:r>
              <a:rPr lang="en-US" sz="1000" kern="1200" dirty="0">
                <a:solidFill>
                  <a:schemeClr val="tx1">
                    <a:lumMod val="65000"/>
                    <a:lumOff val="35000"/>
                  </a:schemeClr>
                </a:solidFill>
                <a:effectLst/>
                <a:latin typeface="+mn-lt"/>
                <a:ea typeface="+mn-ea"/>
                <a:cs typeface="+mn-cs"/>
              </a:rPr>
              <a:t> mi, </a:t>
            </a:r>
            <a:r>
              <a:rPr lang="en-US" sz="1000" kern="1200" dirty="0" err="1">
                <a:solidFill>
                  <a:schemeClr val="tx1">
                    <a:lumMod val="65000"/>
                    <a:lumOff val="35000"/>
                  </a:schemeClr>
                </a:solidFill>
                <a:effectLst/>
                <a:latin typeface="+mn-lt"/>
                <a:ea typeface="+mn-ea"/>
                <a:cs typeface="+mn-cs"/>
              </a:rPr>
              <a:t>volorit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lantior</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iatusci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cuptaturepro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maximint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verum</a:t>
            </a:r>
            <a:r>
              <a:rPr lang="en-US" sz="1000" kern="1200" dirty="0">
                <a:solidFill>
                  <a:schemeClr val="tx1">
                    <a:lumMod val="65000"/>
                    <a:lumOff val="35000"/>
                  </a:schemeClr>
                </a:solidFill>
                <a:effectLst/>
                <a:latin typeface="+mn-lt"/>
                <a:ea typeface="+mn-ea"/>
                <a:cs typeface="+mn-cs"/>
              </a:rPr>
              <a:t> hit maiorum que </a:t>
            </a:r>
            <a:r>
              <a:rPr lang="en-US" sz="1000" kern="1200" dirty="0" err="1">
                <a:solidFill>
                  <a:schemeClr val="tx1">
                    <a:lumMod val="65000"/>
                    <a:lumOff val="35000"/>
                  </a:schemeClr>
                </a:solidFill>
                <a:effectLst/>
                <a:latin typeface="+mn-lt"/>
                <a:ea typeface="+mn-ea"/>
                <a:cs typeface="+mn-cs"/>
              </a:rPr>
              <a:t>nobis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maiostiasi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ommoloria</a:t>
            </a:r>
            <a:r>
              <a:rPr lang="en-US" sz="1000" kern="1200" dirty="0">
                <a:solidFill>
                  <a:schemeClr val="tx1">
                    <a:lumMod val="65000"/>
                    <a:lumOff val="35000"/>
                  </a:schemeClr>
                </a:solidFill>
                <a:effectLst/>
                <a:latin typeface="+mn-lt"/>
                <a:ea typeface="+mn-ea"/>
                <a:cs typeface="+mn-cs"/>
              </a:rPr>
              <a:t> con re </a:t>
            </a:r>
            <a:r>
              <a:rPr lang="en-US" sz="1000" kern="1200" dirty="0" err="1">
                <a:solidFill>
                  <a:schemeClr val="tx1">
                    <a:lumMod val="65000"/>
                    <a:lumOff val="35000"/>
                  </a:schemeClr>
                </a:solidFill>
                <a:effectLst/>
                <a:latin typeface="+mn-lt"/>
                <a:ea typeface="+mn-ea"/>
                <a:cs typeface="+mn-cs"/>
              </a:rPr>
              <a:t>niendit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corro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enihitium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intio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denis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sedipsum</a:t>
            </a:r>
            <a:r>
              <a:rPr lang="en-US" sz="1000" kern="1200" dirty="0">
                <a:solidFill>
                  <a:schemeClr val="tx1">
                    <a:lumMod val="65000"/>
                    <a:lumOff val="35000"/>
                  </a:schemeClr>
                </a:solidFill>
                <a:effectLst/>
                <a:latin typeface="+mn-lt"/>
                <a:ea typeface="+mn-ea"/>
                <a:cs typeface="+mn-cs"/>
              </a:rPr>
              <a:t> qui </a:t>
            </a:r>
            <a:r>
              <a:rPr lang="en-US" sz="1000" kern="1200" dirty="0" err="1">
                <a:solidFill>
                  <a:schemeClr val="tx1">
                    <a:lumMod val="65000"/>
                    <a:lumOff val="35000"/>
                  </a:schemeClr>
                </a:solidFill>
                <a:effectLst/>
                <a:latin typeface="+mn-lt"/>
                <a:ea typeface="+mn-ea"/>
                <a:cs typeface="+mn-cs"/>
              </a:rPr>
              <a:t>omnis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elis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eos</a:t>
            </a:r>
            <a:r>
              <a:rPr lang="en-US" sz="1000" kern="1200" dirty="0">
                <a:solidFill>
                  <a:schemeClr val="tx1">
                    <a:lumMod val="65000"/>
                    <a:lumOff val="35000"/>
                  </a:schemeClr>
                </a:solidFill>
                <a:effectLst/>
                <a:latin typeface="+mn-lt"/>
                <a:ea typeface="+mn-ea"/>
                <a:cs typeface="+mn-cs"/>
              </a:rPr>
              <a:t> res </a:t>
            </a:r>
            <a:r>
              <a:rPr lang="en-US" sz="1000" kern="1200" dirty="0" err="1">
                <a:solidFill>
                  <a:schemeClr val="tx1">
                    <a:lumMod val="65000"/>
                    <a:lumOff val="35000"/>
                  </a:schemeClr>
                </a:solidFill>
                <a:effectLst/>
                <a:latin typeface="+mn-lt"/>
                <a:ea typeface="+mn-ea"/>
                <a:cs typeface="+mn-cs"/>
              </a:rPr>
              <a:t>dolupta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tescidestis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exerio</a:t>
            </a:r>
            <a:r>
              <a:rPr lang="en-US" sz="1000" kern="1200" dirty="0">
                <a:solidFill>
                  <a:schemeClr val="tx1">
                    <a:lumMod val="65000"/>
                    <a:lumOff val="35000"/>
                  </a:schemeClr>
                </a:solidFill>
                <a:effectLst/>
                <a:latin typeface="+mn-lt"/>
                <a:ea typeface="+mn-ea"/>
                <a:cs typeface="+mn-cs"/>
              </a:rPr>
              <a:t>.</a:t>
            </a:r>
          </a:p>
        </p:txBody>
      </p:sp>
      <p:sp>
        <p:nvSpPr>
          <p:cNvPr id="5" name="TextBox 4"/>
          <p:cNvSpPr txBox="1"/>
          <p:nvPr userDrawn="1"/>
        </p:nvSpPr>
        <p:spPr>
          <a:xfrm>
            <a:off x="5597789" y="1787730"/>
            <a:ext cx="4636695" cy="1815882"/>
          </a:xfrm>
          <a:prstGeom prst="rect">
            <a:avLst/>
          </a:prstGeom>
          <a:noFill/>
        </p:spPr>
        <p:txBody>
          <a:bodyPr wrap="square" rtlCol="0">
            <a:spAutoFit/>
          </a:bodyPr>
          <a:lstStyle/>
          <a:p>
            <a:pPr marL="400050" indent="-400050">
              <a:lnSpc>
                <a:spcPct val="200000"/>
              </a:lnSpc>
              <a:buFont typeface="Arial" charset="0"/>
              <a:buChar cha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p:txBody>
      </p:sp>
      <p:sp>
        <p:nvSpPr>
          <p:cNvPr id="6" name="TextBox 5"/>
          <p:cNvSpPr txBox="1"/>
          <p:nvPr userDrawn="1"/>
        </p:nvSpPr>
        <p:spPr>
          <a:xfrm>
            <a:off x="551172" y="599739"/>
            <a:ext cx="2877432" cy="400110"/>
          </a:xfrm>
          <a:prstGeom prst="rect">
            <a:avLst/>
          </a:prstGeom>
          <a:noFill/>
        </p:spPr>
        <p:txBody>
          <a:bodyPr wrap="square" rtlCol="0" anchor="t" anchorCtr="0">
            <a:spAutoFit/>
          </a:bodyPr>
          <a:lstStyle/>
          <a:p>
            <a:pPr algn="l"/>
            <a:r>
              <a:rPr lang="en-US" sz="2000" spc="300" baseline="0" dirty="0">
                <a:solidFill>
                  <a:srgbClr val="00B0F0"/>
                </a:solidFill>
                <a:latin typeface="Verdana" charset="0"/>
                <a:ea typeface="Verdana" charset="0"/>
                <a:cs typeface="Verdana" charset="0"/>
              </a:rPr>
              <a:t>Page title here</a:t>
            </a:r>
          </a:p>
        </p:txBody>
      </p:sp>
    </p:spTree>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sp>
        <p:nvSpPr>
          <p:cNvPr id="27" name="Rectangle 26"/>
          <p:cNvSpPr/>
          <p:nvPr userDrawn="1"/>
        </p:nvSpPr>
        <p:spPr>
          <a:xfrm>
            <a:off x="0" y="1"/>
            <a:ext cx="12192000" cy="685799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6" name="Picture 5"/>
          <p:cNvPicPr>
            <a:picLocks noChangeAspect="1"/>
          </p:cNvPicPr>
          <p:nvPr userDrawn="1"/>
        </p:nvPicPr>
        <p:blipFill>
          <a:blip r:embed="rId2">
            <a:alphaModFix amt="7000"/>
            <a:extLst>
              <a:ext uri="{28A0092B-C50C-407E-A947-70E740481C1C}">
                <a14:useLocalDpi xmlns:a14="http://schemas.microsoft.com/office/drawing/2010/main" val="0"/>
              </a:ext>
            </a:extLst>
          </a:blip>
          <a:stretch>
            <a:fillRect/>
          </a:stretch>
        </p:blipFill>
        <p:spPr>
          <a:xfrm>
            <a:off x="7836813" y="-1672436"/>
            <a:ext cx="5645896" cy="5645894"/>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76799" y="2374392"/>
            <a:ext cx="2438400" cy="705810"/>
          </a:xfrm>
          <a:prstGeom prst="rect">
            <a:avLst/>
          </a:prstGeom>
        </p:spPr>
      </p:pic>
      <p:pic>
        <p:nvPicPr>
          <p:cNvPr id="4098" name="Picture 2" descr="http://www2.wlv.ac.uk/webteam/files/wlv_logo_white_transparent.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084636" y="3429000"/>
            <a:ext cx="4022725" cy="8429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a:extLst>
              <a:ext uri="{28A0092B-C50C-407E-A947-70E740481C1C}">
                <a14:useLocalDpi xmlns:a14="http://schemas.microsoft.com/office/drawing/2010/main" val="0"/>
              </a:ext>
            </a:extLst>
          </a:blip>
          <a:srcRect b="45640"/>
          <a:stretch/>
        </p:blipFill>
        <p:spPr>
          <a:xfrm>
            <a:off x="229136" y="209549"/>
            <a:ext cx="11753314" cy="4250983"/>
          </a:xfrm>
          <a:prstGeom prst="rect">
            <a:avLst/>
          </a:prstGeom>
        </p:spPr>
      </p:pic>
    </p:spTree>
    <p:extLst>
      <p:ext uri="{BB962C8B-B14F-4D97-AF65-F5344CB8AC3E}">
        <p14:creationId xmlns:p14="http://schemas.microsoft.com/office/powerpoint/2010/main" val="1297724646"/>
      </p:ext>
    </p:extLst>
  </p:cSld>
  <p:clrMapOvr>
    <a:masterClrMapping/>
  </p:clrMapOvr>
  <p:transition spd="slow">
    <p:push/>
  </p:transition>
  <p:extLst>
    <p:ext uri="{DCECCB84-F9BA-43D5-87BE-67443E8EF086}">
      <p15:sldGuideLst xmlns:p15="http://schemas.microsoft.com/office/powerpoint/2012/main">
        <p15:guide id="1" orient="horz" pos="4065" userDrawn="1">
          <p15:clr>
            <a:srgbClr val="FBAE40"/>
          </p15:clr>
        </p15:guide>
        <p15:guide id="3" pos="7423" userDrawn="1">
          <p15:clr>
            <a:srgbClr val="FBAE40"/>
          </p15:clr>
        </p15:guide>
        <p15:guide id="4" pos="257" userDrawn="1">
          <p15:clr>
            <a:srgbClr val="FBAE40"/>
          </p15:clr>
        </p15:guide>
        <p15:guide id="5" orient="horz" pos="255" userDrawn="1">
          <p15:clr>
            <a:srgbClr val="FBAE40"/>
          </p15:clr>
        </p15:guide>
        <p15:guide id="6"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a:extLst>
              <a:ext uri="{28A0092B-C50C-407E-A947-70E740481C1C}">
                <a14:useLocalDpi xmlns:a14="http://schemas.microsoft.com/office/drawing/2010/main" val="0"/>
              </a:ext>
            </a:extLst>
          </a:blip>
          <a:srcRect l="163" t="14576" r="-163" b="30555"/>
          <a:stretch/>
        </p:blipFill>
        <p:spPr>
          <a:xfrm>
            <a:off x="238254" y="228599"/>
            <a:ext cx="11687045" cy="4267201"/>
          </a:xfrm>
          <a:prstGeom prst="rect">
            <a:avLst/>
          </a:prstGeom>
        </p:spPr>
      </p:pic>
    </p:spTree>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background">
    <p:spTree>
      <p:nvGrpSpPr>
        <p:cNvPr id="1" name=""/>
        <p:cNvGrpSpPr/>
        <p:nvPr/>
      </p:nvGrpSpPr>
      <p:grpSpPr>
        <a:xfrm>
          <a:off x="0" y="0"/>
          <a:ext cx="0" cy="0"/>
          <a:chOff x="0" y="0"/>
          <a:chExt cx="0" cy="0"/>
        </a:xfrm>
      </p:grpSpPr>
      <p:sp>
        <p:nvSpPr>
          <p:cNvPr id="27" name="Rectangle 26"/>
          <p:cNvSpPr/>
          <p:nvPr userDrawn="1"/>
        </p:nvSpPr>
        <p:spPr>
          <a:xfrm>
            <a:off x="245762" y="3259208"/>
            <a:ext cx="11675533" cy="335190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6003" y="1093889"/>
            <a:ext cx="3015050" cy="872724"/>
          </a:xfrm>
          <a:prstGeom prst="rect">
            <a:avLst/>
          </a:prstGeom>
        </p:spPr>
      </p:pic>
      <p:pic>
        <p:nvPicPr>
          <p:cNvPr id="2" name="Picture 1"/>
          <p:cNvPicPr>
            <a:picLocks noChangeAspect="1"/>
          </p:cNvPicPr>
          <p:nvPr userDrawn="1"/>
        </p:nvPicPr>
        <p:blipFill>
          <a:blip r:embed="rId3">
            <a:alphaModFix amt="12000"/>
            <a:extLst>
              <a:ext uri="{28A0092B-C50C-407E-A947-70E740481C1C}">
                <a14:useLocalDpi xmlns:a14="http://schemas.microsoft.com/office/drawing/2010/main" val="0"/>
              </a:ext>
            </a:extLst>
          </a:blip>
          <a:stretch>
            <a:fillRect/>
          </a:stretch>
        </p:blipFill>
        <p:spPr>
          <a:xfrm>
            <a:off x="-1743152" y="216123"/>
            <a:ext cx="6972292" cy="6972290"/>
          </a:xfrm>
          <a:prstGeom prst="rect">
            <a:avLst/>
          </a:prstGeom>
        </p:spPr>
      </p:pic>
    </p:spTree>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ckground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15384" y="5927469"/>
            <a:ext cx="1816229" cy="525719"/>
          </a:xfrm>
          <a:prstGeom prst="rect">
            <a:avLst/>
          </a:prstGeom>
        </p:spPr>
      </p:pic>
      <p:pic>
        <p:nvPicPr>
          <p:cNvPr id="6" name="Picture 2" descr="http://www2.wlv.ac.uk/webteam/files/wlv_logo_colour_transparent.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977323" y="433321"/>
            <a:ext cx="2654290" cy="5349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330229" y="6453188"/>
            <a:ext cx="6438276" cy="215444"/>
          </a:xfrm>
          <a:prstGeom prst="rect">
            <a:avLst/>
          </a:prstGeom>
          <a:noFill/>
        </p:spPr>
        <p:txBody>
          <a:bodyPr wrap="square" rtlCol="0">
            <a:spAutoFit/>
          </a:bodyPr>
          <a:lstStyle/>
          <a:p>
            <a:pPr algn="l"/>
            <a:r>
              <a:rPr lang="en-US" sz="800" spc="200" baseline="0" dirty="0">
                <a:solidFill>
                  <a:srgbClr val="1E2C52"/>
                </a:solidFill>
                <a:latin typeface="Verdana" charset="0"/>
                <a:ea typeface="Verdana" charset="0"/>
                <a:cs typeface="Verdana" charset="0"/>
              </a:rPr>
              <a:t>Presentation title here  |  Date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15384" y="5927469"/>
            <a:ext cx="1816229" cy="525719"/>
          </a:xfrm>
          <a:prstGeom prst="rect">
            <a:avLst/>
          </a:prstGeom>
        </p:spPr>
      </p:pic>
    </p:spTree>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ckground optio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50208" y="309563"/>
            <a:ext cx="1816229" cy="525719"/>
          </a:xfrm>
          <a:prstGeom prst="rect">
            <a:avLst/>
          </a:prstGeom>
        </p:spPr>
      </p:pic>
      <p:pic>
        <p:nvPicPr>
          <p:cNvPr id="3074" name="Picture 2" descr="http://www2.wlv.ac.uk/webteam/files/wlv_logo_white_transparent.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36575" y="6155706"/>
            <a:ext cx="2987675" cy="6260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ckground option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330229" y="6453188"/>
            <a:ext cx="6438276" cy="215444"/>
          </a:xfrm>
          <a:prstGeom prst="rect">
            <a:avLst/>
          </a:prstGeom>
          <a:noFill/>
        </p:spPr>
        <p:txBody>
          <a:bodyPr wrap="square" rtlCol="0">
            <a:spAutoFit/>
          </a:bodyPr>
          <a:lstStyle/>
          <a:p>
            <a:pPr algn="l"/>
            <a:r>
              <a:rPr lang="en-US" sz="800" spc="200" baseline="0" dirty="0">
                <a:solidFill>
                  <a:srgbClr val="1E2C52"/>
                </a:solidFill>
                <a:latin typeface="Verdana" charset="0"/>
                <a:ea typeface="Verdana" charset="0"/>
                <a:cs typeface="Verdana" charset="0"/>
              </a:rPr>
              <a:t>Presentation title here  |  Date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15384" y="6035191"/>
            <a:ext cx="1816229" cy="525719"/>
          </a:xfrm>
          <a:prstGeom prst="rect">
            <a:avLst/>
          </a:prstGeom>
        </p:spPr>
      </p:pic>
    </p:spTree>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age text">
    <p:bg>
      <p:bgPr>
        <a:solidFill>
          <a:schemeClr val="bg1"/>
        </a:solidFill>
        <a:effectLst/>
      </p:bgPr>
    </p:bg>
    <p:spTree>
      <p:nvGrpSpPr>
        <p:cNvPr id="1" name=""/>
        <p:cNvGrpSpPr/>
        <p:nvPr/>
      </p:nvGrpSpPr>
      <p:grpSpPr>
        <a:xfrm>
          <a:off x="0" y="0"/>
          <a:ext cx="0" cy="0"/>
          <a:chOff x="0" y="0"/>
          <a:chExt cx="0" cy="0"/>
        </a:xfrm>
      </p:grpSpPr>
      <p:sp>
        <p:nvSpPr>
          <p:cNvPr id="10" name="TextBox 9"/>
          <p:cNvSpPr txBox="1"/>
          <p:nvPr userDrawn="1"/>
        </p:nvSpPr>
        <p:spPr>
          <a:xfrm>
            <a:off x="317374" y="4748216"/>
            <a:ext cx="5818250" cy="707886"/>
          </a:xfrm>
          <a:prstGeom prst="rect">
            <a:avLst/>
          </a:prstGeom>
          <a:noFill/>
        </p:spPr>
        <p:txBody>
          <a:bodyPr wrap="square" rtlCol="0">
            <a:spAutoFit/>
          </a:bodyPr>
          <a:lstStyle/>
          <a:p>
            <a:pPr algn="l"/>
            <a:r>
              <a:rPr lang="en-US" sz="2000" i="0" spc="600" baseline="0" dirty="0">
                <a:solidFill>
                  <a:srgbClr val="00B0F0"/>
                </a:solidFill>
                <a:latin typeface="+mj-lt"/>
                <a:ea typeface="Verdana" charset="0"/>
                <a:cs typeface="Verdana" charset="0"/>
              </a:rPr>
              <a:t>THIS IS THE TITLE OF </a:t>
            </a:r>
          </a:p>
          <a:p>
            <a:pPr algn="l"/>
            <a:r>
              <a:rPr lang="en-US" sz="2000" i="0" spc="600" baseline="0" dirty="0">
                <a:solidFill>
                  <a:srgbClr val="00B0F0"/>
                </a:solidFill>
                <a:latin typeface="+mj-lt"/>
                <a:ea typeface="Verdana" charset="0"/>
                <a:cs typeface="Verdana" charset="0"/>
              </a:rPr>
              <a:t>THE DOCUMENT</a:t>
            </a:r>
          </a:p>
        </p:txBody>
      </p:sp>
      <p:sp>
        <p:nvSpPr>
          <p:cNvPr id="25" name="TextBox 24"/>
          <p:cNvSpPr txBox="1"/>
          <p:nvPr userDrawn="1"/>
        </p:nvSpPr>
        <p:spPr>
          <a:xfrm>
            <a:off x="325612" y="5771744"/>
            <a:ext cx="9447922" cy="276999"/>
          </a:xfrm>
          <a:prstGeom prst="rect">
            <a:avLst/>
          </a:prstGeom>
          <a:noFill/>
        </p:spPr>
        <p:txBody>
          <a:bodyPr wrap="square" rtlCol="0">
            <a:spAutoFit/>
          </a:bodyPr>
          <a:lstStyle/>
          <a:p>
            <a:pPr algn="l"/>
            <a:r>
              <a:rPr lang="en-US" sz="1200" spc="300" baseline="0" dirty="0">
                <a:solidFill>
                  <a:srgbClr val="0070C0"/>
                </a:solidFill>
                <a:latin typeface="+mn-lt"/>
                <a:ea typeface="Verdana" charset="0"/>
                <a:cs typeface="Verdana" charset="0"/>
              </a:rPr>
              <a:t>This is the subtitle text</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6314" y="5500286"/>
            <a:ext cx="2203691" cy="637872"/>
          </a:xfrm>
          <a:prstGeom prst="rect">
            <a:avLst/>
          </a:prstGeom>
        </p:spPr>
      </p:pic>
      <p:sp>
        <p:nvSpPr>
          <p:cNvPr id="13" name="TextBox 12"/>
          <p:cNvSpPr txBox="1"/>
          <p:nvPr userDrawn="1"/>
        </p:nvSpPr>
        <p:spPr>
          <a:xfrm>
            <a:off x="330229" y="6453188"/>
            <a:ext cx="6438276" cy="215444"/>
          </a:xfrm>
          <a:prstGeom prst="rect">
            <a:avLst/>
          </a:prstGeom>
          <a:noFill/>
        </p:spPr>
        <p:txBody>
          <a:bodyPr wrap="square" rtlCol="0">
            <a:spAutoFit/>
          </a:bodyPr>
          <a:lstStyle/>
          <a:p>
            <a:pPr algn="l"/>
            <a:r>
              <a:rPr lang="en-US" sz="800" spc="200" baseline="0" dirty="0">
                <a:solidFill>
                  <a:srgbClr val="1E2C52"/>
                </a:solidFill>
                <a:latin typeface="Verdana" charset="0"/>
                <a:ea typeface="Verdana" charset="0"/>
                <a:cs typeface="Verdana" charset="0"/>
              </a:rPr>
              <a:t>September 2017</a:t>
            </a:r>
          </a:p>
        </p:txBody>
      </p:sp>
      <p:cxnSp>
        <p:nvCxnSpPr>
          <p:cNvPr id="14" name="Straight Connector 13"/>
          <p:cNvCxnSpPr/>
          <p:nvPr userDrawn="1"/>
        </p:nvCxnSpPr>
        <p:spPr>
          <a:xfrm>
            <a:off x="407988" y="6346097"/>
            <a:ext cx="11376025" cy="0"/>
          </a:xfrm>
          <a:prstGeom prst="line">
            <a:avLst/>
          </a:prstGeom>
          <a:ln>
            <a:solidFill>
              <a:srgbClr val="1E2C52"/>
            </a:solidFill>
          </a:ln>
        </p:spPr>
        <p:style>
          <a:lnRef idx="1">
            <a:schemeClr val="accent1"/>
          </a:lnRef>
          <a:fillRef idx="0">
            <a:schemeClr val="accent1"/>
          </a:fillRef>
          <a:effectRef idx="0">
            <a:schemeClr val="accent1"/>
          </a:effectRef>
          <a:fontRef idx="minor">
            <a:schemeClr val="tx1"/>
          </a:fontRef>
        </p:style>
      </p:cxnSp>
      <p:pic>
        <p:nvPicPr>
          <p:cNvPr id="1026" name="Picture 2" descr="http://www2.wlv.ac.uk/webteam/files/wlv_logo_colour_transparen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019678" y="4681471"/>
            <a:ext cx="2654290" cy="5349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2895729"/>
      </p:ext>
    </p:extLst>
  </p:cSld>
  <p:clrMap bg1="lt1" tx1="dk1" bg2="lt2" tx2="dk2" accent1="accent1" accent2="accent2" accent3="accent3" accent4="accent4" accent5="accent5" accent6="accent6" hlink="hlink" folHlink="folHlink"/>
  <p:sldLayoutIdLst>
    <p:sldLayoutId id="2147483683" r:id="rId1"/>
    <p:sldLayoutId id="2147483649" r:id="rId2"/>
    <p:sldLayoutId id="2147483675" r:id="rId3"/>
    <p:sldLayoutId id="2147483661" r:id="rId4"/>
    <p:sldLayoutId id="2147483664" r:id="rId5"/>
    <p:sldLayoutId id="2147483671" r:id="rId6"/>
    <p:sldLayoutId id="2147483679" r:id="rId7"/>
    <p:sldLayoutId id="2147483682" r:id="rId8"/>
    <p:sldLayoutId id="2147483684" r:id="rId9"/>
    <p:sldLayoutId id="2147483676" r:id="rId10"/>
    <p:sldLayoutId id="2147483665" r:id="rId11"/>
    <p:sldLayoutId id="2147483680" r:id="rId12"/>
    <p:sldLayoutId id="2147483681" r:id="rId13"/>
    <p:sldLayoutId id="2147483662" r:id="rId14"/>
  </p:sldLayoutIdLst>
  <p:transition spd="slow">
    <p:push/>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jpeg"/><Relationship Id="rId3" Type="http://schemas.openxmlformats.org/officeDocument/2006/relationships/image" Target="../media/image20.jpeg"/><Relationship Id="rId7" Type="http://schemas.openxmlformats.org/officeDocument/2006/relationships/image" Target="../media/image24.png"/><Relationship Id="rId12" Type="http://schemas.openxmlformats.org/officeDocument/2006/relationships/image" Target="../media/image29.jpeg"/><Relationship Id="rId17" Type="http://schemas.openxmlformats.org/officeDocument/2006/relationships/image" Target="../media/image34.jpeg"/><Relationship Id="rId2" Type="http://schemas.openxmlformats.org/officeDocument/2006/relationships/notesSlide" Target="../notesSlides/notesSlide14.xml"/><Relationship Id="rId16" Type="http://schemas.openxmlformats.org/officeDocument/2006/relationships/image" Target="../media/image33.png"/><Relationship Id="rId1" Type="http://schemas.openxmlformats.org/officeDocument/2006/relationships/slideLayout" Target="../slideLayouts/slideLayout5.xml"/><Relationship Id="rId6" Type="http://schemas.openxmlformats.org/officeDocument/2006/relationships/image" Target="../media/image23.png"/><Relationship Id="rId11" Type="http://schemas.openxmlformats.org/officeDocument/2006/relationships/image" Target="../media/image28.jpeg"/><Relationship Id="rId5" Type="http://schemas.openxmlformats.org/officeDocument/2006/relationships/image" Target="../media/image22.jpeg"/><Relationship Id="rId15" Type="http://schemas.openxmlformats.org/officeDocument/2006/relationships/image" Target="../media/image32.pn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 Id="rId14"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37.jpeg"/><Relationship Id="rId5" Type="http://schemas.openxmlformats.org/officeDocument/2006/relationships/image" Target="../media/image35.jpe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5.svg"/></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hyperlink" Target="https://www.bbcgoodfood.com/recipes/collection/student-recipes" TargetMode="External"/><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55.png"/><Relationship Id="rId5" Type="http://schemas.openxmlformats.org/officeDocument/2006/relationships/hyperlink" Target="https://www.thestudentfoodproject.com/" TargetMode="Externa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58.png"/><Relationship Id="rId4" Type="http://schemas.openxmlformats.org/officeDocument/2006/relationships/image" Target="../media/image57.jpe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61.pn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1.xml"/><Relationship Id="rId1" Type="http://schemas.openxmlformats.org/officeDocument/2006/relationships/slideLayout" Target="../slideLayouts/slideLayout5.xml"/><Relationship Id="rId5" Type="http://schemas.openxmlformats.org/officeDocument/2006/relationships/image" Target="../media/image77.png"/><Relationship Id="rId4" Type="http://schemas.openxmlformats.org/officeDocument/2006/relationships/image" Target="../media/image7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4.xml"/><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5.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video" Target="https://www.youtube.com/embed/CBGOqLL9clc" TargetMode="External"/><Relationship Id="rId5" Type="http://schemas.openxmlformats.org/officeDocument/2006/relationships/hyperlink" Target="https://www.birmingham.ac.uk/study/accommodation/virtualtours.aspx" TargetMode="Externa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6314" y="5519336"/>
            <a:ext cx="2203691" cy="637872"/>
          </a:xfrm>
          <a:prstGeom prst="rect">
            <a:avLst/>
          </a:prstGeom>
        </p:spPr>
      </p:pic>
      <p:cxnSp>
        <p:nvCxnSpPr>
          <p:cNvPr id="6" name="Straight Connector 5"/>
          <p:cNvCxnSpPr/>
          <p:nvPr/>
        </p:nvCxnSpPr>
        <p:spPr>
          <a:xfrm>
            <a:off x="407988" y="6346097"/>
            <a:ext cx="11376025" cy="0"/>
          </a:xfrm>
          <a:prstGeom prst="line">
            <a:avLst/>
          </a:prstGeom>
          <a:ln>
            <a:solidFill>
              <a:srgbClr val="1E2C52"/>
            </a:solidFill>
          </a:ln>
        </p:spPr>
        <p:style>
          <a:lnRef idx="1">
            <a:schemeClr val="accent1"/>
          </a:lnRef>
          <a:fillRef idx="0">
            <a:schemeClr val="accent1"/>
          </a:fillRef>
          <a:effectRef idx="0">
            <a:schemeClr val="accent1"/>
          </a:effectRef>
          <a:fontRef idx="minor">
            <a:schemeClr val="tx1"/>
          </a:fontRef>
        </p:style>
      </p:cxnSp>
      <p:pic>
        <p:nvPicPr>
          <p:cNvPr id="7" name="Picture 2" descr="http://www2.wlv.ac.uk/webteam/files/wlv_logo_colour_transparen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5715" y="4686994"/>
            <a:ext cx="2654290" cy="53498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07988" y="4816557"/>
            <a:ext cx="6391398" cy="1140365"/>
          </a:xfrm>
          <a:prstGeom prst="rect">
            <a:avLst/>
          </a:prstGeom>
          <a:solidFill>
            <a:srgbClr val="0F7CC6"/>
          </a:solidFill>
          <a:ln>
            <a:solidFill>
              <a:srgbClr val="0F7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t>YEAR 13 SESSION 5: </a:t>
            </a:r>
            <a:br>
              <a:rPr lang="en-GB" sz="3600" b="1" dirty="0"/>
            </a:br>
            <a:r>
              <a:rPr lang="en-GB" sz="3600" b="1" dirty="0"/>
              <a:t>PREPARING FOR UNIVERSITY</a:t>
            </a:r>
          </a:p>
        </p:txBody>
      </p:sp>
    </p:spTree>
    <p:extLst>
      <p:ext uri="{BB962C8B-B14F-4D97-AF65-F5344CB8AC3E}">
        <p14:creationId xmlns:p14="http://schemas.microsoft.com/office/powerpoint/2010/main" val="1877736406"/>
      </p:ext>
    </p:extLst>
  </p:cSld>
  <p:clrMapOvr>
    <a:masterClrMapping/>
  </p:clrMapOvr>
  <p:transition spd="slow">
    <p:push/>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1680" y="622184"/>
            <a:ext cx="6401144" cy="685107"/>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rPr>
              <a:t>TYPES OF ACCOMMODATION</a:t>
            </a:r>
          </a:p>
        </p:txBody>
      </p:sp>
      <p:sp>
        <p:nvSpPr>
          <p:cNvPr id="3" name="Rectangle 2"/>
          <p:cNvSpPr/>
          <p:nvPr/>
        </p:nvSpPr>
        <p:spPr>
          <a:xfrm>
            <a:off x="501680" y="1123167"/>
            <a:ext cx="9986344" cy="436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GB" sz="2400" dirty="0">
              <a:solidFill>
                <a:schemeClr val="tx1"/>
              </a:solidFill>
            </a:endParaRPr>
          </a:p>
          <a:p>
            <a:pPr marL="342900" indent="-342900">
              <a:lnSpc>
                <a:spcPct val="150000"/>
              </a:lnSpc>
              <a:buFont typeface="Arial" panose="020B0604020202020204" pitchFamily="34" charset="0"/>
              <a:buChar char="•"/>
            </a:pPr>
            <a:r>
              <a:rPr lang="en-GB" sz="2400" dirty="0">
                <a:solidFill>
                  <a:schemeClr val="tx1"/>
                </a:solidFill>
              </a:rPr>
              <a:t>Flat with shared bathroom</a:t>
            </a:r>
          </a:p>
          <a:p>
            <a:pPr marL="342900" indent="-342900">
              <a:lnSpc>
                <a:spcPct val="150000"/>
              </a:lnSpc>
              <a:buFont typeface="Arial" panose="020B0604020202020204" pitchFamily="34" charset="0"/>
              <a:buChar char="•"/>
            </a:pPr>
            <a:r>
              <a:rPr lang="en-GB" sz="2400" dirty="0">
                <a:solidFill>
                  <a:schemeClr val="tx1"/>
                </a:solidFill>
              </a:rPr>
              <a:t>Flat with </a:t>
            </a:r>
            <a:r>
              <a:rPr lang="en-GB" sz="2400" dirty="0" err="1">
                <a:solidFill>
                  <a:schemeClr val="tx1"/>
                </a:solidFill>
              </a:rPr>
              <a:t>ensuite</a:t>
            </a:r>
            <a:endParaRPr lang="en-GB" sz="2400" dirty="0">
              <a:solidFill>
                <a:schemeClr val="tx1"/>
              </a:solidFill>
            </a:endParaRPr>
          </a:p>
          <a:p>
            <a:pPr marL="342900" indent="-342900">
              <a:lnSpc>
                <a:spcPct val="150000"/>
              </a:lnSpc>
              <a:buFont typeface="Arial" panose="020B0604020202020204" pitchFamily="34" charset="0"/>
              <a:buChar char="•"/>
            </a:pPr>
            <a:r>
              <a:rPr lang="en-GB" sz="2400" dirty="0">
                <a:solidFill>
                  <a:schemeClr val="tx1"/>
                </a:solidFill>
              </a:rPr>
              <a:t>Self-catered vs catered</a:t>
            </a:r>
          </a:p>
          <a:p>
            <a:pPr marL="342900" indent="-342900">
              <a:lnSpc>
                <a:spcPct val="150000"/>
              </a:lnSpc>
              <a:buFont typeface="Arial" panose="020B0604020202020204" pitchFamily="34" charset="0"/>
              <a:buChar char="•"/>
            </a:pPr>
            <a:r>
              <a:rPr lang="en-GB" sz="2400" dirty="0">
                <a:solidFill>
                  <a:schemeClr val="tx1"/>
                </a:solidFill>
              </a:rPr>
              <a:t>Some halls have rooms similar to dormitories (12-15 people) </a:t>
            </a:r>
          </a:p>
          <a:p>
            <a:pPr marL="342900" indent="-342900">
              <a:lnSpc>
                <a:spcPct val="150000"/>
              </a:lnSpc>
              <a:buFont typeface="Arial" panose="020B0604020202020204" pitchFamily="34" charset="0"/>
              <a:buChar char="•"/>
            </a:pPr>
            <a:r>
              <a:rPr lang="en-GB" sz="2400" dirty="0">
                <a:solidFill>
                  <a:schemeClr val="tx1"/>
                </a:solidFill>
              </a:rPr>
              <a:t>Studio flat</a:t>
            </a:r>
          </a:p>
          <a:p>
            <a:pPr marL="342900" indent="-342900">
              <a:lnSpc>
                <a:spcPct val="150000"/>
              </a:lnSpc>
              <a:buFont typeface="Arial" panose="020B0604020202020204" pitchFamily="34" charset="0"/>
              <a:buChar char="•"/>
            </a:pPr>
            <a:r>
              <a:rPr lang="en-GB" sz="2400" dirty="0">
                <a:solidFill>
                  <a:schemeClr val="tx1"/>
                </a:solidFill>
              </a:rPr>
              <a:t>Shared house </a:t>
            </a:r>
          </a:p>
        </p:txBody>
      </p:sp>
    </p:spTree>
    <p:extLst>
      <p:ext uri="{BB962C8B-B14F-4D97-AF65-F5344CB8AC3E}">
        <p14:creationId xmlns:p14="http://schemas.microsoft.com/office/powerpoint/2010/main" val="151790725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01679" y="1726827"/>
            <a:ext cx="8332078" cy="951059"/>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501679" y="622184"/>
            <a:ext cx="6345688" cy="685107"/>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rPr>
              <a:t>ACCOMMODATION CHOICES</a:t>
            </a:r>
          </a:p>
        </p:txBody>
      </p:sp>
      <p:sp>
        <p:nvSpPr>
          <p:cNvPr id="6" name="Rounded Rectangle 5"/>
          <p:cNvSpPr/>
          <p:nvPr/>
        </p:nvSpPr>
        <p:spPr>
          <a:xfrm>
            <a:off x="501679" y="3443140"/>
            <a:ext cx="1392435" cy="951059"/>
          </a:xfrm>
          <a:prstGeom prst="roundRect">
            <a:avLst/>
          </a:prstGeom>
          <a:solidFill>
            <a:srgbClr val="ED21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572800" y="2209800"/>
            <a:ext cx="8547137" cy="436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chemeClr val="bg1"/>
                </a:solidFill>
              </a:rPr>
              <a:t>What type of accommodation would suit you best?</a:t>
            </a:r>
          </a:p>
          <a:p>
            <a:endParaRPr lang="en-GB" sz="2800" dirty="0">
              <a:solidFill>
                <a:schemeClr val="bg1"/>
              </a:solidFill>
            </a:endParaRPr>
          </a:p>
          <a:p>
            <a:endParaRPr lang="en-GB" sz="2800" dirty="0">
              <a:solidFill>
                <a:schemeClr val="bg1"/>
              </a:solidFill>
            </a:endParaRPr>
          </a:p>
          <a:p>
            <a:endParaRPr lang="en-GB" sz="2800" dirty="0">
              <a:solidFill>
                <a:schemeClr val="bg1"/>
              </a:solidFill>
            </a:endParaRPr>
          </a:p>
          <a:p>
            <a:r>
              <a:rPr lang="en-GB" sz="2800" dirty="0">
                <a:solidFill>
                  <a:schemeClr val="bg1"/>
                </a:solidFill>
              </a:rPr>
              <a:t>Why?</a:t>
            </a:r>
          </a:p>
          <a:p>
            <a:endParaRPr lang="en-GB" sz="2400" dirty="0">
              <a:solidFill>
                <a:schemeClr val="bg1"/>
              </a:solidFill>
            </a:endParaRPr>
          </a:p>
          <a:p>
            <a:endParaRPr lang="en-GB" sz="2400" dirty="0">
              <a:solidFill>
                <a:schemeClr val="bg1"/>
              </a:solidFill>
            </a:endParaRPr>
          </a:p>
          <a:p>
            <a:endParaRPr lang="en-GB" sz="2400" dirty="0">
              <a:solidFill>
                <a:schemeClr val="bg1"/>
              </a:solidFill>
            </a:endParaRPr>
          </a:p>
          <a:p>
            <a:endParaRPr lang="en-GB" sz="2400" dirty="0">
              <a:solidFill>
                <a:schemeClr val="bg1"/>
              </a:solidFill>
            </a:endParaRPr>
          </a:p>
          <a:p>
            <a:endParaRPr lang="en-GB" sz="2400" dirty="0">
              <a:solidFill>
                <a:schemeClr val="bg1"/>
              </a:solidFill>
            </a:endParaRPr>
          </a:p>
          <a:p>
            <a:endParaRPr lang="en-GB" sz="2400" dirty="0">
              <a:solidFill>
                <a:schemeClr val="bg1"/>
              </a:solidFill>
            </a:endParaRPr>
          </a:p>
          <a:p>
            <a:endParaRPr lang="en-GB" sz="2400" dirty="0">
              <a:solidFill>
                <a:schemeClr val="bg1"/>
              </a:solidFill>
            </a:endParaRPr>
          </a:p>
        </p:txBody>
      </p:sp>
      <p:pic>
        <p:nvPicPr>
          <p:cNvPr id="4" name="Picture 2" descr="C:\Users\in4081\AppData\Local\Microsoft\Windows\Temporary Internet Files\Content.IE5\127VV5IV\question-mark[1].jpg"/>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96316" y="3443140"/>
            <a:ext cx="2142803" cy="2142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53661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1679" y="622184"/>
            <a:ext cx="6384313" cy="685107"/>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rPr>
              <a:t>ACCOMMODATION TOP TIPS</a:t>
            </a:r>
          </a:p>
        </p:txBody>
      </p:sp>
      <p:sp>
        <p:nvSpPr>
          <p:cNvPr id="4" name="TextBox 3"/>
          <p:cNvSpPr txBox="1"/>
          <p:nvPr/>
        </p:nvSpPr>
        <p:spPr>
          <a:xfrm>
            <a:off x="501679" y="1556687"/>
            <a:ext cx="9268622" cy="535531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2000" dirty="0"/>
              <a:t>Don’t leave it too late</a:t>
            </a:r>
          </a:p>
          <a:p>
            <a:pPr marL="285750" indent="-285750">
              <a:lnSpc>
                <a:spcPct val="150000"/>
              </a:lnSpc>
              <a:buFont typeface="Arial" panose="020B0604020202020204" pitchFamily="34" charset="0"/>
              <a:buChar char="•"/>
            </a:pPr>
            <a:r>
              <a:rPr lang="en-GB" sz="2000" dirty="0"/>
              <a:t>Compare and contrast</a:t>
            </a:r>
          </a:p>
          <a:p>
            <a:pPr marL="285750" indent="-285750">
              <a:lnSpc>
                <a:spcPct val="150000"/>
              </a:lnSpc>
              <a:buFont typeface="Arial" panose="020B0604020202020204" pitchFamily="34" charset="0"/>
              <a:buChar char="•"/>
            </a:pPr>
            <a:r>
              <a:rPr lang="en-GB" sz="2000" dirty="0"/>
              <a:t>Think about the location</a:t>
            </a:r>
          </a:p>
          <a:p>
            <a:pPr marL="285750" indent="-285750">
              <a:lnSpc>
                <a:spcPct val="150000"/>
              </a:lnSpc>
              <a:buFont typeface="Arial" panose="020B0604020202020204" pitchFamily="34" charset="0"/>
              <a:buChar char="•"/>
            </a:pPr>
            <a:r>
              <a:rPr lang="en-GB" sz="2000" dirty="0"/>
              <a:t>Consider facilities/ kitchen appliances; oven, hob, toaster etc.</a:t>
            </a:r>
          </a:p>
          <a:p>
            <a:pPr marL="285750" indent="-285750">
              <a:lnSpc>
                <a:spcPct val="150000"/>
              </a:lnSpc>
              <a:buFont typeface="Arial" panose="020B0604020202020204" pitchFamily="34" charset="0"/>
              <a:buChar char="•"/>
            </a:pPr>
            <a:r>
              <a:rPr lang="en-GB" sz="2000" dirty="0"/>
              <a:t>Be flexible as you have to rank in order of preference </a:t>
            </a:r>
          </a:p>
          <a:p>
            <a:pPr marL="285750" indent="-285750">
              <a:lnSpc>
                <a:spcPct val="150000"/>
              </a:lnSpc>
              <a:buFont typeface="Arial" panose="020B0604020202020204" pitchFamily="34" charset="0"/>
              <a:buChar char="•"/>
            </a:pPr>
            <a:r>
              <a:rPr lang="en-GB" sz="2000" dirty="0"/>
              <a:t>Try the accommodation accredited by the University </a:t>
            </a:r>
          </a:p>
          <a:p>
            <a:pPr marL="285750" indent="-285750">
              <a:lnSpc>
                <a:spcPct val="150000"/>
              </a:lnSpc>
              <a:buFont typeface="Arial" panose="020B0604020202020204" pitchFamily="34" charset="0"/>
              <a:buChar char="•"/>
            </a:pPr>
            <a:r>
              <a:rPr lang="en-GB" sz="2000" dirty="0"/>
              <a:t>Find out how much bills will be (or additional costs)</a:t>
            </a:r>
          </a:p>
          <a:p>
            <a:pPr marL="285750" indent="-285750">
              <a:lnSpc>
                <a:spcPct val="150000"/>
              </a:lnSpc>
              <a:buFont typeface="Arial" panose="020B0604020202020204" pitchFamily="34" charset="0"/>
              <a:buChar char="•"/>
            </a:pPr>
            <a:r>
              <a:rPr lang="en-GB" sz="2000" dirty="0"/>
              <a:t>Google </a:t>
            </a:r>
            <a:r>
              <a:rPr lang="en-GB" sz="2000" dirty="0" err="1"/>
              <a:t>streetview</a:t>
            </a:r>
            <a:r>
              <a:rPr lang="en-GB" sz="2000" dirty="0"/>
              <a:t> to check out the area</a:t>
            </a:r>
          </a:p>
          <a:p>
            <a:pPr marL="285750" indent="-285750">
              <a:lnSpc>
                <a:spcPct val="150000"/>
              </a:lnSpc>
              <a:buFont typeface="Arial" panose="020B0604020202020204" pitchFamily="34" charset="0"/>
              <a:buChar char="•"/>
            </a:pPr>
            <a:r>
              <a:rPr lang="en-GB" sz="2000" dirty="0"/>
              <a:t>Talk to your University student services/ accommodation office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r>
              <a:rPr lang="en-GB" dirty="0"/>
              <a:t> </a:t>
            </a:r>
          </a:p>
        </p:txBody>
      </p:sp>
    </p:spTree>
    <p:extLst>
      <p:ext uri="{BB962C8B-B14F-4D97-AF65-F5344CB8AC3E}">
        <p14:creationId xmlns:p14="http://schemas.microsoft.com/office/powerpoint/2010/main" val="189475070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1680" y="622184"/>
            <a:ext cx="7351402" cy="685107"/>
          </a:xfrm>
          <a:prstGeom prst="rect">
            <a:avLst/>
          </a:prstGeom>
          <a:solidFill>
            <a:srgbClr val="0F7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rPr>
              <a:t>DIAMOND 9 – PACKING EDITION</a:t>
            </a:r>
          </a:p>
        </p:txBody>
      </p:sp>
      <p:sp>
        <p:nvSpPr>
          <p:cNvPr id="5" name="Content Placeholder 2"/>
          <p:cNvSpPr txBox="1">
            <a:spLocks/>
          </p:cNvSpPr>
          <p:nvPr/>
        </p:nvSpPr>
        <p:spPr>
          <a:xfrm>
            <a:off x="501681" y="1825625"/>
            <a:ext cx="6751736" cy="4351338"/>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dirty="0"/>
              <a:t>You should have a diamond grid like this:</a:t>
            </a:r>
          </a:p>
          <a:p>
            <a:endParaRPr lang="en-GB" dirty="0"/>
          </a:p>
          <a:p>
            <a:r>
              <a:rPr lang="en-GB" dirty="0"/>
              <a:t>On the next screen you will see a list of 15 items, your task is to choose which 9 items you will want to take with you to university, in order of importance (the top of the diamond being the most important, and the bottom being the least)</a:t>
            </a:r>
          </a:p>
          <a:p>
            <a:endParaRPr lang="en-GB" dirty="0"/>
          </a:p>
          <a:p>
            <a:r>
              <a:rPr lang="en-GB" dirty="0"/>
              <a:t>Choose wisely!</a:t>
            </a:r>
          </a:p>
        </p:txBody>
      </p:sp>
      <p:pic>
        <p:nvPicPr>
          <p:cNvPr id="6" name="Picture 2" descr="Diamond Nine template | Teaching Resources"/>
          <p:cNvPicPr>
            <a:picLocks noChangeAspect="1" noChangeArrowheads="1"/>
          </p:cNvPicPr>
          <p:nvPr/>
        </p:nvPicPr>
        <p:blipFill rotWithShape="1">
          <a:blip r:embed="rId3">
            <a:extLst>
              <a:ext uri="{28A0092B-C50C-407E-A947-70E740481C1C}">
                <a14:useLocalDpi xmlns:a14="http://schemas.microsoft.com/office/drawing/2010/main" val="0"/>
              </a:ext>
            </a:extLst>
          </a:blip>
          <a:srcRect t="7191" b="22742"/>
          <a:stretch/>
        </p:blipFill>
        <p:spPr bwMode="auto">
          <a:xfrm>
            <a:off x="7853082" y="964737"/>
            <a:ext cx="4338918" cy="429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3885494"/>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6278" y="428891"/>
            <a:ext cx="5222808" cy="685107"/>
          </a:xfrm>
          <a:prstGeom prst="rect">
            <a:avLst/>
          </a:prstGeom>
          <a:solidFill>
            <a:srgbClr val="0F7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rPr>
              <a:t>DIAMOND 9 CHECKLIST</a:t>
            </a:r>
          </a:p>
        </p:txBody>
      </p:sp>
      <p:sp>
        <p:nvSpPr>
          <p:cNvPr id="3" name="Content Placeholder 2"/>
          <p:cNvSpPr txBox="1">
            <a:spLocks/>
          </p:cNvSpPr>
          <p:nvPr/>
        </p:nvSpPr>
        <p:spPr>
          <a:xfrm>
            <a:off x="474020" y="1287630"/>
            <a:ext cx="4109269" cy="5392776"/>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1800" dirty="0"/>
              <a:t>Toaster</a:t>
            </a:r>
          </a:p>
          <a:p>
            <a:r>
              <a:rPr lang="en-GB" sz="1800" dirty="0"/>
              <a:t>Basketball hoop laundry basket </a:t>
            </a:r>
          </a:p>
          <a:p>
            <a:r>
              <a:rPr lang="en-GB" sz="1800" dirty="0"/>
              <a:t>Door stop</a:t>
            </a:r>
          </a:p>
          <a:p>
            <a:r>
              <a:rPr lang="en-GB" sz="1800" dirty="0"/>
              <a:t>Laptop</a:t>
            </a:r>
          </a:p>
          <a:p>
            <a:r>
              <a:rPr lang="en-GB" sz="1800" dirty="0"/>
              <a:t>Cookbook </a:t>
            </a:r>
          </a:p>
          <a:p>
            <a:r>
              <a:rPr lang="en-GB" sz="1800" dirty="0"/>
              <a:t>Hangers </a:t>
            </a:r>
          </a:p>
          <a:p>
            <a:r>
              <a:rPr lang="en-GB" sz="1800" dirty="0"/>
              <a:t>Self-stirring mug </a:t>
            </a:r>
          </a:p>
          <a:p>
            <a:r>
              <a:rPr lang="en-GB" sz="1800" dirty="0"/>
              <a:t>Fairy lights</a:t>
            </a:r>
          </a:p>
          <a:p>
            <a:r>
              <a:rPr lang="en-GB" sz="1800" dirty="0"/>
              <a:t>Digital photo frame</a:t>
            </a:r>
          </a:p>
          <a:p>
            <a:r>
              <a:rPr lang="en-GB" sz="1800" dirty="0"/>
              <a:t>Stuffed teddy</a:t>
            </a:r>
          </a:p>
          <a:p>
            <a:r>
              <a:rPr lang="en-GB" sz="1800" dirty="0"/>
              <a:t>Whiteboard and pen </a:t>
            </a:r>
          </a:p>
          <a:p>
            <a:r>
              <a:rPr lang="en-GB" sz="1800" dirty="0"/>
              <a:t>Nerf guns</a:t>
            </a:r>
          </a:p>
          <a:p>
            <a:r>
              <a:rPr lang="en-GB" sz="1800" dirty="0"/>
              <a:t>Monopoly </a:t>
            </a:r>
          </a:p>
          <a:p>
            <a:r>
              <a:rPr lang="en-GB" sz="1800" dirty="0"/>
              <a:t>Houseplant </a:t>
            </a:r>
          </a:p>
          <a:p>
            <a:r>
              <a:rPr lang="en-GB" sz="1800" dirty="0"/>
              <a:t>HDMI cable</a:t>
            </a:r>
          </a:p>
        </p:txBody>
      </p:sp>
      <p:pic>
        <p:nvPicPr>
          <p:cNvPr id="5" name="Picture 2" descr="Tower Scandi T20027G 2-Slice Toaster with Adjustable Browning Control, 7  Toasting Functions, Cancel, Defrost and Reheating Settings, Stylish  Scandinavian Design, 800 W, Grey with Wood Accents: Amazon.co.uk: Kitchen &amp;  Hom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00935" y="392079"/>
            <a:ext cx="1235214" cy="114334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The Dirty Dunk: Over-the-door basketball hoop laundry hamp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7891" y="2351430"/>
            <a:ext cx="1665097" cy="199811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Select Hardware Door Wedge Polished Chrome Finish (1 Pack) | Robert Dya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28903" y="180058"/>
            <a:ext cx="1440469" cy="144046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a:stretch>
            <a:fillRect/>
          </a:stretch>
        </p:blipFill>
        <p:spPr>
          <a:xfrm>
            <a:off x="8769372" y="115275"/>
            <a:ext cx="2202873" cy="1652155"/>
          </a:xfrm>
          <a:prstGeom prst="rect">
            <a:avLst/>
          </a:prstGeom>
        </p:spPr>
      </p:pic>
      <p:pic>
        <p:nvPicPr>
          <p:cNvPr id="9" name="Picture 8"/>
          <p:cNvPicPr>
            <a:picLocks noChangeAspect="1"/>
          </p:cNvPicPr>
          <p:nvPr/>
        </p:nvPicPr>
        <p:blipFill>
          <a:blip r:embed="rId7"/>
          <a:stretch>
            <a:fillRect/>
          </a:stretch>
        </p:blipFill>
        <p:spPr>
          <a:xfrm>
            <a:off x="10863926" y="229949"/>
            <a:ext cx="1096248" cy="1362327"/>
          </a:xfrm>
          <a:prstGeom prst="rect">
            <a:avLst/>
          </a:prstGeom>
        </p:spPr>
      </p:pic>
      <p:pic>
        <p:nvPicPr>
          <p:cNvPr id="10" name="Picture 8" descr="BUMERANG natural, Hanger - IKE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41934" y="1743524"/>
            <a:ext cx="1724272" cy="172427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STONCEL Self Stirring Mug: Amazon.co.uk: Kitchen &amp; Hom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21350" y="1641267"/>
            <a:ext cx="1336514" cy="146690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Lights4fun Battery Operated Fairy Lights with 50 Micro Warm White LEDs on  Silver Wire: Amazon.co.uk: Kitchen &amp; Hom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01136" y="1985901"/>
            <a:ext cx="1414016" cy="141401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Nixplay Smart Digital Photo Frame 10.1 Inch - Share: Amazon.co.uk: Camera &amp;  Photo"/>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375461" y="1981525"/>
            <a:ext cx="1567909" cy="124827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Amazon.com: Baby GUND My 1st Teddy Bear Stuffed Animal Plush, Tan 15&quot;: Toys  &amp; Game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18190" y="4594038"/>
            <a:ext cx="2017915" cy="201791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8" descr="Whiteboard Set buy at Sport-Thieme.co.uk"/>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606718" y="3151929"/>
            <a:ext cx="1839480" cy="18394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0" descr="Nerf Ultra One Motorized Blaster -- High Capacity Drum -- 25 Official Nerf  Ultra Darts, the Farthest Flying Nerf Darts | Nerf"/>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623592" y="3455421"/>
            <a:ext cx="2291560" cy="170672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2" descr="Monopoly Classic Game | The Entertaine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100231" y="3619045"/>
            <a:ext cx="1955858" cy="195585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16">
            <a:clrChange>
              <a:clrFrom>
                <a:srgbClr val="FFFFFF"/>
              </a:clrFrom>
              <a:clrTo>
                <a:srgbClr val="FFFFFF">
                  <a:alpha val="0"/>
                </a:srgbClr>
              </a:clrTo>
            </a:clrChange>
          </a:blip>
          <a:stretch>
            <a:fillRect/>
          </a:stretch>
        </p:blipFill>
        <p:spPr>
          <a:xfrm>
            <a:off x="7764172" y="4953661"/>
            <a:ext cx="1793753" cy="1793753"/>
          </a:xfrm>
          <a:prstGeom prst="rect">
            <a:avLst/>
          </a:prstGeom>
        </p:spPr>
      </p:pic>
      <p:pic>
        <p:nvPicPr>
          <p:cNvPr id="19" name="Picture 24" descr="15 m High Speed HDMI Cable with Ethernet - 2L-7D15H, ATEN HDMI Cables |  ATEN United Kingdom"/>
          <p:cNvPicPr>
            <a:picLocks noChangeAspect="1" noChangeArrowheads="1"/>
          </p:cNvPicPr>
          <p:nvPr/>
        </p:nvPicPr>
        <p:blipFill>
          <a:blip r:embed="rId17"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221745" y="4953661"/>
            <a:ext cx="2640377" cy="1848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349690"/>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1680" y="473328"/>
            <a:ext cx="8153222" cy="1170757"/>
          </a:xfrm>
          <a:prstGeom prst="rect">
            <a:avLst/>
          </a:prstGeom>
          <a:solidFill>
            <a:srgbClr val="0F7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rPr>
              <a:t>SOME THINGS THAT MIGHT BE GOOD TO TAKE:</a:t>
            </a:r>
          </a:p>
        </p:txBody>
      </p:sp>
      <p:sp>
        <p:nvSpPr>
          <p:cNvPr id="3" name="Content Placeholder 2"/>
          <p:cNvSpPr txBox="1">
            <a:spLocks/>
          </p:cNvSpPr>
          <p:nvPr/>
        </p:nvSpPr>
        <p:spPr>
          <a:xfrm>
            <a:off x="501679" y="1960304"/>
            <a:ext cx="11224155"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2400" dirty="0"/>
              <a:t>Kitchen utensils </a:t>
            </a:r>
          </a:p>
          <a:p>
            <a:r>
              <a:rPr lang="en-GB" sz="2400" dirty="0"/>
              <a:t>Desk organiser </a:t>
            </a:r>
          </a:p>
          <a:p>
            <a:r>
              <a:rPr lang="en-GB" sz="2400" dirty="0"/>
              <a:t>Door stop </a:t>
            </a:r>
          </a:p>
          <a:p>
            <a:r>
              <a:rPr lang="en-GB" sz="2400" dirty="0"/>
              <a:t>Cleaning products </a:t>
            </a:r>
          </a:p>
          <a:p>
            <a:r>
              <a:rPr lang="en-GB" sz="2400" dirty="0"/>
              <a:t>Folders/</a:t>
            </a:r>
            <a:r>
              <a:rPr lang="en-GB" sz="2400" dirty="0" err="1"/>
              <a:t>ringbinders</a:t>
            </a:r>
            <a:r>
              <a:rPr lang="en-GB" sz="2400" dirty="0"/>
              <a:t> </a:t>
            </a:r>
          </a:p>
          <a:p>
            <a:r>
              <a:rPr lang="en-GB" sz="2400" dirty="0"/>
              <a:t>Gym wear </a:t>
            </a:r>
          </a:p>
          <a:p>
            <a:endParaRPr lang="en-GB" sz="2400" dirty="0"/>
          </a:p>
          <a:p>
            <a:r>
              <a:rPr lang="en-GB" sz="2400" dirty="0"/>
              <a:t>Is there anything else you can think of that might be useful to take?</a:t>
            </a:r>
          </a:p>
          <a:p>
            <a:r>
              <a:rPr lang="en-GB" sz="2400" dirty="0"/>
              <a:t>Think about what’s going to help you socialise? Stay organised? </a:t>
            </a:r>
          </a:p>
          <a:p>
            <a:endParaRPr lang="en-GB" sz="2400" dirty="0"/>
          </a:p>
        </p:txBody>
      </p:sp>
    </p:spTree>
    <p:extLst>
      <p:ext uri="{BB962C8B-B14F-4D97-AF65-F5344CB8AC3E}">
        <p14:creationId xmlns:p14="http://schemas.microsoft.com/office/powerpoint/2010/main" val="624129982"/>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1680" y="622184"/>
            <a:ext cx="2465455" cy="685107"/>
          </a:xfrm>
          <a:prstGeom prst="rect">
            <a:avLst/>
          </a:prstGeom>
          <a:solidFill>
            <a:srgbClr val="0F7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rPr>
              <a:t>COOKING </a:t>
            </a:r>
          </a:p>
        </p:txBody>
      </p:sp>
      <p:pic>
        <p:nvPicPr>
          <p:cNvPr id="1040" name="Picture 16" descr="Quorn Mince | Quor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1875" y="4381587"/>
            <a:ext cx="2761122" cy="18407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01680" y="1684421"/>
            <a:ext cx="9054082" cy="461665"/>
          </a:xfrm>
          <a:prstGeom prst="rect">
            <a:avLst/>
          </a:prstGeom>
          <a:noFill/>
        </p:spPr>
        <p:txBody>
          <a:bodyPr wrap="none" rtlCol="0">
            <a:spAutoFit/>
          </a:bodyPr>
          <a:lstStyle/>
          <a:p>
            <a:r>
              <a:rPr lang="en-GB" sz="2400" dirty="0"/>
              <a:t>You have the following 4 ingredients. What dish can these make?</a:t>
            </a:r>
          </a:p>
        </p:txBody>
      </p:sp>
      <p:pic>
        <p:nvPicPr>
          <p:cNvPr id="1026" name="Picture 2" descr="7 Easy Spaghetti Bakes to Make This Win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940" y="2214484"/>
            <a:ext cx="2838437" cy="18030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ean Beef Steak Mince – 250g – Kcal Kitche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10824" y="4017496"/>
            <a:ext cx="2312621" cy="231262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elloFresh recalls onions as part of outbreak control efforts | Food Safety  New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9838" y="2206294"/>
            <a:ext cx="3338059" cy="189156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New tomato varieties launched at Fruit Logistica"/>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52978" y="4097861"/>
            <a:ext cx="2629244" cy="197193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621875" y="5683624"/>
            <a:ext cx="394660" cy="369332"/>
          </a:xfrm>
          <a:prstGeom prst="rect">
            <a:avLst/>
          </a:prstGeom>
          <a:noFill/>
        </p:spPr>
        <p:txBody>
          <a:bodyPr wrap="none" rtlCol="0">
            <a:spAutoFit/>
          </a:bodyPr>
          <a:lstStyle/>
          <a:p>
            <a:r>
              <a:rPr lang="en-GB" dirty="0"/>
              <a:t>or</a:t>
            </a:r>
          </a:p>
        </p:txBody>
      </p:sp>
      <p:sp>
        <p:nvSpPr>
          <p:cNvPr id="6" name="Rounded Rectangle 5"/>
          <p:cNvSpPr/>
          <p:nvPr/>
        </p:nvSpPr>
        <p:spPr>
          <a:xfrm>
            <a:off x="8793464" y="2670821"/>
            <a:ext cx="2588410" cy="1119125"/>
          </a:xfrm>
          <a:prstGeom prst="round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Spaghetti Bolognese</a:t>
            </a:r>
          </a:p>
        </p:txBody>
      </p:sp>
    </p:spTree>
    <p:extLst>
      <p:ext uri="{BB962C8B-B14F-4D97-AF65-F5344CB8AC3E}">
        <p14:creationId xmlns:p14="http://schemas.microsoft.com/office/powerpoint/2010/main" val="8851072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1680" y="622184"/>
            <a:ext cx="2465455" cy="685107"/>
          </a:xfrm>
          <a:prstGeom prst="rect">
            <a:avLst/>
          </a:prstGeom>
          <a:solidFill>
            <a:srgbClr val="0F7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rPr>
              <a:t>COOKING </a:t>
            </a:r>
          </a:p>
        </p:txBody>
      </p:sp>
      <p:sp>
        <p:nvSpPr>
          <p:cNvPr id="2" name="TextBox 1"/>
          <p:cNvSpPr txBox="1"/>
          <p:nvPr/>
        </p:nvSpPr>
        <p:spPr>
          <a:xfrm>
            <a:off x="501680" y="1684421"/>
            <a:ext cx="8712642" cy="461665"/>
          </a:xfrm>
          <a:prstGeom prst="rect">
            <a:avLst/>
          </a:prstGeom>
          <a:noFill/>
        </p:spPr>
        <p:txBody>
          <a:bodyPr wrap="none" rtlCol="0">
            <a:spAutoFit/>
          </a:bodyPr>
          <a:lstStyle/>
          <a:p>
            <a:r>
              <a:rPr lang="en-GB" sz="2400" dirty="0"/>
              <a:t>You have the following 4 ingredients. What dish can you make?</a:t>
            </a:r>
          </a:p>
        </p:txBody>
      </p:sp>
      <p:pic>
        <p:nvPicPr>
          <p:cNvPr id="10" name="Picture 2" descr="White rice Nutrition Facts - Eat This Mu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5669" y="2417844"/>
            <a:ext cx="2059789" cy="154484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hilli Con Carne Sauce - Mexican Food - Old El Pas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680" y="2430883"/>
            <a:ext cx="3217179" cy="21447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Quorn Mince | Quor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0063" y="4216530"/>
            <a:ext cx="2761122" cy="184074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Lean Beef Steak Mince – 250g – Kcal Kitchen"/>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79012" y="3852439"/>
            <a:ext cx="2312621" cy="231262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590063" y="5518567"/>
            <a:ext cx="394660" cy="369332"/>
          </a:xfrm>
          <a:prstGeom prst="rect">
            <a:avLst/>
          </a:prstGeom>
          <a:noFill/>
        </p:spPr>
        <p:txBody>
          <a:bodyPr wrap="none" rtlCol="0">
            <a:spAutoFit/>
          </a:bodyPr>
          <a:lstStyle/>
          <a:p>
            <a:r>
              <a:rPr lang="en-GB" dirty="0"/>
              <a:t>or</a:t>
            </a:r>
          </a:p>
        </p:txBody>
      </p:sp>
      <p:pic>
        <p:nvPicPr>
          <p:cNvPr id="4102" name="Picture 6" descr="Tesco Red Kidney Beans 400G - Tesco Groceri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95937" y="2417844"/>
            <a:ext cx="1552697" cy="155269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786737" y="3495675"/>
            <a:ext cx="637996" cy="161926"/>
          </a:xfrm>
          <a:prstGeom prst="rect">
            <a:avLst/>
          </a:prstGeom>
          <a:solidFill>
            <a:srgbClr val="F0F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ed Rectangle 17"/>
          <p:cNvSpPr/>
          <p:nvPr/>
        </p:nvSpPr>
        <p:spPr>
          <a:xfrm>
            <a:off x="8793464" y="2670821"/>
            <a:ext cx="2588410" cy="1119125"/>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Chilli Con Carne</a:t>
            </a:r>
          </a:p>
        </p:txBody>
      </p:sp>
    </p:spTree>
    <p:extLst>
      <p:ext uri="{BB962C8B-B14F-4D97-AF65-F5344CB8AC3E}">
        <p14:creationId xmlns:p14="http://schemas.microsoft.com/office/powerpoint/2010/main" val="102896833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1680" y="622184"/>
            <a:ext cx="2465455" cy="685107"/>
          </a:xfrm>
          <a:prstGeom prst="rect">
            <a:avLst/>
          </a:prstGeom>
          <a:solidFill>
            <a:srgbClr val="0F7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rPr>
              <a:t>COOKING </a:t>
            </a:r>
          </a:p>
        </p:txBody>
      </p:sp>
      <p:sp>
        <p:nvSpPr>
          <p:cNvPr id="2" name="TextBox 1"/>
          <p:cNvSpPr txBox="1"/>
          <p:nvPr/>
        </p:nvSpPr>
        <p:spPr>
          <a:xfrm>
            <a:off x="501680" y="1684421"/>
            <a:ext cx="8712642" cy="461665"/>
          </a:xfrm>
          <a:prstGeom prst="rect">
            <a:avLst/>
          </a:prstGeom>
          <a:noFill/>
        </p:spPr>
        <p:txBody>
          <a:bodyPr wrap="none" rtlCol="0">
            <a:spAutoFit/>
          </a:bodyPr>
          <a:lstStyle/>
          <a:p>
            <a:r>
              <a:rPr lang="en-GB" sz="2400" dirty="0"/>
              <a:t>You have the following 4 ingredients. What dish can you make?</a:t>
            </a:r>
          </a:p>
        </p:txBody>
      </p:sp>
      <p:pic>
        <p:nvPicPr>
          <p:cNvPr id="1034" name="Picture 10" descr="Chicken breast Nutrition Facts - Eat This Mu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6091" y="2428954"/>
            <a:ext cx="2166338" cy="162475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elloFresh recalls onions as part of outbreak control efforts | Food Safety  New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4774" y="2284566"/>
            <a:ext cx="3338059" cy="189156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ecipe for Stuffed Peppers With Salmon"/>
          <p:cNvPicPr>
            <a:picLocks noChangeAspect="1" noChangeArrowheads="1"/>
          </p:cNvPicPr>
          <p:nvPr/>
        </p:nvPicPr>
        <p:blipFill>
          <a:blip r:embed="rId5">
            <a:clrChange>
              <a:clrFrom>
                <a:srgbClr val="FAF9F7"/>
              </a:clrFrom>
              <a:clrTo>
                <a:srgbClr val="FAF9F7">
                  <a:alpha val="0"/>
                </a:srgbClr>
              </a:clrTo>
            </a:clrChange>
            <a:extLst>
              <a:ext uri="{28A0092B-C50C-407E-A947-70E740481C1C}">
                <a14:useLocalDpi xmlns:a14="http://schemas.microsoft.com/office/drawing/2010/main" val="0"/>
              </a:ext>
            </a:extLst>
          </a:blip>
          <a:srcRect/>
          <a:stretch>
            <a:fillRect/>
          </a:stretch>
        </p:blipFill>
        <p:spPr bwMode="auto">
          <a:xfrm>
            <a:off x="1566400" y="4067295"/>
            <a:ext cx="3165720" cy="21104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lour tortilla - Wikipedi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4773" y="4240663"/>
            <a:ext cx="2265979" cy="184110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groceries.morrisons.com/productImages/114/114434011_0_640x640.jpg?identifier=ff457c90280b4e6dda5039a50e258fb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338" y="2430883"/>
            <a:ext cx="1558294" cy="155829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952041" y="3564241"/>
            <a:ext cx="394660" cy="369332"/>
          </a:xfrm>
          <a:prstGeom prst="rect">
            <a:avLst/>
          </a:prstGeom>
          <a:noFill/>
        </p:spPr>
        <p:txBody>
          <a:bodyPr wrap="none" rtlCol="0">
            <a:spAutoFit/>
          </a:bodyPr>
          <a:lstStyle/>
          <a:p>
            <a:r>
              <a:rPr lang="en-GB" dirty="0"/>
              <a:t>or</a:t>
            </a:r>
          </a:p>
        </p:txBody>
      </p:sp>
      <p:sp>
        <p:nvSpPr>
          <p:cNvPr id="13" name="Rounded Rectangle 12"/>
          <p:cNvSpPr/>
          <p:nvPr/>
        </p:nvSpPr>
        <p:spPr>
          <a:xfrm>
            <a:off x="8793464" y="2670821"/>
            <a:ext cx="2588410" cy="1119125"/>
          </a:xfrm>
          <a:prstGeom prst="roundRect">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Fajitas</a:t>
            </a:r>
          </a:p>
        </p:txBody>
      </p:sp>
    </p:spTree>
    <p:extLst>
      <p:ext uri="{BB962C8B-B14F-4D97-AF65-F5344CB8AC3E}">
        <p14:creationId xmlns:p14="http://schemas.microsoft.com/office/powerpoint/2010/main" val="255829158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1680" y="622184"/>
            <a:ext cx="2465455" cy="685107"/>
          </a:xfrm>
          <a:prstGeom prst="rect">
            <a:avLst/>
          </a:prstGeom>
          <a:solidFill>
            <a:srgbClr val="0F7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rPr>
              <a:t>COOKING </a:t>
            </a:r>
          </a:p>
        </p:txBody>
      </p:sp>
      <p:sp>
        <p:nvSpPr>
          <p:cNvPr id="2" name="TextBox 1"/>
          <p:cNvSpPr txBox="1"/>
          <p:nvPr/>
        </p:nvSpPr>
        <p:spPr>
          <a:xfrm>
            <a:off x="501680" y="1684421"/>
            <a:ext cx="8712642" cy="461665"/>
          </a:xfrm>
          <a:prstGeom prst="rect">
            <a:avLst/>
          </a:prstGeom>
          <a:noFill/>
        </p:spPr>
        <p:txBody>
          <a:bodyPr wrap="none" rtlCol="0">
            <a:spAutoFit/>
          </a:bodyPr>
          <a:lstStyle/>
          <a:p>
            <a:r>
              <a:rPr lang="en-GB" sz="2400" dirty="0"/>
              <a:t>You have the following 4 ingredients. What dish can you make?</a:t>
            </a:r>
          </a:p>
        </p:txBody>
      </p:sp>
      <p:pic>
        <p:nvPicPr>
          <p:cNvPr id="1034" name="Picture 10" descr="Chicken breast Nutrition Facts - Eat This Mu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822" y="2570033"/>
            <a:ext cx="2013984" cy="151048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White rice Nutrition Facts - Eat This Mu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5267" y="4568118"/>
            <a:ext cx="2281781" cy="171133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harwood's Butter Chicken Cooking Sauce 420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7048" y="2867210"/>
            <a:ext cx="1013155" cy="226060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esco Plain Naans 2 Pack 260G - Tesco Groceries"/>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53061" y="3325277"/>
            <a:ext cx="2821054" cy="282105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There's a limit to how much fruit and vegetables are good for you - The  Washington Pos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6296" y="2723882"/>
            <a:ext cx="1394739" cy="139473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208966" y="3743534"/>
            <a:ext cx="394660" cy="369332"/>
          </a:xfrm>
          <a:prstGeom prst="rect">
            <a:avLst/>
          </a:prstGeom>
          <a:noFill/>
        </p:spPr>
        <p:txBody>
          <a:bodyPr wrap="none" rtlCol="0">
            <a:spAutoFit/>
          </a:bodyPr>
          <a:lstStyle/>
          <a:p>
            <a:r>
              <a:rPr lang="en-GB" dirty="0"/>
              <a:t>or</a:t>
            </a:r>
          </a:p>
        </p:txBody>
      </p:sp>
      <p:sp>
        <p:nvSpPr>
          <p:cNvPr id="13" name="Rectangle 12"/>
          <p:cNvSpPr/>
          <p:nvPr/>
        </p:nvSpPr>
        <p:spPr>
          <a:xfrm>
            <a:off x="4503619" y="4112866"/>
            <a:ext cx="351307" cy="296574"/>
          </a:xfrm>
          <a:prstGeom prst="rect">
            <a:avLst/>
          </a:prstGeom>
          <a:solidFill>
            <a:srgbClr val="E85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p:cNvSpPr/>
          <p:nvPr/>
        </p:nvSpPr>
        <p:spPr>
          <a:xfrm>
            <a:off x="8793464" y="2670821"/>
            <a:ext cx="2588410" cy="1119125"/>
          </a:xfrm>
          <a:prstGeom prst="roundRect">
            <a:avLst/>
          </a:prstGeom>
          <a:solidFill>
            <a:srgbClr val="ED21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Chicken or Veggie Curry</a:t>
            </a:r>
          </a:p>
        </p:txBody>
      </p:sp>
    </p:spTree>
    <p:extLst>
      <p:ext uri="{BB962C8B-B14F-4D97-AF65-F5344CB8AC3E}">
        <p14:creationId xmlns:p14="http://schemas.microsoft.com/office/powerpoint/2010/main" val="160823644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4450" y="408824"/>
            <a:ext cx="7632127" cy="891872"/>
          </a:xfrm>
          <a:prstGeom prst="rect">
            <a:avLst/>
          </a:prstGeom>
          <a:solidFill>
            <a:srgbClr val="0F7CC6"/>
          </a:solidFill>
          <a:ln>
            <a:solidFill>
              <a:srgbClr val="0F7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t>PREVIOUS SESSION’S OBJECTIVES</a:t>
            </a:r>
          </a:p>
        </p:txBody>
      </p:sp>
      <p:sp>
        <p:nvSpPr>
          <p:cNvPr id="3" name="Rounded Rectangle 2"/>
          <p:cNvSpPr/>
          <p:nvPr/>
        </p:nvSpPr>
        <p:spPr>
          <a:xfrm>
            <a:off x="505691" y="1659568"/>
            <a:ext cx="10515600" cy="1110701"/>
          </a:xfrm>
          <a:prstGeom prst="roundRect">
            <a:avLst>
              <a:gd name="adj" fmla="val 1000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0">
            <a:schemeClr val="lt1">
              <a:alpha val="0"/>
              <a:hueOff val="0"/>
              <a:satOff val="0"/>
              <a:lumOff val="0"/>
              <a:alphaOff val="0"/>
            </a:schemeClr>
          </a:lnRef>
          <a:fillRef idx="1">
            <a:scrgbClr r="0" g="0" b="0"/>
          </a:fillRef>
          <a:effectRef idx="0">
            <a:schemeClr val="accent2">
              <a:hueOff val="0"/>
              <a:satOff val="0"/>
              <a:lumOff val="0"/>
              <a:alphaOff val="0"/>
            </a:schemeClr>
          </a:effectRef>
          <a:fontRef idx="minor"/>
        </p:style>
        <p:txBody>
          <a:bodyPr/>
          <a:lstStyle/>
          <a:p>
            <a:endParaRPr lang="en-GB"/>
          </a:p>
        </p:txBody>
      </p:sp>
      <p:sp>
        <p:nvSpPr>
          <p:cNvPr id="5" name="Rectangle 4" descr="Blog"/>
          <p:cNvSpPr/>
          <p:nvPr/>
        </p:nvSpPr>
        <p:spPr>
          <a:xfrm>
            <a:off x="722762" y="1833596"/>
            <a:ext cx="762643" cy="762643"/>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GB"/>
          </a:p>
        </p:txBody>
      </p:sp>
      <p:grpSp>
        <p:nvGrpSpPr>
          <p:cNvPr id="6" name="Group 5"/>
          <p:cNvGrpSpPr/>
          <p:nvPr/>
        </p:nvGrpSpPr>
        <p:grpSpPr>
          <a:xfrm>
            <a:off x="1746662" y="1659568"/>
            <a:ext cx="9165772" cy="1110701"/>
            <a:chOff x="1282860" y="601630"/>
            <a:chExt cx="9232739" cy="1110701"/>
          </a:xfrm>
        </p:grpSpPr>
        <p:sp>
          <p:nvSpPr>
            <p:cNvPr id="7" name="Rectangle 6"/>
            <p:cNvSpPr/>
            <p:nvPr/>
          </p:nvSpPr>
          <p:spPr>
            <a:xfrm>
              <a:off x="1282860" y="601630"/>
              <a:ext cx="9232739" cy="111070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a:lstStyle/>
            <a:p>
              <a:endParaRPr lang="en-GB"/>
            </a:p>
          </p:txBody>
        </p:sp>
        <p:sp>
          <p:nvSpPr>
            <p:cNvPr id="8" name="Rectangle 7"/>
            <p:cNvSpPr/>
            <p:nvPr/>
          </p:nvSpPr>
          <p:spPr>
            <a:xfrm>
              <a:off x="1282860" y="601630"/>
              <a:ext cx="9232739" cy="1110701"/>
            </a:xfrm>
            <a:prstGeom prst="rect">
              <a:avLst/>
            </a:prstGeom>
          </p:spPr>
          <p:style>
            <a:lnRef idx="0">
              <a:scrgbClr r="0" g="0" b="0"/>
            </a:lnRef>
            <a:fillRef idx="0">
              <a:scrgbClr r="0" g="0" b="0"/>
            </a:fillRef>
            <a:effectRef idx="0">
              <a:scrgbClr r="0" g="0" b="0"/>
            </a:effectRef>
            <a:fontRef idx="minor">
              <a:schemeClr val="bg1">
                <a:hueOff val="0"/>
                <a:satOff val="0"/>
                <a:lumOff val="0"/>
                <a:alphaOff val="0"/>
              </a:schemeClr>
            </a:fontRef>
          </p:style>
          <p:txBody>
            <a:bodyPr spcFirstLastPara="0" vert="horz" wrap="square" lIns="117549" tIns="117549" rIns="117549" bIns="117549" numCol="1" spcCol="1270" anchor="ctr" anchorCtr="0">
              <a:noAutofit/>
            </a:bodyPr>
            <a:lstStyle/>
            <a:p>
              <a:pPr lvl="0" algn="l" defTabSz="1244600">
                <a:lnSpc>
                  <a:spcPct val="90000"/>
                </a:lnSpc>
                <a:spcBef>
                  <a:spcPct val="0"/>
                </a:spcBef>
                <a:spcAft>
                  <a:spcPct val="35000"/>
                </a:spcAft>
              </a:pPr>
              <a:r>
                <a:rPr lang="en-US" sz="2400" b="1" kern="1200" dirty="0">
                  <a:solidFill>
                    <a:schemeClr val="bg1"/>
                  </a:solidFill>
                </a:rPr>
                <a:t>OBJECTIVE 1: </a:t>
              </a:r>
              <a:r>
                <a:rPr lang="en-US" sz="2400" kern="1200" dirty="0">
                  <a:solidFill>
                    <a:schemeClr val="bg1"/>
                  </a:solidFill>
                </a:rPr>
                <a:t>To understand </a:t>
              </a:r>
              <a:r>
                <a:rPr lang="en-US" sz="2400" dirty="0">
                  <a:solidFill>
                    <a:schemeClr val="bg1"/>
                  </a:solidFill>
                </a:rPr>
                <a:t>w</a:t>
              </a:r>
              <a:r>
                <a:rPr lang="en-US" sz="2400" kern="1200" dirty="0">
                  <a:solidFill>
                    <a:schemeClr val="bg1"/>
                  </a:solidFill>
                </a:rPr>
                <a:t>hat budgeting is and how it can help you manage your </a:t>
              </a:r>
              <a:r>
                <a:rPr lang="en-US" sz="2400" dirty="0">
                  <a:solidFill>
                    <a:schemeClr val="bg1"/>
                  </a:solidFill>
                </a:rPr>
                <a:t>finances</a:t>
              </a:r>
              <a:r>
                <a:rPr lang="en-US" sz="2400" kern="1200" dirty="0">
                  <a:solidFill>
                    <a:schemeClr val="bg1"/>
                  </a:solidFill>
                </a:rPr>
                <a:t> whilst at University.</a:t>
              </a:r>
            </a:p>
          </p:txBody>
        </p:sp>
      </p:grpSp>
      <p:sp>
        <p:nvSpPr>
          <p:cNvPr id="9" name="Rounded Rectangle 8"/>
          <p:cNvSpPr/>
          <p:nvPr/>
        </p:nvSpPr>
        <p:spPr>
          <a:xfrm>
            <a:off x="505691" y="3096481"/>
            <a:ext cx="10515600" cy="1110701"/>
          </a:xfrm>
          <a:prstGeom prst="roundRect">
            <a:avLst>
              <a:gd name="adj" fmla="val 1000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0">
            <a:schemeClr val="lt1">
              <a:alpha val="0"/>
              <a:hueOff val="0"/>
              <a:satOff val="0"/>
              <a:lumOff val="0"/>
              <a:alphaOff val="0"/>
            </a:schemeClr>
          </a:lnRef>
          <a:fillRef idx="1">
            <a:scrgbClr r="0" g="0" b="0"/>
          </a:fillRef>
          <a:effectRef idx="0">
            <a:schemeClr val="accent2">
              <a:hueOff val="0"/>
              <a:satOff val="0"/>
              <a:lumOff val="0"/>
              <a:alphaOff val="0"/>
            </a:schemeClr>
          </a:effectRef>
          <a:fontRef idx="minor"/>
        </p:style>
        <p:txBody>
          <a:bodyPr/>
          <a:lstStyle/>
          <a:p>
            <a:endParaRPr lang="en-GB"/>
          </a:p>
        </p:txBody>
      </p:sp>
      <p:sp>
        <p:nvSpPr>
          <p:cNvPr id="10" name="Rectangle 9" descr="Blog"/>
          <p:cNvSpPr/>
          <p:nvPr/>
        </p:nvSpPr>
        <p:spPr>
          <a:xfrm>
            <a:off x="722762" y="3270509"/>
            <a:ext cx="762643" cy="762643"/>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GB"/>
          </a:p>
        </p:txBody>
      </p:sp>
      <p:grpSp>
        <p:nvGrpSpPr>
          <p:cNvPr id="11" name="Group 10"/>
          <p:cNvGrpSpPr/>
          <p:nvPr/>
        </p:nvGrpSpPr>
        <p:grpSpPr>
          <a:xfrm>
            <a:off x="1746662" y="3096481"/>
            <a:ext cx="9165772" cy="1110701"/>
            <a:chOff x="1282860" y="601630"/>
            <a:chExt cx="9232739" cy="1110701"/>
          </a:xfrm>
        </p:grpSpPr>
        <p:sp>
          <p:nvSpPr>
            <p:cNvPr id="12" name="Rectangle 11"/>
            <p:cNvSpPr/>
            <p:nvPr/>
          </p:nvSpPr>
          <p:spPr>
            <a:xfrm>
              <a:off x="1282860" y="601630"/>
              <a:ext cx="9232739" cy="111070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a:lstStyle/>
            <a:p>
              <a:endParaRPr lang="en-GB"/>
            </a:p>
          </p:txBody>
        </p:sp>
        <p:sp>
          <p:nvSpPr>
            <p:cNvPr id="13" name="Rectangle 12"/>
            <p:cNvSpPr/>
            <p:nvPr/>
          </p:nvSpPr>
          <p:spPr>
            <a:xfrm>
              <a:off x="1282860" y="601630"/>
              <a:ext cx="9232739" cy="1110701"/>
            </a:xfrm>
            <a:prstGeom prst="rect">
              <a:avLst/>
            </a:prstGeom>
          </p:spPr>
          <p:style>
            <a:lnRef idx="0">
              <a:scrgbClr r="0" g="0" b="0"/>
            </a:lnRef>
            <a:fillRef idx="0">
              <a:scrgbClr r="0" g="0" b="0"/>
            </a:fillRef>
            <a:effectRef idx="0">
              <a:scrgbClr r="0" g="0" b="0"/>
            </a:effectRef>
            <a:fontRef idx="minor">
              <a:schemeClr val="bg1">
                <a:hueOff val="0"/>
                <a:satOff val="0"/>
                <a:lumOff val="0"/>
                <a:alphaOff val="0"/>
              </a:schemeClr>
            </a:fontRef>
          </p:style>
          <p:txBody>
            <a:bodyPr spcFirstLastPara="0" vert="horz" wrap="square" lIns="117549" tIns="117549" rIns="117549" bIns="117549" numCol="1" spcCol="1270" anchor="ctr" anchorCtr="0">
              <a:noAutofit/>
            </a:bodyPr>
            <a:lstStyle/>
            <a:p>
              <a:pPr lvl="0" algn="l" defTabSz="1244600">
                <a:lnSpc>
                  <a:spcPct val="90000"/>
                </a:lnSpc>
                <a:spcBef>
                  <a:spcPct val="0"/>
                </a:spcBef>
                <a:spcAft>
                  <a:spcPct val="35000"/>
                </a:spcAft>
              </a:pPr>
              <a:r>
                <a:rPr lang="en-US" sz="2400" b="1" kern="1200" dirty="0">
                  <a:solidFill>
                    <a:schemeClr val="bg1"/>
                  </a:solidFill>
                </a:rPr>
                <a:t>OBJECTIVE 2: </a:t>
              </a:r>
              <a:r>
                <a:rPr lang="en-US" sz="2400" dirty="0">
                  <a:solidFill>
                    <a:schemeClr val="bg1"/>
                  </a:solidFill>
                </a:rPr>
                <a:t>To u</a:t>
              </a:r>
              <a:r>
                <a:rPr lang="en-US" sz="2400" kern="1200" dirty="0">
                  <a:solidFill>
                    <a:schemeClr val="bg1"/>
                  </a:solidFill>
                </a:rPr>
                <a:t>nderstand how to make your </a:t>
              </a:r>
              <a:r>
                <a:rPr lang="en-US" sz="2400" dirty="0">
                  <a:solidFill>
                    <a:schemeClr val="bg1"/>
                  </a:solidFill>
                </a:rPr>
                <a:t>money</a:t>
              </a:r>
              <a:r>
                <a:rPr lang="en-US" sz="2400" kern="1200" dirty="0">
                  <a:solidFill>
                    <a:schemeClr val="bg1"/>
                  </a:solidFill>
                </a:rPr>
                <a:t> go further at University.</a:t>
              </a:r>
            </a:p>
          </p:txBody>
        </p:sp>
      </p:grpSp>
      <p:sp>
        <p:nvSpPr>
          <p:cNvPr id="14" name="Rounded Rectangle 13"/>
          <p:cNvSpPr/>
          <p:nvPr/>
        </p:nvSpPr>
        <p:spPr>
          <a:xfrm>
            <a:off x="505691" y="4566054"/>
            <a:ext cx="10515600" cy="1110701"/>
          </a:xfrm>
          <a:prstGeom prst="roundRect">
            <a:avLst>
              <a:gd name="adj" fmla="val 1000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0">
            <a:schemeClr val="lt1">
              <a:alpha val="0"/>
              <a:hueOff val="0"/>
              <a:satOff val="0"/>
              <a:lumOff val="0"/>
              <a:alphaOff val="0"/>
            </a:schemeClr>
          </a:lnRef>
          <a:fillRef idx="1">
            <a:scrgbClr r="0" g="0" b="0"/>
          </a:fillRef>
          <a:effectRef idx="0">
            <a:schemeClr val="accent2">
              <a:hueOff val="0"/>
              <a:satOff val="0"/>
              <a:lumOff val="0"/>
              <a:alphaOff val="0"/>
            </a:schemeClr>
          </a:effectRef>
          <a:fontRef idx="minor"/>
        </p:style>
        <p:txBody>
          <a:bodyPr/>
          <a:lstStyle/>
          <a:p>
            <a:endParaRPr lang="en-GB"/>
          </a:p>
        </p:txBody>
      </p:sp>
      <p:sp>
        <p:nvSpPr>
          <p:cNvPr id="15" name="Rectangle 14" descr="Blog"/>
          <p:cNvSpPr/>
          <p:nvPr/>
        </p:nvSpPr>
        <p:spPr>
          <a:xfrm>
            <a:off x="722762" y="4740082"/>
            <a:ext cx="762643" cy="762643"/>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GB"/>
          </a:p>
        </p:txBody>
      </p:sp>
      <p:grpSp>
        <p:nvGrpSpPr>
          <p:cNvPr id="16" name="Group 15"/>
          <p:cNvGrpSpPr/>
          <p:nvPr/>
        </p:nvGrpSpPr>
        <p:grpSpPr>
          <a:xfrm>
            <a:off x="1746662" y="4566054"/>
            <a:ext cx="9165772" cy="1110701"/>
            <a:chOff x="1282860" y="601630"/>
            <a:chExt cx="9232739" cy="1110701"/>
          </a:xfrm>
        </p:grpSpPr>
        <p:sp>
          <p:nvSpPr>
            <p:cNvPr id="17" name="Rectangle 16"/>
            <p:cNvSpPr/>
            <p:nvPr/>
          </p:nvSpPr>
          <p:spPr>
            <a:xfrm>
              <a:off x="1282860" y="601630"/>
              <a:ext cx="9232739" cy="111070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a:lstStyle/>
            <a:p>
              <a:endParaRPr lang="en-GB"/>
            </a:p>
          </p:txBody>
        </p:sp>
        <p:sp>
          <p:nvSpPr>
            <p:cNvPr id="18" name="Rectangle 17"/>
            <p:cNvSpPr/>
            <p:nvPr/>
          </p:nvSpPr>
          <p:spPr>
            <a:xfrm>
              <a:off x="1282860" y="601630"/>
              <a:ext cx="9232739" cy="1110701"/>
            </a:xfrm>
            <a:prstGeom prst="rect">
              <a:avLst/>
            </a:prstGeom>
          </p:spPr>
          <p:style>
            <a:lnRef idx="0">
              <a:scrgbClr r="0" g="0" b="0"/>
            </a:lnRef>
            <a:fillRef idx="0">
              <a:scrgbClr r="0" g="0" b="0"/>
            </a:fillRef>
            <a:effectRef idx="0">
              <a:scrgbClr r="0" g="0" b="0"/>
            </a:effectRef>
            <a:fontRef idx="minor">
              <a:schemeClr val="bg1">
                <a:hueOff val="0"/>
                <a:satOff val="0"/>
                <a:lumOff val="0"/>
                <a:alphaOff val="0"/>
              </a:schemeClr>
            </a:fontRef>
          </p:style>
          <p:txBody>
            <a:bodyPr spcFirstLastPara="0" vert="horz" wrap="square" lIns="117549" tIns="117549" rIns="117549" bIns="117549" numCol="1" spcCol="1270" anchor="ctr" anchorCtr="0">
              <a:noAutofit/>
            </a:bodyPr>
            <a:lstStyle/>
            <a:p>
              <a:pPr lvl="0" algn="l" defTabSz="1244600">
                <a:lnSpc>
                  <a:spcPct val="90000"/>
                </a:lnSpc>
                <a:spcBef>
                  <a:spcPct val="0"/>
                </a:spcBef>
                <a:spcAft>
                  <a:spcPct val="35000"/>
                </a:spcAft>
              </a:pPr>
              <a:r>
                <a:rPr lang="en-US" sz="2400" b="1" kern="1200" dirty="0">
                  <a:solidFill>
                    <a:schemeClr val="bg1"/>
                  </a:solidFill>
                </a:rPr>
                <a:t>OBJECTIVE 3: </a:t>
              </a:r>
              <a:r>
                <a:rPr lang="en-US" sz="2400" kern="1200" dirty="0">
                  <a:solidFill>
                    <a:schemeClr val="bg1"/>
                  </a:solidFill>
                </a:rPr>
                <a:t>To make a start on your student finance application. </a:t>
              </a:r>
            </a:p>
          </p:txBody>
        </p:sp>
      </p:grpSp>
    </p:spTree>
    <p:extLst>
      <p:ext uri="{BB962C8B-B14F-4D97-AF65-F5344CB8AC3E}">
        <p14:creationId xmlns:p14="http://schemas.microsoft.com/office/powerpoint/2010/main" val="286926343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1680" y="622184"/>
            <a:ext cx="2465455" cy="685107"/>
          </a:xfrm>
          <a:prstGeom prst="rect">
            <a:avLst/>
          </a:prstGeom>
          <a:solidFill>
            <a:srgbClr val="0F7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rPr>
              <a:t>COOKING </a:t>
            </a:r>
          </a:p>
        </p:txBody>
      </p:sp>
      <p:sp>
        <p:nvSpPr>
          <p:cNvPr id="2" name="TextBox 1"/>
          <p:cNvSpPr txBox="1"/>
          <p:nvPr/>
        </p:nvSpPr>
        <p:spPr>
          <a:xfrm>
            <a:off x="501680" y="1684421"/>
            <a:ext cx="7970452" cy="461665"/>
          </a:xfrm>
          <a:prstGeom prst="rect">
            <a:avLst/>
          </a:prstGeom>
          <a:noFill/>
        </p:spPr>
        <p:txBody>
          <a:bodyPr wrap="none" rtlCol="0">
            <a:spAutoFit/>
          </a:bodyPr>
          <a:lstStyle/>
          <a:p>
            <a:r>
              <a:rPr lang="en-GB" sz="2400" dirty="0"/>
              <a:t>What dish is this? What are the ingredients in this recipe?</a:t>
            </a:r>
          </a:p>
        </p:txBody>
      </p:sp>
      <p:pic>
        <p:nvPicPr>
          <p:cNvPr id="5122" name="Picture 2" descr="World's Best Vegetarian Omelette - My Gorgeous Recip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841" y="2502234"/>
            <a:ext cx="2835678" cy="346536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82408" y="2584771"/>
            <a:ext cx="2369559" cy="3416320"/>
          </a:xfrm>
          <a:prstGeom prst="rect">
            <a:avLst/>
          </a:prstGeom>
          <a:noFill/>
        </p:spPr>
        <p:txBody>
          <a:bodyPr wrap="none" rtlCol="0">
            <a:spAutoFit/>
          </a:bodyPr>
          <a:lstStyle/>
          <a:p>
            <a:r>
              <a:rPr lang="en-GB" sz="2400" b="1" dirty="0"/>
              <a:t>Omelette (V)</a:t>
            </a:r>
          </a:p>
          <a:p>
            <a:pPr marL="342900" indent="-342900">
              <a:buFont typeface="Arial" panose="020B0604020202020204" pitchFamily="34" charset="0"/>
              <a:buChar char="•"/>
            </a:pPr>
            <a:r>
              <a:rPr lang="en-GB" sz="2400" dirty="0"/>
              <a:t>Eggs</a:t>
            </a:r>
          </a:p>
          <a:p>
            <a:pPr marL="342900" indent="-342900">
              <a:buFont typeface="Arial" panose="020B0604020202020204" pitchFamily="34" charset="0"/>
              <a:buChar char="•"/>
            </a:pPr>
            <a:r>
              <a:rPr lang="en-GB" sz="2400" dirty="0"/>
              <a:t>Pepper</a:t>
            </a:r>
          </a:p>
          <a:p>
            <a:pPr marL="342900" indent="-342900">
              <a:buFont typeface="Arial" panose="020B0604020202020204" pitchFamily="34" charset="0"/>
              <a:buChar char="•"/>
            </a:pPr>
            <a:r>
              <a:rPr lang="en-GB" sz="2400" dirty="0"/>
              <a:t>Spinach</a:t>
            </a:r>
          </a:p>
          <a:p>
            <a:pPr marL="342900" indent="-342900">
              <a:buFont typeface="Arial" panose="020B0604020202020204" pitchFamily="34" charset="0"/>
              <a:buChar char="•"/>
            </a:pPr>
            <a:r>
              <a:rPr lang="en-GB" sz="2400" dirty="0"/>
              <a:t>Tomatoes</a:t>
            </a:r>
          </a:p>
          <a:p>
            <a:endParaRPr lang="en-GB" sz="2400" dirty="0"/>
          </a:p>
          <a:p>
            <a:r>
              <a:rPr lang="en-GB" sz="2400" b="1" dirty="0"/>
              <a:t>Optional extras </a:t>
            </a:r>
          </a:p>
          <a:p>
            <a:pPr marL="342900" indent="-342900">
              <a:buFont typeface="Arial" panose="020B0604020202020204" pitchFamily="34" charset="0"/>
              <a:buChar char="•"/>
            </a:pPr>
            <a:r>
              <a:rPr lang="en-GB" sz="2400" dirty="0"/>
              <a:t>Salt &amp; Pepper</a:t>
            </a:r>
          </a:p>
          <a:p>
            <a:pPr marL="342900" indent="-342900">
              <a:buFont typeface="Arial" panose="020B0604020202020204" pitchFamily="34" charset="0"/>
              <a:buChar char="•"/>
            </a:pPr>
            <a:r>
              <a:rPr lang="en-GB" sz="2400" dirty="0"/>
              <a:t>Cheese</a:t>
            </a:r>
          </a:p>
        </p:txBody>
      </p:sp>
    </p:spTree>
    <p:extLst>
      <p:ext uri="{BB962C8B-B14F-4D97-AF65-F5344CB8AC3E}">
        <p14:creationId xmlns:p14="http://schemas.microsoft.com/office/powerpoint/2010/main" val="19739213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1680" y="622184"/>
            <a:ext cx="2465455" cy="685107"/>
          </a:xfrm>
          <a:prstGeom prst="rect">
            <a:avLst/>
          </a:prstGeom>
          <a:solidFill>
            <a:srgbClr val="0F7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rPr>
              <a:t>COOKING </a:t>
            </a:r>
          </a:p>
        </p:txBody>
      </p:sp>
      <p:sp>
        <p:nvSpPr>
          <p:cNvPr id="2" name="TextBox 1"/>
          <p:cNvSpPr txBox="1"/>
          <p:nvPr/>
        </p:nvSpPr>
        <p:spPr>
          <a:xfrm>
            <a:off x="501680" y="1684421"/>
            <a:ext cx="7970452" cy="461665"/>
          </a:xfrm>
          <a:prstGeom prst="rect">
            <a:avLst/>
          </a:prstGeom>
          <a:noFill/>
        </p:spPr>
        <p:txBody>
          <a:bodyPr wrap="none" rtlCol="0">
            <a:spAutoFit/>
          </a:bodyPr>
          <a:lstStyle/>
          <a:p>
            <a:r>
              <a:rPr lang="en-GB" sz="2400" dirty="0"/>
              <a:t>What dish is this? What are the ingredients in this recipe?</a:t>
            </a:r>
          </a:p>
        </p:txBody>
      </p:sp>
      <p:sp>
        <p:nvSpPr>
          <p:cNvPr id="3" name="TextBox 2"/>
          <p:cNvSpPr txBox="1"/>
          <p:nvPr/>
        </p:nvSpPr>
        <p:spPr>
          <a:xfrm>
            <a:off x="4258925" y="2523216"/>
            <a:ext cx="4035079" cy="1938992"/>
          </a:xfrm>
          <a:prstGeom prst="rect">
            <a:avLst/>
          </a:prstGeom>
          <a:noFill/>
        </p:spPr>
        <p:txBody>
          <a:bodyPr wrap="none" rtlCol="0">
            <a:spAutoFit/>
          </a:bodyPr>
          <a:lstStyle/>
          <a:p>
            <a:r>
              <a:rPr lang="en-GB" sz="2400" b="1" dirty="0"/>
              <a:t>Sausages and Mash</a:t>
            </a:r>
          </a:p>
          <a:p>
            <a:pPr marL="342900" indent="-342900">
              <a:buFont typeface="Arial" panose="020B0604020202020204" pitchFamily="34" charset="0"/>
              <a:buChar char="•"/>
            </a:pPr>
            <a:r>
              <a:rPr lang="en-GB" sz="2400" dirty="0"/>
              <a:t>Sausage (meat or veggie)</a:t>
            </a:r>
          </a:p>
          <a:p>
            <a:pPr marL="342900" indent="-342900">
              <a:buFont typeface="Arial" panose="020B0604020202020204" pitchFamily="34" charset="0"/>
              <a:buChar char="•"/>
            </a:pPr>
            <a:r>
              <a:rPr lang="en-GB" sz="2400" dirty="0"/>
              <a:t>Potatoes</a:t>
            </a:r>
          </a:p>
          <a:p>
            <a:pPr marL="342900" indent="-342900">
              <a:buFont typeface="Arial" panose="020B0604020202020204" pitchFamily="34" charset="0"/>
              <a:buChar char="•"/>
            </a:pPr>
            <a:r>
              <a:rPr lang="en-GB" sz="2400" dirty="0"/>
              <a:t>Peas</a:t>
            </a:r>
          </a:p>
          <a:p>
            <a:pPr marL="342900" indent="-342900">
              <a:buFont typeface="Arial" panose="020B0604020202020204" pitchFamily="34" charset="0"/>
              <a:buChar char="•"/>
            </a:pPr>
            <a:r>
              <a:rPr lang="en-GB" sz="2400" dirty="0"/>
              <a:t>Gravy (with onions)</a:t>
            </a:r>
          </a:p>
        </p:txBody>
      </p:sp>
      <p:pic>
        <p:nvPicPr>
          <p:cNvPr id="6146" name="Picture 2" descr="Sausage and mash recipe - BBC Food"/>
          <p:cNvPicPr>
            <a:picLocks noChangeAspect="1" noChangeArrowheads="1"/>
          </p:cNvPicPr>
          <p:nvPr/>
        </p:nvPicPr>
        <p:blipFill rotWithShape="1">
          <a:blip r:embed="rId3">
            <a:extLst>
              <a:ext uri="{28A0092B-C50C-407E-A947-70E740481C1C}">
                <a14:useLocalDpi xmlns:a14="http://schemas.microsoft.com/office/drawing/2010/main" val="0"/>
              </a:ext>
            </a:extLst>
          </a:blip>
          <a:srcRect l="26117" r="6928"/>
          <a:stretch/>
        </p:blipFill>
        <p:spPr bwMode="auto">
          <a:xfrm>
            <a:off x="616320" y="2523216"/>
            <a:ext cx="3391595" cy="3365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405096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1680" y="622184"/>
            <a:ext cx="2465455" cy="685107"/>
          </a:xfrm>
          <a:prstGeom prst="rect">
            <a:avLst/>
          </a:prstGeom>
          <a:solidFill>
            <a:srgbClr val="0F7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rPr>
              <a:t>COOKING </a:t>
            </a:r>
          </a:p>
        </p:txBody>
      </p:sp>
      <p:sp>
        <p:nvSpPr>
          <p:cNvPr id="2" name="TextBox 1"/>
          <p:cNvSpPr txBox="1"/>
          <p:nvPr/>
        </p:nvSpPr>
        <p:spPr>
          <a:xfrm>
            <a:off x="501680" y="1684421"/>
            <a:ext cx="7970452" cy="461665"/>
          </a:xfrm>
          <a:prstGeom prst="rect">
            <a:avLst/>
          </a:prstGeom>
          <a:noFill/>
        </p:spPr>
        <p:txBody>
          <a:bodyPr wrap="none" rtlCol="0">
            <a:spAutoFit/>
          </a:bodyPr>
          <a:lstStyle/>
          <a:p>
            <a:r>
              <a:rPr lang="en-GB" sz="2400" dirty="0"/>
              <a:t>What dish is this? What are the ingredients in this recipe?</a:t>
            </a:r>
          </a:p>
        </p:txBody>
      </p:sp>
      <p:sp>
        <p:nvSpPr>
          <p:cNvPr id="3" name="TextBox 2"/>
          <p:cNvSpPr txBox="1"/>
          <p:nvPr/>
        </p:nvSpPr>
        <p:spPr>
          <a:xfrm>
            <a:off x="3810690" y="2405437"/>
            <a:ext cx="3451586" cy="4524315"/>
          </a:xfrm>
          <a:prstGeom prst="rect">
            <a:avLst/>
          </a:prstGeom>
          <a:noFill/>
        </p:spPr>
        <p:txBody>
          <a:bodyPr wrap="none" rtlCol="0">
            <a:spAutoFit/>
          </a:bodyPr>
          <a:lstStyle/>
          <a:p>
            <a:r>
              <a:rPr lang="en-GB" sz="2400" b="1" dirty="0"/>
              <a:t>Stir fry (V)</a:t>
            </a:r>
          </a:p>
          <a:p>
            <a:pPr marL="342900" indent="-342900">
              <a:buFont typeface="Arial" panose="020B0604020202020204" pitchFamily="34" charset="0"/>
              <a:buChar char="•"/>
            </a:pPr>
            <a:r>
              <a:rPr lang="en-GB" sz="2400" dirty="0"/>
              <a:t>Noodles</a:t>
            </a:r>
          </a:p>
          <a:p>
            <a:pPr marL="342900" indent="-342900">
              <a:buFont typeface="Arial" panose="020B0604020202020204" pitchFamily="34" charset="0"/>
              <a:buChar char="•"/>
            </a:pPr>
            <a:r>
              <a:rPr lang="en-GB" sz="2400" dirty="0"/>
              <a:t>Pepper</a:t>
            </a:r>
          </a:p>
          <a:p>
            <a:pPr marL="342900" indent="-342900">
              <a:buFont typeface="Arial" panose="020B0604020202020204" pitchFamily="34" charset="0"/>
              <a:buChar char="•"/>
            </a:pPr>
            <a:r>
              <a:rPr lang="en-GB" sz="2400" dirty="0"/>
              <a:t>Sugar snaps</a:t>
            </a:r>
          </a:p>
          <a:p>
            <a:pPr marL="342900" indent="-342900">
              <a:buFont typeface="Arial" panose="020B0604020202020204" pitchFamily="34" charset="0"/>
              <a:buChar char="•"/>
            </a:pPr>
            <a:r>
              <a:rPr lang="en-GB" sz="2400" dirty="0"/>
              <a:t>Mushrooms</a:t>
            </a:r>
          </a:p>
          <a:p>
            <a:endParaRPr lang="en-GB" sz="2400" dirty="0"/>
          </a:p>
          <a:p>
            <a:r>
              <a:rPr lang="en-GB" sz="2400" b="1" dirty="0"/>
              <a:t>Optional extras</a:t>
            </a:r>
          </a:p>
          <a:p>
            <a:pPr marL="342900" indent="-342900">
              <a:buFont typeface="Arial" panose="020B0604020202020204" pitchFamily="34" charset="0"/>
              <a:buChar char="•"/>
            </a:pPr>
            <a:r>
              <a:rPr lang="en-GB" sz="2400" dirty="0"/>
              <a:t>Any other veg</a:t>
            </a:r>
          </a:p>
          <a:p>
            <a:pPr marL="342900" indent="-342900">
              <a:buFont typeface="Arial" panose="020B0604020202020204" pitchFamily="34" charset="0"/>
              <a:buChar char="•"/>
            </a:pPr>
            <a:r>
              <a:rPr lang="en-GB" sz="2400" dirty="0"/>
              <a:t>Meat or fish </a:t>
            </a:r>
          </a:p>
          <a:p>
            <a:pPr marL="342900" indent="-342900">
              <a:buFont typeface="Arial" panose="020B0604020202020204" pitchFamily="34" charset="0"/>
              <a:buChar char="•"/>
            </a:pPr>
            <a:r>
              <a:rPr lang="en-GB" sz="2400" dirty="0"/>
              <a:t>Sauce and flavouring</a:t>
            </a:r>
          </a:p>
          <a:p>
            <a:endParaRPr lang="en-GB" sz="2400" dirty="0"/>
          </a:p>
          <a:p>
            <a:endParaRPr lang="en-GB" sz="2400" dirty="0"/>
          </a:p>
        </p:txBody>
      </p:sp>
      <p:pic>
        <p:nvPicPr>
          <p:cNvPr id="8194" name="Picture 2" descr="Teriyaki Noodle Stir-Fry - Wife Mama Foodie"/>
          <p:cNvPicPr>
            <a:picLocks noChangeAspect="1" noChangeArrowheads="1"/>
          </p:cNvPicPr>
          <p:nvPr/>
        </p:nvPicPr>
        <p:blipFill rotWithShape="1">
          <a:blip r:embed="rId3">
            <a:extLst>
              <a:ext uri="{28A0092B-C50C-407E-A947-70E740481C1C}">
                <a14:useLocalDpi xmlns:a14="http://schemas.microsoft.com/office/drawing/2010/main" val="0"/>
              </a:ext>
            </a:extLst>
          </a:blip>
          <a:srcRect t="11961"/>
          <a:stretch/>
        </p:blipFill>
        <p:spPr bwMode="auto">
          <a:xfrm>
            <a:off x="625969" y="2314034"/>
            <a:ext cx="2872564" cy="3793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622358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1680" y="622184"/>
            <a:ext cx="2465455" cy="685107"/>
          </a:xfrm>
          <a:prstGeom prst="rect">
            <a:avLst/>
          </a:prstGeom>
          <a:solidFill>
            <a:srgbClr val="0F7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rPr>
              <a:t>COOKING </a:t>
            </a:r>
          </a:p>
        </p:txBody>
      </p:sp>
      <p:sp>
        <p:nvSpPr>
          <p:cNvPr id="2" name="TextBox 1"/>
          <p:cNvSpPr txBox="1"/>
          <p:nvPr/>
        </p:nvSpPr>
        <p:spPr>
          <a:xfrm>
            <a:off x="501680" y="1684421"/>
            <a:ext cx="7970452" cy="461665"/>
          </a:xfrm>
          <a:prstGeom prst="rect">
            <a:avLst/>
          </a:prstGeom>
          <a:noFill/>
        </p:spPr>
        <p:txBody>
          <a:bodyPr wrap="none" rtlCol="0">
            <a:spAutoFit/>
          </a:bodyPr>
          <a:lstStyle/>
          <a:p>
            <a:r>
              <a:rPr lang="en-GB" sz="2400" dirty="0"/>
              <a:t>What dish is this? What are the ingredients in this recipe?</a:t>
            </a:r>
          </a:p>
        </p:txBody>
      </p:sp>
      <p:sp>
        <p:nvSpPr>
          <p:cNvPr id="3" name="TextBox 2"/>
          <p:cNvSpPr txBox="1"/>
          <p:nvPr/>
        </p:nvSpPr>
        <p:spPr>
          <a:xfrm>
            <a:off x="4486906" y="2588602"/>
            <a:ext cx="3020379" cy="2677656"/>
          </a:xfrm>
          <a:prstGeom prst="rect">
            <a:avLst/>
          </a:prstGeom>
          <a:noFill/>
        </p:spPr>
        <p:txBody>
          <a:bodyPr wrap="none" rtlCol="0">
            <a:spAutoFit/>
          </a:bodyPr>
          <a:lstStyle/>
          <a:p>
            <a:r>
              <a:rPr lang="en-GB" sz="2400" b="1" dirty="0"/>
              <a:t>Tuna Pasta Bake (V)</a:t>
            </a:r>
          </a:p>
          <a:p>
            <a:pPr marL="342900" indent="-342900">
              <a:buFont typeface="Arial" panose="020B0604020202020204" pitchFamily="34" charset="0"/>
              <a:buChar char="•"/>
            </a:pPr>
            <a:r>
              <a:rPr lang="en-GB" sz="2400" dirty="0"/>
              <a:t>Pasta</a:t>
            </a:r>
          </a:p>
          <a:p>
            <a:pPr marL="342900" indent="-342900">
              <a:buFont typeface="Arial" panose="020B0604020202020204" pitchFamily="34" charset="0"/>
              <a:buChar char="•"/>
            </a:pPr>
            <a:r>
              <a:rPr lang="en-GB" sz="2400" dirty="0"/>
              <a:t>Cheese</a:t>
            </a:r>
          </a:p>
          <a:p>
            <a:pPr marL="342900" indent="-342900">
              <a:buFont typeface="Arial" panose="020B0604020202020204" pitchFamily="34" charset="0"/>
              <a:buChar char="•"/>
            </a:pPr>
            <a:r>
              <a:rPr lang="en-GB" sz="2400" dirty="0"/>
              <a:t>Tuna</a:t>
            </a:r>
          </a:p>
          <a:p>
            <a:pPr marL="342900" indent="-342900">
              <a:buFont typeface="Arial" panose="020B0604020202020204" pitchFamily="34" charset="0"/>
              <a:buChar char="•"/>
            </a:pPr>
            <a:r>
              <a:rPr lang="en-GB" sz="2400" dirty="0"/>
              <a:t>Sweetcorn</a:t>
            </a:r>
          </a:p>
          <a:p>
            <a:pPr marL="342900" indent="-342900">
              <a:buFont typeface="Arial" panose="020B0604020202020204" pitchFamily="34" charset="0"/>
              <a:buChar char="•"/>
            </a:pPr>
            <a:r>
              <a:rPr lang="en-GB" sz="2400" dirty="0"/>
              <a:t>Pasta bake sauce</a:t>
            </a:r>
          </a:p>
          <a:p>
            <a:endParaRPr lang="en-GB" sz="2400" dirty="0"/>
          </a:p>
        </p:txBody>
      </p:sp>
      <p:pic>
        <p:nvPicPr>
          <p:cNvPr id="7170" name="Picture 2" descr="Tuna pasta bake in an oval baking dish with portion o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424" y="2550595"/>
            <a:ext cx="3417207" cy="2456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09821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1680" y="622184"/>
            <a:ext cx="3674904" cy="685107"/>
          </a:xfrm>
          <a:prstGeom prst="rect">
            <a:avLst/>
          </a:prstGeom>
          <a:solidFill>
            <a:srgbClr val="0F7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rPr>
              <a:t>COOKING IDEAS</a:t>
            </a:r>
          </a:p>
        </p:txBody>
      </p:sp>
      <p:pic>
        <p:nvPicPr>
          <p:cNvPr id="3" name="Picture 2">
            <a:hlinkClick r:id="rId3"/>
          </p:cNvPr>
          <p:cNvPicPr>
            <a:picLocks noChangeAspect="1"/>
          </p:cNvPicPr>
          <p:nvPr/>
        </p:nvPicPr>
        <p:blipFill rotWithShape="1">
          <a:blip r:embed="rId4"/>
          <a:srcRect l="17469" t="22817" r="18093" b="10636"/>
          <a:stretch/>
        </p:blipFill>
        <p:spPr>
          <a:xfrm>
            <a:off x="519609" y="1589661"/>
            <a:ext cx="7703206" cy="4474893"/>
          </a:xfrm>
          <a:prstGeom prst="rect">
            <a:avLst/>
          </a:prstGeom>
          <a:ln>
            <a:solidFill>
              <a:schemeClr val="tx1"/>
            </a:solidFill>
          </a:ln>
        </p:spPr>
      </p:pic>
      <p:pic>
        <p:nvPicPr>
          <p:cNvPr id="5" name="Picture 4">
            <a:hlinkClick r:id="rId5"/>
          </p:cNvPr>
          <p:cNvPicPr>
            <a:picLocks noChangeAspect="1"/>
          </p:cNvPicPr>
          <p:nvPr/>
        </p:nvPicPr>
        <p:blipFill rotWithShape="1">
          <a:blip r:embed="rId6"/>
          <a:srcRect l="5098" t="8823" r="37353" b="9433"/>
          <a:stretch/>
        </p:blipFill>
        <p:spPr>
          <a:xfrm>
            <a:off x="8258673" y="1589661"/>
            <a:ext cx="3523149" cy="2814918"/>
          </a:xfrm>
          <a:prstGeom prst="rect">
            <a:avLst/>
          </a:prstGeom>
          <a:ln>
            <a:solidFill>
              <a:schemeClr val="tx1"/>
            </a:solidFill>
          </a:ln>
        </p:spPr>
      </p:pic>
    </p:spTree>
    <p:extLst>
      <p:ext uri="{BB962C8B-B14F-4D97-AF65-F5344CB8AC3E}">
        <p14:creationId xmlns:p14="http://schemas.microsoft.com/office/powerpoint/2010/main" val="2802315219"/>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1680" y="622184"/>
            <a:ext cx="6235022" cy="685107"/>
          </a:xfrm>
          <a:prstGeom prst="rect">
            <a:avLst/>
          </a:prstGeom>
          <a:solidFill>
            <a:srgbClr val="132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rPr>
              <a:t>RESEARCH BEFORE YOU GO</a:t>
            </a:r>
          </a:p>
        </p:txBody>
      </p:sp>
      <p:sp>
        <p:nvSpPr>
          <p:cNvPr id="2" name="TextBox 1"/>
          <p:cNvSpPr txBox="1"/>
          <p:nvPr/>
        </p:nvSpPr>
        <p:spPr>
          <a:xfrm>
            <a:off x="501680" y="1617273"/>
            <a:ext cx="8570131" cy="4801314"/>
          </a:xfrm>
          <a:prstGeom prst="rect">
            <a:avLst/>
          </a:prstGeom>
          <a:noFill/>
        </p:spPr>
        <p:txBody>
          <a:bodyPr wrap="square" rtlCol="0">
            <a:spAutoFit/>
          </a:bodyPr>
          <a:lstStyle/>
          <a:p>
            <a:r>
              <a:rPr lang="en-GB" b="1" dirty="0">
                <a:latin typeface="Roboto" panose="02000000000000000000" pitchFamily="2" charset="0"/>
                <a:ea typeface="Roboto" panose="02000000000000000000" pitchFamily="2" charset="0"/>
                <a:cs typeface="Roboto" panose="02000000000000000000" pitchFamily="2" charset="0"/>
              </a:rPr>
              <a:t>It is worth knowing the local area of your chosen University and taking a look at transport options:</a:t>
            </a:r>
          </a:p>
          <a:p>
            <a:endParaRPr lang="en-GB" b="1" dirty="0">
              <a:latin typeface="Roboto" panose="02000000000000000000" pitchFamily="2" charset="0"/>
              <a:ea typeface="Roboto" panose="02000000000000000000" pitchFamily="2" charset="0"/>
              <a:cs typeface="Roboto" panose="02000000000000000000" pitchFamily="2" charset="0"/>
            </a:endParaRPr>
          </a:p>
          <a:p>
            <a:r>
              <a:rPr lang="en-GB" b="1" i="1" dirty="0">
                <a:latin typeface="Roboto" panose="02000000000000000000" pitchFamily="2" charset="0"/>
                <a:ea typeface="Roboto" panose="02000000000000000000" pitchFamily="2" charset="0"/>
                <a:cs typeface="Roboto" panose="02000000000000000000" pitchFamily="2" charset="0"/>
              </a:rPr>
              <a:t>Local area </a:t>
            </a:r>
            <a:r>
              <a:rPr lang="en-GB" i="1" dirty="0">
                <a:latin typeface="Roboto" panose="02000000000000000000" pitchFamily="2" charset="0"/>
                <a:ea typeface="Roboto" panose="02000000000000000000" pitchFamily="2" charset="0"/>
                <a:cs typeface="Roboto" panose="02000000000000000000" pitchFamily="2" charset="0"/>
              </a:rPr>
              <a:t>– </a:t>
            </a:r>
            <a:r>
              <a:rPr lang="en-GB" dirty="0">
                <a:latin typeface="Roboto" panose="02000000000000000000" pitchFamily="2" charset="0"/>
                <a:ea typeface="Roboto" panose="02000000000000000000" pitchFamily="2" charset="0"/>
                <a:cs typeface="Roboto" panose="02000000000000000000" pitchFamily="2" charset="0"/>
              </a:rPr>
              <a:t>Make sure you take a look at what surrounds the university and think about what you would like to be around and your priorities. Is it easy to get to a supermarket? Are you close to the nightlife? Where is the doctors surgery for your University? </a:t>
            </a:r>
          </a:p>
          <a:p>
            <a:endParaRPr lang="en-GB" b="1" i="1" dirty="0">
              <a:latin typeface="Roboto" panose="02000000000000000000" pitchFamily="2" charset="0"/>
              <a:ea typeface="Roboto" panose="02000000000000000000" pitchFamily="2" charset="0"/>
              <a:cs typeface="Roboto" panose="02000000000000000000" pitchFamily="2" charset="0"/>
            </a:endParaRPr>
          </a:p>
          <a:p>
            <a:r>
              <a:rPr lang="en-GB" b="1" i="1" dirty="0">
                <a:latin typeface="Roboto" panose="02000000000000000000" pitchFamily="2" charset="0"/>
                <a:ea typeface="Roboto" panose="02000000000000000000" pitchFamily="2" charset="0"/>
                <a:cs typeface="Roboto" panose="02000000000000000000" pitchFamily="2" charset="0"/>
              </a:rPr>
              <a:t>Public transport: bus pass – </a:t>
            </a:r>
            <a:r>
              <a:rPr lang="en-GB" dirty="0">
                <a:latin typeface="Roboto" panose="02000000000000000000" pitchFamily="2" charset="0"/>
                <a:ea typeface="Roboto" panose="02000000000000000000" pitchFamily="2" charset="0"/>
                <a:cs typeface="Roboto" panose="02000000000000000000" pitchFamily="2" charset="0"/>
              </a:rPr>
              <a:t>Some universities will offer free bus passes for term time. Take a look on your chosen university website to see if this is an option. Alternatively, take a look at how much different public transport will be best for you, and how much passes will cost you. Factor this into your monthly costs!</a:t>
            </a:r>
          </a:p>
          <a:p>
            <a:endParaRPr lang="en-GB" b="1" i="1" dirty="0">
              <a:latin typeface="Roboto" panose="02000000000000000000" pitchFamily="2" charset="0"/>
              <a:ea typeface="Roboto" panose="02000000000000000000" pitchFamily="2" charset="0"/>
              <a:cs typeface="Roboto" panose="02000000000000000000" pitchFamily="2" charset="0"/>
            </a:endParaRPr>
          </a:p>
          <a:p>
            <a:r>
              <a:rPr lang="en-GB" b="1" i="1" dirty="0">
                <a:latin typeface="Roboto" panose="02000000000000000000" pitchFamily="2" charset="0"/>
                <a:ea typeface="Roboto" panose="02000000000000000000" pitchFamily="2" charset="0"/>
                <a:cs typeface="Roboto" panose="02000000000000000000" pitchFamily="2" charset="0"/>
              </a:rPr>
              <a:t>Transport: driving </a:t>
            </a:r>
            <a:r>
              <a:rPr lang="en-GB" i="1" dirty="0">
                <a:latin typeface="Roboto" panose="02000000000000000000" pitchFamily="2" charset="0"/>
                <a:ea typeface="Roboto" panose="02000000000000000000" pitchFamily="2" charset="0"/>
                <a:cs typeface="Roboto" panose="02000000000000000000" pitchFamily="2" charset="0"/>
              </a:rPr>
              <a:t>– </a:t>
            </a:r>
            <a:r>
              <a:rPr lang="en-GB" dirty="0">
                <a:latin typeface="Roboto" panose="02000000000000000000" pitchFamily="2" charset="0"/>
                <a:ea typeface="Roboto" panose="02000000000000000000" pitchFamily="2" charset="0"/>
                <a:cs typeface="Roboto" panose="02000000000000000000" pitchFamily="2" charset="0"/>
              </a:rPr>
              <a:t>One thing worth looking into is if you are intending on driving to University, what is the parking situation like? How much will it cost a day/week on average? Factor this into your budget! </a:t>
            </a:r>
          </a:p>
          <a:p>
            <a:endParaRPr lang="en-GB" b="1" i="1" dirty="0">
              <a:latin typeface="Roboto" panose="02000000000000000000" pitchFamily="2" charset="0"/>
              <a:ea typeface="Roboto" panose="02000000000000000000" pitchFamily="2" charset="0"/>
              <a:cs typeface="Roboto" panose="02000000000000000000" pitchFamily="2" charset="0"/>
            </a:endParaRPr>
          </a:p>
        </p:txBody>
      </p:sp>
      <p:pic>
        <p:nvPicPr>
          <p:cNvPr id="9218" name="Picture 2" descr="Near £1 billion investment to bring new trains, extra seats and more  frequent services | West Midlands Rail Executi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6506" y="2947434"/>
            <a:ext cx="2855494" cy="171218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Are parking lots the answer to the housing shortage?"/>
          <p:cNvPicPr>
            <a:picLocks noChangeAspect="1" noChangeArrowheads="1"/>
          </p:cNvPicPr>
          <p:nvPr/>
        </p:nvPicPr>
        <p:blipFill rotWithShape="1">
          <a:blip r:embed="rId4">
            <a:extLst>
              <a:ext uri="{28A0092B-C50C-407E-A947-70E740481C1C}">
                <a14:useLocalDpi xmlns:a14="http://schemas.microsoft.com/office/drawing/2010/main" val="0"/>
              </a:ext>
            </a:extLst>
          </a:blip>
          <a:srcRect t="21699"/>
          <a:stretch/>
        </p:blipFill>
        <p:spPr bwMode="auto">
          <a:xfrm>
            <a:off x="9336506" y="4427621"/>
            <a:ext cx="2855494" cy="1116608"/>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Student Single Fare Changes from 1st September 2019 - Nottingham City  Transpo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36506" y="1496958"/>
            <a:ext cx="2855493" cy="1499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783851"/>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1680" y="622184"/>
            <a:ext cx="6235022" cy="685107"/>
          </a:xfrm>
          <a:prstGeom prst="rect">
            <a:avLst/>
          </a:prstGeom>
          <a:solidFill>
            <a:srgbClr val="132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rPr>
              <a:t>RESEARCH BEFORE YOU GO</a:t>
            </a:r>
          </a:p>
        </p:txBody>
      </p:sp>
      <p:sp>
        <p:nvSpPr>
          <p:cNvPr id="2" name="TextBox 1"/>
          <p:cNvSpPr txBox="1"/>
          <p:nvPr/>
        </p:nvSpPr>
        <p:spPr>
          <a:xfrm>
            <a:off x="501680" y="1689463"/>
            <a:ext cx="8024011" cy="3970318"/>
          </a:xfrm>
          <a:prstGeom prst="rect">
            <a:avLst/>
          </a:prstGeom>
          <a:noFill/>
        </p:spPr>
        <p:txBody>
          <a:bodyPr wrap="square" rtlCol="0">
            <a:spAutoFit/>
          </a:bodyPr>
          <a:lstStyle/>
          <a:p>
            <a:r>
              <a:rPr lang="en-GB" b="1" dirty="0">
                <a:latin typeface="Roboto" panose="02000000000000000000" pitchFamily="2" charset="0"/>
                <a:ea typeface="Roboto" panose="02000000000000000000" pitchFamily="2" charset="0"/>
                <a:cs typeface="Roboto" panose="02000000000000000000" pitchFamily="2" charset="0"/>
              </a:rPr>
              <a:t>It is well worth knowing what sort of support you are entitled to before you go to university:</a:t>
            </a:r>
          </a:p>
          <a:p>
            <a:endParaRPr lang="en-GB" b="1" dirty="0">
              <a:latin typeface="Roboto" panose="02000000000000000000" pitchFamily="2" charset="0"/>
              <a:ea typeface="Roboto" panose="02000000000000000000" pitchFamily="2" charset="0"/>
              <a:cs typeface="Roboto" panose="02000000000000000000" pitchFamily="2" charset="0"/>
            </a:endParaRPr>
          </a:p>
          <a:p>
            <a:r>
              <a:rPr lang="en-GB" b="1" i="1" dirty="0">
                <a:latin typeface="Roboto" panose="02000000000000000000" pitchFamily="2" charset="0"/>
                <a:ea typeface="Roboto" panose="02000000000000000000" pitchFamily="2" charset="0"/>
                <a:cs typeface="Roboto" panose="02000000000000000000" pitchFamily="2" charset="0"/>
              </a:rPr>
              <a:t>Academic Support – </a:t>
            </a:r>
            <a:r>
              <a:rPr lang="en-GB" dirty="0">
                <a:latin typeface="Roboto" panose="02000000000000000000" pitchFamily="2" charset="0"/>
                <a:ea typeface="Roboto" panose="02000000000000000000" pitchFamily="2" charset="0"/>
                <a:cs typeface="Roboto" panose="02000000000000000000" pitchFamily="2" charset="0"/>
              </a:rPr>
              <a:t>There will be a change in the level of expectations of your academic work. However, plenty of help is at hand – you get a personal tutor to assist you, and access to well-stocked and well-staffed libraries.</a:t>
            </a:r>
          </a:p>
          <a:p>
            <a:endParaRPr lang="en-GB" b="1" i="1" dirty="0">
              <a:latin typeface="Roboto" panose="02000000000000000000" pitchFamily="2" charset="0"/>
              <a:ea typeface="Roboto" panose="02000000000000000000" pitchFamily="2" charset="0"/>
              <a:cs typeface="Roboto" panose="02000000000000000000" pitchFamily="2" charset="0"/>
            </a:endParaRPr>
          </a:p>
          <a:p>
            <a:r>
              <a:rPr lang="en-GB" b="1" i="1" dirty="0">
                <a:latin typeface="Roboto" panose="02000000000000000000" pitchFamily="2" charset="0"/>
                <a:ea typeface="Roboto" panose="02000000000000000000" pitchFamily="2" charset="0"/>
                <a:cs typeface="Roboto" panose="02000000000000000000" pitchFamily="2" charset="0"/>
              </a:rPr>
              <a:t>Welfare Services </a:t>
            </a:r>
            <a:r>
              <a:rPr lang="en-GB" i="1" dirty="0">
                <a:latin typeface="Roboto" panose="02000000000000000000" pitchFamily="2" charset="0"/>
                <a:ea typeface="Roboto" panose="02000000000000000000" pitchFamily="2" charset="0"/>
                <a:cs typeface="Roboto" panose="02000000000000000000" pitchFamily="2" charset="0"/>
              </a:rPr>
              <a:t>– </a:t>
            </a:r>
            <a:r>
              <a:rPr lang="en-GB" dirty="0">
                <a:latin typeface="Roboto" panose="02000000000000000000" pitchFamily="2" charset="0"/>
                <a:ea typeface="Roboto" panose="02000000000000000000" pitchFamily="2" charset="0"/>
                <a:cs typeface="Roboto" panose="02000000000000000000" pitchFamily="2" charset="0"/>
              </a:rPr>
              <a:t>Universities are equipped with a range of support staff, whether this is for financial advice, counselling or support with housing (even childcare!)</a:t>
            </a:r>
          </a:p>
          <a:p>
            <a:endParaRPr lang="en-GB" b="1" i="1" dirty="0">
              <a:latin typeface="Roboto" panose="02000000000000000000" pitchFamily="2" charset="0"/>
              <a:ea typeface="Roboto" panose="02000000000000000000" pitchFamily="2" charset="0"/>
              <a:cs typeface="Roboto" panose="02000000000000000000" pitchFamily="2" charset="0"/>
            </a:endParaRPr>
          </a:p>
          <a:p>
            <a:r>
              <a:rPr lang="en-GB" b="1" i="1" dirty="0">
                <a:latin typeface="Roboto" panose="02000000000000000000" pitchFamily="2" charset="0"/>
                <a:ea typeface="Roboto" panose="02000000000000000000" pitchFamily="2" charset="0"/>
                <a:cs typeface="Roboto" panose="02000000000000000000" pitchFamily="2" charset="0"/>
              </a:rPr>
              <a:t>Jobs and Volunteering – </a:t>
            </a:r>
            <a:r>
              <a:rPr lang="en-GB" dirty="0">
                <a:latin typeface="Roboto" panose="02000000000000000000" pitchFamily="2" charset="0"/>
                <a:ea typeface="Roboto" panose="02000000000000000000" pitchFamily="2" charset="0"/>
                <a:cs typeface="Roboto" panose="02000000000000000000" pitchFamily="2" charset="0"/>
              </a:rPr>
              <a:t>If the idea of working part-time alongside your studies appeals to you, or if you want to volunteer to gain experience, most universities have a dedicated ‘job shop’ or similar organisation.</a:t>
            </a:r>
            <a:endParaRPr lang="en-GB" b="1" i="1" dirty="0">
              <a:latin typeface="Roboto" panose="02000000000000000000" pitchFamily="2" charset="0"/>
              <a:ea typeface="Roboto" panose="02000000000000000000" pitchFamily="2" charset="0"/>
              <a:cs typeface="Roboto" panose="02000000000000000000" pitchFamily="2" charset="0"/>
            </a:endParaRPr>
          </a:p>
        </p:txBody>
      </p:sp>
      <p:pic>
        <p:nvPicPr>
          <p:cNvPr id="5" name="Picture 4"/>
          <p:cNvPicPr>
            <a:picLocks noChangeAspect="1"/>
          </p:cNvPicPr>
          <p:nvPr/>
        </p:nvPicPr>
        <p:blipFill>
          <a:blip r:embed="rId3"/>
          <a:stretch>
            <a:fillRect/>
          </a:stretch>
        </p:blipFill>
        <p:spPr>
          <a:xfrm>
            <a:off x="8586651" y="1078256"/>
            <a:ext cx="3352800" cy="1362075"/>
          </a:xfrm>
          <a:prstGeom prst="rect">
            <a:avLst/>
          </a:prstGeom>
        </p:spPr>
      </p:pic>
      <p:pic>
        <p:nvPicPr>
          <p:cNvPr id="6" name="Picture 5"/>
          <p:cNvPicPr>
            <a:picLocks noChangeAspect="1"/>
          </p:cNvPicPr>
          <p:nvPr/>
        </p:nvPicPr>
        <p:blipFill>
          <a:blip r:embed="rId4"/>
          <a:stretch>
            <a:fillRect/>
          </a:stretch>
        </p:blipFill>
        <p:spPr>
          <a:xfrm>
            <a:off x="8573588" y="2440331"/>
            <a:ext cx="3352800" cy="1485900"/>
          </a:xfrm>
          <a:prstGeom prst="rect">
            <a:avLst/>
          </a:prstGeom>
        </p:spPr>
      </p:pic>
      <p:pic>
        <p:nvPicPr>
          <p:cNvPr id="7" name="Picture 6"/>
          <p:cNvPicPr>
            <a:picLocks noChangeAspect="1"/>
          </p:cNvPicPr>
          <p:nvPr/>
        </p:nvPicPr>
        <p:blipFill>
          <a:blip r:embed="rId5"/>
          <a:stretch>
            <a:fillRect/>
          </a:stretch>
        </p:blipFill>
        <p:spPr>
          <a:xfrm>
            <a:off x="8560525" y="3926231"/>
            <a:ext cx="3365863" cy="1733550"/>
          </a:xfrm>
          <a:prstGeom prst="rect">
            <a:avLst/>
          </a:prstGeom>
        </p:spPr>
      </p:pic>
    </p:spTree>
    <p:extLst>
      <p:ext uri="{BB962C8B-B14F-4D97-AF65-F5344CB8AC3E}">
        <p14:creationId xmlns:p14="http://schemas.microsoft.com/office/powerpoint/2010/main" val="4129729333"/>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5426" y="513901"/>
            <a:ext cx="4629872" cy="657174"/>
          </a:xfrm>
          <a:prstGeom prst="rect">
            <a:avLst/>
          </a:prstGeom>
          <a:solidFill>
            <a:srgbClr val="132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rPr>
              <a:t>EXTRA-CURRICULAR </a:t>
            </a:r>
          </a:p>
        </p:txBody>
      </p:sp>
      <p:pic>
        <p:nvPicPr>
          <p:cNvPr id="2" name="Picture 1"/>
          <p:cNvPicPr>
            <a:picLocks noChangeAspect="1"/>
          </p:cNvPicPr>
          <p:nvPr/>
        </p:nvPicPr>
        <p:blipFill>
          <a:blip r:embed="rId3"/>
          <a:stretch>
            <a:fillRect/>
          </a:stretch>
        </p:blipFill>
        <p:spPr>
          <a:xfrm>
            <a:off x="23827" y="2105527"/>
            <a:ext cx="2481844" cy="3060000"/>
          </a:xfrm>
          <a:prstGeom prst="rect">
            <a:avLst/>
          </a:prstGeom>
        </p:spPr>
      </p:pic>
      <p:pic>
        <p:nvPicPr>
          <p:cNvPr id="3" name="Picture 2"/>
          <p:cNvPicPr>
            <a:picLocks noChangeAspect="1"/>
          </p:cNvPicPr>
          <p:nvPr/>
        </p:nvPicPr>
        <p:blipFill>
          <a:blip r:embed="rId4"/>
          <a:stretch>
            <a:fillRect/>
          </a:stretch>
        </p:blipFill>
        <p:spPr>
          <a:xfrm>
            <a:off x="2476026" y="3195887"/>
            <a:ext cx="2559272" cy="3060000"/>
          </a:xfrm>
          <a:prstGeom prst="rect">
            <a:avLst/>
          </a:prstGeom>
        </p:spPr>
      </p:pic>
      <p:pic>
        <p:nvPicPr>
          <p:cNvPr id="5" name="Picture 4"/>
          <p:cNvPicPr>
            <a:picLocks noChangeAspect="1"/>
          </p:cNvPicPr>
          <p:nvPr/>
        </p:nvPicPr>
        <p:blipFill>
          <a:blip r:embed="rId5"/>
          <a:stretch>
            <a:fillRect/>
          </a:stretch>
        </p:blipFill>
        <p:spPr>
          <a:xfrm>
            <a:off x="4901248" y="1834816"/>
            <a:ext cx="2402368" cy="3060000"/>
          </a:xfrm>
          <a:prstGeom prst="rect">
            <a:avLst/>
          </a:prstGeom>
        </p:spPr>
      </p:pic>
      <p:pic>
        <p:nvPicPr>
          <p:cNvPr id="6" name="Picture 5"/>
          <p:cNvPicPr>
            <a:picLocks noChangeAspect="1"/>
          </p:cNvPicPr>
          <p:nvPr/>
        </p:nvPicPr>
        <p:blipFill>
          <a:blip r:embed="rId6"/>
          <a:stretch>
            <a:fillRect/>
          </a:stretch>
        </p:blipFill>
        <p:spPr>
          <a:xfrm>
            <a:off x="7344608" y="3195887"/>
            <a:ext cx="2270108" cy="3060000"/>
          </a:xfrm>
          <a:prstGeom prst="rect">
            <a:avLst/>
          </a:prstGeom>
        </p:spPr>
      </p:pic>
      <p:pic>
        <p:nvPicPr>
          <p:cNvPr id="7" name="Picture 6"/>
          <p:cNvPicPr>
            <a:picLocks noChangeAspect="1"/>
          </p:cNvPicPr>
          <p:nvPr/>
        </p:nvPicPr>
        <p:blipFill>
          <a:blip r:embed="rId7"/>
          <a:stretch>
            <a:fillRect/>
          </a:stretch>
        </p:blipFill>
        <p:spPr>
          <a:xfrm>
            <a:off x="9696700" y="1938337"/>
            <a:ext cx="2363632" cy="3060000"/>
          </a:xfrm>
          <a:prstGeom prst="rect">
            <a:avLst/>
          </a:prstGeom>
        </p:spPr>
      </p:pic>
      <p:sp>
        <p:nvSpPr>
          <p:cNvPr id="8" name="TextBox 7"/>
          <p:cNvSpPr txBox="1"/>
          <p:nvPr/>
        </p:nvSpPr>
        <p:spPr>
          <a:xfrm>
            <a:off x="405426" y="1465484"/>
            <a:ext cx="3914273" cy="369332"/>
          </a:xfrm>
          <a:prstGeom prst="rect">
            <a:avLst/>
          </a:prstGeom>
          <a:noFill/>
        </p:spPr>
        <p:txBody>
          <a:bodyPr wrap="square" rtlCol="0">
            <a:spAutoFit/>
          </a:bodyPr>
          <a:lstStyle/>
          <a:p>
            <a:r>
              <a:rPr lang="en-GB" dirty="0"/>
              <a:t>What are extra curricular activities?</a:t>
            </a:r>
          </a:p>
        </p:txBody>
      </p:sp>
    </p:spTree>
    <p:extLst>
      <p:ext uri="{BB962C8B-B14F-4D97-AF65-F5344CB8AC3E}">
        <p14:creationId xmlns:p14="http://schemas.microsoft.com/office/powerpoint/2010/main" val="403746905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3552" y="674322"/>
            <a:ext cx="2571870" cy="737384"/>
          </a:xfrm>
          <a:prstGeom prst="rect">
            <a:avLst/>
          </a:prstGeom>
          <a:solidFill>
            <a:srgbClr val="132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rPr>
              <a:t>ACTIVITY</a:t>
            </a:r>
          </a:p>
        </p:txBody>
      </p:sp>
      <p:sp>
        <p:nvSpPr>
          <p:cNvPr id="3" name="TextBox 2"/>
          <p:cNvSpPr txBox="1"/>
          <p:nvPr/>
        </p:nvSpPr>
        <p:spPr>
          <a:xfrm>
            <a:off x="453552" y="1748590"/>
            <a:ext cx="5417859" cy="1477328"/>
          </a:xfrm>
          <a:prstGeom prst="rect">
            <a:avLst/>
          </a:prstGeom>
          <a:noFill/>
        </p:spPr>
        <p:txBody>
          <a:bodyPr wrap="square" rtlCol="0">
            <a:spAutoFit/>
          </a:bodyPr>
          <a:lstStyle/>
          <a:p>
            <a:pPr marL="342900" indent="-342900">
              <a:buFont typeface="Wingdings" panose="05000000000000000000" pitchFamily="2" charset="2"/>
              <a:buChar char="v"/>
            </a:pPr>
            <a:r>
              <a:rPr lang="en-GB" dirty="0"/>
              <a:t>Have a look at different universities websites and see which societies you may like </a:t>
            </a:r>
            <a:r>
              <a:rPr lang="en-GB" sz="1600" dirty="0"/>
              <a:t>to</a:t>
            </a:r>
            <a:r>
              <a:rPr lang="en-GB" dirty="0"/>
              <a:t> join. </a:t>
            </a:r>
            <a:br>
              <a:rPr lang="en-GB" dirty="0"/>
            </a:br>
            <a:endParaRPr lang="en-GB" dirty="0"/>
          </a:p>
          <a:p>
            <a:pPr marL="342900" indent="-342900">
              <a:buFont typeface="Wingdings" panose="05000000000000000000" pitchFamily="2" charset="2"/>
              <a:buChar char="v"/>
            </a:pPr>
            <a:r>
              <a:rPr lang="en-GB" dirty="0"/>
              <a:t>If you know which university you would like to go to, start there.</a:t>
            </a:r>
          </a:p>
        </p:txBody>
      </p:sp>
      <p:pic>
        <p:nvPicPr>
          <p:cNvPr id="5" name="Picture 4"/>
          <p:cNvPicPr>
            <a:picLocks noChangeAspect="1"/>
          </p:cNvPicPr>
          <p:nvPr/>
        </p:nvPicPr>
        <p:blipFill>
          <a:blip r:embed="rId3"/>
          <a:stretch>
            <a:fillRect/>
          </a:stretch>
        </p:blipFill>
        <p:spPr>
          <a:xfrm>
            <a:off x="453552" y="3609473"/>
            <a:ext cx="5688325" cy="2406316"/>
          </a:xfrm>
          <a:prstGeom prst="rect">
            <a:avLst/>
          </a:prstGeom>
        </p:spPr>
      </p:pic>
      <p:pic>
        <p:nvPicPr>
          <p:cNvPr id="6" name="Picture 5"/>
          <p:cNvPicPr>
            <a:picLocks noChangeAspect="1"/>
          </p:cNvPicPr>
          <p:nvPr/>
        </p:nvPicPr>
        <p:blipFill>
          <a:blip r:embed="rId4"/>
          <a:stretch>
            <a:fillRect/>
          </a:stretch>
        </p:blipFill>
        <p:spPr>
          <a:xfrm>
            <a:off x="6529137" y="1748590"/>
            <a:ext cx="5596183" cy="3681248"/>
          </a:xfrm>
          <a:prstGeom prst="rect">
            <a:avLst/>
          </a:prstGeom>
        </p:spPr>
      </p:pic>
    </p:spTree>
    <p:extLst>
      <p:ext uri="{BB962C8B-B14F-4D97-AF65-F5344CB8AC3E}">
        <p14:creationId xmlns:p14="http://schemas.microsoft.com/office/powerpoint/2010/main" val="428623963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3552" y="674322"/>
            <a:ext cx="6094004" cy="737384"/>
          </a:xfrm>
          <a:prstGeom prst="rect">
            <a:avLst/>
          </a:prstGeom>
          <a:solidFill>
            <a:srgbClr val="132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rPr>
              <a:t>DO YOUR OWN RESEARCH!</a:t>
            </a:r>
          </a:p>
        </p:txBody>
      </p:sp>
      <p:sp>
        <p:nvSpPr>
          <p:cNvPr id="4" name="Rectangle 3"/>
          <p:cNvSpPr/>
          <p:nvPr/>
        </p:nvSpPr>
        <p:spPr>
          <a:xfrm>
            <a:off x="453552" y="1884839"/>
            <a:ext cx="5209311" cy="2862322"/>
          </a:xfrm>
          <a:prstGeom prst="rect">
            <a:avLst/>
          </a:prstGeom>
        </p:spPr>
        <p:txBody>
          <a:bodyPr wrap="square">
            <a:spAutoFit/>
          </a:bodyPr>
          <a:lstStyle/>
          <a:p>
            <a:r>
              <a:rPr lang="en-GB" sz="2000" dirty="0"/>
              <a:t>University has lots of different extra curricular activities for you to be involved in.</a:t>
            </a:r>
          </a:p>
          <a:p>
            <a:endParaRPr lang="en-GB" sz="2000" dirty="0"/>
          </a:p>
          <a:p>
            <a:r>
              <a:rPr lang="en-GB" sz="2000" dirty="0"/>
              <a:t>Use this time before you start University to have a look at what is out there and what interests you.</a:t>
            </a:r>
          </a:p>
          <a:p>
            <a:endParaRPr lang="en-GB" sz="2000" dirty="0"/>
          </a:p>
          <a:p>
            <a:r>
              <a:rPr lang="en-GB" sz="2000" dirty="0"/>
              <a:t>This may help you decide on which course and which University you wish to study at.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1260" y="2229853"/>
            <a:ext cx="3861856" cy="2172294"/>
          </a:xfrm>
          <a:prstGeom prst="rect">
            <a:avLst/>
          </a:prstGeom>
        </p:spPr>
      </p:pic>
    </p:spTree>
    <p:extLst>
      <p:ext uri="{BB962C8B-B14F-4D97-AF65-F5344CB8AC3E}">
        <p14:creationId xmlns:p14="http://schemas.microsoft.com/office/powerpoint/2010/main" val="2675969630"/>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1679" y="622184"/>
            <a:ext cx="2375992" cy="685106"/>
          </a:xfrm>
          <a:prstGeom prst="rect">
            <a:avLst/>
          </a:prstGeom>
          <a:solidFill>
            <a:srgbClr val="0F7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t>CHECK-IN</a:t>
            </a:r>
          </a:p>
        </p:txBody>
      </p:sp>
      <p:sp>
        <p:nvSpPr>
          <p:cNvPr id="6" name="TextBox 5"/>
          <p:cNvSpPr txBox="1"/>
          <p:nvPr/>
        </p:nvSpPr>
        <p:spPr>
          <a:xfrm>
            <a:off x="1799049" y="2685620"/>
            <a:ext cx="7649751" cy="666849"/>
          </a:xfrm>
          <a:prstGeom prst="rect">
            <a:avLst/>
          </a:prstGeom>
          <a:noFill/>
        </p:spPr>
        <p:txBody>
          <a:bodyPr wrap="square" rtlCol="0">
            <a:spAutoFit/>
          </a:bodyPr>
          <a:lstStyle/>
          <a:p>
            <a:pPr algn="ctr">
              <a:lnSpc>
                <a:spcPct val="150000"/>
              </a:lnSpc>
            </a:pPr>
            <a:r>
              <a:rPr lang="en-GB" sz="2800" dirty="0">
                <a:latin typeface="Roboto" panose="02000000000000000000" pitchFamily="2" charset="0"/>
                <a:ea typeface="Roboto" panose="02000000000000000000" pitchFamily="2" charset="0"/>
                <a:cs typeface="Roboto" panose="02000000000000000000" pitchFamily="2" charset="0"/>
              </a:rPr>
              <a:t>Did you finish your student finance application?</a:t>
            </a:r>
            <a:endParaRPr lang="en-GB" sz="2800" b="1"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4078046257"/>
      </p:ext>
    </p:extLst>
  </p:cSld>
  <p:clrMapOvr>
    <a:masterClrMapping/>
  </p:clrMapOvr>
  <p:transition spd="slow">
    <p:push/>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1679" y="622184"/>
            <a:ext cx="6142961" cy="685106"/>
          </a:xfrm>
          <a:prstGeom prst="rect">
            <a:avLst/>
          </a:prstGeom>
          <a:solidFill>
            <a:srgbClr val="162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t>UNIVERSITY SOCIAL MEDIA</a:t>
            </a:r>
          </a:p>
        </p:txBody>
      </p:sp>
      <p:sp>
        <p:nvSpPr>
          <p:cNvPr id="2" name="TextBox 1"/>
          <p:cNvSpPr txBox="1"/>
          <p:nvPr/>
        </p:nvSpPr>
        <p:spPr>
          <a:xfrm>
            <a:off x="501679" y="1630680"/>
            <a:ext cx="11111201" cy="707886"/>
          </a:xfrm>
          <a:prstGeom prst="rect">
            <a:avLst/>
          </a:prstGeom>
          <a:noFill/>
        </p:spPr>
        <p:txBody>
          <a:bodyPr wrap="square" rtlCol="0">
            <a:spAutoFit/>
          </a:bodyPr>
          <a:lstStyle/>
          <a:p>
            <a:pPr marL="285750" indent="-285750">
              <a:buFont typeface="Arial" panose="020B0604020202020204" pitchFamily="34" charset="0"/>
              <a:buChar char="•"/>
            </a:pPr>
            <a:r>
              <a:rPr lang="en-GB" sz="2000" dirty="0"/>
              <a:t>Great way to hear about things going on at the university</a:t>
            </a:r>
          </a:p>
          <a:p>
            <a:pPr marL="285750" indent="-285750">
              <a:buFont typeface="Arial" panose="020B0604020202020204" pitchFamily="34" charset="0"/>
              <a:buChar char="•"/>
            </a:pPr>
            <a:r>
              <a:rPr lang="en-GB" sz="2000" dirty="0"/>
              <a:t>Lots of information for new students leading up to results day and before the start of term</a:t>
            </a:r>
          </a:p>
        </p:txBody>
      </p:sp>
      <p:sp>
        <p:nvSpPr>
          <p:cNvPr id="3" name="Rounded Rectangle 2"/>
          <p:cNvSpPr/>
          <p:nvPr/>
        </p:nvSpPr>
        <p:spPr>
          <a:xfrm>
            <a:off x="7555085" y="4410551"/>
            <a:ext cx="3169920" cy="1417320"/>
          </a:xfrm>
          <a:prstGeom prst="roundRect">
            <a:avLst/>
          </a:prstGeom>
          <a:solidFill>
            <a:srgbClr val="FFFF00"/>
          </a:solidFill>
          <a:ln>
            <a:solidFill>
              <a:srgbClr val="1E2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ysClr val="windowText" lastClr="000000"/>
                </a:solidFill>
              </a:rPr>
              <a:t>Have a look now! See if you can follow some accounts</a:t>
            </a: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3039" y="2748592"/>
            <a:ext cx="5434013" cy="138144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2904" y="2748592"/>
            <a:ext cx="2079614" cy="335470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679" y="2750582"/>
            <a:ext cx="3264817" cy="328945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6" name="Picture 12" descr="Twitter Logo Vectors Free Downloa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3555" y="4291030"/>
            <a:ext cx="812941" cy="81294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ile:Instagram logo 2016.svg - Wikipedi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09960" y="2748593"/>
            <a:ext cx="761220" cy="761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485666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3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1679" y="622183"/>
            <a:ext cx="4679921" cy="1208551"/>
          </a:xfrm>
          <a:prstGeom prst="rect">
            <a:avLst/>
          </a:prstGeom>
          <a:solidFill>
            <a:srgbClr val="162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t>UNIVERSITY SOCIAL MEDIA EXAMPLES</a:t>
            </a:r>
          </a:p>
        </p:txBody>
      </p:sp>
      <p:sp>
        <p:nvSpPr>
          <p:cNvPr id="2" name="TextBox 1"/>
          <p:cNvSpPr txBox="1"/>
          <p:nvPr/>
        </p:nvSpPr>
        <p:spPr>
          <a:xfrm>
            <a:off x="501679" y="1630680"/>
            <a:ext cx="11111201" cy="400110"/>
          </a:xfrm>
          <a:prstGeom prst="rect">
            <a:avLst/>
          </a:prstGeom>
          <a:noFill/>
        </p:spPr>
        <p:txBody>
          <a:bodyPr wrap="square" rtlCol="0">
            <a:spAutoFit/>
          </a:bodyPr>
          <a:lstStyle/>
          <a:p>
            <a:pPr marL="285750" indent="-285750">
              <a:buFont typeface="Arial" panose="020B0604020202020204" pitchFamily="34" charset="0"/>
              <a:buChar char="•"/>
            </a:pPr>
            <a:endParaRPr lang="en-GB" sz="2000"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61631"/>
          <a:stretch/>
        </p:blipFill>
        <p:spPr bwMode="auto">
          <a:xfrm>
            <a:off x="5836919" y="3653728"/>
            <a:ext cx="5945581" cy="2093565"/>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679" y="2225222"/>
            <a:ext cx="4927647" cy="3727408"/>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1858"/>
          <a:stretch/>
        </p:blipFill>
        <p:spPr bwMode="auto">
          <a:xfrm>
            <a:off x="5836920" y="1869944"/>
            <a:ext cx="5945581" cy="1510451"/>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84579899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1680" y="622184"/>
            <a:ext cx="5555600" cy="685106"/>
          </a:xfrm>
          <a:prstGeom prst="rect">
            <a:avLst/>
          </a:prstGeom>
          <a:solidFill>
            <a:srgbClr val="162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t>INDEPENDENT ACTIVITY</a:t>
            </a:r>
          </a:p>
        </p:txBody>
      </p:sp>
      <p:sp>
        <p:nvSpPr>
          <p:cNvPr id="3" name="Rounded Rectangle 2"/>
          <p:cNvSpPr/>
          <p:nvPr/>
        </p:nvSpPr>
        <p:spPr>
          <a:xfrm>
            <a:off x="797440" y="2008844"/>
            <a:ext cx="10409275" cy="2133600"/>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See if you can find a potential graduate job or study pathway available to you after you finish at university.</a:t>
            </a:r>
          </a:p>
        </p:txBody>
      </p:sp>
    </p:spTree>
    <p:extLst>
      <p:ext uri="{BB962C8B-B14F-4D97-AF65-F5344CB8AC3E}">
        <p14:creationId xmlns:p14="http://schemas.microsoft.com/office/powerpoint/2010/main" val="1666078555"/>
      </p:ext>
    </p:extLst>
  </p:cSld>
  <p:clrMapOvr>
    <a:masterClrMapping/>
  </p:clrMapOvr>
  <p:transition spd="slow">
    <p:push/>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90470" y="5488839"/>
            <a:ext cx="2245718" cy="1132821"/>
            <a:chOff x="4940529" y="4696636"/>
            <a:chExt cx="2245718" cy="1132821"/>
          </a:xfrm>
        </p:grpSpPr>
        <p:grpSp>
          <p:nvGrpSpPr>
            <p:cNvPr id="4" name="Group 3"/>
            <p:cNvGrpSpPr/>
            <p:nvPr/>
          </p:nvGrpSpPr>
          <p:grpSpPr>
            <a:xfrm>
              <a:off x="4940529" y="4696636"/>
              <a:ext cx="2245718" cy="609601"/>
              <a:chOff x="4471605" y="5277852"/>
              <a:chExt cx="2844653" cy="747811"/>
            </a:xfrm>
          </p:grpSpPr>
          <p:pic>
            <p:nvPicPr>
              <p:cNvPr id="1028" name="Picture 4" descr="Transparent Background White Instagram Logo, Cliparts &amp; Cartoons - Jing.fm"/>
              <p:cNvPicPr>
                <a:picLocks noChangeAspect="1" noChangeArrowheads="1"/>
              </p:cNvPicPr>
              <p:nvPr/>
            </p:nvPicPr>
            <p:blipFill rotWithShape="1">
              <a:blip r:embed="rId2" cstate="print">
                <a:clrChange>
                  <a:clrFrom>
                    <a:srgbClr val="EEEEEE"/>
                  </a:clrFrom>
                  <a:clrTo>
                    <a:srgbClr val="EEEEEE">
                      <a:alpha val="0"/>
                    </a:srgbClr>
                  </a:clrTo>
                </a:clrChange>
                <a:extLst>
                  <a:ext uri="{28A0092B-C50C-407E-A947-70E740481C1C}">
                    <a14:useLocalDpi xmlns:a14="http://schemas.microsoft.com/office/drawing/2010/main" val="0"/>
                  </a:ext>
                </a:extLst>
              </a:blip>
              <a:srcRect l="15213" t="5134" r="13381" b="3972"/>
              <a:stretch/>
            </p:blipFill>
            <p:spPr bwMode="auto">
              <a:xfrm>
                <a:off x="4471605" y="5277853"/>
                <a:ext cx="729057" cy="74781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Twitter Icon White Transparent #176653 - Free Icons Library"/>
              <p:cNvPicPr>
                <a:picLocks noChangeAspect="1" noChangeArrowheads="1"/>
              </p:cNvPicPr>
              <p:nvPr/>
            </p:nvPicPr>
            <p:blipFill rotWithShape="1">
              <a:blip r:embed="rId3">
                <a:extLst>
                  <a:ext uri="{28A0092B-C50C-407E-A947-70E740481C1C}">
                    <a14:useLocalDpi xmlns:a14="http://schemas.microsoft.com/office/drawing/2010/main" val="0"/>
                  </a:ext>
                </a:extLst>
              </a:blip>
              <a:srcRect l="30710" t="34142" r="31357" b="33489"/>
              <a:stretch/>
            </p:blipFill>
            <p:spPr bwMode="auto">
              <a:xfrm>
                <a:off x="5438428" y="5277852"/>
                <a:ext cx="876342" cy="74781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White Square Facebook Logos PNG Transparent Background, Free Download #774  - FreeIcon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542" t="17460" r="16412" b="16890"/>
              <a:stretch/>
            </p:blipFill>
            <p:spPr bwMode="auto">
              <a:xfrm>
                <a:off x="6552536" y="5277852"/>
                <a:ext cx="763722" cy="747811"/>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p:cNvSpPr txBox="1"/>
            <p:nvPr/>
          </p:nvSpPr>
          <p:spPr>
            <a:xfrm>
              <a:off x="4962561" y="5306237"/>
              <a:ext cx="2223686" cy="523220"/>
            </a:xfrm>
            <a:prstGeom prst="rect">
              <a:avLst/>
            </a:prstGeom>
            <a:noFill/>
          </p:spPr>
          <p:txBody>
            <a:bodyPr wrap="none" rtlCol="0">
              <a:spAutoFit/>
            </a:bodyPr>
            <a:lstStyle/>
            <a:p>
              <a:r>
                <a:rPr lang="en-GB" sz="2800" b="1" dirty="0">
                  <a:solidFill>
                    <a:schemeClr val="bg1"/>
                  </a:solidFill>
                  <a:latin typeface="Roboto" panose="02000000000000000000" pitchFamily="2" charset="0"/>
                  <a:ea typeface="Roboto" panose="02000000000000000000" pitchFamily="2" charset="0"/>
                  <a:cs typeface="Roboto" panose="02000000000000000000" pitchFamily="2" charset="0"/>
                </a:rPr>
                <a:t>@aspiretohe</a:t>
              </a:r>
            </a:p>
          </p:txBody>
        </p:sp>
      </p:grpSp>
    </p:spTree>
    <p:extLst>
      <p:ext uri="{BB962C8B-B14F-4D97-AF65-F5344CB8AC3E}">
        <p14:creationId xmlns:p14="http://schemas.microsoft.com/office/powerpoint/2010/main" val="3772528217"/>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4450" y="436533"/>
            <a:ext cx="5060921" cy="891872"/>
          </a:xfrm>
          <a:prstGeom prst="rect">
            <a:avLst/>
          </a:prstGeom>
          <a:solidFill>
            <a:srgbClr val="0F7CC6"/>
          </a:solidFill>
          <a:ln>
            <a:solidFill>
              <a:srgbClr val="0F7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t>SESSION OBJECTIVES</a:t>
            </a:r>
          </a:p>
        </p:txBody>
      </p:sp>
      <p:sp>
        <p:nvSpPr>
          <p:cNvPr id="3" name="Rounded Rectangle 2"/>
          <p:cNvSpPr/>
          <p:nvPr/>
        </p:nvSpPr>
        <p:spPr>
          <a:xfrm>
            <a:off x="505691" y="1687277"/>
            <a:ext cx="10515600" cy="1110701"/>
          </a:xfrm>
          <a:prstGeom prst="roundRect">
            <a:avLst>
              <a:gd name="adj" fmla="val 10000"/>
            </a:avLst>
          </a:prstGeom>
          <a:solidFill>
            <a:srgbClr val="00AEEF"/>
          </a:solidFill>
          <a:ln>
            <a:solidFill>
              <a:srgbClr val="00AEEF"/>
            </a:solidFill>
          </a:ln>
          <a:effectLst>
            <a:outerShdw blurRad="50800" dist="38100" dir="2700000" algn="tl" rotWithShape="0">
              <a:prstClr val="black">
                <a:alpha val="40000"/>
              </a:prstClr>
            </a:outerShdw>
          </a:effectLst>
        </p:spPr>
        <p:style>
          <a:lnRef idx="0">
            <a:schemeClr val="lt1">
              <a:alpha val="0"/>
              <a:hueOff val="0"/>
              <a:satOff val="0"/>
              <a:lumOff val="0"/>
              <a:alphaOff val="0"/>
            </a:schemeClr>
          </a:lnRef>
          <a:fillRef idx="1">
            <a:scrgbClr r="0" g="0" b="0"/>
          </a:fillRef>
          <a:effectRef idx="0">
            <a:schemeClr val="accent2">
              <a:hueOff val="0"/>
              <a:satOff val="0"/>
              <a:lumOff val="0"/>
              <a:alphaOff val="0"/>
            </a:schemeClr>
          </a:effectRef>
          <a:fontRef idx="minor"/>
        </p:style>
        <p:txBody>
          <a:bodyPr/>
          <a:lstStyle/>
          <a:p>
            <a:endParaRPr lang="en-GB"/>
          </a:p>
        </p:txBody>
      </p:sp>
      <p:sp>
        <p:nvSpPr>
          <p:cNvPr id="5" name="Rectangle 4" descr="Blog"/>
          <p:cNvSpPr/>
          <p:nvPr/>
        </p:nvSpPr>
        <p:spPr>
          <a:xfrm>
            <a:off x="722762" y="1861305"/>
            <a:ext cx="762643" cy="762643"/>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GB"/>
          </a:p>
        </p:txBody>
      </p:sp>
      <p:grpSp>
        <p:nvGrpSpPr>
          <p:cNvPr id="6" name="Group 5"/>
          <p:cNvGrpSpPr/>
          <p:nvPr/>
        </p:nvGrpSpPr>
        <p:grpSpPr>
          <a:xfrm>
            <a:off x="1746662" y="1687277"/>
            <a:ext cx="9165772" cy="1110701"/>
            <a:chOff x="1282860" y="601630"/>
            <a:chExt cx="9232739" cy="1110701"/>
          </a:xfrm>
        </p:grpSpPr>
        <p:sp>
          <p:nvSpPr>
            <p:cNvPr id="7" name="Rectangle 6"/>
            <p:cNvSpPr/>
            <p:nvPr/>
          </p:nvSpPr>
          <p:spPr>
            <a:xfrm>
              <a:off x="1282860" y="601630"/>
              <a:ext cx="9232739" cy="111070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a:lstStyle/>
            <a:p>
              <a:endParaRPr lang="en-GB"/>
            </a:p>
          </p:txBody>
        </p:sp>
        <p:sp>
          <p:nvSpPr>
            <p:cNvPr id="8" name="Rectangle 7"/>
            <p:cNvSpPr/>
            <p:nvPr/>
          </p:nvSpPr>
          <p:spPr>
            <a:xfrm>
              <a:off x="1282860" y="601630"/>
              <a:ext cx="9232739" cy="1110701"/>
            </a:xfrm>
            <a:prstGeom prst="rect">
              <a:avLst/>
            </a:prstGeom>
          </p:spPr>
          <p:style>
            <a:lnRef idx="0">
              <a:scrgbClr r="0" g="0" b="0"/>
            </a:lnRef>
            <a:fillRef idx="0">
              <a:scrgbClr r="0" g="0" b="0"/>
            </a:fillRef>
            <a:effectRef idx="0">
              <a:scrgbClr r="0" g="0" b="0"/>
            </a:effectRef>
            <a:fontRef idx="minor">
              <a:schemeClr val="bg1">
                <a:hueOff val="0"/>
                <a:satOff val="0"/>
                <a:lumOff val="0"/>
                <a:alphaOff val="0"/>
              </a:schemeClr>
            </a:fontRef>
          </p:style>
          <p:txBody>
            <a:bodyPr spcFirstLastPara="0" vert="horz" wrap="square" lIns="117549" tIns="117549" rIns="117549" bIns="117549" numCol="1" spcCol="1270" anchor="ctr" anchorCtr="0">
              <a:noAutofit/>
            </a:bodyPr>
            <a:lstStyle/>
            <a:p>
              <a:pPr lvl="0" algn="l" defTabSz="1244600">
                <a:lnSpc>
                  <a:spcPct val="90000"/>
                </a:lnSpc>
                <a:spcBef>
                  <a:spcPct val="0"/>
                </a:spcBef>
                <a:spcAft>
                  <a:spcPct val="35000"/>
                </a:spcAft>
              </a:pPr>
              <a:r>
                <a:rPr lang="en-US" sz="2400" b="1" kern="1200" dirty="0">
                  <a:solidFill>
                    <a:schemeClr val="bg1"/>
                  </a:solidFill>
                </a:rPr>
                <a:t>OBJECTIVE 1: </a:t>
              </a:r>
              <a:r>
                <a:rPr lang="en-US" sz="2400" kern="1200" dirty="0">
                  <a:solidFill>
                    <a:schemeClr val="bg1"/>
                  </a:solidFill>
                </a:rPr>
                <a:t>To be aware of the types of accommodation at University.</a:t>
              </a:r>
            </a:p>
          </p:txBody>
        </p:sp>
      </p:grpSp>
      <p:sp>
        <p:nvSpPr>
          <p:cNvPr id="9" name="Rounded Rectangle 8"/>
          <p:cNvSpPr/>
          <p:nvPr/>
        </p:nvSpPr>
        <p:spPr>
          <a:xfrm>
            <a:off x="505691" y="3124190"/>
            <a:ext cx="10515600" cy="1110701"/>
          </a:xfrm>
          <a:prstGeom prst="roundRect">
            <a:avLst>
              <a:gd name="adj" fmla="val 10000"/>
            </a:avLst>
          </a:prstGeom>
          <a:solidFill>
            <a:srgbClr val="0F7CC6"/>
          </a:solidFill>
          <a:ln>
            <a:solidFill>
              <a:srgbClr val="0F7CC6"/>
            </a:solidFill>
          </a:ln>
          <a:effectLst>
            <a:outerShdw blurRad="50800" dist="38100" dir="2700000" algn="tl" rotWithShape="0">
              <a:prstClr val="black">
                <a:alpha val="40000"/>
              </a:prstClr>
            </a:outerShdw>
          </a:effectLst>
        </p:spPr>
        <p:style>
          <a:lnRef idx="0">
            <a:schemeClr val="lt1">
              <a:alpha val="0"/>
              <a:hueOff val="0"/>
              <a:satOff val="0"/>
              <a:lumOff val="0"/>
              <a:alphaOff val="0"/>
            </a:schemeClr>
          </a:lnRef>
          <a:fillRef idx="1">
            <a:scrgbClr r="0" g="0" b="0"/>
          </a:fillRef>
          <a:effectRef idx="0">
            <a:schemeClr val="accent2">
              <a:hueOff val="0"/>
              <a:satOff val="0"/>
              <a:lumOff val="0"/>
              <a:alphaOff val="0"/>
            </a:schemeClr>
          </a:effectRef>
          <a:fontRef idx="minor"/>
        </p:style>
        <p:txBody>
          <a:bodyPr/>
          <a:lstStyle/>
          <a:p>
            <a:endParaRPr lang="en-GB"/>
          </a:p>
        </p:txBody>
      </p:sp>
      <p:sp>
        <p:nvSpPr>
          <p:cNvPr id="10" name="Rectangle 9" descr="Blog"/>
          <p:cNvSpPr/>
          <p:nvPr/>
        </p:nvSpPr>
        <p:spPr>
          <a:xfrm>
            <a:off x="722762" y="3298218"/>
            <a:ext cx="762643" cy="762643"/>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GB"/>
          </a:p>
        </p:txBody>
      </p:sp>
      <p:grpSp>
        <p:nvGrpSpPr>
          <p:cNvPr id="11" name="Group 10"/>
          <p:cNvGrpSpPr/>
          <p:nvPr/>
        </p:nvGrpSpPr>
        <p:grpSpPr>
          <a:xfrm>
            <a:off x="1746662" y="3124190"/>
            <a:ext cx="9165772" cy="1110701"/>
            <a:chOff x="1282860" y="601630"/>
            <a:chExt cx="9232739" cy="1110701"/>
          </a:xfrm>
        </p:grpSpPr>
        <p:sp>
          <p:nvSpPr>
            <p:cNvPr id="12" name="Rectangle 11"/>
            <p:cNvSpPr/>
            <p:nvPr/>
          </p:nvSpPr>
          <p:spPr>
            <a:xfrm>
              <a:off x="1282860" y="601630"/>
              <a:ext cx="9232739" cy="111070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a:lstStyle/>
            <a:p>
              <a:endParaRPr lang="en-GB"/>
            </a:p>
          </p:txBody>
        </p:sp>
        <p:sp>
          <p:nvSpPr>
            <p:cNvPr id="13" name="Rectangle 12"/>
            <p:cNvSpPr/>
            <p:nvPr/>
          </p:nvSpPr>
          <p:spPr>
            <a:xfrm>
              <a:off x="1282860" y="601630"/>
              <a:ext cx="9232739" cy="1110701"/>
            </a:xfrm>
            <a:prstGeom prst="rect">
              <a:avLst/>
            </a:prstGeom>
          </p:spPr>
          <p:style>
            <a:lnRef idx="0">
              <a:scrgbClr r="0" g="0" b="0"/>
            </a:lnRef>
            <a:fillRef idx="0">
              <a:scrgbClr r="0" g="0" b="0"/>
            </a:fillRef>
            <a:effectRef idx="0">
              <a:scrgbClr r="0" g="0" b="0"/>
            </a:effectRef>
            <a:fontRef idx="minor">
              <a:schemeClr val="bg1">
                <a:hueOff val="0"/>
                <a:satOff val="0"/>
                <a:lumOff val="0"/>
                <a:alphaOff val="0"/>
              </a:schemeClr>
            </a:fontRef>
          </p:style>
          <p:txBody>
            <a:bodyPr spcFirstLastPara="0" vert="horz" wrap="square" lIns="117549" tIns="117549" rIns="117549" bIns="117549" numCol="1" spcCol="1270" anchor="ctr" anchorCtr="0">
              <a:noAutofit/>
            </a:bodyPr>
            <a:lstStyle/>
            <a:p>
              <a:pPr lvl="0" algn="l" defTabSz="1244600">
                <a:lnSpc>
                  <a:spcPct val="90000"/>
                </a:lnSpc>
                <a:spcBef>
                  <a:spcPct val="0"/>
                </a:spcBef>
                <a:spcAft>
                  <a:spcPct val="35000"/>
                </a:spcAft>
              </a:pPr>
              <a:r>
                <a:rPr lang="en-US" sz="2400" b="1" kern="1200" dirty="0">
                  <a:solidFill>
                    <a:schemeClr val="bg1"/>
                  </a:solidFill>
                </a:rPr>
                <a:t>OBJECTIVE 2: </a:t>
              </a:r>
              <a:r>
                <a:rPr lang="en-US" sz="2400" dirty="0">
                  <a:solidFill>
                    <a:schemeClr val="bg1"/>
                  </a:solidFill>
                </a:rPr>
                <a:t>T</a:t>
              </a:r>
              <a:r>
                <a:rPr lang="en-US" sz="2400" kern="1200" dirty="0">
                  <a:solidFill>
                    <a:schemeClr val="bg1"/>
                  </a:solidFill>
                </a:rPr>
                <a:t>o consider factors such as packing and cooking before going to </a:t>
              </a:r>
              <a:r>
                <a:rPr lang="en-US" sz="2400" dirty="0">
                  <a:solidFill>
                    <a:schemeClr val="bg1"/>
                  </a:solidFill>
                </a:rPr>
                <a:t>U</a:t>
              </a:r>
              <a:r>
                <a:rPr lang="en-US" sz="2400" kern="1200" dirty="0">
                  <a:solidFill>
                    <a:schemeClr val="bg1"/>
                  </a:solidFill>
                </a:rPr>
                <a:t>niversity.</a:t>
              </a:r>
            </a:p>
          </p:txBody>
        </p:sp>
      </p:grpSp>
      <p:sp>
        <p:nvSpPr>
          <p:cNvPr id="14" name="Rounded Rectangle 13"/>
          <p:cNvSpPr/>
          <p:nvPr/>
        </p:nvSpPr>
        <p:spPr>
          <a:xfrm>
            <a:off x="505691" y="4593763"/>
            <a:ext cx="10515600" cy="1110701"/>
          </a:xfrm>
          <a:prstGeom prst="roundRect">
            <a:avLst>
              <a:gd name="adj" fmla="val 10000"/>
            </a:avLst>
          </a:prstGeom>
          <a:solidFill>
            <a:srgbClr val="132E4B"/>
          </a:solidFill>
          <a:effectLst>
            <a:outerShdw blurRad="50800" dist="38100" dir="2700000" algn="tl" rotWithShape="0">
              <a:prstClr val="black">
                <a:alpha val="40000"/>
              </a:prstClr>
            </a:outerShdw>
          </a:effectLst>
        </p:spPr>
        <p:style>
          <a:lnRef idx="0">
            <a:schemeClr val="lt1">
              <a:alpha val="0"/>
              <a:hueOff val="0"/>
              <a:satOff val="0"/>
              <a:lumOff val="0"/>
              <a:alphaOff val="0"/>
            </a:schemeClr>
          </a:lnRef>
          <a:fillRef idx="1">
            <a:scrgbClr r="0" g="0" b="0"/>
          </a:fillRef>
          <a:effectRef idx="0">
            <a:schemeClr val="accent2">
              <a:hueOff val="0"/>
              <a:satOff val="0"/>
              <a:lumOff val="0"/>
              <a:alphaOff val="0"/>
            </a:schemeClr>
          </a:effectRef>
          <a:fontRef idx="minor"/>
        </p:style>
        <p:txBody>
          <a:bodyPr/>
          <a:lstStyle/>
          <a:p>
            <a:endParaRPr lang="en-GB"/>
          </a:p>
        </p:txBody>
      </p:sp>
      <p:sp>
        <p:nvSpPr>
          <p:cNvPr id="15" name="Rectangle 14" descr="Blog"/>
          <p:cNvSpPr/>
          <p:nvPr/>
        </p:nvSpPr>
        <p:spPr>
          <a:xfrm>
            <a:off x="722762" y="4767791"/>
            <a:ext cx="762643" cy="762643"/>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GB"/>
          </a:p>
        </p:txBody>
      </p:sp>
      <p:grpSp>
        <p:nvGrpSpPr>
          <p:cNvPr id="16" name="Group 15"/>
          <p:cNvGrpSpPr/>
          <p:nvPr/>
        </p:nvGrpSpPr>
        <p:grpSpPr>
          <a:xfrm>
            <a:off x="1746662" y="4593763"/>
            <a:ext cx="9165772" cy="1110701"/>
            <a:chOff x="1282860" y="601630"/>
            <a:chExt cx="9232739" cy="1110701"/>
          </a:xfrm>
        </p:grpSpPr>
        <p:sp>
          <p:nvSpPr>
            <p:cNvPr id="17" name="Rectangle 16"/>
            <p:cNvSpPr/>
            <p:nvPr/>
          </p:nvSpPr>
          <p:spPr>
            <a:xfrm>
              <a:off x="1282860" y="601630"/>
              <a:ext cx="9232739" cy="111070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a:lstStyle/>
            <a:p>
              <a:endParaRPr lang="en-GB"/>
            </a:p>
          </p:txBody>
        </p:sp>
        <p:sp>
          <p:nvSpPr>
            <p:cNvPr id="18" name="Rectangle 17"/>
            <p:cNvSpPr/>
            <p:nvPr/>
          </p:nvSpPr>
          <p:spPr>
            <a:xfrm>
              <a:off x="1282860" y="601630"/>
              <a:ext cx="9232739" cy="1110701"/>
            </a:xfrm>
            <a:prstGeom prst="rect">
              <a:avLst/>
            </a:prstGeom>
          </p:spPr>
          <p:style>
            <a:lnRef idx="0">
              <a:scrgbClr r="0" g="0" b="0"/>
            </a:lnRef>
            <a:fillRef idx="0">
              <a:scrgbClr r="0" g="0" b="0"/>
            </a:fillRef>
            <a:effectRef idx="0">
              <a:scrgbClr r="0" g="0" b="0"/>
            </a:effectRef>
            <a:fontRef idx="minor">
              <a:schemeClr val="bg1">
                <a:hueOff val="0"/>
                <a:satOff val="0"/>
                <a:lumOff val="0"/>
                <a:alphaOff val="0"/>
              </a:schemeClr>
            </a:fontRef>
          </p:style>
          <p:txBody>
            <a:bodyPr spcFirstLastPara="0" vert="horz" wrap="square" lIns="117549" tIns="117549" rIns="117549" bIns="117549" numCol="1" spcCol="1270" anchor="ctr" anchorCtr="0">
              <a:noAutofit/>
            </a:bodyPr>
            <a:lstStyle/>
            <a:p>
              <a:pPr lvl="0" algn="l" defTabSz="1244600">
                <a:lnSpc>
                  <a:spcPct val="90000"/>
                </a:lnSpc>
                <a:spcBef>
                  <a:spcPct val="0"/>
                </a:spcBef>
                <a:spcAft>
                  <a:spcPct val="35000"/>
                </a:spcAft>
              </a:pPr>
              <a:r>
                <a:rPr lang="en-US" sz="2400" b="1" kern="1200" dirty="0">
                  <a:solidFill>
                    <a:schemeClr val="bg1"/>
                  </a:solidFill>
                </a:rPr>
                <a:t>OBJECTIVE 3: </a:t>
              </a:r>
              <a:r>
                <a:rPr lang="en-US" sz="2400" kern="1200" dirty="0">
                  <a:solidFill>
                    <a:schemeClr val="bg1"/>
                  </a:solidFill>
                </a:rPr>
                <a:t>To know what to research before you go to University and know what might be on offer when you get there.</a:t>
              </a:r>
            </a:p>
          </p:txBody>
        </p:sp>
      </p:grpSp>
      <p:sp>
        <p:nvSpPr>
          <p:cNvPr id="19" name="Rectangle 18"/>
          <p:cNvSpPr/>
          <p:nvPr/>
        </p:nvSpPr>
        <p:spPr>
          <a:xfrm>
            <a:off x="504450" y="408824"/>
            <a:ext cx="5060921" cy="891872"/>
          </a:xfrm>
          <a:prstGeom prst="rect">
            <a:avLst/>
          </a:prstGeom>
          <a:solidFill>
            <a:srgbClr val="0F7CC6"/>
          </a:solidFill>
          <a:ln>
            <a:solidFill>
              <a:srgbClr val="0F7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t>SESSION OBJECTIVES</a:t>
            </a:r>
          </a:p>
        </p:txBody>
      </p:sp>
      <p:sp>
        <p:nvSpPr>
          <p:cNvPr id="20" name="Rounded Rectangle 19"/>
          <p:cNvSpPr/>
          <p:nvPr/>
        </p:nvSpPr>
        <p:spPr>
          <a:xfrm>
            <a:off x="505691" y="1659568"/>
            <a:ext cx="10515600" cy="1110701"/>
          </a:xfrm>
          <a:prstGeom prst="roundRect">
            <a:avLst>
              <a:gd name="adj" fmla="val 10000"/>
            </a:avLst>
          </a:prstGeom>
          <a:solidFill>
            <a:srgbClr val="00AEEF"/>
          </a:solidFill>
          <a:ln>
            <a:solidFill>
              <a:srgbClr val="00AEEF"/>
            </a:solidFill>
          </a:ln>
          <a:effectLst>
            <a:outerShdw blurRad="50800" dist="38100" dir="2700000" algn="tl" rotWithShape="0">
              <a:prstClr val="black">
                <a:alpha val="40000"/>
              </a:prstClr>
            </a:outerShdw>
          </a:effectLst>
        </p:spPr>
        <p:style>
          <a:lnRef idx="0">
            <a:schemeClr val="lt1">
              <a:alpha val="0"/>
              <a:hueOff val="0"/>
              <a:satOff val="0"/>
              <a:lumOff val="0"/>
              <a:alphaOff val="0"/>
            </a:schemeClr>
          </a:lnRef>
          <a:fillRef idx="1">
            <a:scrgbClr r="0" g="0" b="0"/>
          </a:fillRef>
          <a:effectRef idx="0">
            <a:schemeClr val="accent2">
              <a:hueOff val="0"/>
              <a:satOff val="0"/>
              <a:lumOff val="0"/>
              <a:alphaOff val="0"/>
            </a:schemeClr>
          </a:effectRef>
          <a:fontRef idx="minor"/>
        </p:style>
        <p:txBody>
          <a:bodyPr/>
          <a:lstStyle/>
          <a:p>
            <a:endParaRPr lang="en-GB"/>
          </a:p>
        </p:txBody>
      </p:sp>
      <p:sp>
        <p:nvSpPr>
          <p:cNvPr id="21" name="Rectangle 20" descr="Blog"/>
          <p:cNvSpPr/>
          <p:nvPr/>
        </p:nvSpPr>
        <p:spPr>
          <a:xfrm>
            <a:off x="722762" y="1833596"/>
            <a:ext cx="762643" cy="762643"/>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GB"/>
          </a:p>
        </p:txBody>
      </p:sp>
      <p:grpSp>
        <p:nvGrpSpPr>
          <p:cNvPr id="22" name="Group 21"/>
          <p:cNvGrpSpPr/>
          <p:nvPr/>
        </p:nvGrpSpPr>
        <p:grpSpPr>
          <a:xfrm>
            <a:off x="1746662" y="1659568"/>
            <a:ext cx="9165772" cy="1110701"/>
            <a:chOff x="1282860" y="601630"/>
            <a:chExt cx="9232739" cy="1110701"/>
          </a:xfrm>
        </p:grpSpPr>
        <p:sp>
          <p:nvSpPr>
            <p:cNvPr id="23" name="Rectangle 22"/>
            <p:cNvSpPr/>
            <p:nvPr/>
          </p:nvSpPr>
          <p:spPr>
            <a:xfrm>
              <a:off x="1282860" y="601630"/>
              <a:ext cx="9232739" cy="111070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a:lstStyle/>
            <a:p>
              <a:endParaRPr lang="en-GB"/>
            </a:p>
          </p:txBody>
        </p:sp>
        <p:sp>
          <p:nvSpPr>
            <p:cNvPr id="24" name="Rectangle 23"/>
            <p:cNvSpPr/>
            <p:nvPr/>
          </p:nvSpPr>
          <p:spPr>
            <a:xfrm>
              <a:off x="1282860" y="601630"/>
              <a:ext cx="9232739" cy="1110701"/>
            </a:xfrm>
            <a:prstGeom prst="rect">
              <a:avLst/>
            </a:prstGeom>
          </p:spPr>
          <p:style>
            <a:lnRef idx="0">
              <a:scrgbClr r="0" g="0" b="0"/>
            </a:lnRef>
            <a:fillRef idx="0">
              <a:scrgbClr r="0" g="0" b="0"/>
            </a:fillRef>
            <a:effectRef idx="0">
              <a:scrgbClr r="0" g="0" b="0"/>
            </a:effectRef>
            <a:fontRef idx="minor">
              <a:schemeClr val="bg1">
                <a:hueOff val="0"/>
                <a:satOff val="0"/>
                <a:lumOff val="0"/>
                <a:alphaOff val="0"/>
              </a:schemeClr>
            </a:fontRef>
          </p:style>
          <p:txBody>
            <a:bodyPr spcFirstLastPara="0" vert="horz" wrap="square" lIns="117549" tIns="117549" rIns="117549" bIns="117549" numCol="1" spcCol="1270" anchor="ctr" anchorCtr="0">
              <a:noAutofit/>
            </a:bodyPr>
            <a:lstStyle/>
            <a:p>
              <a:pPr lvl="0" algn="l" defTabSz="1244600">
                <a:lnSpc>
                  <a:spcPct val="90000"/>
                </a:lnSpc>
                <a:spcBef>
                  <a:spcPct val="0"/>
                </a:spcBef>
                <a:spcAft>
                  <a:spcPct val="35000"/>
                </a:spcAft>
              </a:pPr>
              <a:r>
                <a:rPr lang="en-US" sz="2400" b="1" kern="1200" dirty="0">
                  <a:solidFill>
                    <a:schemeClr val="bg1"/>
                  </a:solidFill>
                </a:rPr>
                <a:t>OBJECTIVE 1: </a:t>
              </a:r>
              <a:r>
                <a:rPr lang="en-US" sz="2400" kern="1200" dirty="0">
                  <a:solidFill>
                    <a:schemeClr val="bg1"/>
                  </a:solidFill>
                </a:rPr>
                <a:t>To be aware of the types of accommodation at University.</a:t>
              </a:r>
            </a:p>
          </p:txBody>
        </p:sp>
      </p:grpSp>
      <p:sp>
        <p:nvSpPr>
          <p:cNvPr id="25" name="Rounded Rectangle 24"/>
          <p:cNvSpPr/>
          <p:nvPr/>
        </p:nvSpPr>
        <p:spPr>
          <a:xfrm>
            <a:off x="505691" y="3096481"/>
            <a:ext cx="10515600" cy="1110701"/>
          </a:xfrm>
          <a:prstGeom prst="roundRect">
            <a:avLst>
              <a:gd name="adj" fmla="val 10000"/>
            </a:avLst>
          </a:prstGeom>
          <a:solidFill>
            <a:srgbClr val="0F7CC6"/>
          </a:solidFill>
          <a:ln>
            <a:solidFill>
              <a:srgbClr val="0F7CC6"/>
            </a:solidFill>
          </a:ln>
          <a:effectLst>
            <a:outerShdw blurRad="50800" dist="38100" dir="2700000" algn="tl" rotWithShape="0">
              <a:prstClr val="black">
                <a:alpha val="40000"/>
              </a:prstClr>
            </a:outerShdw>
          </a:effectLst>
        </p:spPr>
        <p:style>
          <a:lnRef idx="0">
            <a:schemeClr val="lt1">
              <a:alpha val="0"/>
              <a:hueOff val="0"/>
              <a:satOff val="0"/>
              <a:lumOff val="0"/>
              <a:alphaOff val="0"/>
            </a:schemeClr>
          </a:lnRef>
          <a:fillRef idx="1">
            <a:scrgbClr r="0" g="0" b="0"/>
          </a:fillRef>
          <a:effectRef idx="0">
            <a:schemeClr val="accent2">
              <a:hueOff val="0"/>
              <a:satOff val="0"/>
              <a:lumOff val="0"/>
              <a:alphaOff val="0"/>
            </a:schemeClr>
          </a:effectRef>
          <a:fontRef idx="minor"/>
        </p:style>
        <p:txBody>
          <a:bodyPr/>
          <a:lstStyle/>
          <a:p>
            <a:endParaRPr lang="en-GB"/>
          </a:p>
        </p:txBody>
      </p:sp>
      <p:sp>
        <p:nvSpPr>
          <p:cNvPr id="26" name="Rectangle 25" descr="Blog"/>
          <p:cNvSpPr/>
          <p:nvPr/>
        </p:nvSpPr>
        <p:spPr>
          <a:xfrm>
            <a:off x="722762" y="3270509"/>
            <a:ext cx="762643" cy="762643"/>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GB"/>
          </a:p>
        </p:txBody>
      </p:sp>
      <p:grpSp>
        <p:nvGrpSpPr>
          <p:cNvPr id="27" name="Group 26"/>
          <p:cNvGrpSpPr/>
          <p:nvPr/>
        </p:nvGrpSpPr>
        <p:grpSpPr>
          <a:xfrm>
            <a:off x="1746662" y="3096481"/>
            <a:ext cx="9165772" cy="1110701"/>
            <a:chOff x="1282860" y="601630"/>
            <a:chExt cx="9232739" cy="1110701"/>
          </a:xfrm>
        </p:grpSpPr>
        <p:sp>
          <p:nvSpPr>
            <p:cNvPr id="28" name="Rectangle 27"/>
            <p:cNvSpPr/>
            <p:nvPr/>
          </p:nvSpPr>
          <p:spPr>
            <a:xfrm>
              <a:off x="1282860" y="601630"/>
              <a:ext cx="9232739" cy="111070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a:lstStyle/>
            <a:p>
              <a:endParaRPr lang="en-GB"/>
            </a:p>
          </p:txBody>
        </p:sp>
        <p:sp>
          <p:nvSpPr>
            <p:cNvPr id="29" name="Rectangle 28"/>
            <p:cNvSpPr/>
            <p:nvPr/>
          </p:nvSpPr>
          <p:spPr>
            <a:xfrm>
              <a:off x="1282860" y="601630"/>
              <a:ext cx="9232739" cy="1110701"/>
            </a:xfrm>
            <a:prstGeom prst="rect">
              <a:avLst/>
            </a:prstGeom>
          </p:spPr>
          <p:style>
            <a:lnRef idx="0">
              <a:scrgbClr r="0" g="0" b="0"/>
            </a:lnRef>
            <a:fillRef idx="0">
              <a:scrgbClr r="0" g="0" b="0"/>
            </a:fillRef>
            <a:effectRef idx="0">
              <a:scrgbClr r="0" g="0" b="0"/>
            </a:effectRef>
            <a:fontRef idx="minor">
              <a:schemeClr val="bg1">
                <a:hueOff val="0"/>
                <a:satOff val="0"/>
                <a:lumOff val="0"/>
                <a:alphaOff val="0"/>
              </a:schemeClr>
            </a:fontRef>
          </p:style>
          <p:txBody>
            <a:bodyPr spcFirstLastPara="0" vert="horz" wrap="square" lIns="117549" tIns="117549" rIns="117549" bIns="117549" numCol="1" spcCol="1270" anchor="ctr" anchorCtr="0">
              <a:noAutofit/>
            </a:bodyPr>
            <a:lstStyle/>
            <a:p>
              <a:pPr lvl="0" algn="l" defTabSz="1244600">
                <a:lnSpc>
                  <a:spcPct val="90000"/>
                </a:lnSpc>
                <a:spcBef>
                  <a:spcPct val="0"/>
                </a:spcBef>
                <a:spcAft>
                  <a:spcPct val="35000"/>
                </a:spcAft>
              </a:pPr>
              <a:r>
                <a:rPr lang="en-US" sz="2400" b="1" kern="1200" dirty="0">
                  <a:solidFill>
                    <a:schemeClr val="bg1"/>
                  </a:solidFill>
                </a:rPr>
                <a:t>OBJECTIVE 2: </a:t>
              </a:r>
              <a:r>
                <a:rPr lang="en-US" sz="2400" dirty="0">
                  <a:solidFill>
                    <a:schemeClr val="bg1"/>
                  </a:solidFill>
                </a:rPr>
                <a:t>T</a:t>
              </a:r>
              <a:r>
                <a:rPr lang="en-US" sz="2400" kern="1200" dirty="0">
                  <a:solidFill>
                    <a:schemeClr val="bg1"/>
                  </a:solidFill>
                </a:rPr>
                <a:t>o consider factors such as packing and cooking before going to </a:t>
              </a:r>
              <a:r>
                <a:rPr lang="en-US" sz="2400" dirty="0">
                  <a:solidFill>
                    <a:schemeClr val="bg1"/>
                  </a:solidFill>
                </a:rPr>
                <a:t>U</a:t>
              </a:r>
              <a:r>
                <a:rPr lang="en-US" sz="2400" kern="1200" dirty="0">
                  <a:solidFill>
                    <a:schemeClr val="bg1"/>
                  </a:solidFill>
                </a:rPr>
                <a:t>niversity.</a:t>
              </a:r>
            </a:p>
          </p:txBody>
        </p:sp>
      </p:grpSp>
      <p:sp>
        <p:nvSpPr>
          <p:cNvPr id="30" name="Rounded Rectangle 29"/>
          <p:cNvSpPr/>
          <p:nvPr/>
        </p:nvSpPr>
        <p:spPr>
          <a:xfrm>
            <a:off x="505691" y="4566054"/>
            <a:ext cx="10515600" cy="1110701"/>
          </a:xfrm>
          <a:prstGeom prst="roundRect">
            <a:avLst>
              <a:gd name="adj" fmla="val 10000"/>
            </a:avLst>
          </a:prstGeom>
          <a:solidFill>
            <a:srgbClr val="132E4B"/>
          </a:solidFill>
          <a:effectLst>
            <a:outerShdw blurRad="50800" dist="38100" dir="2700000" algn="tl" rotWithShape="0">
              <a:prstClr val="black">
                <a:alpha val="40000"/>
              </a:prstClr>
            </a:outerShdw>
          </a:effectLst>
        </p:spPr>
        <p:style>
          <a:lnRef idx="0">
            <a:schemeClr val="lt1">
              <a:alpha val="0"/>
              <a:hueOff val="0"/>
              <a:satOff val="0"/>
              <a:lumOff val="0"/>
              <a:alphaOff val="0"/>
            </a:schemeClr>
          </a:lnRef>
          <a:fillRef idx="1">
            <a:scrgbClr r="0" g="0" b="0"/>
          </a:fillRef>
          <a:effectRef idx="0">
            <a:schemeClr val="accent2">
              <a:hueOff val="0"/>
              <a:satOff val="0"/>
              <a:lumOff val="0"/>
              <a:alphaOff val="0"/>
            </a:schemeClr>
          </a:effectRef>
          <a:fontRef idx="minor"/>
        </p:style>
        <p:txBody>
          <a:bodyPr/>
          <a:lstStyle/>
          <a:p>
            <a:endParaRPr lang="en-GB"/>
          </a:p>
        </p:txBody>
      </p:sp>
      <p:sp>
        <p:nvSpPr>
          <p:cNvPr id="31" name="Rectangle 30" descr="Blog"/>
          <p:cNvSpPr/>
          <p:nvPr/>
        </p:nvSpPr>
        <p:spPr>
          <a:xfrm>
            <a:off x="722762" y="4740082"/>
            <a:ext cx="762643" cy="762643"/>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GB"/>
          </a:p>
        </p:txBody>
      </p:sp>
      <p:grpSp>
        <p:nvGrpSpPr>
          <p:cNvPr id="32" name="Group 31"/>
          <p:cNvGrpSpPr/>
          <p:nvPr/>
        </p:nvGrpSpPr>
        <p:grpSpPr>
          <a:xfrm>
            <a:off x="1746662" y="4566054"/>
            <a:ext cx="9165772" cy="1110701"/>
            <a:chOff x="1282860" y="601630"/>
            <a:chExt cx="9232739" cy="1110701"/>
          </a:xfrm>
        </p:grpSpPr>
        <p:sp>
          <p:nvSpPr>
            <p:cNvPr id="33" name="Rectangle 32"/>
            <p:cNvSpPr/>
            <p:nvPr/>
          </p:nvSpPr>
          <p:spPr>
            <a:xfrm>
              <a:off x="1282860" y="601630"/>
              <a:ext cx="9232739" cy="111070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a:lstStyle/>
            <a:p>
              <a:endParaRPr lang="en-GB"/>
            </a:p>
          </p:txBody>
        </p:sp>
        <p:sp>
          <p:nvSpPr>
            <p:cNvPr id="34" name="Rectangle 33"/>
            <p:cNvSpPr/>
            <p:nvPr/>
          </p:nvSpPr>
          <p:spPr>
            <a:xfrm>
              <a:off x="1282860" y="601630"/>
              <a:ext cx="9232739" cy="1110701"/>
            </a:xfrm>
            <a:prstGeom prst="rect">
              <a:avLst/>
            </a:prstGeom>
          </p:spPr>
          <p:style>
            <a:lnRef idx="0">
              <a:scrgbClr r="0" g="0" b="0"/>
            </a:lnRef>
            <a:fillRef idx="0">
              <a:scrgbClr r="0" g="0" b="0"/>
            </a:fillRef>
            <a:effectRef idx="0">
              <a:scrgbClr r="0" g="0" b="0"/>
            </a:effectRef>
            <a:fontRef idx="minor">
              <a:schemeClr val="bg1">
                <a:hueOff val="0"/>
                <a:satOff val="0"/>
                <a:lumOff val="0"/>
                <a:alphaOff val="0"/>
              </a:schemeClr>
            </a:fontRef>
          </p:style>
          <p:txBody>
            <a:bodyPr spcFirstLastPara="0" vert="horz" wrap="square" lIns="117549" tIns="117549" rIns="117549" bIns="117549" numCol="1" spcCol="1270" anchor="ctr" anchorCtr="0">
              <a:noAutofit/>
            </a:bodyPr>
            <a:lstStyle/>
            <a:p>
              <a:pPr lvl="0" algn="l" defTabSz="1244600">
                <a:lnSpc>
                  <a:spcPct val="90000"/>
                </a:lnSpc>
                <a:spcBef>
                  <a:spcPct val="0"/>
                </a:spcBef>
                <a:spcAft>
                  <a:spcPct val="35000"/>
                </a:spcAft>
              </a:pPr>
              <a:r>
                <a:rPr lang="en-US" sz="2400" b="1" kern="1200" dirty="0">
                  <a:solidFill>
                    <a:schemeClr val="bg1"/>
                  </a:solidFill>
                </a:rPr>
                <a:t>OBJECTIVE 3: </a:t>
              </a:r>
              <a:r>
                <a:rPr lang="en-US" sz="2400" kern="1200" dirty="0">
                  <a:solidFill>
                    <a:schemeClr val="bg1"/>
                  </a:solidFill>
                </a:rPr>
                <a:t>To know what to research before you go to University and know what might be on offer when you get there.</a:t>
              </a:r>
            </a:p>
          </p:txBody>
        </p:sp>
      </p:grpSp>
    </p:spTree>
    <p:extLst>
      <p:ext uri="{BB962C8B-B14F-4D97-AF65-F5344CB8AC3E}">
        <p14:creationId xmlns:p14="http://schemas.microsoft.com/office/powerpoint/2010/main" val="33514430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1681" y="622184"/>
            <a:ext cx="1731156" cy="685107"/>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rPr>
              <a:t>RECAP</a:t>
            </a:r>
          </a:p>
        </p:txBody>
      </p:sp>
      <p:sp>
        <p:nvSpPr>
          <p:cNvPr id="3" name="Rectangle 2"/>
          <p:cNvSpPr/>
          <p:nvPr/>
        </p:nvSpPr>
        <p:spPr>
          <a:xfrm>
            <a:off x="572800" y="1524000"/>
            <a:ext cx="9986344" cy="436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rPr>
              <a:t>At this point, you should have:</a:t>
            </a:r>
          </a:p>
          <a:p>
            <a:endParaRPr lang="en-GB" sz="2400" dirty="0">
              <a:solidFill>
                <a:schemeClr val="tx1"/>
              </a:solidFill>
            </a:endParaRPr>
          </a:p>
          <a:p>
            <a:pPr marL="342900" indent="-342900">
              <a:lnSpc>
                <a:spcPct val="150000"/>
              </a:lnSpc>
              <a:buFont typeface="Arial" panose="020B0604020202020204" pitchFamily="34" charset="0"/>
              <a:buChar char="•"/>
            </a:pPr>
            <a:r>
              <a:rPr lang="en-GB" sz="2400" dirty="0">
                <a:solidFill>
                  <a:schemeClr val="tx1"/>
                </a:solidFill>
              </a:rPr>
              <a:t>Been on an open day/virtual tour/visited universities</a:t>
            </a:r>
          </a:p>
          <a:p>
            <a:pPr marL="342900" indent="-342900">
              <a:lnSpc>
                <a:spcPct val="150000"/>
              </a:lnSpc>
              <a:buFont typeface="Arial" panose="020B0604020202020204" pitchFamily="34" charset="0"/>
              <a:buChar char="•"/>
            </a:pPr>
            <a:r>
              <a:rPr lang="en-GB" sz="2400" dirty="0">
                <a:solidFill>
                  <a:schemeClr val="tx1"/>
                </a:solidFill>
              </a:rPr>
              <a:t>Decided your university courses/choices</a:t>
            </a:r>
          </a:p>
          <a:p>
            <a:pPr marL="342900" indent="-342900">
              <a:lnSpc>
                <a:spcPct val="150000"/>
              </a:lnSpc>
              <a:buFont typeface="Arial" panose="020B0604020202020204" pitchFamily="34" charset="0"/>
              <a:buChar char="•"/>
            </a:pPr>
            <a:r>
              <a:rPr lang="en-GB" sz="2400" dirty="0">
                <a:solidFill>
                  <a:schemeClr val="tx1"/>
                </a:solidFill>
              </a:rPr>
              <a:t>Done your UCAS application</a:t>
            </a:r>
          </a:p>
          <a:p>
            <a:pPr marL="342900" indent="-342900">
              <a:lnSpc>
                <a:spcPct val="150000"/>
              </a:lnSpc>
              <a:buFont typeface="Arial" panose="020B0604020202020204" pitchFamily="34" charset="0"/>
              <a:buChar char="•"/>
            </a:pPr>
            <a:r>
              <a:rPr lang="en-GB" sz="2400" dirty="0">
                <a:solidFill>
                  <a:schemeClr val="tx1"/>
                </a:solidFill>
              </a:rPr>
              <a:t>Accepted offers (firm and insurance)</a:t>
            </a:r>
          </a:p>
          <a:p>
            <a:pPr marL="342900" indent="-342900">
              <a:lnSpc>
                <a:spcPct val="150000"/>
              </a:lnSpc>
              <a:buFont typeface="Arial" panose="020B0604020202020204" pitchFamily="34" charset="0"/>
              <a:buChar char="•"/>
            </a:pPr>
            <a:r>
              <a:rPr lang="en-GB" sz="2400" dirty="0">
                <a:solidFill>
                  <a:schemeClr val="tx1"/>
                </a:solidFill>
              </a:rPr>
              <a:t>Started or completed your student finance application</a:t>
            </a:r>
          </a:p>
          <a:p>
            <a:pPr marL="342900" indent="-342900">
              <a:lnSpc>
                <a:spcPct val="150000"/>
              </a:lnSpc>
              <a:buFont typeface="Arial" panose="020B0604020202020204" pitchFamily="34" charset="0"/>
              <a:buChar char="•"/>
            </a:pPr>
            <a:endParaRPr lang="en-GB" sz="2400" dirty="0">
              <a:solidFill>
                <a:srgbClr val="0F7CC6"/>
              </a:solidFill>
            </a:endParaRPr>
          </a:p>
        </p:txBody>
      </p:sp>
      <p:sp>
        <p:nvSpPr>
          <p:cNvPr id="4" name="Rounded Rectangle 3"/>
          <p:cNvSpPr/>
          <p:nvPr/>
        </p:nvSpPr>
        <p:spPr>
          <a:xfrm>
            <a:off x="572800" y="5411678"/>
            <a:ext cx="8474947" cy="697831"/>
          </a:xfrm>
          <a:prstGeom prst="roundRect">
            <a:avLst/>
          </a:prstGeom>
          <a:solidFill>
            <a:srgbClr val="132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bg1"/>
                </a:solidFill>
              </a:rPr>
              <a:t>If you need support with any of the above, let me know!</a:t>
            </a:r>
          </a:p>
        </p:txBody>
      </p:sp>
    </p:spTree>
    <p:extLst>
      <p:ext uri="{BB962C8B-B14F-4D97-AF65-F5344CB8AC3E}">
        <p14:creationId xmlns:p14="http://schemas.microsoft.com/office/powerpoint/2010/main" val="384959463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01680" y="3154947"/>
            <a:ext cx="2385899" cy="659063"/>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501681" y="622184"/>
            <a:ext cx="4346766" cy="685107"/>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rPr>
              <a:t>ACCOMMODATION </a:t>
            </a:r>
          </a:p>
        </p:txBody>
      </p:sp>
      <p:sp>
        <p:nvSpPr>
          <p:cNvPr id="6" name="Rounded Rectangle 5"/>
          <p:cNvSpPr/>
          <p:nvPr/>
        </p:nvSpPr>
        <p:spPr>
          <a:xfrm>
            <a:off x="501681" y="4596732"/>
            <a:ext cx="3818726" cy="1064934"/>
          </a:xfrm>
          <a:prstGeom prst="roundRect">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CBGOqLL9clc"/>
          <p:cNvPicPr>
            <a:picLocks noRot="1" noChangeAspect="1"/>
          </p:cNvPicPr>
          <p:nvPr>
            <a:videoFile r:link="rId1"/>
          </p:nvPr>
        </p:nvPicPr>
        <p:blipFill>
          <a:blip r:embed="rId4"/>
          <a:stretch>
            <a:fillRect/>
          </a:stretch>
        </p:blipFill>
        <p:spPr>
          <a:xfrm>
            <a:off x="4609323" y="1608221"/>
            <a:ext cx="6997493" cy="3936090"/>
          </a:xfrm>
          <a:prstGeom prst="rect">
            <a:avLst/>
          </a:prstGeom>
        </p:spPr>
      </p:pic>
      <p:sp>
        <p:nvSpPr>
          <p:cNvPr id="3" name="Rectangle 2"/>
          <p:cNvSpPr/>
          <p:nvPr/>
        </p:nvSpPr>
        <p:spPr>
          <a:xfrm>
            <a:off x="501681" y="3376864"/>
            <a:ext cx="3818726" cy="13274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rPr>
              <a:t>Most universities will have their own halls of residence. </a:t>
            </a:r>
          </a:p>
          <a:p>
            <a:endParaRPr lang="en-GB" sz="2400" dirty="0">
              <a:solidFill>
                <a:schemeClr val="tx1"/>
              </a:solidFill>
            </a:endParaRPr>
          </a:p>
          <a:p>
            <a:r>
              <a:rPr lang="en-GB" sz="2400" b="1" dirty="0">
                <a:solidFill>
                  <a:schemeClr val="bg1"/>
                </a:solidFill>
              </a:rPr>
              <a:t>What are halls?</a:t>
            </a:r>
          </a:p>
          <a:p>
            <a:endParaRPr lang="en-GB" sz="2400" b="1" dirty="0">
              <a:solidFill>
                <a:schemeClr val="tx1"/>
              </a:solidFill>
            </a:endParaRPr>
          </a:p>
          <a:p>
            <a:r>
              <a:rPr lang="en-GB" sz="2400" dirty="0">
                <a:ln>
                  <a:solidFill>
                    <a:srgbClr val="0F7CC6"/>
                  </a:solidFill>
                </a:ln>
                <a:solidFill>
                  <a:sysClr val="windowText" lastClr="000000"/>
                </a:solidFill>
                <a:hlinkClick r:id="rId5"/>
              </a:rPr>
              <a:t>Virtual Tours</a:t>
            </a:r>
            <a:endParaRPr lang="en-GB" sz="2400" dirty="0">
              <a:ln>
                <a:solidFill>
                  <a:srgbClr val="0F7CC6"/>
                </a:solidFill>
              </a:ln>
              <a:solidFill>
                <a:sysClr val="windowText" lastClr="000000"/>
              </a:solidFill>
            </a:endParaRPr>
          </a:p>
          <a:p>
            <a:endParaRPr lang="en-GB" sz="2400" b="1" dirty="0">
              <a:solidFill>
                <a:schemeClr val="tx1"/>
              </a:solidFill>
            </a:endParaRPr>
          </a:p>
          <a:p>
            <a:r>
              <a:rPr lang="en-GB" sz="2400" b="1" dirty="0">
                <a:solidFill>
                  <a:schemeClr val="bg1"/>
                </a:solidFill>
              </a:rPr>
              <a:t>What do you notice about the rooms?</a:t>
            </a:r>
          </a:p>
          <a:p>
            <a:endParaRPr lang="en-GB" sz="2400" dirty="0">
              <a:solidFill>
                <a:schemeClr val="tx1"/>
              </a:solidFill>
            </a:endParaRPr>
          </a:p>
          <a:p>
            <a:endParaRPr lang="en-GB" sz="2400" dirty="0">
              <a:solidFill>
                <a:schemeClr val="tx1"/>
              </a:solidFill>
            </a:endParaRPr>
          </a:p>
        </p:txBody>
      </p:sp>
    </p:spTree>
    <p:extLst>
      <p:ext uri="{BB962C8B-B14F-4D97-AF65-F5344CB8AC3E}">
        <p14:creationId xmlns:p14="http://schemas.microsoft.com/office/powerpoint/2010/main" val="58884670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01680" y="1682914"/>
            <a:ext cx="7055221" cy="2863516"/>
          </a:xfrm>
          <a:prstGeom prst="roundRect">
            <a:avLst/>
          </a:prstGeom>
          <a:solidFill>
            <a:srgbClr val="ED21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501680" y="622184"/>
            <a:ext cx="5707734" cy="685107"/>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rPr>
              <a:t>ACCOMMODATION QUIZ </a:t>
            </a:r>
          </a:p>
        </p:txBody>
      </p:sp>
      <p:sp>
        <p:nvSpPr>
          <p:cNvPr id="3" name="Rectangle 2"/>
          <p:cNvSpPr/>
          <p:nvPr/>
        </p:nvSpPr>
        <p:spPr>
          <a:xfrm>
            <a:off x="572800" y="1524000"/>
            <a:ext cx="7331947" cy="3011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chemeClr val="bg1"/>
                </a:solidFill>
              </a:rPr>
              <a:t>Circle the answers that apply to you on the accommodation quiz. </a:t>
            </a:r>
          </a:p>
          <a:p>
            <a:endParaRPr lang="en-GB" sz="2800" dirty="0">
              <a:solidFill>
                <a:schemeClr val="bg1"/>
              </a:solidFill>
            </a:endParaRPr>
          </a:p>
          <a:p>
            <a:r>
              <a:rPr lang="en-GB" sz="2800" dirty="0">
                <a:solidFill>
                  <a:schemeClr val="bg1"/>
                </a:solidFill>
              </a:rPr>
              <a:t>We will discuss the results afterwards.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41747">
            <a:off x="8138042" y="1801845"/>
            <a:ext cx="3627863" cy="4648200"/>
          </a:xfrm>
          <a:prstGeom prst="rect">
            <a:avLst/>
          </a:prstGeom>
          <a:noFill/>
          <a:ln w="9525">
            <a:solidFill>
              <a:schemeClr val="tx1"/>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53900047"/>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1678" y="622184"/>
            <a:ext cx="7610963" cy="685107"/>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rPr>
              <a:t>ACCOMMODATION QUIZ ANSWERS </a:t>
            </a:r>
          </a:p>
        </p:txBody>
      </p:sp>
      <p:sp>
        <p:nvSpPr>
          <p:cNvPr id="4" name="Rectangle 3"/>
          <p:cNvSpPr/>
          <p:nvPr/>
        </p:nvSpPr>
        <p:spPr>
          <a:xfrm>
            <a:off x="461211" y="1802101"/>
            <a:ext cx="11413957" cy="3703578"/>
          </a:xfrm>
          <a:prstGeom prst="rect">
            <a:avLst/>
          </a:prstGeom>
        </p:spPr>
        <p:txBody>
          <a:bodyPr wrap="square">
            <a:spAutoFit/>
          </a:bodyPr>
          <a:lstStyle/>
          <a:p>
            <a:pPr>
              <a:lnSpc>
                <a:spcPct val="150000"/>
              </a:lnSpc>
              <a:spcAft>
                <a:spcPts val="0"/>
              </a:spcAft>
            </a:pPr>
            <a:r>
              <a:rPr lang="en-GB" sz="3200" dirty="0">
                <a:solidFill>
                  <a:srgbClr val="0F7CC6"/>
                </a:solidFill>
                <a:latin typeface="Roboto" panose="02000000000000000000" pitchFamily="2" charset="0"/>
                <a:ea typeface="Times New Roman" panose="02020603050405020304" pitchFamily="18" charset="0"/>
                <a:cs typeface="Arial" panose="020B0604020202020204" pitchFamily="34" charset="0"/>
              </a:rPr>
              <a:t>Mostly “A”s</a:t>
            </a:r>
            <a:r>
              <a:rPr lang="en-GB" sz="3200" dirty="0">
                <a:solidFill>
                  <a:srgbClr val="0376A0"/>
                </a:solidFill>
                <a:latin typeface="Roboto" panose="02000000000000000000" pitchFamily="2" charset="0"/>
                <a:ea typeface="Times New Roman" panose="02020603050405020304" pitchFamily="18" charset="0"/>
                <a:cs typeface="Arial" panose="020B0604020202020204" pitchFamily="34" charset="0"/>
              </a:rPr>
              <a:t> </a:t>
            </a:r>
            <a:r>
              <a:rPr lang="en-GB" sz="2400" dirty="0">
                <a:latin typeface="Roboto" panose="02000000000000000000" pitchFamily="2" charset="0"/>
                <a:ea typeface="Times New Roman" panose="02020603050405020304" pitchFamily="18" charset="0"/>
                <a:cs typeface="Arial" panose="020B0604020202020204" pitchFamily="34" charset="0"/>
              </a:rPr>
              <a:t>- then </a:t>
            </a:r>
            <a:r>
              <a:rPr lang="en-GB" sz="2400" b="1" dirty="0">
                <a:latin typeface="Roboto" panose="02000000000000000000" pitchFamily="2" charset="0"/>
                <a:ea typeface="Times New Roman" panose="02020603050405020304" pitchFamily="18" charset="0"/>
                <a:cs typeface="Arial" panose="020B0604020202020204" pitchFamily="34" charset="0"/>
              </a:rPr>
              <a:t>halls of residence </a:t>
            </a:r>
            <a:r>
              <a:rPr lang="en-GB" sz="2400" dirty="0">
                <a:latin typeface="Roboto" panose="02000000000000000000" pitchFamily="2" charset="0"/>
                <a:ea typeface="Times New Roman" panose="02020603050405020304" pitchFamily="18" charset="0"/>
                <a:cs typeface="Arial" panose="020B0604020202020204" pitchFamily="34" charset="0"/>
              </a:rPr>
              <a:t>might be the best for you. </a:t>
            </a:r>
          </a:p>
          <a:p>
            <a:pPr>
              <a:lnSpc>
                <a:spcPct val="150000"/>
              </a:lnSpc>
              <a:spcAft>
                <a:spcPts val="0"/>
              </a:spcAft>
            </a:pPr>
            <a:endParaRPr lang="en-GB" sz="3200" dirty="0">
              <a:solidFill>
                <a:srgbClr val="636363"/>
              </a:solidFill>
              <a:latin typeface="Roboto" panose="02000000000000000000" pitchFamily="2" charset="0"/>
              <a:ea typeface="Times New Roman" panose="02020603050405020304" pitchFamily="18" charset="0"/>
              <a:cs typeface="Arial" panose="020B0604020202020204" pitchFamily="34" charset="0"/>
            </a:endParaRPr>
          </a:p>
          <a:p>
            <a:pPr>
              <a:lnSpc>
                <a:spcPct val="150000"/>
              </a:lnSpc>
              <a:spcAft>
                <a:spcPts val="0"/>
              </a:spcAft>
            </a:pPr>
            <a:r>
              <a:rPr lang="en-GB" sz="3200" dirty="0">
                <a:solidFill>
                  <a:srgbClr val="0F7CC6"/>
                </a:solidFill>
                <a:latin typeface="Roboto" panose="02000000000000000000" pitchFamily="2" charset="0"/>
                <a:ea typeface="Times New Roman" panose="02020603050405020304" pitchFamily="18" charset="0"/>
                <a:cs typeface="Arial" panose="020B0604020202020204" pitchFamily="34" charset="0"/>
              </a:rPr>
              <a:t>Mostly “B”s</a:t>
            </a:r>
            <a:r>
              <a:rPr lang="en-GB" sz="3200" dirty="0">
                <a:solidFill>
                  <a:srgbClr val="0376A0"/>
                </a:solidFill>
                <a:latin typeface="Roboto" panose="02000000000000000000" pitchFamily="2" charset="0"/>
                <a:ea typeface="Times New Roman" panose="02020603050405020304" pitchFamily="18" charset="0"/>
                <a:cs typeface="Arial" panose="020B0604020202020204" pitchFamily="34" charset="0"/>
              </a:rPr>
              <a:t> </a:t>
            </a:r>
            <a:r>
              <a:rPr lang="en-GB" sz="2400" dirty="0">
                <a:latin typeface="Roboto" panose="02000000000000000000" pitchFamily="2" charset="0"/>
                <a:ea typeface="Times New Roman" panose="02020603050405020304" pitchFamily="18" charset="0"/>
                <a:cs typeface="Arial" panose="020B0604020202020204" pitchFamily="34" charset="0"/>
              </a:rPr>
              <a:t>- then a </a:t>
            </a:r>
            <a:r>
              <a:rPr lang="en-GB" sz="2400" b="1" dirty="0">
                <a:latin typeface="Roboto" panose="02000000000000000000" pitchFamily="2" charset="0"/>
                <a:ea typeface="Times New Roman" panose="02020603050405020304" pitchFamily="18" charset="0"/>
                <a:cs typeface="Arial" panose="020B0604020202020204" pitchFamily="34" charset="0"/>
              </a:rPr>
              <a:t>private rental </a:t>
            </a:r>
            <a:r>
              <a:rPr lang="en-GB" sz="2400" dirty="0">
                <a:latin typeface="Roboto" panose="02000000000000000000" pitchFamily="2" charset="0"/>
                <a:ea typeface="Times New Roman" panose="02020603050405020304" pitchFamily="18" charset="0"/>
                <a:cs typeface="Arial" panose="020B0604020202020204" pitchFamily="34" charset="0"/>
              </a:rPr>
              <a:t>might be the best for you.</a:t>
            </a:r>
          </a:p>
          <a:p>
            <a:pPr>
              <a:lnSpc>
                <a:spcPct val="150000"/>
              </a:lnSpc>
              <a:spcAft>
                <a:spcPts val="0"/>
              </a:spcAft>
            </a:pPr>
            <a:endParaRPr lang="en-GB" sz="3200" dirty="0">
              <a:solidFill>
                <a:srgbClr val="0376A0"/>
              </a:solidFill>
              <a:latin typeface="Roboto" panose="02000000000000000000" pitchFamily="2" charset="0"/>
              <a:ea typeface="Times New Roman" panose="02020603050405020304" pitchFamily="18" charset="0"/>
              <a:cs typeface="Arial" panose="020B0604020202020204" pitchFamily="34" charset="0"/>
            </a:endParaRPr>
          </a:p>
          <a:p>
            <a:pPr>
              <a:lnSpc>
                <a:spcPct val="150000"/>
              </a:lnSpc>
              <a:spcAft>
                <a:spcPts val="800"/>
              </a:spcAft>
            </a:pPr>
            <a:r>
              <a:rPr lang="en-GB" sz="3200" dirty="0">
                <a:solidFill>
                  <a:srgbClr val="0F7CC6"/>
                </a:solidFill>
                <a:latin typeface="Roboto" panose="02000000000000000000" pitchFamily="2" charset="0"/>
                <a:ea typeface="Times New Roman" panose="02020603050405020304" pitchFamily="18" charset="0"/>
                <a:cs typeface="Arial" panose="020B0604020202020204" pitchFamily="34" charset="0"/>
              </a:rPr>
              <a:t>Mostly “C”s</a:t>
            </a:r>
            <a:r>
              <a:rPr lang="en-GB" sz="2400" dirty="0">
                <a:solidFill>
                  <a:srgbClr val="636363"/>
                </a:solidFill>
                <a:latin typeface="Roboto" panose="02000000000000000000" pitchFamily="2" charset="0"/>
                <a:ea typeface="Times New Roman" panose="02020603050405020304" pitchFamily="18" charset="0"/>
                <a:cs typeface="Arial" panose="020B0604020202020204" pitchFamily="34" charset="0"/>
              </a:rPr>
              <a:t> </a:t>
            </a:r>
            <a:r>
              <a:rPr lang="en-GB" sz="2400" dirty="0">
                <a:latin typeface="Roboto" panose="02000000000000000000" pitchFamily="2" charset="0"/>
                <a:ea typeface="Times New Roman" panose="02020603050405020304" pitchFamily="18" charset="0"/>
                <a:cs typeface="Arial" panose="020B0604020202020204" pitchFamily="34" charset="0"/>
              </a:rPr>
              <a:t>- then </a:t>
            </a:r>
            <a:r>
              <a:rPr lang="en-GB" sz="2400" b="1" dirty="0">
                <a:latin typeface="Roboto" panose="02000000000000000000" pitchFamily="2" charset="0"/>
                <a:ea typeface="Times New Roman" panose="02020603050405020304" pitchFamily="18" charset="0"/>
                <a:cs typeface="Arial" panose="020B0604020202020204" pitchFamily="34" charset="0"/>
              </a:rPr>
              <a:t>living at home </a:t>
            </a:r>
            <a:r>
              <a:rPr lang="en-GB" sz="2400" dirty="0">
                <a:latin typeface="Roboto" panose="02000000000000000000" pitchFamily="2" charset="0"/>
                <a:ea typeface="Times New Roman" panose="02020603050405020304" pitchFamily="18" charset="0"/>
                <a:cs typeface="Arial" panose="020B0604020202020204" pitchFamily="34" charset="0"/>
              </a:rPr>
              <a:t>might be the best for you.</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1648566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01679" y="1524000"/>
            <a:ext cx="8246081" cy="3708400"/>
          </a:xfrm>
          <a:prstGeom prst="roundRect">
            <a:avLst/>
          </a:prstGeom>
          <a:solidFill>
            <a:srgbClr val="0B9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501679" y="622184"/>
            <a:ext cx="6994274" cy="685107"/>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rPr>
              <a:t>ACCOMMODATION DISCUSSION</a:t>
            </a:r>
          </a:p>
        </p:txBody>
      </p:sp>
      <p:sp>
        <p:nvSpPr>
          <p:cNvPr id="3" name="Rectangle 2"/>
          <p:cNvSpPr/>
          <p:nvPr/>
        </p:nvSpPr>
        <p:spPr>
          <a:xfrm>
            <a:off x="572800" y="1524000"/>
            <a:ext cx="9986344" cy="436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800" dirty="0">
              <a:solidFill>
                <a:schemeClr val="bg1"/>
              </a:solidFill>
            </a:endParaRPr>
          </a:p>
          <a:p>
            <a:r>
              <a:rPr lang="en-GB" sz="2800" dirty="0">
                <a:solidFill>
                  <a:schemeClr val="bg1"/>
                </a:solidFill>
              </a:rPr>
              <a:t>Would you prefer an </a:t>
            </a:r>
            <a:r>
              <a:rPr lang="en-GB" sz="2800" b="1" dirty="0" err="1">
                <a:solidFill>
                  <a:schemeClr val="bg1"/>
                </a:solidFill>
              </a:rPr>
              <a:t>en</a:t>
            </a:r>
            <a:r>
              <a:rPr lang="en-GB" sz="2800" b="1" dirty="0">
                <a:solidFill>
                  <a:schemeClr val="bg1"/>
                </a:solidFill>
              </a:rPr>
              <a:t>-suite or shared bathroom</a:t>
            </a:r>
            <a:r>
              <a:rPr lang="en-GB" sz="2800" dirty="0">
                <a:solidFill>
                  <a:schemeClr val="bg1"/>
                </a:solidFill>
              </a:rPr>
              <a:t>?</a:t>
            </a:r>
          </a:p>
          <a:p>
            <a:endParaRPr lang="en-GB" sz="2800" dirty="0">
              <a:solidFill>
                <a:schemeClr val="bg1"/>
              </a:solidFill>
            </a:endParaRPr>
          </a:p>
          <a:p>
            <a:r>
              <a:rPr lang="en-GB" sz="2800" dirty="0">
                <a:solidFill>
                  <a:schemeClr val="bg1"/>
                </a:solidFill>
              </a:rPr>
              <a:t>Is being </a:t>
            </a:r>
            <a:r>
              <a:rPr lang="en-GB" sz="2800" b="1" dirty="0">
                <a:solidFill>
                  <a:schemeClr val="bg1"/>
                </a:solidFill>
              </a:rPr>
              <a:t>close to campus </a:t>
            </a:r>
            <a:r>
              <a:rPr lang="en-GB" sz="2800" dirty="0">
                <a:solidFill>
                  <a:schemeClr val="bg1"/>
                </a:solidFill>
              </a:rPr>
              <a:t>a deal breaker for you?</a:t>
            </a:r>
          </a:p>
          <a:p>
            <a:endParaRPr lang="en-GB" sz="2800" dirty="0">
              <a:solidFill>
                <a:schemeClr val="bg1"/>
              </a:solidFill>
            </a:endParaRPr>
          </a:p>
          <a:p>
            <a:r>
              <a:rPr lang="en-GB" sz="2800" dirty="0">
                <a:solidFill>
                  <a:schemeClr val="bg1"/>
                </a:solidFill>
              </a:rPr>
              <a:t>Would you want to </a:t>
            </a:r>
            <a:r>
              <a:rPr lang="en-GB" sz="2800" b="1" dirty="0">
                <a:solidFill>
                  <a:schemeClr val="bg1"/>
                </a:solidFill>
              </a:rPr>
              <a:t>cook for yourself</a:t>
            </a:r>
            <a:r>
              <a:rPr lang="en-GB" sz="2800" dirty="0">
                <a:solidFill>
                  <a:schemeClr val="bg1"/>
                </a:solidFill>
              </a:rPr>
              <a:t>?</a:t>
            </a:r>
          </a:p>
          <a:p>
            <a:endParaRPr lang="en-GB" sz="2800" dirty="0">
              <a:solidFill>
                <a:schemeClr val="bg1"/>
              </a:solidFill>
            </a:endParaRPr>
          </a:p>
          <a:p>
            <a:r>
              <a:rPr lang="en-GB" sz="2800" dirty="0">
                <a:solidFill>
                  <a:schemeClr val="bg1"/>
                </a:solidFill>
              </a:rPr>
              <a:t>How </a:t>
            </a:r>
            <a:r>
              <a:rPr lang="en-GB" sz="2800" b="1" dirty="0">
                <a:solidFill>
                  <a:schemeClr val="bg1"/>
                </a:solidFill>
              </a:rPr>
              <a:t>lively</a:t>
            </a:r>
            <a:r>
              <a:rPr lang="en-GB" sz="2800" dirty="0">
                <a:solidFill>
                  <a:schemeClr val="bg1"/>
                </a:solidFill>
              </a:rPr>
              <a:t> do you want the area to be?</a:t>
            </a:r>
          </a:p>
          <a:p>
            <a:endParaRPr lang="en-GB" sz="2800" dirty="0">
              <a:solidFill>
                <a:schemeClr val="bg1"/>
              </a:solidFill>
            </a:endParaRPr>
          </a:p>
          <a:p>
            <a:endParaRPr lang="en-GB" sz="2400" dirty="0">
              <a:solidFill>
                <a:schemeClr val="bg1"/>
              </a:solidFill>
            </a:endParaRPr>
          </a:p>
          <a:p>
            <a:endParaRPr lang="en-GB" sz="2400" dirty="0">
              <a:solidFill>
                <a:schemeClr val="bg1"/>
              </a:solidFill>
            </a:endParaRPr>
          </a:p>
        </p:txBody>
      </p:sp>
    </p:spTree>
    <p:extLst>
      <p:ext uri="{BB962C8B-B14F-4D97-AF65-F5344CB8AC3E}">
        <p14:creationId xmlns:p14="http://schemas.microsoft.com/office/powerpoint/2010/main" val="55612531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horns Group Colours">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0303F8AA7A0AD469D90ADC54FC521FD" ma:contentTypeVersion="8" ma:contentTypeDescription="Create a new document." ma:contentTypeScope="" ma:versionID="7bf37ad911ab9c1b3d1044792b6ea7e8">
  <xsd:schema xmlns:xsd="http://www.w3.org/2001/XMLSchema" xmlns:xs="http://www.w3.org/2001/XMLSchema" xmlns:p="http://schemas.microsoft.com/office/2006/metadata/properties" xmlns:ns3="c55e6706-cc5a-4883-8a07-ed95f50cf194" targetNamespace="http://schemas.microsoft.com/office/2006/metadata/properties" ma:root="true" ma:fieldsID="25729b07d3f0a25239e5b11dd78d627a" ns3:_="">
    <xsd:import namespace="c55e6706-cc5a-4883-8a07-ed95f50cf194"/>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5e6706-cc5a-4883-8a07-ed95f50cf1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2D13991-73AA-4EE9-B041-E8A4AF5407B4}">
  <ds:schemaRefs>
    <ds:schemaRef ds:uri="http://schemas.microsoft.com/sharepoint/v3/contenttype/forms"/>
  </ds:schemaRefs>
</ds:datastoreItem>
</file>

<file path=customXml/itemProps2.xml><?xml version="1.0" encoding="utf-8"?>
<ds:datastoreItem xmlns:ds="http://schemas.openxmlformats.org/officeDocument/2006/customXml" ds:itemID="{91844F49-94EA-49F3-BA3D-1014A3CF05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5e6706-cc5a-4883-8a07-ed95f50cf1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B13EDDD-1B54-45F0-B960-5AF267157B18}">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c55e6706-cc5a-4883-8a07-ed95f50cf194"/>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16714</TotalTime>
  <Words>4212</Words>
  <Application>Microsoft Office PowerPoint</Application>
  <PresentationFormat>Widescreen</PresentationFormat>
  <Paragraphs>422</Paragraphs>
  <Slides>33</Slides>
  <Notes>32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Roboto</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Leigh Torrance</dc:creator>
  <cp:lastModifiedBy>Curran, Hannah</cp:lastModifiedBy>
  <cp:revision>275</cp:revision>
  <dcterms:created xsi:type="dcterms:W3CDTF">2017-03-14T08:31:32Z</dcterms:created>
  <dcterms:modified xsi:type="dcterms:W3CDTF">2023-08-17T11:47:09Z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0x010100E0303F8AA7A0AD469D90ADC54FC521FD</vt:lpwstr>
  </property>
</Properties>
</file>