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5"/>
  </p:notesMasterIdLst>
  <p:handoutMasterIdLst>
    <p:handoutMasterId r:id="rId46"/>
  </p:handoutMasterIdLst>
  <p:sldIdLst>
    <p:sldId id="274" r:id="rId5"/>
    <p:sldId id="336" r:id="rId6"/>
    <p:sldId id="397" r:id="rId7"/>
    <p:sldId id="289" r:id="rId8"/>
    <p:sldId id="382" r:id="rId9"/>
    <p:sldId id="383" r:id="rId10"/>
    <p:sldId id="384" r:id="rId11"/>
    <p:sldId id="385" r:id="rId12"/>
    <p:sldId id="386" r:id="rId13"/>
    <p:sldId id="387" r:id="rId14"/>
    <p:sldId id="388" r:id="rId15"/>
    <p:sldId id="389" r:id="rId16"/>
    <p:sldId id="390" r:id="rId17"/>
    <p:sldId id="393" r:id="rId18"/>
    <p:sldId id="345" r:id="rId19"/>
    <p:sldId id="346" r:id="rId20"/>
    <p:sldId id="347" r:id="rId21"/>
    <p:sldId id="340" r:id="rId22"/>
    <p:sldId id="348" r:id="rId23"/>
    <p:sldId id="352" r:id="rId24"/>
    <p:sldId id="349" r:id="rId25"/>
    <p:sldId id="354" r:id="rId26"/>
    <p:sldId id="356" r:id="rId27"/>
    <p:sldId id="362" r:id="rId28"/>
    <p:sldId id="361" r:id="rId29"/>
    <p:sldId id="366" r:id="rId30"/>
    <p:sldId id="363" r:id="rId31"/>
    <p:sldId id="350" r:id="rId32"/>
    <p:sldId id="351" r:id="rId33"/>
    <p:sldId id="376" r:id="rId34"/>
    <p:sldId id="367" r:id="rId35"/>
    <p:sldId id="381" r:id="rId36"/>
    <p:sldId id="377" r:id="rId37"/>
    <p:sldId id="378" r:id="rId38"/>
    <p:sldId id="372" r:id="rId39"/>
    <p:sldId id="379" r:id="rId40"/>
    <p:sldId id="380" r:id="rId41"/>
    <p:sldId id="375" r:id="rId42"/>
    <p:sldId id="392" r:id="rId43"/>
    <p:sldId id="33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E4B"/>
    <a:srgbClr val="ED1C24"/>
    <a:srgbClr val="0B9444"/>
    <a:srgbClr val="0F7CC6"/>
    <a:srgbClr val="92278F"/>
    <a:srgbClr val="00AEEF"/>
    <a:srgbClr val="ED217C"/>
    <a:srgbClr val="FFDE16"/>
    <a:srgbClr val="FFE486"/>
    <a:srgbClr val="1E2C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26" autoAdjust="0"/>
    <p:restoredTop sz="81159" autoAdjust="0"/>
  </p:normalViewPr>
  <p:slideViewPr>
    <p:cSldViewPr snapToGrid="0" snapToObjects="1">
      <p:cViewPr varScale="1">
        <p:scale>
          <a:sx n="54" d="100"/>
          <a:sy n="54" d="100"/>
        </p:scale>
        <p:origin x="900" y="4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50" d="100"/>
          <a:sy n="50" d="100"/>
        </p:scale>
        <p:origin x="1997"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C184A3-5229-1E4D-9B13-00844BF0555E}" type="datetimeFigureOut">
              <a:rPr lang="en-US" smtClean="0"/>
              <a:t>8/17/2023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8161D5-11C8-8D46-A559-45939B83D677}" type="slidenum">
              <a:rPr lang="en-US" smtClean="0"/>
              <a:t>‹#›</a:t>
            </a:fld>
            <a:endParaRPr lang="en-US"/>
          </a:p>
        </p:txBody>
      </p:sp>
    </p:spTree>
    <p:extLst>
      <p:ext uri="{BB962C8B-B14F-4D97-AF65-F5344CB8AC3E}">
        <p14:creationId xmlns:p14="http://schemas.microsoft.com/office/powerpoint/2010/main" val="333456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034686-57C3-D54F-B396-5ACAB96AFB98}" type="datetimeFigureOut">
              <a:rPr lang="en-US" smtClean="0"/>
              <a:t>8/17/2023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2CBC23-9250-7349-A59D-41C845E0C87D}" type="slidenum">
              <a:rPr lang="en-US" smtClean="0"/>
              <a:t>‹#›</a:t>
            </a:fld>
            <a:endParaRPr lang="en-US"/>
          </a:p>
        </p:txBody>
      </p:sp>
    </p:spTree>
    <p:extLst>
      <p:ext uri="{BB962C8B-B14F-4D97-AF65-F5344CB8AC3E}">
        <p14:creationId xmlns:p14="http://schemas.microsoft.com/office/powerpoint/2010/main" val="1571057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www.prospects.ac.uk/employer-profiles/frontier-21175" TargetMode="External"/><Relationship Id="rId3" Type="http://schemas.openxmlformats.org/officeDocument/2006/relationships/hyperlink" Target="https://www.aiesec.co.uk/" TargetMode="External"/><Relationship Id="rId7" Type="http://schemas.openxmlformats.org/officeDocument/2006/relationships/hyperlink" Target="http://city-internships.com/" TargetMode="External"/><Relationship Id="rId12" Type="http://schemas.openxmlformats.org/officeDocument/2006/relationships/hyperlink" Target="https://www.prospects.ac.uk/employer-profiles/the-intern-group-20991"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ww.prospects.ac.uk/employer-profiles/bunac-19569" TargetMode="External"/><Relationship Id="rId11" Type="http://schemas.openxmlformats.org/officeDocument/2006/relationships/hyperlink" Target="https://www.placementyear.org/" TargetMode="External"/><Relationship Id="rId5" Type="http://schemas.openxmlformats.org/officeDocument/2006/relationships/hyperlink" Target="https://www.prospects.ac.uk/employer-profiles/asia-internship-program-28402" TargetMode="External"/><Relationship Id="rId10" Type="http://schemas.openxmlformats.org/officeDocument/2006/relationships/hyperlink" Target="https://www.prospects.ac.uk/employer-profiles/maximo-nivel-28128/jobs/international-internships-in-latin-america-2678013?keyword=Maximo%20Nivel&amp;sortBy=rl&amp;size=20&amp;page=0" TargetMode="External"/><Relationship Id="rId4" Type="http://schemas.openxmlformats.org/officeDocument/2006/relationships/hyperlink" Target="https://www.prospects.ac.uk/employer-profiles/absolute-internship-25172" TargetMode="External"/><Relationship Id="rId9" Type="http://schemas.openxmlformats.org/officeDocument/2006/relationships/hyperlink" Target="https://immerqi.com/intern/" TargetMode="Externa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www.prospects.ac.uk/employer-profiles/frontier-21175" TargetMode="External"/><Relationship Id="rId3" Type="http://schemas.openxmlformats.org/officeDocument/2006/relationships/hyperlink" Target="https://www.aiesec.co.uk/" TargetMode="External"/><Relationship Id="rId7" Type="http://schemas.openxmlformats.org/officeDocument/2006/relationships/hyperlink" Target="http://city-internships.com/" TargetMode="External"/><Relationship Id="rId12" Type="http://schemas.openxmlformats.org/officeDocument/2006/relationships/hyperlink" Target="https://www.prospects.ac.uk/employer-profiles/the-intern-group-20991"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www.prospects.ac.uk/employer-profiles/bunac-19569" TargetMode="External"/><Relationship Id="rId11" Type="http://schemas.openxmlformats.org/officeDocument/2006/relationships/hyperlink" Target="https://www.placementyear.org/" TargetMode="External"/><Relationship Id="rId5" Type="http://schemas.openxmlformats.org/officeDocument/2006/relationships/hyperlink" Target="https://www.prospects.ac.uk/employer-profiles/asia-internship-program-28402" TargetMode="External"/><Relationship Id="rId10" Type="http://schemas.openxmlformats.org/officeDocument/2006/relationships/hyperlink" Target="https://www.prospects.ac.uk/employer-profiles/maximo-nivel-28128/jobs/international-internships-in-latin-america-2678013?keyword=Maximo%20Nivel&amp;sortBy=rl&amp;size=20&amp;page=0" TargetMode="External"/><Relationship Id="rId4" Type="http://schemas.openxmlformats.org/officeDocument/2006/relationships/hyperlink" Target="https://www.prospects.ac.uk/employer-profiles/absolute-internship-25172" TargetMode="External"/><Relationship Id="rId9" Type="http://schemas.openxmlformats.org/officeDocument/2006/relationships/hyperlink" Target="https://immerqi.com/intern/"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10"/>
          </p:nvPr>
        </p:nvSpPr>
        <p:spPr/>
        <p:txBody>
          <a:bodyPr/>
          <a:lstStyle/>
          <a:p>
            <a:fld id="{812CBC23-9250-7349-A59D-41C845E0C87D}" type="slidenum">
              <a:rPr lang="en-US" smtClean="0"/>
              <a:t>1</a:t>
            </a:fld>
            <a:endParaRPr lang="en-US"/>
          </a:p>
        </p:txBody>
      </p:sp>
    </p:spTree>
    <p:extLst>
      <p:ext uri="{BB962C8B-B14F-4D97-AF65-F5344CB8AC3E}">
        <p14:creationId xmlns:p14="http://schemas.microsoft.com/office/powerpoint/2010/main" val="1694369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CBC23-9250-7349-A59D-41C845E0C8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5090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Ask the students what they think studying abroad means?</a:t>
            </a:r>
          </a:p>
          <a:p>
            <a:r>
              <a:rPr lang="en-GB" b="0" dirty="0"/>
              <a:t>Why do students choose to study abroad?</a:t>
            </a:r>
          </a:p>
          <a:p>
            <a:r>
              <a:rPr lang="en-GB" b="0" dirty="0"/>
              <a:t>Go through</a:t>
            </a:r>
            <a:r>
              <a:rPr lang="en-GB" b="0" baseline="0" dirty="0"/>
              <a:t> their ideas, if students struggle, there are 4 to get the conversation going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CBC23-9250-7349-A59D-41C845E0C8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3308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baseline="0" dirty="0"/>
              <a:t>When referring to study abroad option: worth mentioning to students that they should check whether their study period abroad is classed as part of their degree programme, as this isn’t always the case.</a:t>
            </a:r>
          </a:p>
          <a:p>
            <a:endParaRPr lang="en-GB"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CBC23-9250-7349-A59D-41C845E0C8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5624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Ask</a:t>
            </a:r>
            <a:r>
              <a:rPr lang="en-GB" b="0" baseline="0" dirty="0"/>
              <a:t> students to guess destination, then reveal the various internships available. </a:t>
            </a:r>
            <a:r>
              <a:rPr lang="en-GB" b="1" baseline="0" dirty="0"/>
              <a:t>Note: This list is not exhaustive.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Further information about each internship and additional destinations can be found below.</a:t>
            </a:r>
            <a:endParaRPr lang="en-GB" b="1" baseline="0" dirty="0"/>
          </a:p>
          <a:p>
            <a:endParaRPr lang="en-GB" b="1" dirty="0"/>
          </a:p>
          <a:p>
            <a:r>
              <a:rPr lang="en-GB" b="0" dirty="0"/>
              <a:t>https://www.prospects.ac.uk/jobs-and-work-experience/work-experience-and-internships/internships</a:t>
            </a:r>
          </a:p>
          <a:p>
            <a:endParaRPr lang="en-GB" b="0" dirty="0"/>
          </a:p>
          <a:p>
            <a:pPr>
              <a:buFont typeface="Arial" panose="020B0604020202020204" pitchFamily="34" charset="0"/>
              <a:buChar char="•"/>
            </a:pPr>
            <a:r>
              <a:rPr lang="en-GB" sz="1200" b="0" i="0" u="none" dirty="0">
                <a:solidFill>
                  <a:srgbClr val="E10098"/>
                </a:solidFill>
                <a:effectLst/>
                <a:hlinkClick r:id="rId3"/>
              </a:rPr>
              <a:t>AIESEC UK</a:t>
            </a:r>
            <a:r>
              <a:rPr lang="en-GB" sz="1200" b="0" i="0" dirty="0">
                <a:solidFill>
                  <a:srgbClr val="485D65"/>
                </a:solidFill>
                <a:effectLst/>
              </a:rPr>
              <a:t> </a:t>
            </a:r>
            <a:r>
              <a:rPr lang="en-GB" sz="1200" b="0" i="0" dirty="0">
                <a:effectLst/>
              </a:rPr>
              <a:t>- facilitates international student exchanges through paid traineeships and other schemes.</a:t>
            </a:r>
          </a:p>
          <a:p>
            <a:pPr>
              <a:buFont typeface="Arial" panose="020B0604020202020204" pitchFamily="34" charset="0"/>
              <a:buChar char="•"/>
            </a:pPr>
            <a:r>
              <a:rPr lang="en-GB" sz="1200" b="0" i="0" u="none" dirty="0">
                <a:solidFill>
                  <a:srgbClr val="E10098"/>
                </a:solidFill>
                <a:effectLst/>
                <a:hlinkClick r:id="rId4"/>
              </a:rPr>
              <a:t>Absolute Internship</a:t>
            </a:r>
            <a:r>
              <a:rPr lang="en-GB" sz="1200" b="0" i="0" dirty="0">
                <a:effectLst/>
              </a:rPr>
              <a:t> - matches university students and graduates with international internships in elite cities around the world.</a:t>
            </a:r>
          </a:p>
          <a:p>
            <a:pPr>
              <a:buFont typeface="Arial" panose="020B0604020202020204" pitchFamily="34" charset="0"/>
              <a:buChar char="•"/>
            </a:pPr>
            <a:r>
              <a:rPr lang="en-GB" sz="1200" b="0" i="0" u="none" dirty="0">
                <a:solidFill>
                  <a:srgbClr val="E10098"/>
                </a:solidFill>
                <a:effectLst/>
                <a:hlinkClick r:id="rId5"/>
              </a:rPr>
              <a:t>Asia Internship Programme</a:t>
            </a:r>
            <a:r>
              <a:rPr lang="en-GB" sz="1200" b="0" i="0" dirty="0">
                <a:solidFill>
                  <a:srgbClr val="485D65"/>
                </a:solidFill>
                <a:effectLst/>
              </a:rPr>
              <a:t> </a:t>
            </a:r>
            <a:r>
              <a:rPr lang="en-GB" sz="1200" b="0" i="0" dirty="0">
                <a:effectLst/>
              </a:rPr>
              <a:t>- leading international internship provider in Asia, AIP offer programmes in Australia, China, Hong Kong, Indonesia, Japan, Malaysia, Singapore, South Korea, Thailand and Vietnam.</a:t>
            </a:r>
          </a:p>
          <a:p>
            <a:pPr>
              <a:buFont typeface="Arial" panose="020B0604020202020204" pitchFamily="34" charset="0"/>
              <a:buChar char="•"/>
            </a:pPr>
            <a:r>
              <a:rPr lang="en-GB" sz="1200" b="0" i="0" u="none" dirty="0">
                <a:solidFill>
                  <a:srgbClr val="E10098"/>
                </a:solidFill>
                <a:effectLst/>
                <a:hlinkClick r:id="rId6"/>
              </a:rPr>
              <a:t>BUNAC</a:t>
            </a:r>
            <a:r>
              <a:rPr lang="en-GB" sz="1200" b="0" i="0" dirty="0">
                <a:solidFill>
                  <a:srgbClr val="485D65"/>
                </a:solidFill>
                <a:effectLst/>
              </a:rPr>
              <a:t> </a:t>
            </a:r>
            <a:r>
              <a:rPr lang="en-GB" sz="1200" b="0" i="0" dirty="0">
                <a:effectLst/>
              </a:rPr>
              <a:t>- offers TEFL China, Vietnam and Thailand programmes, as well as professional internships in Australia, Canada, New Zealand and the USA.</a:t>
            </a:r>
          </a:p>
          <a:p>
            <a:pPr>
              <a:buFont typeface="Arial" panose="020B0604020202020204" pitchFamily="34" charset="0"/>
              <a:buChar char="•"/>
            </a:pPr>
            <a:r>
              <a:rPr lang="en-GB" sz="1200" b="0" i="0" u="none" dirty="0">
                <a:solidFill>
                  <a:srgbClr val="E10098"/>
                </a:solidFill>
                <a:effectLst/>
                <a:hlinkClick r:id="rId7"/>
              </a:rPr>
              <a:t>City Internships</a:t>
            </a:r>
            <a:r>
              <a:rPr lang="en-GB" sz="1200" b="0" i="0" dirty="0">
                <a:solidFill>
                  <a:srgbClr val="485D65"/>
                </a:solidFill>
                <a:effectLst/>
              </a:rPr>
              <a:t> </a:t>
            </a:r>
            <a:r>
              <a:rPr lang="en-GB" sz="1200" b="0" i="0" dirty="0">
                <a:effectLst/>
              </a:rPr>
              <a:t>- provider of structured internship programmes in the world's greatest cities. Placements are offered across all sectors including banking, consulting, law, marketing and technology.</a:t>
            </a:r>
          </a:p>
          <a:p>
            <a:pPr>
              <a:buFont typeface="Arial" panose="020B0604020202020204" pitchFamily="34" charset="0"/>
              <a:buChar char="•"/>
            </a:pPr>
            <a:r>
              <a:rPr lang="en-GB" sz="1200" b="0" i="0" u="none" dirty="0">
                <a:solidFill>
                  <a:srgbClr val="E10098"/>
                </a:solidFill>
                <a:effectLst/>
                <a:hlinkClick r:id="rId8"/>
              </a:rPr>
              <a:t>Frontier</a:t>
            </a:r>
            <a:r>
              <a:rPr lang="en-GB" sz="1200" b="0" i="0" dirty="0">
                <a:solidFill>
                  <a:srgbClr val="485D65"/>
                </a:solidFill>
                <a:effectLst/>
              </a:rPr>
              <a:t> </a:t>
            </a:r>
            <a:r>
              <a:rPr lang="en-GB" sz="1200" b="0" i="0" dirty="0">
                <a:effectLst/>
              </a:rPr>
              <a:t>- offers more than 300 volunteering and internship placements in countries throughout Africa, Asia, South America, Europe and Australasia.</a:t>
            </a:r>
          </a:p>
          <a:p>
            <a:pPr>
              <a:buFont typeface="Arial" panose="020B0604020202020204" pitchFamily="34" charset="0"/>
              <a:buChar char="•"/>
            </a:pPr>
            <a:r>
              <a:rPr lang="en-GB" sz="1200" b="0" i="0" u="none" dirty="0" err="1">
                <a:solidFill>
                  <a:srgbClr val="E10098"/>
                </a:solidFill>
                <a:effectLst/>
                <a:hlinkClick r:id="rId9"/>
              </a:rPr>
              <a:t>ImmerQi</a:t>
            </a:r>
            <a:r>
              <a:rPr lang="en-GB" sz="1200" b="0" i="0" dirty="0">
                <a:solidFill>
                  <a:srgbClr val="485D65"/>
                </a:solidFill>
                <a:effectLst/>
              </a:rPr>
              <a:t> </a:t>
            </a:r>
            <a:r>
              <a:rPr lang="en-GB" sz="1200" b="0" i="0" dirty="0">
                <a:effectLst/>
              </a:rPr>
              <a:t>- provides international internships in more than 200 companies in three major Chinese cities - Beijing, Shanghai and Chengdu.</a:t>
            </a:r>
          </a:p>
          <a:p>
            <a:pPr>
              <a:buFont typeface="Arial" panose="020B0604020202020204" pitchFamily="34" charset="0"/>
              <a:buChar char="•"/>
            </a:pPr>
            <a:r>
              <a:rPr lang="en-GB" sz="1200" b="0" i="0" u="none" dirty="0">
                <a:solidFill>
                  <a:srgbClr val="E10098"/>
                </a:solidFill>
                <a:effectLst/>
                <a:hlinkClick r:id="rId10"/>
              </a:rPr>
              <a:t>Maximo </a:t>
            </a:r>
            <a:r>
              <a:rPr lang="en-GB" sz="1200" b="0" i="0" u="none" dirty="0" err="1">
                <a:solidFill>
                  <a:srgbClr val="E10098"/>
                </a:solidFill>
                <a:effectLst/>
                <a:hlinkClick r:id="rId10"/>
              </a:rPr>
              <a:t>Nivel</a:t>
            </a:r>
            <a:r>
              <a:rPr lang="en-GB" sz="1200" b="0" i="0" dirty="0">
                <a:solidFill>
                  <a:srgbClr val="485D65"/>
                </a:solidFill>
                <a:effectLst/>
              </a:rPr>
              <a:t> </a:t>
            </a:r>
            <a:r>
              <a:rPr lang="en-GB" sz="1200" b="0" i="0" dirty="0">
                <a:effectLst/>
              </a:rPr>
              <a:t>- offers internship opportunities in Costa Rica, Guatemala and Peru.</a:t>
            </a:r>
          </a:p>
          <a:p>
            <a:pPr>
              <a:buFont typeface="Arial" panose="020B0604020202020204" pitchFamily="34" charset="0"/>
              <a:buChar char="•"/>
            </a:pPr>
            <a:r>
              <a:rPr lang="en-GB" sz="1200" b="0" i="0" u="none" dirty="0">
                <a:solidFill>
                  <a:srgbClr val="E10098"/>
                </a:solidFill>
                <a:effectLst/>
                <a:hlinkClick r:id="rId11"/>
              </a:rPr>
              <a:t>Placement Year International</a:t>
            </a:r>
            <a:r>
              <a:rPr lang="en-GB" sz="1200" b="0" i="0" dirty="0">
                <a:effectLst/>
              </a:rPr>
              <a:t> - offers paid business, hospitality, sports and leisure and teaching work placements to students and recent graduates.</a:t>
            </a:r>
          </a:p>
          <a:p>
            <a:pPr>
              <a:buFont typeface="Arial" panose="020B0604020202020204" pitchFamily="34" charset="0"/>
              <a:buChar char="•"/>
            </a:pPr>
            <a:r>
              <a:rPr lang="en-GB" sz="1200" b="0" i="0" u="none" dirty="0">
                <a:solidFill>
                  <a:srgbClr val="E10098"/>
                </a:solidFill>
                <a:effectLst/>
                <a:hlinkClick r:id="rId12"/>
              </a:rPr>
              <a:t>The Intern Group</a:t>
            </a:r>
            <a:r>
              <a:rPr lang="en-GB" sz="1200" b="0" i="0" dirty="0">
                <a:solidFill>
                  <a:srgbClr val="485D65"/>
                </a:solidFill>
                <a:effectLst/>
              </a:rPr>
              <a:t> </a:t>
            </a:r>
            <a:r>
              <a:rPr lang="en-GB" sz="1200" b="0" i="0" dirty="0">
                <a:effectLst/>
              </a:rPr>
              <a:t>- provides remote internships and in-person programmes in London, Dublin, Barcelona, Madrid, New York, California, Toronto, Tokyo, Hong Kong, Shanghai, Bangkok, Colombia, Chile and Australia.</a:t>
            </a:r>
          </a:p>
          <a:p>
            <a:endParaRPr lang="en-GB" b="0" dirty="0"/>
          </a:p>
          <a:p>
            <a:endParaRPr lang="en-GB"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CBC23-9250-7349-A59D-41C845E0C8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7628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Ask</a:t>
            </a:r>
            <a:r>
              <a:rPr lang="en-GB" b="0" baseline="0" dirty="0"/>
              <a:t> students to guess destination, then reveal the various internships available. </a:t>
            </a:r>
            <a:r>
              <a:rPr lang="en-GB" b="1" baseline="0" dirty="0"/>
              <a:t>Note: This list is not exhaustive.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a:t>Further information about each internship and additional destinations can be found below.</a:t>
            </a:r>
            <a:endParaRPr lang="en-GB" b="1" baseline="0"/>
          </a:p>
          <a:p>
            <a:endParaRPr lang="en-GB" b="0" dirty="0"/>
          </a:p>
          <a:p>
            <a:r>
              <a:rPr lang="en-GB" b="0" dirty="0"/>
              <a:t>https://www.prospects.ac.uk/jobs-and-work-experience/work-experience-and-internships/internships</a:t>
            </a:r>
          </a:p>
          <a:p>
            <a:endParaRPr lang="en-GB" b="0" dirty="0"/>
          </a:p>
          <a:p>
            <a:pPr>
              <a:buFont typeface="Arial" panose="020B0604020202020204" pitchFamily="34" charset="0"/>
              <a:buChar char="•"/>
            </a:pPr>
            <a:r>
              <a:rPr lang="en-GB" sz="1200" b="0" i="0" u="none" dirty="0">
                <a:solidFill>
                  <a:srgbClr val="E10098"/>
                </a:solidFill>
                <a:effectLst/>
                <a:hlinkClick r:id="rId3"/>
              </a:rPr>
              <a:t>AIESEC UK</a:t>
            </a:r>
            <a:r>
              <a:rPr lang="en-GB" sz="1200" b="0" i="0" dirty="0">
                <a:solidFill>
                  <a:srgbClr val="485D65"/>
                </a:solidFill>
                <a:effectLst/>
              </a:rPr>
              <a:t> </a:t>
            </a:r>
            <a:r>
              <a:rPr lang="en-GB" sz="1200" b="0" i="0" dirty="0">
                <a:effectLst/>
              </a:rPr>
              <a:t>- facilitates international student exchanges through paid traineeships and other schemes.</a:t>
            </a:r>
          </a:p>
          <a:p>
            <a:pPr>
              <a:buFont typeface="Arial" panose="020B0604020202020204" pitchFamily="34" charset="0"/>
              <a:buChar char="•"/>
            </a:pPr>
            <a:r>
              <a:rPr lang="en-GB" sz="1200" b="0" i="0" u="none" dirty="0">
                <a:solidFill>
                  <a:srgbClr val="E10098"/>
                </a:solidFill>
                <a:effectLst/>
                <a:hlinkClick r:id="rId4"/>
              </a:rPr>
              <a:t>Absolute Internship</a:t>
            </a:r>
            <a:r>
              <a:rPr lang="en-GB" sz="1200" b="0" i="0" dirty="0">
                <a:effectLst/>
              </a:rPr>
              <a:t> - matches university students and graduates with international internships in elite cities around the world.</a:t>
            </a:r>
          </a:p>
          <a:p>
            <a:pPr>
              <a:buFont typeface="Arial" panose="020B0604020202020204" pitchFamily="34" charset="0"/>
              <a:buChar char="•"/>
            </a:pPr>
            <a:r>
              <a:rPr lang="en-GB" sz="1200" b="0" i="0" u="none" dirty="0">
                <a:solidFill>
                  <a:srgbClr val="E10098"/>
                </a:solidFill>
                <a:effectLst/>
                <a:hlinkClick r:id="rId5"/>
              </a:rPr>
              <a:t>Asia Internship Programme</a:t>
            </a:r>
            <a:r>
              <a:rPr lang="en-GB" sz="1200" b="0" i="0" dirty="0">
                <a:solidFill>
                  <a:srgbClr val="485D65"/>
                </a:solidFill>
                <a:effectLst/>
              </a:rPr>
              <a:t> </a:t>
            </a:r>
            <a:r>
              <a:rPr lang="en-GB" sz="1200" b="0" i="0" dirty="0">
                <a:effectLst/>
              </a:rPr>
              <a:t>- leading international internship provider in Asia, AIP offer programmes in Australia, China, Hong Kong, Indonesia, Japan, Malaysia, Singapore, South Korea, Thailand and Vietnam.</a:t>
            </a:r>
          </a:p>
          <a:p>
            <a:pPr>
              <a:buFont typeface="Arial" panose="020B0604020202020204" pitchFamily="34" charset="0"/>
              <a:buChar char="•"/>
            </a:pPr>
            <a:r>
              <a:rPr lang="en-GB" sz="1200" b="0" i="0" u="none" dirty="0">
                <a:solidFill>
                  <a:srgbClr val="E10098"/>
                </a:solidFill>
                <a:effectLst/>
                <a:hlinkClick r:id="rId6"/>
              </a:rPr>
              <a:t>BUNAC</a:t>
            </a:r>
            <a:r>
              <a:rPr lang="en-GB" sz="1200" b="0" i="0" dirty="0">
                <a:solidFill>
                  <a:srgbClr val="485D65"/>
                </a:solidFill>
                <a:effectLst/>
              </a:rPr>
              <a:t> </a:t>
            </a:r>
            <a:r>
              <a:rPr lang="en-GB" sz="1200" b="0" i="0" dirty="0">
                <a:effectLst/>
              </a:rPr>
              <a:t>- offers TEFL China, Vietnam and Thailand programmes, as well as professional internships in Australia, Canada, New Zealand and the USA.</a:t>
            </a:r>
          </a:p>
          <a:p>
            <a:pPr>
              <a:buFont typeface="Arial" panose="020B0604020202020204" pitchFamily="34" charset="0"/>
              <a:buChar char="•"/>
            </a:pPr>
            <a:r>
              <a:rPr lang="en-GB" sz="1200" b="0" i="0" u="none" dirty="0">
                <a:solidFill>
                  <a:srgbClr val="E10098"/>
                </a:solidFill>
                <a:effectLst/>
                <a:hlinkClick r:id="rId7"/>
              </a:rPr>
              <a:t>City Internships</a:t>
            </a:r>
            <a:r>
              <a:rPr lang="en-GB" sz="1200" b="0" i="0" dirty="0">
                <a:solidFill>
                  <a:srgbClr val="485D65"/>
                </a:solidFill>
                <a:effectLst/>
              </a:rPr>
              <a:t> </a:t>
            </a:r>
            <a:r>
              <a:rPr lang="en-GB" sz="1200" b="0" i="0" dirty="0">
                <a:effectLst/>
              </a:rPr>
              <a:t>- provider of structured internship programmes in the world's greatest cities. Placements are offered across all sectors including banking, consulting, law, marketing and technology.</a:t>
            </a:r>
          </a:p>
          <a:p>
            <a:pPr>
              <a:buFont typeface="Arial" panose="020B0604020202020204" pitchFamily="34" charset="0"/>
              <a:buChar char="•"/>
            </a:pPr>
            <a:r>
              <a:rPr lang="en-GB" sz="1200" b="0" i="0" u="none" dirty="0">
                <a:solidFill>
                  <a:srgbClr val="E10098"/>
                </a:solidFill>
                <a:effectLst/>
                <a:hlinkClick r:id="rId8"/>
              </a:rPr>
              <a:t>Frontier</a:t>
            </a:r>
            <a:r>
              <a:rPr lang="en-GB" sz="1200" b="0" i="0" dirty="0">
                <a:solidFill>
                  <a:srgbClr val="485D65"/>
                </a:solidFill>
                <a:effectLst/>
              </a:rPr>
              <a:t> </a:t>
            </a:r>
            <a:r>
              <a:rPr lang="en-GB" sz="1200" b="0" i="0" dirty="0">
                <a:effectLst/>
              </a:rPr>
              <a:t>- offers more than 300 volunteering and internship placements in countries throughout Africa, Asia, South America, Europe and Australasia.</a:t>
            </a:r>
          </a:p>
          <a:p>
            <a:pPr>
              <a:buFont typeface="Arial" panose="020B0604020202020204" pitchFamily="34" charset="0"/>
              <a:buChar char="•"/>
            </a:pPr>
            <a:r>
              <a:rPr lang="en-GB" sz="1200" b="0" i="0" u="none" dirty="0" err="1">
                <a:solidFill>
                  <a:srgbClr val="E10098"/>
                </a:solidFill>
                <a:effectLst/>
                <a:hlinkClick r:id="rId9"/>
              </a:rPr>
              <a:t>ImmerQi</a:t>
            </a:r>
            <a:r>
              <a:rPr lang="en-GB" sz="1200" b="0" i="0" dirty="0">
                <a:solidFill>
                  <a:srgbClr val="485D65"/>
                </a:solidFill>
                <a:effectLst/>
              </a:rPr>
              <a:t> </a:t>
            </a:r>
            <a:r>
              <a:rPr lang="en-GB" sz="1200" b="0" i="0" dirty="0">
                <a:effectLst/>
              </a:rPr>
              <a:t>- provides international internships in more than 200 companies in three major Chinese cities - Beijing, Shanghai and Chengdu.</a:t>
            </a:r>
          </a:p>
          <a:p>
            <a:pPr>
              <a:buFont typeface="Arial" panose="020B0604020202020204" pitchFamily="34" charset="0"/>
              <a:buChar char="•"/>
            </a:pPr>
            <a:r>
              <a:rPr lang="en-GB" sz="1200" b="0" i="0" u="none" dirty="0">
                <a:solidFill>
                  <a:srgbClr val="E10098"/>
                </a:solidFill>
                <a:effectLst/>
                <a:hlinkClick r:id="rId10"/>
              </a:rPr>
              <a:t>Maximo </a:t>
            </a:r>
            <a:r>
              <a:rPr lang="en-GB" sz="1200" b="0" i="0" u="none" dirty="0" err="1">
                <a:solidFill>
                  <a:srgbClr val="E10098"/>
                </a:solidFill>
                <a:effectLst/>
                <a:hlinkClick r:id="rId10"/>
              </a:rPr>
              <a:t>Nivel</a:t>
            </a:r>
            <a:r>
              <a:rPr lang="en-GB" sz="1200" b="0" i="0" dirty="0">
                <a:solidFill>
                  <a:srgbClr val="485D65"/>
                </a:solidFill>
                <a:effectLst/>
              </a:rPr>
              <a:t> </a:t>
            </a:r>
            <a:r>
              <a:rPr lang="en-GB" sz="1200" b="0" i="0" dirty="0">
                <a:effectLst/>
              </a:rPr>
              <a:t>- offers internship opportunities in Costa Rica, Guatemala and Peru.</a:t>
            </a:r>
          </a:p>
          <a:p>
            <a:pPr>
              <a:buFont typeface="Arial" panose="020B0604020202020204" pitchFamily="34" charset="0"/>
              <a:buChar char="•"/>
            </a:pPr>
            <a:r>
              <a:rPr lang="en-GB" sz="1200" b="0" i="0" u="none" dirty="0">
                <a:solidFill>
                  <a:srgbClr val="E10098"/>
                </a:solidFill>
                <a:effectLst/>
                <a:hlinkClick r:id="rId11"/>
              </a:rPr>
              <a:t>Placement Year International</a:t>
            </a:r>
            <a:r>
              <a:rPr lang="en-GB" sz="1200" b="0" i="0" dirty="0">
                <a:effectLst/>
              </a:rPr>
              <a:t> - offers paid business, hospitality, sports and leisure and teaching work placements to students and recent graduates.</a:t>
            </a:r>
          </a:p>
          <a:p>
            <a:pPr>
              <a:buFont typeface="Arial" panose="020B0604020202020204" pitchFamily="34" charset="0"/>
              <a:buChar char="•"/>
            </a:pPr>
            <a:r>
              <a:rPr lang="en-GB" sz="1200" b="0" i="0" u="none" dirty="0">
                <a:solidFill>
                  <a:srgbClr val="E10098"/>
                </a:solidFill>
                <a:effectLst/>
                <a:hlinkClick r:id="rId12"/>
              </a:rPr>
              <a:t>The Intern Group</a:t>
            </a:r>
            <a:r>
              <a:rPr lang="en-GB" sz="1200" b="0" i="0" dirty="0">
                <a:solidFill>
                  <a:srgbClr val="485D65"/>
                </a:solidFill>
                <a:effectLst/>
              </a:rPr>
              <a:t> </a:t>
            </a:r>
            <a:r>
              <a:rPr lang="en-GB" sz="1200" b="0" i="0" dirty="0">
                <a:effectLst/>
              </a:rPr>
              <a:t>- provides remote internships and in-person programmes in London, Dublin, Barcelona, Madrid, New York, California, Toronto, Tokyo, Hong Kong, Shanghai, Bangkok, Colombia, Chile and Australia.</a:t>
            </a:r>
          </a:p>
          <a:p>
            <a:endParaRPr lang="en-GB" b="0" dirty="0"/>
          </a:p>
          <a:p>
            <a:endParaRPr lang="en-GB"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CBC23-9250-7349-A59D-41C845E0C8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4710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p:txBody>
      </p:sp>
      <p:sp>
        <p:nvSpPr>
          <p:cNvPr id="4" name="Slide Number Placeholder 3"/>
          <p:cNvSpPr>
            <a:spLocks noGrp="1"/>
          </p:cNvSpPr>
          <p:nvPr>
            <p:ph type="sldNum" sz="quarter" idx="10"/>
          </p:nvPr>
        </p:nvSpPr>
        <p:spPr/>
        <p:txBody>
          <a:bodyPr/>
          <a:lstStyle/>
          <a:p>
            <a:fld id="{812CBC23-9250-7349-A59D-41C845E0C87D}" type="slidenum">
              <a:rPr lang="en-US" smtClean="0"/>
              <a:t>15</a:t>
            </a:fld>
            <a:endParaRPr lang="en-US"/>
          </a:p>
        </p:txBody>
      </p:sp>
    </p:spTree>
    <p:extLst>
      <p:ext uri="{BB962C8B-B14F-4D97-AF65-F5344CB8AC3E}">
        <p14:creationId xmlns:p14="http://schemas.microsoft.com/office/powerpoint/2010/main" val="2227721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Try</a:t>
            </a:r>
            <a:r>
              <a:rPr lang="en-GB" baseline="0" dirty="0"/>
              <a:t> to get student opinions first, find out what they think the difference is between the two.</a:t>
            </a:r>
            <a:endParaRPr lang="en-GB" dirty="0"/>
          </a:p>
          <a:p>
            <a:endParaRPr lang="en-GB" dirty="0"/>
          </a:p>
          <a:p>
            <a:r>
              <a:rPr lang="en-GB" dirty="0"/>
              <a:t>-Grad job requires a degree, but follows the usual interview process – entry level</a:t>
            </a:r>
          </a:p>
          <a:p>
            <a:r>
              <a:rPr lang="en-GB" dirty="0"/>
              <a:t>-Grad scheme requires a longer interview process, competitive, assessment centre – training scheme, opportunity to explore different areas/departments/management</a:t>
            </a:r>
          </a:p>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17</a:t>
            </a:fld>
            <a:endParaRPr lang="en-US"/>
          </a:p>
        </p:txBody>
      </p:sp>
    </p:spTree>
    <p:extLst>
      <p:ext uri="{BB962C8B-B14F-4D97-AF65-F5344CB8AC3E}">
        <p14:creationId xmlns:p14="http://schemas.microsoft.com/office/powerpoint/2010/main" val="1753990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18</a:t>
            </a:fld>
            <a:endParaRPr lang="en-US"/>
          </a:p>
        </p:txBody>
      </p:sp>
    </p:spTree>
    <p:extLst>
      <p:ext uri="{BB962C8B-B14F-4D97-AF65-F5344CB8AC3E}">
        <p14:creationId xmlns:p14="http://schemas.microsoft.com/office/powerpoint/2010/main" val="12079066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19</a:t>
            </a:fld>
            <a:endParaRPr lang="en-US"/>
          </a:p>
        </p:txBody>
      </p:sp>
    </p:spTree>
    <p:extLst>
      <p:ext uri="{BB962C8B-B14F-4D97-AF65-F5344CB8AC3E}">
        <p14:creationId xmlns:p14="http://schemas.microsoft.com/office/powerpoint/2010/main" val="14786851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Salary:</a:t>
            </a:r>
            <a:r>
              <a:rPr lang="en-GB" sz="1200" b="0"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£31,000-£45,000 depending</a:t>
            </a:r>
            <a:r>
              <a:rPr lang="en-GB" sz="1200" b="0" i="0" kern="1200" baseline="0" dirty="0">
                <a:solidFill>
                  <a:schemeClr val="tx1"/>
                </a:solidFill>
                <a:effectLst/>
                <a:latin typeface="+mn-lt"/>
                <a:ea typeface="+mn-ea"/>
                <a:cs typeface="+mn-cs"/>
              </a:rPr>
              <a:t> on the role</a:t>
            </a:r>
          </a:p>
          <a:p>
            <a:r>
              <a:rPr lang="en-GB" sz="1200" b="0" i="0" kern="1200" baseline="0" dirty="0">
                <a:solidFill>
                  <a:schemeClr val="tx1"/>
                </a:solidFill>
                <a:effectLst/>
                <a:latin typeface="+mn-lt"/>
                <a:ea typeface="+mn-ea"/>
                <a:cs typeface="+mn-cs"/>
              </a:rPr>
              <a:t>Duration: 2 years</a:t>
            </a:r>
          </a:p>
          <a:p>
            <a:r>
              <a:rPr lang="en-GB" dirty="0"/>
              <a:t>Requirements: </a:t>
            </a:r>
            <a:r>
              <a:rPr lang="en-GB" sz="1200" b="0" i="0" kern="1200" dirty="0">
                <a:solidFill>
                  <a:schemeClr val="tx1"/>
                </a:solidFill>
                <a:effectLst/>
                <a:latin typeface="+mn-lt"/>
                <a:ea typeface="+mn-ea"/>
                <a:cs typeface="+mn-cs"/>
              </a:rPr>
              <a:t>A  2:2 degree or above  in any discipline from any university, and PhD and Masters students are also welcome.</a:t>
            </a:r>
          </a:p>
          <a:p>
            <a:r>
              <a:rPr lang="en-GB" sz="1200" b="0" i="0" kern="1200" dirty="0">
                <a:solidFill>
                  <a:schemeClr val="tx1"/>
                </a:solidFill>
                <a:effectLst/>
                <a:latin typeface="+mn-lt"/>
                <a:ea typeface="+mn-ea"/>
                <a:cs typeface="+mn-cs"/>
              </a:rPr>
              <a:t>Graduate schemes are rotational, so you’ll get a range of experience from teams in different locations around the UK.</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Application</a:t>
            </a:r>
            <a:r>
              <a:rPr lang="en-GB" sz="1200" b="0" i="0" kern="1200" baseline="0" dirty="0">
                <a:solidFill>
                  <a:schemeClr val="tx1"/>
                </a:solidFill>
                <a:effectLst/>
                <a:latin typeface="+mn-lt"/>
                <a:ea typeface="+mn-ea"/>
                <a:cs typeface="+mn-cs"/>
              </a:rPr>
              <a:t> process:</a:t>
            </a:r>
          </a:p>
          <a:p>
            <a:pPr marL="228600" indent="-228600">
              <a:buFont typeface="+mj-lt"/>
              <a:buAutoNum type="arabicPeriod"/>
            </a:pPr>
            <a:r>
              <a:rPr lang="en-GB" sz="1200" b="0" i="0" kern="1200" baseline="0" dirty="0">
                <a:solidFill>
                  <a:schemeClr val="tx1"/>
                </a:solidFill>
                <a:effectLst/>
                <a:latin typeface="+mn-lt"/>
                <a:ea typeface="+mn-ea"/>
                <a:cs typeface="+mn-cs"/>
              </a:rPr>
              <a:t>Application form</a:t>
            </a:r>
          </a:p>
          <a:p>
            <a:pPr marL="228600" indent="-228600">
              <a:buFont typeface="+mj-lt"/>
              <a:buAutoNum type="arabicPeriod"/>
            </a:pPr>
            <a:r>
              <a:rPr lang="en-GB" sz="1200" b="0" i="0" kern="1200" baseline="0" dirty="0">
                <a:solidFill>
                  <a:schemeClr val="tx1"/>
                </a:solidFill>
                <a:effectLst/>
                <a:latin typeface="+mn-lt"/>
                <a:ea typeface="+mn-ea"/>
                <a:cs typeface="+mn-cs"/>
              </a:rPr>
              <a:t>Technical testing </a:t>
            </a:r>
          </a:p>
          <a:p>
            <a:pPr marL="228600" indent="-228600">
              <a:buFont typeface="+mj-lt"/>
              <a:buAutoNum type="arabicPeriod"/>
            </a:pPr>
            <a:r>
              <a:rPr lang="en-GB" sz="1200" b="0" i="0" kern="1200" baseline="0" dirty="0">
                <a:solidFill>
                  <a:schemeClr val="tx1"/>
                </a:solidFill>
                <a:effectLst/>
                <a:latin typeface="+mn-lt"/>
                <a:ea typeface="+mn-ea"/>
                <a:cs typeface="+mn-cs"/>
              </a:rPr>
              <a:t>Job Insight Assessment</a:t>
            </a:r>
          </a:p>
          <a:p>
            <a:pPr marL="228600" indent="-228600">
              <a:buFont typeface="+mj-lt"/>
              <a:buAutoNum type="arabicPeriod"/>
            </a:pPr>
            <a:r>
              <a:rPr lang="en-GB" sz="1200" b="0" i="0" kern="1200" baseline="0" dirty="0">
                <a:solidFill>
                  <a:schemeClr val="tx1"/>
                </a:solidFill>
                <a:effectLst/>
                <a:latin typeface="+mn-lt"/>
                <a:ea typeface="+mn-ea"/>
                <a:cs typeface="+mn-cs"/>
              </a:rPr>
              <a:t>Assessment Day</a:t>
            </a:r>
          </a:p>
          <a:p>
            <a:pPr marL="228600" indent="-228600">
              <a:buFont typeface="+mj-lt"/>
              <a:buAutoNum type="arabicPeriod"/>
            </a:pPr>
            <a:endParaRPr lang="en-GB" sz="1200" b="0" i="0" kern="1200" baseline="0" dirty="0">
              <a:solidFill>
                <a:schemeClr val="tx1"/>
              </a:solidFill>
              <a:effectLst/>
              <a:latin typeface="+mn-lt"/>
              <a:ea typeface="+mn-ea"/>
              <a:cs typeface="+mn-cs"/>
            </a:endParaRPr>
          </a:p>
          <a:p>
            <a:pPr marL="0" indent="0">
              <a:buFont typeface="+mj-lt"/>
              <a:buNone/>
            </a:pPr>
            <a:r>
              <a:rPr lang="en-GB" baseline="0" dirty="0"/>
              <a:t>Further information on the application process: </a:t>
            </a:r>
          </a:p>
          <a:p>
            <a:pPr marL="0" indent="0">
              <a:buFont typeface="+mj-lt"/>
              <a:buNone/>
            </a:pPr>
            <a:r>
              <a:rPr lang="en-GB" sz="1200" b="0" i="0" kern="1200" baseline="0" dirty="0">
                <a:solidFill>
                  <a:schemeClr val="tx1"/>
                </a:solidFill>
                <a:effectLst/>
                <a:latin typeface="+mn-lt"/>
                <a:ea typeface="+mn-ea"/>
                <a:cs typeface="+mn-cs"/>
              </a:rPr>
              <a:t>https://www.lloydsbankinggrouptalent.com/graduates/how-to-apply/</a:t>
            </a:r>
          </a:p>
        </p:txBody>
      </p:sp>
      <p:sp>
        <p:nvSpPr>
          <p:cNvPr id="4" name="Slide Number Placeholder 3"/>
          <p:cNvSpPr>
            <a:spLocks noGrp="1"/>
          </p:cNvSpPr>
          <p:nvPr>
            <p:ph type="sldNum" sz="quarter" idx="10"/>
          </p:nvPr>
        </p:nvSpPr>
        <p:spPr/>
        <p:txBody>
          <a:bodyPr/>
          <a:lstStyle/>
          <a:p>
            <a:fld id="{812CBC23-9250-7349-A59D-41C845E0C87D}" type="slidenum">
              <a:rPr lang="en-US" smtClean="0"/>
              <a:t>22</a:t>
            </a:fld>
            <a:endParaRPr lang="en-US"/>
          </a:p>
        </p:txBody>
      </p:sp>
    </p:spTree>
    <p:extLst>
      <p:ext uri="{BB962C8B-B14F-4D97-AF65-F5344CB8AC3E}">
        <p14:creationId xmlns:p14="http://schemas.microsoft.com/office/powerpoint/2010/main" val="1715365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2</a:t>
            </a:fld>
            <a:endParaRPr lang="en-US"/>
          </a:p>
        </p:txBody>
      </p:sp>
    </p:spTree>
    <p:extLst>
      <p:ext uri="{BB962C8B-B14F-4D97-AF65-F5344CB8AC3E}">
        <p14:creationId xmlns:p14="http://schemas.microsoft.com/office/powerpoint/2010/main" val="38213660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Salary: £44,000</a:t>
            </a:r>
            <a:r>
              <a:rPr lang="en-GB" baseline="0" dirty="0"/>
              <a:t> starting salary</a:t>
            </a:r>
            <a:endParaRPr lang="en-GB" dirty="0"/>
          </a:p>
          <a:p>
            <a:r>
              <a:rPr lang="en-GB" dirty="0"/>
              <a:t>Duration: 2 years</a:t>
            </a:r>
          </a:p>
          <a:p>
            <a:r>
              <a:rPr lang="en-GB" dirty="0"/>
              <a:t>Requirements: 2:1 in any degree discipline</a:t>
            </a:r>
            <a:r>
              <a:rPr lang="en-GB" baseline="0" dirty="0"/>
              <a:t> </a:t>
            </a:r>
            <a:endParaRPr lang="en-GB" dirty="0"/>
          </a:p>
          <a:p>
            <a:endParaRPr lang="en-GB" dirty="0"/>
          </a:p>
          <a:p>
            <a:r>
              <a:rPr lang="en-GB" dirty="0"/>
              <a:t>Application process:</a:t>
            </a:r>
          </a:p>
          <a:p>
            <a:pPr marL="228600" indent="-228600">
              <a:buFont typeface="+mj-lt"/>
              <a:buAutoNum type="arabicPeriod"/>
            </a:pPr>
            <a:r>
              <a:rPr lang="en-GB" dirty="0"/>
              <a:t>Application</a:t>
            </a:r>
            <a:r>
              <a:rPr lang="en-GB" baseline="0" dirty="0"/>
              <a:t> form</a:t>
            </a:r>
          </a:p>
          <a:p>
            <a:pPr marL="228600" indent="-228600">
              <a:buFont typeface="+mj-lt"/>
              <a:buAutoNum type="arabicPeriod"/>
            </a:pPr>
            <a:r>
              <a:rPr lang="en-GB" baseline="0" dirty="0"/>
              <a:t>Psychometric testing</a:t>
            </a:r>
          </a:p>
          <a:p>
            <a:pPr marL="228600" indent="-228600">
              <a:buFont typeface="+mj-lt"/>
              <a:buAutoNum type="arabicPeriod"/>
            </a:pPr>
            <a:r>
              <a:rPr lang="en-GB" baseline="0" dirty="0"/>
              <a:t>A short video called ‘Who am I?’</a:t>
            </a:r>
          </a:p>
          <a:p>
            <a:pPr marL="228600" indent="-228600">
              <a:buFont typeface="+mj-lt"/>
              <a:buAutoNum type="arabicPeriod"/>
            </a:pPr>
            <a:r>
              <a:rPr lang="en-GB" baseline="0" dirty="0"/>
              <a:t>Group assessment</a:t>
            </a:r>
          </a:p>
          <a:p>
            <a:pPr marL="228600" indent="-228600">
              <a:buFont typeface="+mj-lt"/>
              <a:buAutoNum type="arabicPeriod"/>
            </a:pPr>
            <a:r>
              <a:rPr lang="en-GB" baseline="0" dirty="0"/>
              <a:t>Final interview with the Regional Managing Director</a:t>
            </a:r>
          </a:p>
          <a:p>
            <a:pPr marL="228600" indent="-228600">
              <a:buFont typeface="+mj-lt"/>
              <a:buAutoNum type="arabicPeriod"/>
            </a:pPr>
            <a:endParaRPr lang="en-GB" baseline="0"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baseline="0" dirty="0"/>
              <a:t>Further information on the application process::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dirty="0"/>
              <a:t>https://www.aldirecruitment.co.uk/area-manager-programme/our-area-manager-programmes/graduate-area-manager-programme/</a:t>
            </a:r>
          </a:p>
        </p:txBody>
      </p:sp>
      <p:sp>
        <p:nvSpPr>
          <p:cNvPr id="4" name="Slide Number Placeholder 3"/>
          <p:cNvSpPr>
            <a:spLocks noGrp="1"/>
          </p:cNvSpPr>
          <p:nvPr>
            <p:ph type="sldNum" sz="quarter" idx="10"/>
          </p:nvPr>
        </p:nvSpPr>
        <p:spPr/>
        <p:txBody>
          <a:bodyPr/>
          <a:lstStyle/>
          <a:p>
            <a:fld id="{812CBC23-9250-7349-A59D-41C845E0C87D}" type="slidenum">
              <a:rPr lang="en-US" smtClean="0"/>
              <a:t>23</a:t>
            </a:fld>
            <a:endParaRPr lang="en-US"/>
          </a:p>
        </p:txBody>
      </p:sp>
    </p:spTree>
    <p:extLst>
      <p:ext uri="{BB962C8B-B14F-4D97-AF65-F5344CB8AC3E}">
        <p14:creationId xmlns:p14="http://schemas.microsoft.com/office/powerpoint/2010/main" val="5644830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Salary: </a:t>
            </a:r>
            <a:r>
              <a:rPr lang="en-GB" sz="1200" b="0" i="0" kern="1200" dirty="0">
                <a:solidFill>
                  <a:schemeClr val="tx1"/>
                </a:solidFill>
                <a:effectLst/>
                <a:latin typeface="+mn-lt"/>
                <a:ea typeface="+mn-ea"/>
                <a:cs typeface="+mn-cs"/>
              </a:rPr>
              <a:t>£27,000 or £28,000 starting salary</a:t>
            </a:r>
            <a:endParaRPr lang="en-GB" dirty="0"/>
          </a:p>
          <a:p>
            <a:r>
              <a:rPr lang="en-GB" dirty="0"/>
              <a:t>Duration: 2-4 years</a:t>
            </a:r>
            <a:r>
              <a:rPr lang="en-GB" baseline="0" dirty="0"/>
              <a:t> depending on the chosen role</a:t>
            </a:r>
            <a:endParaRPr lang="en-GB" dirty="0"/>
          </a:p>
          <a:p>
            <a:r>
              <a:rPr lang="en-GB" dirty="0"/>
              <a:t>Requirements: </a:t>
            </a:r>
            <a:r>
              <a:rPr lang="en-GB" sz="1200" b="0" i="0" kern="1200" dirty="0">
                <a:solidFill>
                  <a:schemeClr val="tx1"/>
                </a:solidFill>
                <a:effectLst/>
                <a:latin typeface="+mn-lt"/>
                <a:ea typeface="+mn-ea"/>
                <a:cs typeface="+mn-cs"/>
              </a:rPr>
              <a:t>Most are open to graduates with 2:2, as well as 2:1 and first degrees</a:t>
            </a:r>
            <a:r>
              <a:rPr lang="en-GB" sz="1200" b="0" i="0" kern="1200" baseline="0" dirty="0">
                <a:solidFill>
                  <a:schemeClr val="tx1"/>
                </a:solidFill>
                <a:effectLst/>
                <a:latin typeface="+mn-lt"/>
                <a:ea typeface="+mn-ea"/>
                <a:cs typeface="+mn-cs"/>
              </a:rPr>
              <a:t>. Regardless of the degree subject you studied, there’s a scheme that’s right for you. </a:t>
            </a:r>
            <a:endParaRPr lang="en-GB" dirty="0"/>
          </a:p>
          <a:p>
            <a:endParaRPr lang="en-GB" dirty="0"/>
          </a:p>
          <a:p>
            <a:r>
              <a:rPr lang="en-GB" dirty="0"/>
              <a:t>Application process:</a:t>
            </a:r>
          </a:p>
          <a:p>
            <a:pPr marL="228600" indent="-228600">
              <a:buFont typeface="+mj-lt"/>
              <a:buAutoNum type="arabicPeriod"/>
            </a:pPr>
            <a:r>
              <a:rPr lang="en-GB" baseline="0" dirty="0"/>
              <a:t>Online Tests</a:t>
            </a:r>
          </a:p>
          <a:p>
            <a:pPr marL="228600" indent="-228600">
              <a:buFont typeface="+mj-lt"/>
              <a:buAutoNum type="arabicPeriod"/>
            </a:pPr>
            <a:r>
              <a:rPr lang="en-GB" baseline="0" dirty="0"/>
              <a:t>Work Based Scenarios</a:t>
            </a:r>
          </a:p>
          <a:p>
            <a:pPr marL="228600" indent="-228600">
              <a:buFont typeface="+mj-lt"/>
              <a:buAutoNum type="arabicPeriod"/>
            </a:pPr>
            <a:r>
              <a:rPr lang="en-GB" baseline="0" dirty="0"/>
              <a:t>Video Interview</a:t>
            </a:r>
          </a:p>
          <a:p>
            <a:pPr marL="228600" indent="-228600">
              <a:buFont typeface="+mj-lt"/>
              <a:buAutoNum type="arabicPeriod"/>
            </a:pPr>
            <a:r>
              <a:rPr lang="en-GB" baseline="0" dirty="0"/>
              <a:t>Additional Information</a:t>
            </a:r>
          </a:p>
          <a:p>
            <a:pPr marL="228600" indent="-228600">
              <a:buFont typeface="+mj-lt"/>
              <a:buAutoNum type="arabicPeriod"/>
            </a:pPr>
            <a:r>
              <a:rPr lang="en-GB" baseline="0" dirty="0"/>
              <a:t>Fast Stream Assessment Centre</a:t>
            </a:r>
          </a:p>
          <a:p>
            <a:pPr marL="228600" indent="-228600">
              <a:buFont typeface="+mj-lt"/>
              <a:buAutoNum type="arabicPeriod"/>
            </a:pPr>
            <a:r>
              <a:rPr lang="en-GB" baseline="0" dirty="0"/>
              <a:t>Final Selection Board</a:t>
            </a:r>
            <a:br>
              <a:rPr lang="en-GB" baseline="0" dirty="0"/>
            </a:br>
            <a:endParaRPr lang="en-GB" baseline="0"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baseline="0" dirty="0"/>
              <a:t>Further information on the application process:: https://www.faststream.gov.uk/how-to-apply/index.html</a:t>
            </a:r>
          </a:p>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24</a:t>
            </a:fld>
            <a:endParaRPr lang="en-US"/>
          </a:p>
        </p:txBody>
      </p:sp>
    </p:spTree>
    <p:extLst>
      <p:ext uri="{BB962C8B-B14F-4D97-AF65-F5344CB8AC3E}">
        <p14:creationId xmlns:p14="http://schemas.microsoft.com/office/powerpoint/2010/main" val="7768430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Salary: £24,628 starting salary</a:t>
            </a:r>
          </a:p>
          <a:p>
            <a:r>
              <a:rPr lang="en-GB" dirty="0"/>
              <a:t>Duration: 2</a:t>
            </a:r>
            <a:r>
              <a:rPr lang="en-GB" baseline="0" dirty="0"/>
              <a:t> years </a:t>
            </a:r>
            <a:r>
              <a:rPr lang="en-GB" dirty="0"/>
              <a:t>(2</a:t>
            </a:r>
            <a:r>
              <a:rPr lang="en-GB" baseline="0" dirty="0"/>
              <a:t> ½ years if you opt for Finance)</a:t>
            </a:r>
            <a:r>
              <a:rPr lang="en-GB" dirty="0"/>
              <a:t> </a:t>
            </a:r>
          </a:p>
          <a:p>
            <a:r>
              <a:rPr lang="en-GB" dirty="0"/>
              <a:t>Requirements:</a:t>
            </a:r>
            <a:r>
              <a:rPr lang="en-GB" sz="1200" b="0" i="0" kern="1200" baseline="0" dirty="0">
                <a:solidFill>
                  <a:schemeClr val="tx1"/>
                </a:solidFill>
                <a:effectLst/>
                <a:latin typeface="+mn-lt"/>
                <a:ea typeface="+mn-ea"/>
                <a:cs typeface="+mn-cs"/>
              </a:rPr>
              <a:t> 2:2 degree minimum in any subject, plus some additional requirements depending on the chosen stream.</a:t>
            </a:r>
            <a:endParaRPr lang="en-GB" dirty="0"/>
          </a:p>
          <a:p>
            <a:endParaRPr lang="en-GB" dirty="0"/>
          </a:p>
          <a:p>
            <a:r>
              <a:rPr lang="en-GB" dirty="0"/>
              <a:t>Application process:</a:t>
            </a:r>
          </a:p>
          <a:p>
            <a:pPr marL="228600" indent="-228600">
              <a:buFont typeface="+mj-lt"/>
              <a:buAutoNum type="arabicPeriod"/>
            </a:pPr>
            <a:r>
              <a:rPr lang="en-GB" baseline="0" dirty="0"/>
              <a:t>Application form, including online tests</a:t>
            </a:r>
          </a:p>
          <a:p>
            <a:pPr marL="228600" indent="-228600">
              <a:buFont typeface="+mj-lt"/>
              <a:buAutoNum type="arabicPeriod"/>
            </a:pPr>
            <a:r>
              <a:rPr lang="en-GB" baseline="0" dirty="0"/>
              <a:t>Face-to-face application</a:t>
            </a:r>
          </a:p>
          <a:p>
            <a:pPr marL="228600" indent="-228600">
              <a:buFont typeface="+mj-lt"/>
              <a:buAutoNum type="arabicPeriod"/>
            </a:pPr>
            <a:r>
              <a:rPr lang="en-GB" baseline="0" dirty="0"/>
              <a:t>One day assessment centre</a:t>
            </a:r>
            <a:br>
              <a:rPr lang="en-GB" baseline="0" dirty="0"/>
            </a:br>
            <a:endParaRPr lang="en-GB" baseline="0"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baseline="0" dirty="0"/>
              <a:t>Further information on the application process: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dirty="0"/>
              <a:t>https://graduates.nhs.uk/applications/the-application-process/</a:t>
            </a:r>
          </a:p>
        </p:txBody>
      </p:sp>
      <p:sp>
        <p:nvSpPr>
          <p:cNvPr id="4" name="Slide Number Placeholder 3"/>
          <p:cNvSpPr>
            <a:spLocks noGrp="1"/>
          </p:cNvSpPr>
          <p:nvPr>
            <p:ph type="sldNum" sz="quarter" idx="10"/>
          </p:nvPr>
        </p:nvSpPr>
        <p:spPr/>
        <p:txBody>
          <a:bodyPr/>
          <a:lstStyle/>
          <a:p>
            <a:fld id="{812CBC23-9250-7349-A59D-41C845E0C87D}" type="slidenum">
              <a:rPr lang="en-US" smtClean="0"/>
              <a:t>25</a:t>
            </a:fld>
            <a:endParaRPr lang="en-US"/>
          </a:p>
        </p:txBody>
      </p:sp>
    </p:spTree>
    <p:extLst>
      <p:ext uri="{BB962C8B-B14F-4D97-AF65-F5344CB8AC3E}">
        <p14:creationId xmlns:p14="http://schemas.microsoft.com/office/powerpoint/2010/main" val="1191003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Salary: </a:t>
            </a:r>
            <a:r>
              <a:rPr lang="en-GB" sz="1200" b="0" i="0" kern="1200" dirty="0">
                <a:solidFill>
                  <a:schemeClr val="tx1"/>
                </a:solidFill>
                <a:effectLst/>
                <a:latin typeface="+mn-lt"/>
                <a:ea typeface="+mn-ea"/>
                <a:cs typeface="+mn-cs"/>
              </a:rPr>
              <a:t>£27,000</a:t>
            </a:r>
            <a:endParaRPr lang="en-GB" dirty="0"/>
          </a:p>
          <a:p>
            <a:r>
              <a:rPr lang="en-GB" dirty="0"/>
              <a:t>Duration: N/A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Requirements: </a:t>
            </a:r>
            <a:r>
              <a:rPr lang="en-GB" sz="1200" b="0" i="0" kern="1200" dirty="0">
                <a:solidFill>
                  <a:schemeClr val="tx1"/>
                </a:solidFill>
                <a:effectLst/>
                <a:latin typeface="+mn-lt"/>
                <a:ea typeface="+mn-ea"/>
                <a:cs typeface="+mn-cs"/>
              </a:rPr>
              <a:t>Engineering &amp; Medical roles require relevant degree qualifications</a:t>
            </a:r>
            <a:endParaRPr lang="en-GB" dirty="0"/>
          </a:p>
          <a:p>
            <a:endParaRPr lang="en-GB" dirty="0"/>
          </a:p>
          <a:p>
            <a:r>
              <a:rPr lang="en-GB" dirty="0"/>
              <a:t>Application process: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dirty="0"/>
              <a:t>Application form</a:t>
            </a:r>
          </a:p>
          <a:p>
            <a:pPr marL="228600" indent="-228600">
              <a:buFont typeface="+mj-lt"/>
              <a:buAutoNum type="arabicPeriod"/>
            </a:pPr>
            <a:r>
              <a:rPr lang="en-GB" baseline="0" dirty="0"/>
              <a:t>Recruitment test</a:t>
            </a:r>
          </a:p>
          <a:p>
            <a:pPr marL="228600" indent="-228600">
              <a:buFont typeface="+mj-lt"/>
              <a:buAutoNum type="arabicPeriod"/>
            </a:pPr>
            <a:r>
              <a:rPr lang="en-GB" baseline="0" dirty="0"/>
              <a:t>Medical test and pre-joining fitness test</a:t>
            </a:r>
          </a:p>
          <a:p>
            <a:pPr marL="228600" indent="-228600">
              <a:buFont typeface="+mj-lt"/>
              <a:buAutoNum type="arabicPeriod"/>
            </a:pPr>
            <a:r>
              <a:rPr lang="en-GB" sz="1200" b="0" i="0" kern="1200" dirty="0">
                <a:solidFill>
                  <a:schemeClr val="tx1"/>
                </a:solidFill>
                <a:effectLst/>
                <a:latin typeface="+mn-lt"/>
                <a:ea typeface="+mn-ea"/>
                <a:cs typeface="+mn-cs"/>
              </a:rPr>
              <a:t>Admiralty Interview Board</a:t>
            </a:r>
            <a:br>
              <a:rPr lang="en-GB" baseline="0" dirty="0"/>
            </a:br>
            <a:endParaRPr lang="en-GB" baseline="0"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baseline="0" dirty="0"/>
              <a:t>Further information on the application process: </a:t>
            </a:r>
            <a:r>
              <a:rPr lang="en-GB" dirty="0"/>
              <a:t>https://www.royalnavy.mod.uk/careers/levels-of-entry/graduates/whats-next</a:t>
            </a:r>
          </a:p>
        </p:txBody>
      </p:sp>
      <p:sp>
        <p:nvSpPr>
          <p:cNvPr id="4" name="Slide Number Placeholder 3"/>
          <p:cNvSpPr>
            <a:spLocks noGrp="1"/>
          </p:cNvSpPr>
          <p:nvPr>
            <p:ph type="sldNum" sz="quarter" idx="10"/>
          </p:nvPr>
        </p:nvSpPr>
        <p:spPr/>
        <p:txBody>
          <a:bodyPr/>
          <a:lstStyle/>
          <a:p>
            <a:fld id="{812CBC23-9250-7349-A59D-41C845E0C87D}" type="slidenum">
              <a:rPr lang="en-US" smtClean="0"/>
              <a:t>26</a:t>
            </a:fld>
            <a:endParaRPr lang="en-US"/>
          </a:p>
        </p:txBody>
      </p:sp>
    </p:spTree>
    <p:extLst>
      <p:ext uri="{BB962C8B-B14F-4D97-AF65-F5344CB8AC3E}">
        <p14:creationId xmlns:p14="http://schemas.microsoft.com/office/powerpoint/2010/main" val="11843558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a:t>
            </a:r>
            <a:r>
              <a:rPr lang="en-GB" baseline="0" dirty="0"/>
              <a:t> g</a:t>
            </a:r>
            <a:r>
              <a:rPr lang="en-GB" dirty="0"/>
              <a:t>rad</a:t>
            </a:r>
            <a:r>
              <a:rPr lang="en-GB" baseline="0" dirty="0"/>
              <a:t> scheme is not open for 2020/21, so further details are not currently available.</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27</a:t>
            </a:fld>
            <a:endParaRPr lang="en-US"/>
          </a:p>
        </p:txBody>
      </p:sp>
    </p:spTree>
    <p:extLst>
      <p:ext uri="{BB962C8B-B14F-4D97-AF65-F5344CB8AC3E}">
        <p14:creationId xmlns:p14="http://schemas.microsoft.com/office/powerpoint/2010/main" val="40760491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29</a:t>
            </a:fld>
            <a:endParaRPr lang="en-US"/>
          </a:p>
        </p:txBody>
      </p:sp>
    </p:spTree>
    <p:extLst>
      <p:ext uri="{BB962C8B-B14F-4D97-AF65-F5344CB8AC3E}">
        <p14:creationId xmlns:p14="http://schemas.microsoft.com/office/powerpoint/2010/main" val="13815245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812CBC23-9250-7349-A59D-41C845E0C87D}" type="slidenum">
              <a:rPr lang="en-US" smtClean="0"/>
              <a:t>30</a:t>
            </a:fld>
            <a:endParaRPr lang="en-US"/>
          </a:p>
        </p:txBody>
      </p:sp>
    </p:spTree>
    <p:extLst>
      <p:ext uri="{BB962C8B-B14F-4D97-AF65-F5344CB8AC3E}">
        <p14:creationId xmlns:p14="http://schemas.microsoft.com/office/powerpoint/2010/main" val="23672635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Get students to discuss the pros and cons of a Masters degree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When relaying cost, emphasise the amount of bursaries available is likely to increase depending on one’s specialism.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N.B. </a:t>
            </a:r>
            <a:r>
              <a:rPr lang="en-GB" sz="1200" b="0" i="0" kern="1200" dirty="0">
                <a:solidFill>
                  <a:schemeClr val="tx1"/>
                </a:solidFill>
                <a:effectLst/>
                <a:latin typeface="+mn-lt"/>
                <a:ea typeface="+mn-ea"/>
                <a:cs typeface="+mn-cs"/>
              </a:rPr>
              <a:t>A PGCE is a 60 credit postgraduate qualification studied at level 7</a:t>
            </a:r>
            <a:endParaRPr lang="en-GB" b="0" baseline="0" dirty="0"/>
          </a:p>
        </p:txBody>
      </p:sp>
      <p:sp>
        <p:nvSpPr>
          <p:cNvPr id="4" name="Slide Number Placeholder 3"/>
          <p:cNvSpPr>
            <a:spLocks noGrp="1"/>
          </p:cNvSpPr>
          <p:nvPr>
            <p:ph type="sldNum" sz="quarter" idx="10"/>
          </p:nvPr>
        </p:nvSpPr>
        <p:spPr/>
        <p:txBody>
          <a:bodyPr/>
          <a:lstStyle/>
          <a:p>
            <a:fld id="{812CBC23-9250-7349-A59D-41C845E0C87D}" type="slidenum">
              <a:rPr lang="en-US" smtClean="0"/>
              <a:t>31</a:t>
            </a:fld>
            <a:endParaRPr lang="en-US"/>
          </a:p>
        </p:txBody>
      </p:sp>
    </p:spTree>
    <p:extLst>
      <p:ext uri="{BB962C8B-B14F-4D97-AF65-F5344CB8AC3E}">
        <p14:creationId xmlns:p14="http://schemas.microsoft.com/office/powerpoint/2010/main" val="24936158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Get students to discuss the pros and cons of doing a PhD.</a:t>
            </a:r>
          </a:p>
        </p:txBody>
      </p:sp>
      <p:sp>
        <p:nvSpPr>
          <p:cNvPr id="4" name="Slide Number Placeholder 3"/>
          <p:cNvSpPr>
            <a:spLocks noGrp="1"/>
          </p:cNvSpPr>
          <p:nvPr>
            <p:ph type="sldNum" sz="quarter" idx="10"/>
          </p:nvPr>
        </p:nvSpPr>
        <p:spPr/>
        <p:txBody>
          <a:bodyPr/>
          <a:lstStyle/>
          <a:p>
            <a:fld id="{812CBC23-9250-7349-A59D-41C845E0C87D}" type="slidenum">
              <a:rPr lang="en-US" smtClean="0"/>
              <a:t>32</a:t>
            </a:fld>
            <a:endParaRPr lang="en-US"/>
          </a:p>
        </p:txBody>
      </p:sp>
    </p:spTree>
    <p:extLst>
      <p:ext uri="{BB962C8B-B14F-4D97-AF65-F5344CB8AC3E}">
        <p14:creationId xmlns:p14="http://schemas.microsoft.com/office/powerpoint/2010/main" val="2984431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33</a:t>
            </a:fld>
            <a:endParaRPr lang="en-US"/>
          </a:p>
        </p:txBody>
      </p:sp>
    </p:spTree>
    <p:extLst>
      <p:ext uri="{BB962C8B-B14F-4D97-AF65-F5344CB8AC3E}">
        <p14:creationId xmlns:p14="http://schemas.microsoft.com/office/powerpoint/2010/main" val="2022605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3</a:t>
            </a:fld>
            <a:endParaRPr lang="en-US"/>
          </a:p>
        </p:txBody>
      </p:sp>
    </p:spTree>
    <p:extLst>
      <p:ext uri="{BB962C8B-B14F-4D97-AF65-F5344CB8AC3E}">
        <p14:creationId xmlns:p14="http://schemas.microsoft.com/office/powerpoint/2010/main" val="15925043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34</a:t>
            </a:fld>
            <a:endParaRPr lang="en-US"/>
          </a:p>
        </p:txBody>
      </p:sp>
    </p:spTree>
    <p:extLst>
      <p:ext uri="{BB962C8B-B14F-4D97-AF65-F5344CB8AC3E}">
        <p14:creationId xmlns:p14="http://schemas.microsoft.com/office/powerpoint/2010/main" val="6114093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36</a:t>
            </a:fld>
            <a:endParaRPr lang="en-US"/>
          </a:p>
        </p:txBody>
      </p:sp>
    </p:spTree>
    <p:extLst>
      <p:ext uri="{BB962C8B-B14F-4D97-AF65-F5344CB8AC3E}">
        <p14:creationId xmlns:p14="http://schemas.microsoft.com/office/powerpoint/2010/main" val="16946242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37</a:t>
            </a:fld>
            <a:endParaRPr lang="en-US"/>
          </a:p>
        </p:txBody>
      </p:sp>
    </p:spTree>
    <p:extLst>
      <p:ext uri="{BB962C8B-B14F-4D97-AF65-F5344CB8AC3E}">
        <p14:creationId xmlns:p14="http://schemas.microsoft.com/office/powerpoint/2010/main" val="27074302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a:t>
            </a:r>
            <a:r>
              <a:rPr lang="en-GB" baseline="0" dirty="0"/>
              <a:t> this time to thank students for being part of the program! </a:t>
            </a:r>
          </a:p>
          <a:p>
            <a:endParaRPr lang="en-GB" dirty="0"/>
          </a:p>
          <a:p>
            <a:r>
              <a:rPr lang="en-GB" dirty="0"/>
              <a:t>“</a:t>
            </a:r>
            <a:r>
              <a:rPr lang="en-GB" i="1" dirty="0"/>
              <a:t>Thank you for taking part in the Aspire to HE programme! We appreciate all of your contributions and we hope we have helped you to make informed and ambitious decisions about your future”</a:t>
            </a:r>
          </a:p>
        </p:txBody>
      </p:sp>
      <p:sp>
        <p:nvSpPr>
          <p:cNvPr id="4" name="Slide Number Placeholder 3"/>
          <p:cNvSpPr>
            <a:spLocks noGrp="1"/>
          </p:cNvSpPr>
          <p:nvPr>
            <p:ph type="sldNum" sz="quarter" idx="10"/>
          </p:nvPr>
        </p:nvSpPr>
        <p:spPr/>
        <p:txBody>
          <a:bodyPr/>
          <a:lstStyle/>
          <a:p>
            <a:fld id="{812CBC23-9250-7349-A59D-41C845E0C87D}" type="slidenum">
              <a:rPr lang="en-US" smtClean="0"/>
              <a:t>39</a:t>
            </a:fld>
            <a:endParaRPr lang="en-US"/>
          </a:p>
        </p:txBody>
      </p:sp>
    </p:spTree>
    <p:extLst>
      <p:ext uri="{BB962C8B-B14F-4D97-AF65-F5344CB8AC3E}">
        <p14:creationId xmlns:p14="http://schemas.microsoft.com/office/powerpoint/2010/main" val="1362621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4</a:t>
            </a:fld>
            <a:endParaRPr lang="en-US"/>
          </a:p>
        </p:txBody>
      </p:sp>
    </p:spTree>
    <p:extLst>
      <p:ext uri="{BB962C8B-B14F-4D97-AF65-F5344CB8AC3E}">
        <p14:creationId xmlns:p14="http://schemas.microsoft.com/office/powerpoint/2010/main" val="3612551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CBC23-9250-7349-A59D-41C845E0C8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1762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CBC23-9250-7349-A59D-41C845E0C8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9274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In the second half of this session</a:t>
            </a:r>
            <a:r>
              <a:rPr lang="en-GB" b="0" baseline="0" dirty="0"/>
              <a:t> we’re going to talk about the opportunities available to you as a university graduate.</a:t>
            </a:r>
          </a:p>
          <a:p>
            <a:r>
              <a:rPr lang="en-GB" b="0" baseline="0" dirty="0"/>
              <a:t>BUT… it’s important to think about opportunities for you to develop skills and gain experience before you get to graduation.</a:t>
            </a:r>
          </a:p>
          <a:p>
            <a:r>
              <a:rPr lang="en-GB" b="0" baseline="0" dirty="0"/>
              <a:t>Employers and training providers will not only be looking for your degree grade when you graduate, they’ll also be looking at the skills and experiences you can bring along. Two fantastic ways your can get skills and experience are through a placement year or a year abroad.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CBC23-9250-7349-A59D-41C845E0C8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3461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CBC23-9250-7349-A59D-41C845E0C8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9337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CBC23-9250-7349-A59D-41C845E0C8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3738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break text">
    <p:spTree>
      <p:nvGrpSpPr>
        <p:cNvPr id="1" name=""/>
        <p:cNvGrpSpPr/>
        <p:nvPr/>
      </p:nvGrpSpPr>
      <p:grpSpPr>
        <a:xfrm>
          <a:off x="0" y="0"/>
          <a:ext cx="0" cy="0"/>
          <a:chOff x="0" y="0"/>
          <a:chExt cx="0" cy="0"/>
        </a:xfrm>
      </p:grpSpPr>
      <p:sp>
        <p:nvSpPr>
          <p:cNvPr id="10" name="TextBox 9"/>
          <p:cNvSpPr txBox="1"/>
          <p:nvPr userDrawn="1"/>
        </p:nvSpPr>
        <p:spPr>
          <a:xfrm>
            <a:off x="1387029" y="4180537"/>
            <a:ext cx="9447922" cy="461665"/>
          </a:xfrm>
          <a:prstGeom prst="rect">
            <a:avLst/>
          </a:prstGeom>
          <a:noFill/>
        </p:spPr>
        <p:txBody>
          <a:bodyPr wrap="square" rtlCol="0">
            <a:spAutoFit/>
          </a:bodyPr>
          <a:lstStyle/>
          <a:p>
            <a:pPr algn="ctr"/>
            <a:r>
              <a:rPr lang="en-US" sz="2400" spc="1000" dirty="0">
                <a:solidFill>
                  <a:schemeClr val="tx2"/>
                </a:solidFill>
                <a:latin typeface="Verdana" charset="0"/>
                <a:ea typeface="Verdana" charset="0"/>
                <a:cs typeface="Verdana" charset="0"/>
              </a:rPr>
              <a:t>SECTION BREAK TITLE</a:t>
            </a:r>
          </a:p>
        </p:txBody>
      </p:sp>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option 1">
    <p:bg>
      <p:bgPr>
        <a:solidFill>
          <a:schemeClr val="bg1"/>
        </a:solidFill>
        <a:effectLst/>
      </p:bgPr>
    </p:bg>
    <p:spTree>
      <p:nvGrpSpPr>
        <p:cNvPr id="1" name=""/>
        <p:cNvGrpSpPr/>
        <p:nvPr/>
      </p:nvGrpSpPr>
      <p:grpSpPr>
        <a:xfrm>
          <a:off x="0" y="0"/>
          <a:ext cx="0" cy="0"/>
          <a:chOff x="0" y="0"/>
          <a:chExt cx="0" cy="0"/>
        </a:xfrm>
      </p:grpSpPr>
      <p:sp>
        <p:nvSpPr>
          <p:cNvPr id="8" name="TextBox 7"/>
          <p:cNvSpPr txBox="1"/>
          <p:nvPr userDrawn="1"/>
        </p:nvSpPr>
        <p:spPr>
          <a:xfrm>
            <a:off x="1432305" y="1547170"/>
            <a:ext cx="3466587" cy="3760004"/>
          </a:xfrm>
          <a:prstGeom prst="rect">
            <a:avLst/>
          </a:prstGeom>
          <a:noFill/>
        </p:spPr>
        <p:txBody>
          <a:bodyPr wrap="square" rtlCol="0">
            <a:spAutoFit/>
          </a:bodyPr>
          <a:lstStyle/>
          <a:p>
            <a:pPr>
              <a:lnSpc>
                <a:spcPct val="150000"/>
              </a:lnSpc>
            </a:pPr>
            <a:r>
              <a:rPr lang="en-US" sz="1000" kern="1200" dirty="0" err="1">
                <a:solidFill>
                  <a:schemeClr val="tx1">
                    <a:lumMod val="65000"/>
                    <a:lumOff val="35000"/>
                  </a:schemeClr>
                </a:solidFill>
                <a:effectLst/>
                <a:latin typeface="+mn-lt"/>
                <a:ea typeface="+mn-ea"/>
                <a:cs typeface="+mn-cs"/>
              </a:rPr>
              <a:t>Vit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vendicatet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latius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Giaecus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elibus</a:t>
            </a:r>
            <a:r>
              <a:rPr lang="en-US" sz="1000" kern="1200" dirty="0">
                <a:solidFill>
                  <a:schemeClr val="tx1">
                    <a:lumMod val="65000"/>
                    <a:lumOff val="35000"/>
                  </a:schemeClr>
                </a:solidFill>
                <a:effectLst/>
                <a:latin typeface="+mn-lt"/>
                <a:ea typeface="+mn-ea"/>
                <a:cs typeface="+mn-cs"/>
              </a:rPr>
              <a:t> re con </a:t>
            </a:r>
            <a:r>
              <a:rPr lang="en-US" sz="1000" kern="1200" dirty="0" err="1">
                <a:solidFill>
                  <a:schemeClr val="tx1">
                    <a:lumMod val="65000"/>
                    <a:lumOff val="35000"/>
                  </a:schemeClr>
                </a:solidFill>
                <a:effectLst/>
                <a:latin typeface="+mn-lt"/>
                <a:ea typeface="+mn-ea"/>
                <a:cs typeface="+mn-cs"/>
              </a:rPr>
              <a:t>everesto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quia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a:t>
            </a:r>
            <a:r>
              <a:rPr lang="en-US" sz="1000" kern="1200" dirty="0">
                <a:solidFill>
                  <a:schemeClr val="tx1">
                    <a:lumMod val="65000"/>
                    <a:lumOff val="35000"/>
                  </a:schemeClr>
                </a:solidFill>
                <a:effectLst/>
                <a:latin typeface="+mn-lt"/>
                <a:ea typeface="+mn-ea"/>
                <a:cs typeface="+mn-cs"/>
              </a:rPr>
              <a:t> quam </a:t>
            </a:r>
            <a:r>
              <a:rPr lang="en-US" sz="1000" kern="1200" dirty="0" err="1">
                <a:solidFill>
                  <a:schemeClr val="tx1">
                    <a:lumMod val="65000"/>
                    <a:lumOff val="35000"/>
                  </a:schemeClr>
                </a:solidFill>
                <a:effectLst/>
                <a:latin typeface="+mn-lt"/>
                <a:ea typeface="+mn-ea"/>
                <a:cs typeface="+mn-cs"/>
              </a:rPr>
              <a:t>volore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molorrore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quia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doluptate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lautent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occatur</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Equatia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epediaspicia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nonsequi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volori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sunt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optatem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poribus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apis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ommolo</a:t>
            </a:r>
            <a:r>
              <a:rPr lang="en-US" sz="1000" kern="1200" dirty="0">
                <a:solidFill>
                  <a:schemeClr val="tx1">
                    <a:lumMod val="65000"/>
                    <a:lumOff val="35000"/>
                  </a:schemeClr>
                </a:solidFill>
                <a:effectLst/>
                <a:latin typeface="+mn-lt"/>
                <a:ea typeface="+mn-ea"/>
                <a:cs typeface="+mn-cs"/>
              </a:rPr>
              <a:t> min pore, </a:t>
            </a:r>
            <a:r>
              <a:rPr lang="en-US" sz="1000" kern="1200" dirty="0" err="1">
                <a:solidFill>
                  <a:schemeClr val="tx1">
                    <a:lumMod val="65000"/>
                    <a:lumOff val="35000"/>
                  </a:schemeClr>
                </a:solidFill>
                <a:effectLst/>
                <a:latin typeface="+mn-lt"/>
                <a:ea typeface="+mn-ea"/>
                <a:cs typeface="+mn-cs"/>
              </a:rPr>
              <a:t>conserro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modit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prae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dollese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ntempos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sundempore</a:t>
            </a:r>
            <a:r>
              <a:rPr lang="en-US" sz="1000" kern="1200" dirty="0">
                <a:solidFill>
                  <a:schemeClr val="tx1">
                    <a:lumMod val="65000"/>
                    <a:lumOff val="35000"/>
                  </a:schemeClr>
                </a:solidFill>
                <a:effectLst/>
                <a:latin typeface="+mn-lt"/>
                <a:ea typeface="+mn-ea"/>
                <a:cs typeface="+mn-cs"/>
              </a:rPr>
              <a:t> nus.</a:t>
            </a:r>
          </a:p>
          <a:p>
            <a:pPr>
              <a:lnSpc>
                <a:spcPct val="150000"/>
              </a:lnSpc>
            </a:pPr>
            <a:endParaRPr lang="en-US" sz="1000" kern="1200" dirty="0">
              <a:solidFill>
                <a:schemeClr val="tx1">
                  <a:lumMod val="65000"/>
                  <a:lumOff val="35000"/>
                </a:schemeClr>
              </a:solidFill>
              <a:effectLst/>
              <a:latin typeface="+mn-lt"/>
              <a:ea typeface="+mn-ea"/>
              <a:cs typeface="+mn-cs"/>
            </a:endParaRPr>
          </a:p>
          <a:p>
            <a:pPr>
              <a:lnSpc>
                <a:spcPct val="150000"/>
              </a:lnSpc>
            </a:pPr>
            <a:r>
              <a:rPr lang="en-US" sz="1000" kern="1200" dirty="0" err="1">
                <a:solidFill>
                  <a:schemeClr val="tx1">
                    <a:lumMod val="65000"/>
                    <a:lumOff val="35000"/>
                  </a:schemeClr>
                </a:solidFill>
                <a:effectLst/>
                <a:latin typeface="+mn-lt"/>
                <a:ea typeface="+mn-ea"/>
                <a:cs typeface="+mn-cs"/>
              </a:rPr>
              <a:t>Rion</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rehento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ruptas</a:t>
            </a:r>
            <a:r>
              <a:rPr lang="en-US" sz="1000" kern="1200" dirty="0">
                <a:solidFill>
                  <a:schemeClr val="tx1">
                    <a:lumMod val="65000"/>
                    <a:lumOff val="35000"/>
                  </a:schemeClr>
                </a:solidFill>
                <a:effectLst/>
                <a:latin typeface="+mn-lt"/>
                <a:ea typeface="+mn-ea"/>
                <a:cs typeface="+mn-cs"/>
              </a:rPr>
              <a:t> el </a:t>
            </a:r>
            <a:r>
              <a:rPr lang="en-US" sz="1000" kern="1200" dirty="0" err="1">
                <a:solidFill>
                  <a:schemeClr val="tx1">
                    <a:lumMod val="65000"/>
                    <a:lumOff val="35000"/>
                  </a:schemeClr>
                </a:solidFill>
                <a:effectLst/>
                <a:latin typeface="+mn-lt"/>
                <a:ea typeface="+mn-ea"/>
                <a:cs typeface="+mn-cs"/>
              </a:rPr>
              <a:t>molupta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eruptatibusa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dolorum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dolores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tiundipid</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estiuntem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esequas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voluptae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voluptiunt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facea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idendis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aditas</a:t>
            </a:r>
            <a:r>
              <a:rPr lang="en-US" sz="1000" kern="1200" dirty="0">
                <a:solidFill>
                  <a:schemeClr val="tx1">
                    <a:lumMod val="65000"/>
                    <a:lumOff val="35000"/>
                  </a:schemeClr>
                </a:solidFill>
                <a:effectLst/>
                <a:latin typeface="+mn-lt"/>
                <a:ea typeface="+mn-ea"/>
                <a:cs typeface="+mn-cs"/>
              </a:rPr>
              <a:t> et et </a:t>
            </a:r>
            <a:r>
              <a:rPr lang="en-US" sz="1000" kern="1200" dirty="0" err="1">
                <a:solidFill>
                  <a:schemeClr val="tx1">
                    <a:lumMod val="65000"/>
                    <a:lumOff val="35000"/>
                  </a:schemeClr>
                </a:solidFill>
                <a:effectLst/>
                <a:latin typeface="+mn-lt"/>
                <a:ea typeface="+mn-ea"/>
                <a:cs typeface="+mn-cs"/>
              </a:rPr>
              <a:t>ra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nam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simusdandel</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imillab</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orrumquis</a:t>
            </a:r>
            <a:r>
              <a:rPr lang="en-US" sz="1000" kern="1200" dirty="0">
                <a:solidFill>
                  <a:schemeClr val="tx1">
                    <a:lumMod val="65000"/>
                    <a:lumOff val="35000"/>
                  </a:schemeClr>
                </a:solidFill>
                <a:effectLst/>
                <a:latin typeface="+mn-lt"/>
                <a:ea typeface="+mn-ea"/>
                <a:cs typeface="+mn-cs"/>
              </a:rPr>
              <a:t> que </a:t>
            </a:r>
            <a:r>
              <a:rPr lang="en-US" sz="1000" kern="1200" dirty="0" err="1">
                <a:solidFill>
                  <a:schemeClr val="tx1">
                    <a:lumMod val="65000"/>
                    <a:lumOff val="35000"/>
                  </a:schemeClr>
                </a:solidFill>
                <a:effectLst/>
                <a:latin typeface="+mn-lt"/>
                <a:ea typeface="+mn-ea"/>
                <a:cs typeface="+mn-cs"/>
              </a:rPr>
              <a:t>porrum</a:t>
            </a:r>
            <a:r>
              <a:rPr lang="en-US" sz="1000" kern="1200" dirty="0">
                <a:solidFill>
                  <a:schemeClr val="tx1">
                    <a:lumMod val="65000"/>
                    <a:lumOff val="35000"/>
                  </a:schemeClr>
                </a:solidFill>
                <a:effectLst/>
                <a:latin typeface="+mn-lt"/>
                <a:ea typeface="+mn-ea"/>
                <a:cs typeface="+mn-cs"/>
              </a:rPr>
              <a:t> quam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et quod </a:t>
            </a:r>
            <a:r>
              <a:rPr lang="en-US" sz="1000" kern="1200" dirty="0" err="1">
                <a:solidFill>
                  <a:schemeClr val="tx1">
                    <a:lumMod val="65000"/>
                    <a:lumOff val="35000"/>
                  </a:schemeClr>
                </a:solidFill>
                <a:effectLst/>
                <a:latin typeface="+mn-lt"/>
                <a:ea typeface="+mn-ea"/>
                <a:cs typeface="+mn-cs"/>
              </a:rPr>
              <a:t>enim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verum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fugias</a:t>
            </a:r>
            <a:r>
              <a:rPr lang="en-US" sz="1000" kern="1200" dirty="0">
                <a:solidFill>
                  <a:schemeClr val="tx1">
                    <a:lumMod val="65000"/>
                    <a:lumOff val="35000"/>
                  </a:schemeClr>
                </a:solidFill>
                <a:effectLst/>
                <a:latin typeface="+mn-lt"/>
                <a:ea typeface="+mn-ea"/>
                <a:cs typeface="+mn-cs"/>
              </a:rPr>
              <a:t> quae </a:t>
            </a:r>
            <a:r>
              <a:rPr lang="en-US" sz="1000" kern="1200" dirty="0" err="1">
                <a:solidFill>
                  <a:schemeClr val="tx1">
                    <a:lumMod val="65000"/>
                    <a:lumOff val="35000"/>
                  </a:schemeClr>
                </a:solidFill>
                <a:effectLst/>
                <a:latin typeface="+mn-lt"/>
                <a:ea typeface="+mn-ea"/>
                <a:cs typeface="+mn-cs"/>
              </a:rPr>
              <a:t>magnatur</a:t>
            </a:r>
            <a:r>
              <a:rPr lang="en-US" sz="1000" kern="1200" dirty="0">
                <a:solidFill>
                  <a:schemeClr val="tx1">
                    <a:lumMod val="65000"/>
                    <a:lumOff val="35000"/>
                  </a:schemeClr>
                </a:solidFill>
                <a:effectLst/>
                <a:latin typeface="+mn-lt"/>
                <a:ea typeface="+mn-ea"/>
                <a:cs typeface="+mn-cs"/>
              </a:rPr>
              <a:t> mi, </a:t>
            </a:r>
            <a:r>
              <a:rPr lang="en-US" sz="1000" kern="1200" dirty="0" err="1">
                <a:solidFill>
                  <a:schemeClr val="tx1">
                    <a:lumMod val="65000"/>
                    <a:lumOff val="35000"/>
                  </a:schemeClr>
                </a:solidFill>
                <a:effectLst/>
                <a:latin typeface="+mn-lt"/>
                <a:ea typeface="+mn-ea"/>
                <a:cs typeface="+mn-cs"/>
              </a:rPr>
              <a:t>volorit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lantior</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iatusci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cuptaturepro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maximint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verum</a:t>
            </a:r>
            <a:r>
              <a:rPr lang="en-US" sz="1000" kern="1200" dirty="0">
                <a:solidFill>
                  <a:schemeClr val="tx1">
                    <a:lumMod val="65000"/>
                    <a:lumOff val="35000"/>
                  </a:schemeClr>
                </a:solidFill>
                <a:effectLst/>
                <a:latin typeface="+mn-lt"/>
                <a:ea typeface="+mn-ea"/>
                <a:cs typeface="+mn-cs"/>
              </a:rPr>
              <a:t> hit maiorum que </a:t>
            </a:r>
            <a:r>
              <a:rPr lang="en-US" sz="1000" kern="1200" dirty="0" err="1">
                <a:solidFill>
                  <a:schemeClr val="tx1">
                    <a:lumMod val="65000"/>
                    <a:lumOff val="35000"/>
                  </a:schemeClr>
                </a:solidFill>
                <a:effectLst/>
                <a:latin typeface="+mn-lt"/>
                <a:ea typeface="+mn-ea"/>
                <a:cs typeface="+mn-cs"/>
              </a:rPr>
              <a:t>nobis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maiostiasi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ommoloria</a:t>
            </a:r>
            <a:r>
              <a:rPr lang="en-US" sz="1000" kern="1200" dirty="0">
                <a:solidFill>
                  <a:schemeClr val="tx1">
                    <a:lumMod val="65000"/>
                    <a:lumOff val="35000"/>
                  </a:schemeClr>
                </a:solidFill>
                <a:effectLst/>
                <a:latin typeface="+mn-lt"/>
                <a:ea typeface="+mn-ea"/>
                <a:cs typeface="+mn-cs"/>
              </a:rPr>
              <a:t> con re </a:t>
            </a:r>
            <a:r>
              <a:rPr lang="en-US" sz="1000" kern="1200" dirty="0" err="1">
                <a:solidFill>
                  <a:schemeClr val="tx1">
                    <a:lumMod val="65000"/>
                    <a:lumOff val="35000"/>
                  </a:schemeClr>
                </a:solidFill>
                <a:effectLst/>
                <a:latin typeface="+mn-lt"/>
                <a:ea typeface="+mn-ea"/>
                <a:cs typeface="+mn-cs"/>
              </a:rPr>
              <a:t>niendit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corro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enihitium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intio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denis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sedipsum</a:t>
            </a:r>
            <a:r>
              <a:rPr lang="en-US" sz="1000" kern="1200" dirty="0">
                <a:solidFill>
                  <a:schemeClr val="tx1">
                    <a:lumMod val="65000"/>
                    <a:lumOff val="35000"/>
                  </a:schemeClr>
                </a:solidFill>
                <a:effectLst/>
                <a:latin typeface="+mn-lt"/>
                <a:ea typeface="+mn-ea"/>
                <a:cs typeface="+mn-cs"/>
              </a:rPr>
              <a:t> qui </a:t>
            </a:r>
            <a:r>
              <a:rPr lang="en-US" sz="1000" kern="1200" dirty="0" err="1">
                <a:solidFill>
                  <a:schemeClr val="tx1">
                    <a:lumMod val="65000"/>
                    <a:lumOff val="35000"/>
                  </a:schemeClr>
                </a:solidFill>
                <a:effectLst/>
                <a:latin typeface="+mn-lt"/>
                <a:ea typeface="+mn-ea"/>
                <a:cs typeface="+mn-cs"/>
              </a:rPr>
              <a:t>omnis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elis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eos</a:t>
            </a:r>
            <a:r>
              <a:rPr lang="en-US" sz="1000" kern="1200" dirty="0">
                <a:solidFill>
                  <a:schemeClr val="tx1">
                    <a:lumMod val="65000"/>
                    <a:lumOff val="35000"/>
                  </a:schemeClr>
                </a:solidFill>
                <a:effectLst/>
                <a:latin typeface="+mn-lt"/>
                <a:ea typeface="+mn-ea"/>
                <a:cs typeface="+mn-cs"/>
              </a:rPr>
              <a:t> res </a:t>
            </a:r>
            <a:r>
              <a:rPr lang="en-US" sz="1000" kern="1200" dirty="0" err="1">
                <a:solidFill>
                  <a:schemeClr val="tx1">
                    <a:lumMod val="65000"/>
                    <a:lumOff val="35000"/>
                  </a:schemeClr>
                </a:solidFill>
                <a:effectLst/>
                <a:latin typeface="+mn-lt"/>
                <a:ea typeface="+mn-ea"/>
                <a:cs typeface="+mn-cs"/>
              </a:rPr>
              <a:t>dolupta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tescidestis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exerio</a:t>
            </a:r>
            <a:r>
              <a:rPr lang="en-US" sz="1000" kern="1200" dirty="0">
                <a:solidFill>
                  <a:schemeClr val="tx1">
                    <a:lumMod val="65000"/>
                    <a:lumOff val="35000"/>
                  </a:schemeClr>
                </a:solidFill>
                <a:effectLst/>
                <a:latin typeface="+mn-lt"/>
                <a:ea typeface="+mn-ea"/>
                <a:cs typeface="+mn-cs"/>
              </a:rPr>
              <a:t>.</a:t>
            </a:r>
          </a:p>
        </p:txBody>
      </p:sp>
      <p:sp>
        <p:nvSpPr>
          <p:cNvPr id="9" name="TextBox 8"/>
          <p:cNvSpPr txBox="1"/>
          <p:nvPr userDrawn="1"/>
        </p:nvSpPr>
        <p:spPr>
          <a:xfrm>
            <a:off x="551172" y="599739"/>
            <a:ext cx="2877432" cy="400110"/>
          </a:xfrm>
          <a:prstGeom prst="rect">
            <a:avLst/>
          </a:prstGeom>
          <a:noFill/>
        </p:spPr>
        <p:txBody>
          <a:bodyPr wrap="square" rtlCol="0" anchor="t" anchorCtr="0">
            <a:spAutoFit/>
          </a:bodyPr>
          <a:lstStyle/>
          <a:p>
            <a:pPr algn="l"/>
            <a:r>
              <a:rPr lang="en-US" sz="2000" spc="300" baseline="0" dirty="0">
                <a:solidFill>
                  <a:srgbClr val="00B0F0"/>
                </a:solidFill>
                <a:latin typeface="+mj-lt"/>
                <a:ea typeface="Verdana" charset="0"/>
                <a:cs typeface="Verdana" charset="0"/>
              </a:rPr>
              <a:t>Page title here</a:t>
            </a:r>
          </a:p>
        </p:txBody>
      </p:sp>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ption 2">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1447535" y="1906713"/>
            <a:ext cx="4636695" cy="3323987"/>
          </a:xfrm>
          <a:prstGeom prst="rect">
            <a:avLst/>
          </a:prstGeom>
          <a:noFill/>
        </p:spPr>
        <p:txBody>
          <a:bodyPr wrap="square" rtlCol="0">
            <a:spAutoFit/>
          </a:bodyPr>
          <a:lstStyle/>
          <a:p>
            <a:pPr marL="400050" indent="-400050">
              <a:lnSpc>
                <a:spcPct val="200000"/>
              </a:lnSpc>
              <a:buFont typeface="Arial" charset="0"/>
              <a:buChar cha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100000"/>
              </a:lnSpc>
              <a:spcBef>
                <a:spcPts val="0"/>
              </a:spcBef>
              <a:spcAft>
                <a:spcPts val="0"/>
              </a:spcAft>
              <a:buClrTx/>
              <a:buSzTx/>
              <a:buFont typeface="+mj-lt"/>
              <a:buAutoNum type="arabicPeriod"/>
              <a:tabLst/>
              <a:defRPr/>
            </a:pPr>
            <a:endParaRPr lang="en-US" sz="1400" kern="1200" dirty="0">
              <a:solidFill>
                <a:schemeClr val="tx1">
                  <a:lumMod val="65000"/>
                  <a:lumOff val="35000"/>
                </a:schemeClr>
              </a:solidFill>
              <a:effectLst/>
              <a:latin typeface="+mn-lt"/>
              <a:ea typeface="+mn-ea"/>
              <a:cs typeface="+mn-cs"/>
            </a:endParaRPr>
          </a:p>
        </p:txBody>
      </p:sp>
      <p:sp>
        <p:nvSpPr>
          <p:cNvPr id="5" name="TextBox 4"/>
          <p:cNvSpPr txBox="1"/>
          <p:nvPr userDrawn="1"/>
        </p:nvSpPr>
        <p:spPr>
          <a:xfrm>
            <a:off x="551172" y="599739"/>
            <a:ext cx="2877432" cy="400110"/>
          </a:xfrm>
          <a:prstGeom prst="rect">
            <a:avLst/>
          </a:prstGeom>
          <a:noFill/>
        </p:spPr>
        <p:txBody>
          <a:bodyPr wrap="square" rtlCol="0" anchor="t" anchorCtr="0">
            <a:spAutoFit/>
          </a:bodyPr>
          <a:lstStyle/>
          <a:p>
            <a:pPr algn="l"/>
            <a:r>
              <a:rPr lang="en-US" sz="2000" spc="300" baseline="0" dirty="0">
                <a:solidFill>
                  <a:srgbClr val="00B0F0"/>
                </a:solidFill>
                <a:latin typeface="Verdana" charset="0"/>
                <a:ea typeface="Verdana" charset="0"/>
                <a:cs typeface="Verdana" charset="0"/>
              </a:rPr>
              <a:t>Page title here</a:t>
            </a:r>
          </a:p>
        </p:txBody>
      </p:sp>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ption 3">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1387334" y="1957133"/>
            <a:ext cx="3466587" cy="3300134"/>
          </a:xfrm>
          <a:prstGeom prst="rect">
            <a:avLst/>
          </a:prstGeom>
          <a:noFill/>
        </p:spPr>
        <p:txBody>
          <a:bodyPr wrap="square" rtlCol="0">
            <a:spAutoFit/>
          </a:bodyPr>
          <a:lstStyle/>
          <a:p>
            <a:pPr>
              <a:lnSpc>
                <a:spcPct val="150000"/>
              </a:lnSpc>
            </a:pPr>
            <a:r>
              <a:rPr lang="en-US" sz="1000" kern="1200" dirty="0" err="1">
                <a:solidFill>
                  <a:schemeClr val="tx1">
                    <a:lumMod val="65000"/>
                    <a:lumOff val="35000"/>
                  </a:schemeClr>
                </a:solidFill>
                <a:effectLst/>
                <a:latin typeface="+mn-lt"/>
                <a:ea typeface="+mn-ea"/>
                <a:cs typeface="+mn-cs"/>
              </a:rPr>
              <a:t>Vit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vendicatet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latius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Giaecus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elibus</a:t>
            </a:r>
            <a:r>
              <a:rPr lang="en-US" sz="1000" kern="1200" dirty="0">
                <a:solidFill>
                  <a:schemeClr val="tx1">
                    <a:lumMod val="65000"/>
                    <a:lumOff val="35000"/>
                  </a:schemeClr>
                </a:solidFill>
                <a:effectLst/>
                <a:latin typeface="+mn-lt"/>
                <a:ea typeface="+mn-ea"/>
                <a:cs typeface="+mn-cs"/>
              </a:rPr>
              <a:t> re con </a:t>
            </a:r>
            <a:r>
              <a:rPr lang="en-US" sz="1000" kern="1200" dirty="0" err="1">
                <a:solidFill>
                  <a:schemeClr val="tx1">
                    <a:lumMod val="65000"/>
                    <a:lumOff val="35000"/>
                  </a:schemeClr>
                </a:solidFill>
                <a:effectLst/>
                <a:latin typeface="+mn-lt"/>
                <a:ea typeface="+mn-ea"/>
                <a:cs typeface="+mn-cs"/>
              </a:rPr>
              <a:t>everesto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quia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a:t>
            </a:r>
            <a:r>
              <a:rPr lang="en-US" sz="1000" kern="1200" dirty="0">
                <a:solidFill>
                  <a:schemeClr val="tx1">
                    <a:lumMod val="65000"/>
                    <a:lumOff val="35000"/>
                  </a:schemeClr>
                </a:solidFill>
                <a:effectLst/>
                <a:latin typeface="+mn-lt"/>
                <a:ea typeface="+mn-ea"/>
                <a:cs typeface="+mn-cs"/>
              </a:rPr>
              <a:t> quam </a:t>
            </a:r>
            <a:r>
              <a:rPr lang="en-US" sz="1000" kern="1200" dirty="0" err="1">
                <a:solidFill>
                  <a:schemeClr val="tx1">
                    <a:lumMod val="65000"/>
                    <a:lumOff val="35000"/>
                  </a:schemeClr>
                </a:solidFill>
                <a:effectLst/>
                <a:latin typeface="+mn-lt"/>
                <a:ea typeface="+mn-ea"/>
                <a:cs typeface="+mn-cs"/>
              </a:rPr>
              <a:t>volore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molorrore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quia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doluptate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lautent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occatur</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Equatia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epediaspicia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nonsequi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volori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sunt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optatem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poribus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apis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ommolo</a:t>
            </a:r>
            <a:r>
              <a:rPr lang="en-US" sz="1000" kern="1200" dirty="0">
                <a:solidFill>
                  <a:schemeClr val="tx1">
                    <a:lumMod val="65000"/>
                    <a:lumOff val="35000"/>
                  </a:schemeClr>
                </a:solidFill>
                <a:effectLst/>
                <a:latin typeface="+mn-lt"/>
                <a:ea typeface="+mn-ea"/>
                <a:cs typeface="+mn-cs"/>
              </a:rPr>
              <a:t> min pore, </a:t>
            </a:r>
            <a:r>
              <a:rPr lang="en-US" sz="1000" kern="1200" dirty="0" err="1">
                <a:solidFill>
                  <a:schemeClr val="tx1">
                    <a:lumMod val="65000"/>
                    <a:lumOff val="35000"/>
                  </a:schemeClr>
                </a:solidFill>
                <a:effectLst/>
                <a:latin typeface="+mn-lt"/>
                <a:ea typeface="+mn-ea"/>
                <a:cs typeface="+mn-cs"/>
              </a:rPr>
              <a:t>conserro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modit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prae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dollese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ntempos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sundempore</a:t>
            </a:r>
            <a:r>
              <a:rPr lang="en-US" sz="1000" kern="1200" dirty="0">
                <a:solidFill>
                  <a:schemeClr val="tx1">
                    <a:lumMod val="65000"/>
                    <a:lumOff val="35000"/>
                  </a:schemeClr>
                </a:solidFill>
                <a:effectLst/>
                <a:latin typeface="+mn-lt"/>
                <a:ea typeface="+mn-ea"/>
                <a:cs typeface="+mn-cs"/>
              </a:rPr>
              <a:t> nus.</a:t>
            </a:r>
          </a:p>
          <a:p>
            <a:pPr>
              <a:lnSpc>
                <a:spcPct val="150000"/>
              </a:lnSpc>
            </a:pPr>
            <a:endParaRPr lang="en-US" sz="1000" kern="1200" dirty="0">
              <a:solidFill>
                <a:schemeClr val="tx1">
                  <a:lumMod val="65000"/>
                  <a:lumOff val="35000"/>
                </a:schemeClr>
              </a:solidFill>
              <a:effectLst/>
              <a:latin typeface="+mn-lt"/>
              <a:ea typeface="+mn-ea"/>
              <a:cs typeface="+mn-cs"/>
            </a:endParaRPr>
          </a:p>
          <a:p>
            <a:pPr>
              <a:lnSpc>
                <a:spcPct val="150000"/>
              </a:lnSpc>
            </a:pPr>
            <a:r>
              <a:rPr lang="en-US" sz="1000" kern="1200" dirty="0" err="1">
                <a:solidFill>
                  <a:schemeClr val="tx1">
                    <a:lumMod val="65000"/>
                    <a:lumOff val="35000"/>
                  </a:schemeClr>
                </a:solidFill>
                <a:effectLst/>
                <a:latin typeface="+mn-lt"/>
                <a:ea typeface="+mn-ea"/>
                <a:cs typeface="+mn-cs"/>
              </a:rPr>
              <a:t>Rion</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rehento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ruptas</a:t>
            </a:r>
            <a:r>
              <a:rPr lang="en-US" sz="1000" kern="1200" dirty="0">
                <a:solidFill>
                  <a:schemeClr val="tx1">
                    <a:lumMod val="65000"/>
                    <a:lumOff val="35000"/>
                  </a:schemeClr>
                </a:solidFill>
                <a:effectLst/>
                <a:latin typeface="+mn-lt"/>
                <a:ea typeface="+mn-ea"/>
                <a:cs typeface="+mn-cs"/>
              </a:rPr>
              <a:t> el </a:t>
            </a:r>
            <a:r>
              <a:rPr lang="en-US" sz="1000" kern="1200" dirty="0" err="1">
                <a:solidFill>
                  <a:schemeClr val="tx1">
                    <a:lumMod val="65000"/>
                    <a:lumOff val="35000"/>
                  </a:schemeClr>
                </a:solidFill>
                <a:effectLst/>
                <a:latin typeface="+mn-lt"/>
                <a:ea typeface="+mn-ea"/>
                <a:cs typeface="+mn-cs"/>
              </a:rPr>
              <a:t>molupta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eruptatibusa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dolorum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dolores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tiundipid</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estiuntem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esequas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voluptae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voluptiunt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facea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idendis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aditas</a:t>
            </a:r>
            <a:r>
              <a:rPr lang="en-US" sz="1000" kern="1200" dirty="0">
                <a:solidFill>
                  <a:schemeClr val="tx1">
                    <a:lumMod val="65000"/>
                    <a:lumOff val="35000"/>
                  </a:schemeClr>
                </a:solidFill>
                <a:effectLst/>
                <a:latin typeface="+mn-lt"/>
                <a:ea typeface="+mn-ea"/>
                <a:cs typeface="+mn-cs"/>
              </a:rPr>
              <a:t> et et </a:t>
            </a:r>
            <a:r>
              <a:rPr lang="en-US" sz="1000" kern="1200" dirty="0" err="1">
                <a:solidFill>
                  <a:schemeClr val="tx1">
                    <a:lumMod val="65000"/>
                    <a:lumOff val="35000"/>
                  </a:schemeClr>
                </a:solidFill>
                <a:effectLst/>
                <a:latin typeface="+mn-lt"/>
                <a:ea typeface="+mn-ea"/>
                <a:cs typeface="+mn-cs"/>
              </a:rPr>
              <a:t>ra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nam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simusdandel</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imillab</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orrumquis</a:t>
            </a:r>
            <a:r>
              <a:rPr lang="en-US" sz="1000" kern="1200" dirty="0">
                <a:solidFill>
                  <a:schemeClr val="tx1">
                    <a:lumMod val="65000"/>
                    <a:lumOff val="35000"/>
                  </a:schemeClr>
                </a:solidFill>
                <a:effectLst/>
                <a:latin typeface="+mn-lt"/>
                <a:ea typeface="+mn-ea"/>
                <a:cs typeface="+mn-cs"/>
              </a:rPr>
              <a:t> que </a:t>
            </a:r>
            <a:r>
              <a:rPr lang="en-US" sz="1000" kern="1200" dirty="0" err="1">
                <a:solidFill>
                  <a:schemeClr val="tx1">
                    <a:lumMod val="65000"/>
                    <a:lumOff val="35000"/>
                  </a:schemeClr>
                </a:solidFill>
                <a:effectLst/>
                <a:latin typeface="+mn-lt"/>
                <a:ea typeface="+mn-ea"/>
                <a:cs typeface="+mn-cs"/>
              </a:rPr>
              <a:t>porrum</a:t>
            </a:r>
            <a:r>
              <a:rPr lang="en-US" sz="1000" kern="1200" dirty="0">
                <a:solidFill>
                  <a:schemeClr val="tx1">
                    <a:lumMod val="65000"/>
                    <a:lumOff val="35000"/>
                  </a:schemeClr>
                </a:solidFill>
                <a:effectLst/>
                <a:latin typeface="+mn-lt"/>
                <a:ea typeface="+mn-ea"/>
                <a:cs typeface="+mn-cs"/>
              </a:rPr>
              <a:t> quam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et quod </a:t>
            </a:r>
            <a:r>
              <a:rPr lang="en-US" sz="1000" kern="1200" dirty="0" err="1">
                <a:solidFill>
                  <a:schemeClr val="tx1">
                    <a:lumMod val="65000"/>
                    <a:lumOff val="35000"/>
                  </a:schemeClr>
                </a:solidFill>
                <a:effectLst/>
                <a:latin typeface="+mn-lt"/>
                <a:ea typeface="+mn-ea"/>
                <a:cs typeface="+mn-cs"/>
              </a:rPr>
              <a:t>enim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verum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fugias</a:t>
            </a:r>
            <a:r>
              <a:rPr lang="en-US" sz="1000" kern="1200" dirty="0">
                <a:solidFill>
                  <a:schemeClr val="tx1">
                    <a:lumMod val="65000"/>
                    <a:lumOff val="35000"/>
                  </a:schemeClr>
                </a:solidFill>
                <a:effectLst/>
                <a:latin typeface="+mn-lt"/>
                <a:ea typeface="+mn-ea"/>
                <a:cs typeface="+mn-cs"/>
              </a:rPr>
              <a:t> quae </a:t>
            </a:r>
            <a:r>
              <a:rPr lang="en-US" sz="1000" kern="1200" dirty="0" err="1">
                <a:solidFill>
                  <a:schemeClr val="tx1">
                    <a:lumMod val="65000"/>
                    <a:lumOff val="35000"/>
                  </a:schemeClr>
                </a:solidFill>
                <a:effectLst/>
                <a:latin typeface="+mn-lt"/>
                <a:ea typeface="+mn-ea"/>
                <a:cs typeface="+mn-cs"/>
              </a:rPr>
              <a:t>magnatur</a:t>
            </a:r>
            <a:r>
              <a:rPr lang="en-US" sz="1000" kern="1200" dirty="0">
                <a:solidFill>
                  <a:schemeClr val="tx1">
                    <a:lumMod val="65000"/>
                    <a:lumOff val="35000"/>
                  </a:schemeClr>
                </a:solidFill>
                <a:effectLst/>
                <a:latin typeface="+mn-lt"/>
                <a:ea typeface="+mn-ea"/>
                <a:cs typeface="+mn-cs"/>
              </a:rPr>
              <a:t> mi, </a:t>
            </a:r>
            <a:r>
              <a:rPr lang="en-US" sz="1000" kern="1200" dirty="0" err="1">
                <a:solidFill>
                  <a:schemeClr val="tx1">
                    <a:lumMod val="65000"/>
                    <a:lumOff val="35000"/>
                  </a:schemeClr>
                </a:solidFill>
                <a:effectLst/>
                <a:latin typeface="+mn-lt"/>
                <a:ea typeface="+mn-ea"/>
                <a:cs typeface="+mn-cs"/>
              </a:rPr>
              <a:t>volorit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lantior</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iatusci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cuptaturepro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maximint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verum</a:t>
            </a:r>
            <a:r>
              <a:rPr lang="en-US" sz="1000" kern="1200" dirty="0">
                <a:solidFill>
                  <a:schemeClr val="tx1">
                    <a:lumMod val="65000"/>
                    <a:lumOff val="35000"/>
                  </a:schemeClr>
                </a:solidFill>
                <a:effectLst/>
                <a:latin typeface="+mn-lt"/>
                <a:ea typeface="+mn-ea"/>
                <a:cs typeface="+mn-cs"/>
              </a:rPr>
              <a:t> hit maiorum que </a:t>
            </a:r>
            <a:r>
              <a:rPr lang="en-US" sz="1000" kern="1200" dirty="0" err="1">
                <a:solidFill>
                  <a:schemeClr val="tx1">
                    <a:lumMod val="65000"/>
                    <a:lumOff val="35000"/>
                  </a:schemeClr>
                </a:solidFill>
                <a:effectLst/>
                <a:latin typeface="+mn-lt"/>
                <a:ea typeface="+mn-ea"/>
                <a:cs typeface="+mn-cs"/>
              </a:rPr>
              <a:t>nobis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maiostiasi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ommoloria</a:t>
            </a:r>
            <a:r>
              <a:rPr lang="en-US" sz="1000" kern="1200" dirty="0">
                <a:solidFill>
                  <a:schemeClr val="tx1">
                    <a:lumMod val="65000"/>
                    <a:lumOff val="35000"/>
                  </a:schemeClr>
                </a:solidFill>
                <a:effectLst/>
                <a:latin typeface="+mn-lt"/>
                <a:ea typeface="+mn-ea"/>
                <a:cs typeface="+mn-cs"/>
              </a:rPr>
              <a:t> con re </a:t>
            </a:r>
            <a:r>
              <a:rPr lang="en-US" sz="1000" kern="1200" dirty="0" err="1">
                <a:solidFill>
                  <a:schemeClr val="tx1">
                    <a:lumMod val="65000"/>
                    <a:lumOff val="35000"/>
                  </a:schemeClr>
                </a:solidFill>
                <a:effectLst/>
                <a:latin typeface="+mn-lt"/>
                <a:ea typeface="+mn-ea"/>
                <a:cs typeface="+mn-cs"/>
              </a:rPr>
              <a:t>niendit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corro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enihitium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intio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denis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sedipsum</a:t>
            </a:r>
            <a:r>
              <a:rPr lang="en-US" sz="1000" kern="1200" dirty="0">
                <a:solidFill>
                  <a:schemeClr val="tx1">
                    <a:lumMod val="65000"/>
                    <a:lumOff val="35000"/>
                  </a:schemeClr>
                </a:solidFill>
                <a:effectLst/>
                <a:latin typeface="+mn-lt"/>
                <a:ea typeface="+mn-ea"/>
                <a:cs typeface="+mn-cs"/>
              </a:rPr>
              <a:t> qui </a:t>
            </a:r>
            <a:r>
              <a:rPr lang="en-US" sz="1000" kern="1200" dirty="0" err="1">
                <a:solidFill>
                  <a:schemeClr val="tx1">
                    <a:lumMod val="65000"/>
                    <a:lumOff val="35000"/>
                  </a:schemeClr>
                </a:solidFill>
                <a:effectLst/>
                <a:latin typeface="+mn-lt"/>
                <a:ea typeface="+mn-ea"/>
                <a:cs typeface="+mn-cs"/>
              </a:rPr>
              <a:t>omnis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elis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eos</a:t>
            </a:r>
            <a:r>
              <a:rPr lang="en-US" sz="1000" kern="1200" dirty="0">
                <a:solidFill>
                  <a:schemeClr val="tx1">
                    <a:lumMod val="65000"/>
                    <a:lumOff val="35000"/>
                  </a:schemeClr>
                </a:solidFill>
                <a:effectLst/>
                <a:latin typeface="+mn-lt"/>
                <a:ea typeface="+mn-ea"/>
                <a:cs typeface="+mn-cs"/>
              </a:rPr>
              <a:t> res </a:t>
            </a:r>
            <a:r>
              <a:rPr lang="en-US" sz="1000" kern="1200" dirty="0" err="1">
                <a:solidFill>
                  <a:schemeClr val="tx1">
                    <a:lumMod val="65000"/>
                    <a:lumOff val="35000"/>
                  </a:schemeClr>
                </a:solidFill>
                <a:effectLst/>
                <a:latin typeface="+mn-lt"/>
                <a:ea typeface="+mn-ea"/>
                <a:cs typeface="+mn-cs"/>
              </a:rPr>
              <a:t>dolupta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tescidestis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exerio</a:t>
            </a:r>
            <a:r>
              <a:rPr lang="en-US" sz="1000" kern="1200" dirty="0">
                <a:solidFill>
                  <a:schemeClr val="tx1">
                    <a:lumMod val="65000"/>
                    <a:lumOff val="35000"/>
                  </a:schemeClr>
                </a:solidFill>
                <a:effectLst/>
                <a:latin typeface="+mn-lt"/>
                <a:ea typeface="+mn-ea"/>
                <a:cs typeface="+mn-cs"/>
              </a:rPr>
              <a:t>.</a:t>
            </a:r>
          </a:p>
        </p:txBody>
      </p:sp>
      <p:sp>
        <p:nvSpPr>
          <p:cNvPr id="5" name="TextBox 4"/>
          <p:cNvSpPr txBox="1"/>
          <p:nvPr userDrawn="1"/>
        </p:nvSpPr>
        <p:spPr>
          <a:xfrm>
            <a:off x="5597789" y="1787730"/>
            <a:ext cx="4636695" cy="1815882"/>
          </a:xfrm>
          <a:prstGeom prst="rect">
            <a:avLst/>
          </a:prstGeom>
          <a:noFill/>
        </p:spPr>
        <p:txBody>
          <a:bodyPr wrap="square" rtlCol="0">
            <a:spAutoFit/>
          </a:bodyPr>
          <a:lstStyle/>
          <a:p>
            <a:pPr marL="400050" indent="-400050">
              <a:lnSpc>
                <a:spcPct val="200000"/>
              </a:lnSpc>
              <a:buFont typeface="Arial" charset="0"/>
              <a:buChar cha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p:txBody>
      </p:sp>
      <p:sp>
        <p:nvSpPr>
          <p:cNvPr id="6" name="TextBox 5"/>
          <p:cNvSpPr txBox="1"/>
          <p:nvPr userDrawn="1"/>
        </p:nvSpPr>
        <p:spPr>
          <a:xfrm>
            <a:off x="551172" y="599739"/>
            <a:ext cx="2877432" cy="400110"/>
          </a:xfrm>
          <a:prstGeom prst="rect">
            <a:avLst/>
          </a:prstGeom>
          <a:noFill/>
        </p:spPr>
        <p:txBody>
          <a:bodyPr wrap="square" rtlCol="0" anchor="t" anchorCtr="0">
            <a:spAutoFit/>
          </a:bodyPr>
          <a:lstStyle/>
          <a:p>
            <a:pPr algn="l"/>
            <a:r>
              <a:rPr lang="en-US" sz="2000" spc="300" baseline="0" dirty="0">
                <a:solidFill>
                  <a:srgbClr val="00B0F0"/>
                </a:solidFill>
                <a:latin typeface="Verdana" charset="0"/>
                <a:ea typeface="Verdana" charset="0"/>
                <a:cs typeface="Verdana" charset="0"/>
              </a:rPr>
              <a:t>Page title here</a:t>
            </a:r>
          </a:p>
        </p:txBody>
      </p:sp>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7" name="Rectangle 26"/>
          <p:cNvSpPr/>
          <p:nvPr userDrawn="1"/>
        </p:nvSpPr>
        <p:spPr>
          <a:xfrm>
            <a:off x="0" y="1"/>
            <a:ext cx="12192000" cy="68579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pic>
        <p:nvPicPr>
          <p:cNvPr id="6" name="Picture 5"/>
          <p:cNvPicPr>
            <a:picLocks noChangeAspect="1"/>
          </p:cNvPicPr>
          <p:nvPr userDrawn="1"/>
        </p:nvPicPr>
        <p:blipFill>
          <a:blip r:embed="rId2">
            <a:alphaModFix amt="7000"/>
            <a:extLst>
              <a:ext uri="{28A0092B-C50C-407E-A947-70E740481C1C}">
                <a14:useLocalDpi xmlns:a14="http://schemas.microsoft.com/office/drawing/2010/main" val="0"/>
              </a:ext>
            </a:extLst>
          </a:blip>
          <a:stretch>
            <a:fillRect/>
          </a:stretch>
        </p:blipFill>
        <p:spPr>
          <a:xfrm>
            <a:off x="7836813" y="-1672436"/>
            <a:ext cx="5645896" cy="5645894"/>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76799" y="2374392"/>
            <a:ext cx="2438400" cy="705810"/>
          </a:xfrm>
          <a:prstGeom prst="rect">
            <a:avLst/>
          </a:prstGeom>
        </p:spPr>
      </p:pic>
      <p:pic>
        <p:nvPicPr>
          <p:cNvPr id="4098" name="Picture 2" descr="http://www2.wlv.ac.uk/webteam/files/wlv_logo_white_transparent.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084636" y="3429000"/>
            <a:ext cx="4022725" cy="8429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b="45640"/>
          <a:stretch/>
        </p:blipFill>
        <p:spPr>
          <a:xfrm>
            <a:off x="229136" y="209549"/>
            <a:ext cx="11753314" cy="4250983"/>
          </a:xfrm>
          <a:prstGeom prst="rect">
            <a:avLst/>
          </a:prstGeom>
        </p:spPr>
      </p:pic>
    </p:spTree>
    <p:extLst>
      <p:ext uri="{BB962C8B-B14F-4D97-AF65-F5344CB8AC3E}">
        <p14:creationId xmlns:p14="http://schemas.microsoft.com/office/powerpoint/2010/main" val="1297724646"/>
      </p:ext>
    </p:extLst>
  </p:cSld>
  <p:clrMapOvr>
    <a:masterClrMapping/>
  </p:clrMapOvr>
  <p:transition spd="slow">
    <p:push/>
  </p:transition>
  <p:extLst>
    <p:ext uri="{DCECCB84-F9BA-43D5-87BE-67443E8EF086}">
      <p15:sldGuideLst xmlns:p15="http://schemas.microsoft.com/office/powerpoint/2012/main">
        <p15:guide id="1" orient="horz" pos="4065" userDrawn="1">
          <p15:clr>
            <a:srgbClr val="FBAE40"/>
          </p15:clr>
        </p15:guide>
        <p15:guide id="3" pos="7423" userDrawn="1">
          <p15:clr>
            <a:srgbClr val="FBAE40"/>
          </p15:clr>
        </p15:guide>
        <p15:guide id="4" pos="257" userDrawn="1">
          <p15:clr>
            <a:srgbClr val="FBAE40"/>
          </p15:clr>
        </p15:guide>
        <p15:guide id="5" orient="horz" pos="255" userDrawn="1">
          <p15:clr>
            <a:srgbClr val="FBAE40"/>
          </p15:clr>
        </p15:guide>
        <p15:guide id="6"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l="163" t="14576" r="-163" b="30555"/>
          <a:stretch/>
        </p:blipFill>
        <p:spPr>
          <a:xfrm>
            <a:off x="238254" y="228599"/>
            <a:ext cx="11687045" cy="4267201"/>
          </a:xfrm>
          <a:prstGeom prst="rect">
            <a:avLst/>
          </a:prstGeom>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background">
    <p:spTree>
      <p:nvGrpSpPr>
        <p:cNvPr id="1" name=""/>
        <p:cNvGrpSpPr/>
        <p:nvPr/>
      </p:nvGrpSpPr>
      <p:grpSpPr>
        <a:xfrm>
          <a:off x="0" y="0"/>
          <a:ext cx="0" cy="0"/>
          <a:chOff x="0" y="0"/>
          <a:chExt cx="0" cy="0"/>
        </a:xfrm>
      </p:grpSpPr>
      <p:sp>
        <p:nvSpPr>
          <p:cNvPr id="27" name="Rectangle 26"/>
          <p:cNvSpPr/>
          <p:nvPr userDrawn="1"/>
        </p:nvSpPr>
        <p:spPr>
          <a:xfrm>
            <a:off x="245762" y="3259208"/>
            <a:ext cx="11675533" cy="33519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6003" y="1093889"/>
            <a:ext cx="3015050" cy="872724"/>
          </a:xfrm>
          <a:prstGeom prst="rect">
            <a:avLst/>
          </a:prstGeom>
        </p:spPr>
      </p:pic>
      <p:pic>
        <p:nvPicPr>
          <p:cNvPr id="2" name="Picture 1"/>
          <p:cNvPicPr>
            <a:picLocks noChangeAspect="1"/>
          </p:cNvPicPr>
          <p:nvPr userDrawn="1"/>
        </p:nvPicPr>
        <p:blipFill>
          <a:blip r:embed="rId3">
            <a:alphaModFix amt="12000"/>
            <a:extLst>
              <a:ext uri="{28A0092B-C50C-407E-A947-70E740481C1C}">
                <a14:useLocalDpi xmlns:a14="http://schemas.microsoft.com/office/drawing/2010/main" val="0"/>
              </a:ext>
            </a:extLst>
          </a:blip>
          <a:stretch>
            <a:fillRect/>
          </a:stretch>
        </p:blipFill>
        <p:spPr>
          <a:xfrm>
            <a:off x="-1743152" y="216123"/>
            <a:ext cx="6972292" cy="6972290"/>
          </a:xfrm>
          <a:prstGeom prst="rect">
            <a:avLst/>
          </a:prstGeom>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ground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5384" y="5927469"/>
            <a:ext cx="1816229" cy="525719"/>
          </a:xfrm>
          <a:prstGeom prst="rect">
            <a:avLst/>
          </a:prstGeom>
        </p:spPr>
      </p:pic>
      <p:pic>
        <p:nvPicPr>
          <p:cNvPr id="6" name="Picture 2" descr="http://www2.wlv.ac.uk/webteam/files/wlv_logo_colour_transparent.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977323" y="433321"/>
            <a:ext cx="2654290" cy="534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ckground o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userDrawn="1"/>
        </p:nvSpPr>
        <p:spPr>
          <a:xfrm>
            <a:off x="330229" y="6453188"/>
            <a:ext cx="6438276" cy="215444"/>
          </a:xfrm>
          <a:prstGeom prst="rect">
            <a:avLst/>
          </a:prstGeom>
          <a:noFill/>
        </p:spPr>
        <p:txBody>
          <a:bodyPr wrap="square" rtlCol="0">
            <a:spAutoFit/>
          </a:bodyPr>
          <a:lstStyle/>
          <a:p>
            <a:pPr algn="l"/>
            <a:r>
              <a:rPr lang="en-US" sz="800" spc="200" baseline="0" dirty="0">
                <a:solidFill>
                  <a:srgbClr val="1E2C52"/>
                </a:solidFill>
                <a:latin typeface="Verdana" charset="0"/>
                <a:ea typeface="Verdana" charset="0"/>
                <a:cs typeface="Verdana" charset="0"/>
              </a:rPr>
              <a:t>Presentation title here  |  Date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5384" y="5927469"/>
            <a:ext cx="1816229" cy="525719"/>
          </a:xfrm>
          <a:prstGeom prst="rect">
            <a:avLst/>
          </a:prstGeom>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ground option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0208" y="309563"/>
            <a:ext cx="1816229" cy="525719"/>
          </a:xfrm>
          <a:prstGeom prst="rect">
            <a:avLst/>
          </a:prstGeom>
        </p:spPr>
      </p:pic>
      <p:pic>
        <p:nvPicPr>
          <p:cNvPr id="3074" name="Picture 2" descr="http://www2.wlv.ac.uk/webteam/files/wlv_logo_white_transparent.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36575" y="6155706"/>
            <a:ext cx="2987675" cy="6260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option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userDrawn="1"/>
        </p:nvSpPr>
        <p:spPr>
          <a:xfrm>
            <a:off x="330229" y="6453188"/>
            <a:ext cx="6438276" cy="215444"/>
          </a:xfrm>
          <a:prstGeom prst="rect">
            <a:avLst/>
          </a:prstGeom>
          <a:noFill/>
        </p:spPr>
        <p:txBody>
          <a:bodyPr wrap="square" rtlCol="0">
            <a:spAutoFit/>
          </a:bodyPr>
          <a:lstStyle/>
          <a:p>
            <a:pPr algn="l"/>
            <a:r>
              <a:rPr lang="en-US" sz="800" spc="200" baseline="0" dirty="0">
                <a:solidFill>
                  <a:srgbClr val="1E2C52"/>
                </a:solidFill>
                <a:latin typeface="Verdana" charset="0"/>
                <a:ea typeface="Verdana" charset="0"/>
                <a:cs typeface="Verdana" charset="0"/>
              </a:rPr>
              <a:t>Presentation title here  |  Date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5384" y="6035191"/>
            <a:ext cx="1816229" cy="525719"/>
          </a:xfrm>
          <a:prstGeom prst="rect">
            <a:avLst/>
          </a:prstGeom>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age text">
    <p:bg>
      <p:bgPr>
        <a:solidFill>
          <a:schemeClr val="bg1"/>
        </a:solidFill>
        <a:effectLst/>
      </p:bgPr>
    </p:bg>
    <p:spTree>
      <p:nvGrpSpPr>
        <p:cNvPr id="1" name=""/>
        <p:cNvGrpSpPr/>
        <p:nvPr/>
      </p:nvGrpSpPr>
      <p:grpSpPr>
        <a:xfrm>
          <a:off x="0" y="0"/>
          <a:ext cx="0" cy="0"/>
          <a:chOff x="0" y="0"/>
          <a:chExt cx="0" cy="0"/>
        </a:xfrm>
      </p:grpSpPr>
      <p:sp>
        <p:nvSpPr>
          <p:cNvPr id="10" name="TextBox 9"/>
          <p:cNvSpPr txBox="1"/>
          <p:nvPr userDrawn="1"/>
        </p:nvSpPr>
        <p:spPr>
          <a:xfrm>
            <a:off x="317374" y="4748216"/>
            <a:ext cx="5818250" cy="707886"/>
          </a:xfrm>
          <a:prstGeom prst="rect">
            <a:avLst/>
          </a:prstGeom>
          <a:noFill/>
        </p:spPr>
        <p:txBody>
          <a:bodyPr wrap="square" rtlCol="0">
            <a:spAutoFit/>
          </a:bodyPr>
          <a:lstStyle/>
          <a:p>
            <a:pPr algn="l"/>
            <a:r>
              <a:rPr lang="en-US" sz="2000" i="0" spc="600" baseline="0" dirty="0">
                <a:solidFill>
                  <a:srgbClr val="00B0F0"/>
                </a:solidFill>
                <a:latin typeface="+mj-lt"/>
                <a:ea typeface="Verdana" charset="0"/>
                <a:cs typeface="Verdana" charset="0"/>
              </a:rPr>
              <a:t>THIS IS THE TITLE OF </a:t>
            </a:r>
          </a:p>
          <a:p>
            <a:pPr algn="l"/>
            <a:r>
              <a:rPr lang="en-US" sz="2000" i="0" spc="600" baseline="0" dirty="0">
                <a:solidFill>
                  <a:srgbClr val="00B0F0"/>
                </a:solidFill>
                <a:latin typeface="+mj-lt"/>
                <a:ea typeface="Verdana" charset="0"/>
                <a:cs typeface="Verdana" charset="0"/>
              </a:rPr>
              <a:t>THE DOCUMENT</a:t>
            </a:r>
          </a:p>
        </p:txBody>
      </p:sp>
      <p:sp>
        <p:nvSpPr>
          <p:cNvPr id="25" name="TextBox 24"/>
          <p:cNvSpPr txBox="1"/>
          <p:nvPr userDrawn="1"/>
        </p:nvSpPr>
        <p:spPr>
          <a:xfrm>
            <a:off x="325612" y="5771744"/>
            <a:ext cx="9447922" cy="276999"/>
          </a:xfrm>
          <a:prstGeom prst="rect">
            <a:avLst/>
          </a:prstGeom>
          <a:noFill/>
        </p:spPr>
        <p:txBody>
          <a:bodyPr wrap="square" rtlCol="0">
            <a:spAutoFit/>
          </a:bodyPr>
          <a:lstStyle/>
          <a:p>
            <a:pPr algn="l"/>
            <a:r>
              <a:rPr lang="en-US" sz="1200" spc="300" baseline="0" dirty="0">
                <a:solidFill>
                  <a:srgbClr val="0070C0"/>
                </a:solidFill>
                <a:latin typeface="+mn-lt"/>
                <a:ea typeface="Verdana" charset="0"/>
                <a:cs typeface="Verdana" charset="0"/>
              </a:rPr>
              <a:t>This is the subtitle text</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6314" y="5500286"/>
            <a:ext cx="2203691" cy="637872"/>
          </a:xfrm>
          <a:prstGeom prst="rect">
            <a:avLst/>
          </a:prstGeom>
        </p:spPr>
      </p:pic>
      <p:sp>
        <p:nvSpPr>
          <p:cNvPr id="13" name="TextBox 12"/>
          <p:cNvSpPr txBox="1"/>
          <p:nvPr userDrawn="1"/>
        </p:nvSpPr>
        <p:spPr>
          <a:xfrm>
            <a:off x="330229" y="6453188"/>
            <a:ext cx="6438276" cy="215444"/>
          </a:xfrm>
          <a:prstGeom prst="rect">
            <a:avLst/>
          </a:prstGeom>
          <a:noFill/>
        </p:spPr>
        <p:txBody>
          <a:bodyPr wrap="square" rtlCol="0">
            <a:spAutoFit/>
          </a:bodyPr>
          <a:lstStyle/>
          <a:p>
            <a:pPr algn="l"/>
            <a:r>
              <a:rPr lang="en-US" sz="800" spc="200" baseline="0" dirty="0">
                <a:solidFill>
                  <a:srgbClr val="1E2C52"/>
                </a:solidFill>
                <a:latin typeface="Verdana" charset="0"/>
                <a:ea typeface="Verdana" charset="0"/>
                <a:cs typeface="Verdana" charset="0"/>
              </a:rPr>
              <a:t>September 2017</a:t>
            </a:r>
          </a:p>
        </p:txBody>
      </p:sp>
      <p:cxnSp>
        <p:nvCxnSpPr>
          <p:cNvPr id="14" name="Straight Connector 13"/>
          <p:cNvCxnSpPr/>
          <p:nvPr userDrawn="1"/>
        </p:nvCxnSpPr>
        <p:spPr>
          <a:xfrm>
            <a:off x="407988" y="6346097"/>
            <a:ext cx="11376025" cy="0"/>
          </a:xfrm>
          <a:prstGeom prst="line">
            <a:avLst/>
          </a:prstGeom>
          <a:ln>
            <a:solidFill>
              <a:srgbClr val="1E2C52"/>
            </a:solidFill>
          </a:ln>
        </p:spPr>
        <p:style>
          <a:lnRef idx="1">
            <a:schemeClr val="accent1"/>
          </a:lnRef>
          <a:fillRef idx="0">
            <a:schemeClr val="accent1"/>
          </a:fillRef>
          <a:effectRef idx="0">
            <a:schemeClr val="accent1"/>
          </a:effectRef>
          <a:fontRef idx="minor">
            <a:schemeClr val="tx1"/>
          </a:fontRef>
        </p:style>
      </p:cxnSp>
      <p:pic>
        <p:nvPicPr>
          <p:cNvPr id="1026" name="Picture 2" descr="http://www2.wlv.ac.uk/webteam/files/wlv_logo_colour_transparent.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19678" y="4681471"/>
            <a:ext cx="2654290" cy="534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2895729"/>
      </p:ext>
    </p:extLst>
  </p:cSld>
  <p:clrMap bg1="lt1" tx1="dk1" bg2="lt2" tx2="dk2" accent1="accent1" accent2="accent2" accent3="accent3" accent4="accent4" accent5="accent5" accent6="accent6" hlink="hlink" folHlink="folHlink"/>
  <p:sldLayoutIdLst>
    <p:sldLayoutId id="2147483683" r:id="rId1"/>
    <p:sldLayoutId id="2147483649" r:id="rId2"/>
    <p:sldLayoutId id="2147483675" r:id="rId3"/>
    <p:sldLayoutId id="2147483661" r:id="rId4"/>
    <p:sldLayoutId id="2147483664" r:id="rId5"/>
    <p:sldLayoutId id="2147483671" r:id="rId6"/>
    <p:sldLayoutId id="2147483679" r:id="rId7"/>
    <p:sldLayoutId id="2147483682" r:id="rId8"/>
    <p:sldLayoutId id="2147483684" r:id="rId9"/>
    <p:sldLayoutId id="2147483676" r:id="rId10"/>
    <p:sldLayoutId id="2147483665" r:id="rId11"/>
    <p:sldLayoutId id="2147483680" r:id="rId12"/>
    <p:sldLayoutId id="2147483681" r:id="rId13"/>
    <p:sldLayoutId id="2147483662" r:id="rId14"/>
  </p:sldLayoutIdLst>
  <p:transition spd="slow">
    <p:push/>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63OHM-bbRco&amp;feature=emb_title"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hyperlink" Target="https://www.topuniversities.com/university-rankings/world-university-rankings/2016"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27.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5.sv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2.png"/><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microsoft.com/office/2007/relationships/hdphoto" Target="../media/hdphoto2.wdp"/></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5.xml"/><Relationship Id="rId5" Type="http://schemas.openxmlformats.org/officeDocument/2006/relationships/image" Target="../media/image45.png"/><Relationship Id="rId4" Type="http://schemas.microsoft.com/office/2007/relationships/hdphoto" Target="../media/hdphoto3.wdp"/></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5.sv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6314" y="5519336"/>
            <a:ext cx="2203691" cy="637872"/>
          </a:xfrm>
          <a:prstGeom prst="rect">
            <a:avLst/>
          </a:prstGeom>
        </p:spPr>
      </p:pic>
      <p:cxnSp>
        <p:nvCxnSpPr>
          <p:cNvPr id="6" name="Straight Connector 5"/>
          <p:cNvCxnSpPr/>
          <p:nvPr/>
        </p:nvCxnSpPr>
        <p:spPr>
          <a:xfrm>
            <a:off x="407988" y="6346097"/>
            <a:ext cx="11376025" cy="0"/>
          </a:xfrm>
          <a:prstGeom prst="line">
            <a:avLst/>
          </a:prstGeom>
          <a:ln>
            <a:solidFill>
              <a:srgbClr val="1E2C52"/>
            </a:solidFill>
          </a:ln>
        </p:spPr>
        <p:style>
          <a:lnRef idx="1">
            <a:schemeClr val="accent1"/>
          </a:lnRef>
          <a:fillRef idx="0">
            <a:schemeClr val="accent1"/>
          </a:fillRef>
          <a:effectRef idx="0">
            <a:schemeClr val="accent1"/>
          </a:effectRef>
          <a:fontRef idx="minor">
            <a:schemeClr val="tx1"/>
          </a:fontRef>
        </p:style>
      </p:cxnSp>
      <p:pic>
        <p:nvPicPr>
          <p:cNvPr id="7" name="Picture 2" descr="http://www2.wlv.ac.uk/webteam/files/wlv_logo_colour_transparen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5715" y="4686994"/>
            <a:ext cx="2654290" cy="5349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07987" y="4627668"/>
            <a:ext cx="6171233" cy="1608234"/>
          </a:xfrm>
          <a:prstGeom prst="rect">
            <a:avLst/>
          </a:prstGeom>
          <a:solidFill>
            <a:srgbClr val="0F7CC6"/>
          </a:solidFill>
          <a:ln>
            <a:solidFill>
              <a:srgbClr val="0F7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YEAR 13 SESSION 6:</a:t>
            </a:r>
          </a:p>
          <a:p>
            <a:r>
              <a:rPr lang="en-GB" sz="3600" b="1" dirty="0"/>
              <a:t>STUDENT AND GRADUATE OPPORTUNITIES</a:t>
            </a:r>
          </a:p>
        </p:txBody>
      </p:sp>
    </p:spTree>
    <p:extLst>
      <p:ext uri="{BB962C8B-B14F-4D97-AF65-F5344CB8AC3E}">
        <p14:creationId xmlns:p14="http://schemas.microsoft.com/office/powerpoint/2010/main" val="1877736406"/>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1680" y="1643743"/>
            <a:ext cx="49411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Roboto"/>
              <a:ea typeface="+mn-ea"/>
              <a:cs typeface="+mn-cs"/>
            </a:endParaRPr>
          </a:p>
        </p:txBody>
      </p:sp>
      <p:pic>
        <p:nvPicPr>
          <p:cNvPr id="2050"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680" y="1415143"/>
            <a:ext cx="7931120" cy="4508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01680" y="6026835"/>
            <a:ext cx="7931120" cy="369332"/>
          </a:xfrm>
          <a:prstGeom prst="rect">
            <a:avLst/>
          </a:prstGeom>
        </p:spPr>
        <p:txBody>
          <a:bodyPr wrap="square">
            <a:spAutoFit/>
          </a:bodyPr>
          <a:lstStyle/>
          <a:p>
            <a:r>
              <a:rPr lang="en-GB" dirty="0">
                <a:hlinkClick r:id="rId3"/>
              </a:rPr>
              <a:t>https://www.youtube.com/watch?v=63OHM-bbRco&amp;feature=emb_title</a:t>
            </a:r>
            <a:r>
              <a:rPr lang="en-GB" dirty="0"/>
              <a:t> </a:t>
            </a:r>
          </a:p>
        </p:txBody>
      </p:sp>
      <p:pic>
        <p:nvPicPr>
          <p:cNvPr id="2052" name="Picture 4" descr="Universities - Worldwide Universities Networ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20615" y="1415143"/>
            <a:ext cx="3105382" cy="13659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01680" y="466252"/>
            <a:ext cx="4244491" cy="685107"/>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FFFF"/>
                </a:solidFill>
                <a:effectLst/>
                <a:uLnTx/>
                <a:uFillTx/>
                <a:latin typeface="Roboto"/>
                <a:ea typeface="+mn-ea"/>
                <a:cs typeface="+mn-cs"/>
              </a:rPr>
              <a:t>PLACEMENT YEAR</a:t>
            </a:r>
          </a:p>
        </p:txBody>
      </p:sp>
    </p:spTree>
    <p:extLst>
      <p:ext uri="{BB962C8B-B14F-4D97-AF65-F5344CB8AC3E}">
        <p14:creationId xmlns:p14="http://schemas.microsoft.com/office/powerpoint/2010/main" val="925467977"/>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082" y="477218"/>
            <a:ext cx="4516634" cy="685107"/>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a:solidFill>
                  <a:srgbClr val="FFFFFF"/>
                </a:solidFill>
                <a:latin typeface="Roboto"/>
              </a:rPr>
              <a:t>STUDYING ABROAD </a:t>
            </a:r>
            <a:endParaRPr kumimoji="0" lang="en-GB" sz="3600" b="1" i="0" u="none" strike="noStrike" kern="1200" cap="none" spc="0" normalizeH="0" baseline="0" noProof="0" dirty="0">
              <a:ln>
                <a:noFill/>
              </a:ln>
              <a:solidFill>
                <a:srgbClr val="FFFFFF"/>
              </a:solidFill>
              <a:effectLst/>
              <a:uLnTx/>
              <a:uFillTx/>
              <a:latin typeface="Roboto"/>
              <a:ea typeface="+mn-ea"/>
              <a:cs typeface="+mn-cs"/>
            </a:endParaRPr>
          </a:p>
        </p:txBody>
      </p:sp>
      <p:sp>
        <p:nvSpPr>
          <p:cNvPr id="3" name="Rounded Rectangle 2"/>
          <p:cNvSpPr/>
          <p:nvPr/>
        </p:nvSpPr>
        <p:spPr>
          <a:xfrm>
            <a:off x="409081" y="1607791"/>
            <a:ext cx="11173320" cy="959221"/>
          </a:xfrm>
          <a:prstGeom prst="roundRect">
            <a:avLst/>
          </a:prstGeom>
          <a:solidFill>
            <a:srgbClr val="ED217C"/>
          </a:solidFill>
          <a:ln>
            <a:solidFill>
              <a:srgbClr val="ED21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1" dirty="0"/>
          </a:p>
          <a:p>
            <a:pPr algn="ctr"/>
            <a:endParaRPr lang="en-GB" sz="2800" b="1" dirty="0"/>
          </a:p>
          <a:p>
            <a:pPr algn="ctr"/>
            <a:endParaRPr lang="en-GB" sz="2800" b="1" dirty="0"/>
          </a:p>
          <a:p>
            <a:pPr algn="ctr"/>
            <a:r>
              <a:rPr lang="en-GB" sz="2800" b="1" dirty="0"/>
              <a:t>Why do students choose to study abroad?</a:t>
            </a:r>
          </a:p>
          <a:p>
            <a:pPr algn="ctr"/>
            <a:endParaRPr lang="en-GB" sz="2800" b="1" dirty="0"/>
          </a:p>
          <a:p>
            <a:pPr algn="ctr"/>
            <a:endParaRPr lang="en-GB" sz="2800" b="1" dirty="0"/>
          </a:p>
          <a:p>
            <a:pPr algn="ctr"/>
            <a:endParaRPr lang="en-GB" sz="2800" dirty="0"/>
          </a:p>
        </p:txBody>
      </p:sp>
      <p:sp>
        <p:nvSpPr>
          <p:cNvPr id="4" name="Rounded Rectangle 3"/>
          <p:cNvSpPr/>
          <p:nvPr/>
        </p:nvSpPr>
        <p:spPr>
          <a:xfrm>
            <a:off x="409081" y="2889815"/>
            <a:ext cx="5422758" cy="1244562"/>
          </a:xfrm>
          <a:prstGeom prst="roundRect">
            <a:avLst/>
          </a:prstGeom>
          <a:solidFill>
            <a:srgbClr val="0B9444"/>
          </a:solidFill>
          <a:ln>
            <a:solidFill>
              <a:srgbClr val="0B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700" b="1" dirty="0"/>
              <a:t>Stand out from the crowd</a:t>
            </a:r>
            <a:r>
              <a:rPr lang="en-GB" sz="1700" dirty="0"/>
              <a:t> – Graduate employment is tough, it’ll give you more life experience, cultural awareness, and perhaps a different perspective on life to your fellow graduates.</a:t>
            </a:r>
          </a:p>
        </p:txBody>
      </p:sp>
      <p:sp>
        <p:nvSpPr>
          <p:cNvPr id="5" name="Rounded Rectangle 4"/>
          <p:cNvSpPr/>
          <p:nvPr/>
        </p:nvSpPr>
        <p:spPr>
          <a:xfrm>
            <a:off x="409080" y="4436861"/>
            <a:ext cx="5422759" cy="1244562"/>
          </a:xfrm>
          <a:prstGeom prst="roundRect">
            <a:avLst/>
          </a:prstGeom>
          <a:solidFill>
            <a:srgbClr val="92278F"/>
          </a:solidFill>
          <a:ln>
            <a:solidFill>
              <a:srgbClr val="922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700" b="1" dirty="0"/>
              <a:t>Learn a new language – </a:t>
            </a:r>
            <a:r>
              <a:rPr lang="en-GB" sz="1700" dirty="0"/>
              <a:t>Being able to speak another language will offer so many more job opportunities in sectors such as manufacturing, banking, finance and insurance</a:t>
            </a:r>
            <a:endParaRPr lang="en-GB" sz="1700" b="1" dirty="0"/>
          </a:p>
        </p:txBody>
      </p:sp>
      <p:sp>
        <p:nvSpPr>
          <p:cNvPr id="6" name="Rounded Rectangle 5"/>
          <p:cNvSpPr/>
          <p:nvPr/>
        </p:nvSpPr>
        <p:spPr>
          <a:xfrm>
            <a:off x="6159642" y="4436861"/>
            <a:ext cx="5422758" cy="1244562"/>
          </a:xfrm>
          <a:prstGeom prst="roundRect">
            <a:avLst/>
          </a:prstGeom>
          <a:solidFill>
            <a:srgbClr val="FFDE16"/>
          </a:solidFill>
          <a:ln>
            <a:solidFill>
              <a:srgbClr val="FFDE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700" b="1" dirty="0"/>
              <a:t>Enhancing soft skills</a:t>
            </a:r>
            <a:r>
              <a:rPr lang="en-GB" sz="1700" dirty="0"/>
              <a:t> – As well as growing academically, placements abroad will develop key soft skills, such as communication, problem solving and confidence.</a:t>
            </a:r>
          </a:p>
        </p:txBody>
      </p:sp>
      <p:sp>
        <p:nvSpPr>
          <p:cNvPr id="7" name="Rounded Rectangle 6"/>
          <p:cNvSpPr/>
          <p:nvPr/>
        </p:nvSpPr>
        <p:spPr>
          <a:xfrm>
            <a:off x="6159643" y="2889815"/>
            <a:ext cx="5422758" cy="1244562"/>
          </a:xfrm>
          <a:prstGeom prst="roundRect">
            <a:avLst/>
          </a:prstGeom>
          <a:solidFill>
            <a:srgbClr val="132E4B"/>
          </a:solidFill>
          <a:ln>
            <a:solidFill>
              <a:srgbClr val="132E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700" b="1" dirty="0"/>
              <a:t>Study at a top ranking course provider</a:t>
            </a:r>
            <a:r>
              <a:rPr lang="en-GB" sz="1700" dirty="0"/>
              <a:t> – According to the </a:t>
            </a:r>
            <a:r>
              <a:rPr lang="en-GB" sz="1700" dirty="0">
                <a:hlinkClick r:id="rId3"/>
              </a:rPr>
              <a:t>QS World University Rankings</a:t>
            </a:r>
            <a:r>
              <a:rPr lang="en-GB" sz="1700" dirty="0"/>
              <a:t>, six of the top ten universities on the planet are abroad, with five of those being in America.</a:t>
            </a:r>
            <a:endParaRPr lang="en-GB" sz="1700" b="1" dirty="0"/>
          </a:p>
        </p:txBody>
      </p:sp>
    </p:spTree>
    <p:extLst>
      <p:ext uri="{BB962C8B-B14F-4D97-AF65-F5344CB8AC3E}">
        <p14:creationId xmlns:p14="http://schemas.microsoft.com/office/powerpoint/2010/main" val="2892166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19432" y="3006985"/>
            <a:ext cx="8218714" cy="646331"/>
          </a:xfrm>
          <a:prstGeom prst="rect">
            <a:avLst/>
          </a:prstGeom>
        </p:spPr>
        <p:txBody>
          <a:bodyPr wrap="square">
            <a:spAutoFit/>
          </a:bodyPr>
          <a:lstStyle/>
          <a:p>
            <a:br>
              <a:rPr lang="en-GB" dirty="0"/>
            </a:br>
            <a:endParaRPr lang="en-GB" dirty="0"/>
          </a:p>
        </p:txBody>
      </p:sp>
      <p:pic>
        <p:nvPicPr>
          <p:cNvPr id="9" name="Picture 8"/>
          <p:cNvPicPr>
            <a:picLocks noChangeAspect="1"/>
          </p:cNvPicPr>
          <p:nvPr/>
        </p:nvPicPr>
        <p:blipFill>
          <a:blip r:embed="rId3"/>
          <a:stretch>
            <a:fillRect/>
          </a:stretch>
        </p:blipFill>
        <p:spPr>
          <a:xfrm>
            <a:off x="577442" y="2005823"/>
            <a:ext cx="2491336" cy="1369739"/>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7442" y="4119833"/>
            <a:ext cx="2484000" cy="1384328"/>
          </a:xfrm>
          <a:prstGeom prst="rect">
            <a:avLst/>
          </a:prstGeom>
        </p:spPr>
      </p:pic>
      <p:sp>
        <p:nvSpPr>
          <p:cNvPr id="11" name="Rectangle 10"/>
          <p:cNvSpPr/>
          <p:nvPr/>
        </p:nvSpPr>
        <p:spPr>
          <a:xfrm>
            <a:off x="409082" y="477218"/>
            <a:ext cx="8221962" cy="685107"/>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a:solidFill>
                  <a:srgbClr val="FFFFFF"/>
                </a:solidFill>
                <a:latin typeface="Roboto"/>
              </a:rPr>
              <a:t>DIFFERENT WAYS TO STUDY ABROAD </a:t>
            </a:r>
            <a:endParaRPr kumimoji="0" lang="en-GB" sz="3600" b="1" i="0" u="none" strike="noStrike" kern="1200" cap="none" spc="0" normalizeH="0" baseline="0" noProof="0" dirty="0">
              <a:ln>
                <a:noFill/>
              </a:ln>
              <a:solidFill>
                <a:srgbClr val="FFFFFF"/>
              </a:solidFill>
              <a:effectLst/>
              <a:uLnTx/>
              <a:uFillTx/>
              <a:latin typeface="Roboto"/>
              <a:ea typeface="+mn-ea"/>
              <a:cs typeface="+mn-cs"/>
            </a:endParaRPr>
          </a:p>
        </p:txBody>
      </p:sp>
      <p:sp>
        <p:nvSpPr>
          <p:cNvPr id="14" name="Rounded Rectangle 13"/>
          <p:cNvSpPr/>
          <p:nvPr/>
        </p:nvSpPr>
        <p:spPr>
          <a:xfrm>
            <a:off x="3727917" y="1906198"/>
            <a:ext cx="8179803" cy="1568988"/>
          </a:xfrm>
          <a:prstGeom prst="roundRect">
            <a:avLst/>
          </a:prstGeom>
          <a:solidFill>
            <a:srgbClr val="92278F"/>
          </a:solidFill>
          <a:ln>
            <a:solidFill>
              <a:srgbClr val="922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bg1"/>
                </a:solidFill>
              </a:rPr>
              <a:t>Courses with a study abroad option:</a:t>
            </a:r>
            <a:r>
              <a:rPr lang="en-GB" sz="1600" dirty="0">
                <a:solidFill>
                  <a:srgbClr val="00B050"/>
                </a:solidFill>
              </a:rPr>
              <a:t> </a:t>
            </a:r>
            <a:r>
              <a:rPr lang="en-GB" sz="1600" dirty="0"/>
              <a:t>If you want a period abroad built into your undergraduate degree, choose a course that includes an additional compulsory full academic year abroad. Check with your university that your undergraduate course allows you to participate in a Study Abroad Programme</a:t>
            </a:r>
          </a:p>
        </p:txBody>
      </p:sp>
      <p:sp>
        <p:nvSpPr>
          <p:cNvPr id="15" name="Rounded Rectangle 14"/>
          <p:cNvSpPr/>
          <p:nvPr/>
        </p:nvSpPr>
        <p:spPr>
          <a:xfrm>
            <a:off x="3638888" y="4027503"/>
            <a:ext cx="6100858" cy="1568988"/>
          </a:xfrm>
          <a:prstGeom prst="roundRect">
            <a:avLst/>
          </a:prstGeom>
          <a:solidFill>
            <a:srgbClr val="132E4B"/>
          </a:solidFill>
          <a:ln>
            <a:solidFill>
              <a:srgbClr val="132E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t>An </a:t>
            </a:r>
            <a:r>
              <a:rPr lang="en-GB" sz="1600" b="1" dirty="0">
                <a:solidFill>
                  <a:schemeClr val="bg1"/>
                </a:solidFill>
              </a:rPr>
              <a:t>internship</a:t>
            </a:r>
            <a:r>
              <a:rPr lang="en-GB" sz="1600" dirty="0"/>
              <a:t> is a period of work experience, offered by an organisation, lasting for a fixed period of time anywhere between a week and 12 months. They are typically undertaken by students and graduates looking to gain relevant skills.</a:t>
            </a:r>
          </a:p>
        </p:txBody>
      </p:sp>
    </p:spTree>
    <p:extLst>
      <p:ext uri="{BB962C8B-B14F-4D97-AF65-F5344CB8AC3E}">
        <p14:creationId xmlns:p14="http://schemas.microsoft.com/office/powerpoint/2010/main" val="227026194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680" y="544286"/>
            <a:ext cx="5431034" cy="763005"/>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FFFF"/>
                </a:solidFill>
                <a:effectLst/>
                <a:uLnTx/>
                <a:uFillTx/>
                <a:latin typeface="Roboto"/>
                <a:ea typeface="+mn-ea"/>
                <a:cs typeface="+mn-cs"/>
              </a:rPr>
              <a:t>INTERNSHIPS ABROAD</a:t>
            </a:r>
          </a:p>
        </p:txBody>
      </p:sp>
      <p:pic>
        <p:nvPicPr>
          <p:cNvPr id="1026" name="Picture 2" descr="Australia | Gavi, the Vaccine Alliance"/>
          <p:cNvPicPr>
            <a:picLocks noChangeAspect="1" noChangeArrowheads="1"/>
          </p:cNvPicPr>
          <p:nvPr/>
        </p:nvPicPr>
        <p:blipFill rotWithShape="1">
          <a:blip r:embed="rId3">
            <a:extLst>
              <a:ext uri="{28A0092B-C50C-407E-A947-70E740481C1C}">
                <a14:useLocalDpi xmlns:a14="http://schemas.microsoft.com/office/drawing/2010/main" val="0"/>
              </a:ext>
            </a:extLst>
          </a:blip>
          <a:srcRect l="9605"/>
          <a:stretch/>
        </p:blipFill>
        <p:spPr bwMode="auto">
          <a:xfrm>
            <a:off x="501680" y="1678447"/>
            <a:ext cx="4230741" cy="2307388"/>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5049780" y="1678447"/>
            <a:ext cx="6468452" cy="2307388"/>
          </a:xfrm>
          <a:prstGeom prst="roundRect">
            <a:avLst/>
          </a:prstGeom>
          <a:solidFill>
            <a:srgbClr val="ED1C24"/>
          </a:solidFill>
          <a:ln>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t>Australia</a:t>
            </a:r>
          </a:p>
          <a:p>
            <a:pPr marL="342900" indent="-342900">
              <a:buFont typeface="Arial" panose="020B0604020202020204" pitchFamily="34" charset="0"/>
              <a:buChar char="•"/>
            </a:pPr>
            <a:r>
              <a:rPr lang="en-GB" sz="2400" dirty="0"/>
              <a:t>Asia Internship Programme</a:t>
            </a:r>
          </a:p>
          <a:p>
            <a:pPr marL="342900" indent="-342900">
              <a:buFont typeface="Arial" panose="020B0604020202020204" pitchFamily="34" charset="0"/>
              <a:buChar char="•"/>
            </a:pPr>
            <a:r>
              <a:rPr lang="en-GB" sz="2400" dirty="0"/>
              <a:t>BUNAC (British Universities North America Club)</a:t>
            </a:r>
          </a:p>
          <a:p>
            <a:pPr marL="342900" indent="-342900">
              <a:buFont typeface="Arial" panose="020B0604020202020204" pitchFamily="34" charset="0"/>
              <a:buChar char="•"/>
            </a:pPr>
            <a:r>
              <a:rPr lang="en-GB" sz="2400" dirty="0"/>
              <a:t>Frontier</a:t>
            </a:r>
          </a:p>
          <a:p>
            <a:pPr marL="342900" indent="-342900">
              <a:buFont typeface="Arial" panose="020B0604020202020204" pitchFamily="34" charset="0"/>
              <a:buChar char="•"/>
            </a:pPr>
            <a:r>
              <a:rPr lang="en-GB" sz="2400" dirty="0"/>
              <a:t>The Intern Group</a:t>
            </a:r>
          </a:p>
        </p:txBody>
      </p:sp>
      <p:pic>
        <p:nvPicPr>
          <p:cNvPr id="8" name="Picture 6" descr="Thailand reopening to international tourism may not happen this year"/>
          <p:cNvPicPr>
            <a:picLocks noChangeAspect="1" noChangeArrowheads="1"/>
          </p:cNvPicPr>
          <p:nvPr/>
        </p:nvPicPr>
        <p:blipFill rotWithShape="1">
          <a:blip r:embed="rId4">
            <a:extLst>
              <a:ext uri="{28A0092B-C50C-407E-A947-70E740481C1C}">
                <a14:useLocalDpi xmlns:a14="http://schemas.microsoft.com/office/drawing/2010/main" val="0"/>
              </a:ext>
            </a:extLst>
          </a:blip>
          <a:srcRect b="9398"/>
          <a:stretch/>
        </p:blipFill>
        <p:spPr bwMode="auto">
          <a:xfrm>
            <a:off x="501679" y="4209507"/>
            <a:ext cx="4230741" cy="2307388"/>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5049780" y="4209507"/>
            <a:ext cx="4671736" cy="2307388"/>
          </a:xfrm>
          <a:prstGeom prst="roundRect">
            <a:avLst/>
          </a:prstGeom>
          <a:solidFill>
            <a:srgbClr val="0F7CC6"/>
          </a:solidFill>
          <a:ln>
            <a:solidFill>
              <a:srgbClr val="0F7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t>Thailand</a:t>
            </a:r>
          </a:p>
          <a:p>
            <a:pPr marL="342900" indent="-342900">
              <a:buFont typeface="Arial" panose="020B0604020202020204" pitchFamily="34" charset="0"/>
              <a:buChar char="•"/>
            </a:pPr>
            <a:r>
              <a:rPr lang="en-GB" sz="2400" dirty="0"/>
              <a:t>Asia Internship Programme</a:t>
            </a:r>
          </a:p>
          <a:p>
            <a:pPr marL="342900" indent="-342900">
              <a:buFont typeface="Arial" panose="020B0604020202020204" pitchFamily="34" charset="0"/>
              <a:buChar char="•"/>
            </a:pPr>
            <a:r>
              <a:rPr lang="en-GB" sz="2400" dirty="0"/>
              <a:t>BUNAC</a:t>
            </a:r>
          </a:p>
          <a:p>
            <a:pPr marL="342900" indent="-342900">
              <a:buFont typeface="Arial" panose="020B0604020202020204" pitchFamily="34" charset="0"/>
              <a:buChar char="•"/>
            </a:pPr>
            <a:r>
              <a:rPr lang="en-GB" sz="2400" dirty="0"/>
              <a:t>The Intern Group</a:t>
            </a:r>
          </a:p>
        </p:txBody>
      </p:sp>
    </p:spTree>
    <p:extLst>
      <p:ext uri="{BB962C8B-B14F-4D97-AF65-F5344CB8AC3E}">
        <p14:creationId xmlns:p14="http://schemas.microsoft.com/office/powerpoint/2010/main" val="272950655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680" y="544286"/>
            <a:ext cx="5431034" cy="763005"/>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FFFF"/>
                </a:solidFill>
                <a:effectLst/>
                <a:uLnTx/>
                <a:uFillTx/>
                <a:latin typeface="Roboto"/>
                <a:ea typeface="+mn-ea"/>
                <a:cs typeface="+mn-cs"/>
              </a:rPr>
              <a:t>INTERNSHIPS ABROAD</a:t>
            </a:r>
          </a:p>
        </p:txBody>
      </p:sp>
      <p:pic>
        <p:nvPicPr>
          <p:cNvPr id="3074" name="Picture 2" descr="7 Fascinating Great Wall of China Facts - Golden Eagle Luxury Trai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680" y="1587023"/>
            <a:ext cx="5037011" cy="2439545"/>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5932714" y="1587022"/>
            <a:ext cx="5842191" cy="2439545"/>
          </a:xfrm>
          <a:prstGeom prst="roundRect">
            <a:avLst/>
          </a:prstGeom>
          <a:solidFill>
            <a:srgbClr val="0B9444"/>
          </a:solidFill>
          <a:ln>
            <a:solidFill>
              <a:srgbClr val="0B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t>China</a:t>
            </a:r>
          </a:p>
          <a:p>
            <a:pPr marL="342900" indent="-342900">
              <a:buFont typeface="Arial" panose="020B0604020202020204" pitchFamily="34" charset="0"/>
              <a:buChar char="•"/>
            </a:pPr>
            <a:r>
              <a:rPr lang="en-GB" sz="2400" dirty="0"/>
              <a:t>Asia Internship Programme</a:t>
            </a:r>
          </a:p>
          <a:p>
            <a:pPr marL="342900" indent="-342900">
              <a:buFont typeface="Arial" panose="020B0604020202020204" pitchFamily="34" charset="0"/>
              <a:buChar char="•"/>
            </a:pPr>
            <a:r>
              <a:rPr lang="en-GB" sz="2400" dirty="0"/>
              <a:t>BUNAC</a:t>
            </a:r>
          </a:p>
          <a:p>
            <a:pPr marL="342900" indent="-342900">
              <a:buFont typeface="Arial" panose="020B0604020202020204" pitchFamily="34" charset="0"/>
              <a:buChar char="•"/>
            </a:pPr>
            <a:r>
              <a:rPr lang="en-GB" sz="2400" dirty="0" err="1"/>
              <a:t>ImmerQi</a:t>
            </a:r>
            <a:endParaRPr lang="en-GB" sz="2400" dirty="0"/>
          </a:p>
          <a:p>
            <a:pPr marL="342900" indent="-342900">
              <a:buFont typeface="Arial" panose="020B0604020202020204" pitchFamily="34" charset="0"/>
              <a:buChar char="•"/>
            </a:pPr>
            <a:r>
              <a:rPr lang="en-GB" sz="2400" dirty="0"/>
              <a:t>The Intern Group</a:t>
            </a:r>
          </a:p>
        </p:txBody>
      </p:sp>
      <p:pic>
        <p:nvPicPr>
          <p:cNvPr id="3076" name="Picture 4" descr="Official Marketing, Tourism &amp; Partnership Organization | NYC &amp; Company"/>
          <p:cNvPicPr>
            <a:picLocks noChangeAspect="1" noChangeArrowheads="1"/>
          </p:cNvPicPr>
          <p:nvPr/>
        </p:nvPicPr>
        <p:blipFill rotWithShape="1">
          <a:blip r:embed="rId4">
            <a:extLst>
              <a:ext uri="{28A0092B-C50C-407E-A947-70E740481C1C}">
                <a14:useLocalDpi xmlns:a14="http://schemas.microsoft.com/office/drawing/2010/main" val="0"/>
              </a:ext>
            </a:extLst>
          </a:blip>
          <a:srcRect t="4315"/>
          <a:stretch/>
        </p:blipFill>
        <p:spPr bwMode="auto">
          <a:xfrm>
            <a:off x="501680" y="4198145"/>
            <a:ext cx="5037011" cy="2399300"/>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5932713" y="4198145"/>
            <a:ext cx="3740676" cy="2399300"/>
          </a:xfrm>
          <a:prstGeom prst="roundRect">
            <a:avLst/>
          </a:prstGeom>
          <a:solidFill>
            <a:srgbClr val="0F7CC6"/>
          </a:solidFill>
          <a:ln>
            <a:solidFill>
              <a:srgbClr val="0F7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t>USA/New York</a:t>
            </a:r>
          </a:p>
          <a:p>
            <a:pPr marL="342900" indent="-342900">
              <a:buFont typeface="Arial" panose="020B0604020202020204" pitchFamily="34" charset="0"/>
              <a:buChar char="•"/>
            </a:pPr>
            <a:r>
              <a:rPr lang="en-GB" sz="2400" dirty="0"/>
              <a:t>BUNAC</a:t>
            </a:r>
          </a:p>
          <a:p>
            <a:pPr marL="342900" indent="-342900">
              <a:buFont typeface="Arial" panose="020B0604020202020204" pitchFamily="34" charset="0"/>
              <a:buChar char="•"/>
            </a:pPr>
            <a:r>
              <a:rPr lang="en-GB" sz="2400" dirty="0"/>
              <a:t>City Internships</a:t>
            </a:r>
          </a:p>
          <a:p>
            <a:pPr marL="342900" indent="-342900">
              <a:buFont typeface="Arial" panose="020B0604020202020204" pitchFamily="34" charset="0"/>
              <a:buChar char="•"/>
            </a:pPr>
            <a:r>
              <a:rPr lang="en-GB" sz="2400" dirty="0"/>
              <a:t>The Intern Group</a:t>
            </a:r>
          </a:p>
        </p:txBody>
      </p:sp>
    </p:spTree>
    <p:extLst>
      <p:ext uri="{BB962C8B-B14F-4D97-AF65-F5344CB8AC3E}">
        <p14:creationId xmlns:p14="http://schemas.microsoft.com/office/powerpoint/2010/main" val="239122761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01678" y="1816636"/>
            <a:ext cx="11130027" cy="1949823"/>
          </a:xfrm>
          <a:prstGeom prst="roundRect">
            <a:avLst/>
          </a:prstGeom>
          <a:solidFill>
            <a:srgbClr val="ED217C"/>
          </a:solidFill>
          <a:ln>
            <a:solidFill>
              <a:srgbClr val="ED21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ON AVERAGE, HOW MUCH MORE DO GRADUATES EARN OVER THE COURSE OF THEIR CAREERS COMPARED TO NON-GRADUATES? </a:t>
            </a:r>
            <a:endParaRPr lang="en-GB" sz="3200" dirty="0"/>
          </a:p>
        </p:txBody>
      </p:sp>
      <p:sp>
        <p:nvSpPr>
          <p:cNvPr id="5" name="Rectangle 4"/>
          <p:cNvSpPr/>
          <p:nvPr/>
        </p:nvSpPr>
        <p:spPr>
          <a:xfrm>
            <a:off x="501678" y="4136158"/>
            <a:ext cx="11130026" cy="2031325"/>
          </a:xfrm>
          <a:prstGeom prst="rect">
            <a:avLst/>
          </a:prstGeom>
        </p:spPr>
        <p:txBody>
          <a:bodyPr wrap="square">
            <a:spAutoFit/>
          </a:bodyPr>
          <a:lstStyle/>
          <a:p>
            <a:r>
              <a:rPr lang="en-GB" b="1" dirty="0"/>
              <a:t>Answer = £250,000</a:t>
            </a:r>
          </a:p>
          <a:p>
            <a:br>
              <a:rPr lang="en-GB" dirty="0"/>
            </a:br>
            <a:r>
              <a:rPr lang="en-GB" i="1" dirty="0"/>
              <a:t>People with degree qualifications are likely to see career earnings £250,000 greater (on average) than those without. This is often referred to as the Graduate Premium!</a:t>
            </a:r>
          </a:p>
          <a:p>
            <a:br>
              <a:rPr lang="en-GB" dirty="0"/>
            </a:br>
            <a:r>
              <a:rPr lang="en-GB" i="1" dirty="0"/>
              <a:t>Students borrow a fraction of their potential career earnings when studying – it’s an investment into their future!</a:t>
            </a:r>
            <a:endParaRPr lang="en-GB" dirty="0"/>
          </a:p>
        </p:txBody>
      </p:sp>
      <p:sp>
        <p:nvSpPr>
          <p:cNvPr id="6" name="Rectangle 5"/>
          <p:cNvSpPr/>
          <p:nvPr/>
        </p:nvSpPr>
        <p:spPr>
          <a:xfrm>
            <a:off x="501679" y="596784"/>
            <a:ext cx="6679050" cy="812916"/>
          </a:xfrm>
          <a:prstGeom prst="rect">
            <a:avLst/>
          </a:prstGeom>
          <a:solidFill>
            <a:srgbClr val="0F7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GRADUATE KNOWLEDGE QUIZ</a:t>
            </a:r>
          </a:p>
        </p:txBody>
      </p:sp>
    </p:spTree>
    <p:extLst>
      <p:ext uri="{BB962C8B-B14F-4D97-AF65-F5344CB8AC3E}">
        <p14:creationId xmlns:p14="http://schemas.microsoft.com/office/powerpoint/2010/main" val="93323053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01678" y="1816636"/>
            <a:ext cx="11130027" cy="1949823"/>
          </a:xfrm>
          <a:prstGeom prst="roundRect">
            <a:avLst/>
          </a:prstGeom>
          <a:solidFill>
            <a:srgbClr val="0B9444"/>
          </a:solidFill>
          <a:ln>
            <a:solidFill>
              <a:srgbClr val="0B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TRUE OR FALSE - YOU CAN ACCESS YOUR UNIVERSITY’S CAREERS SERVICE AFTER YOU GRADUATE</a:t>
            </a:r>
            <a:endParaRPr lang="en-GB" sz="3200" dirty="0"/>
          </a:p>
        </p:txBody>
      </p:sp>
      <p:sp>
        <p:nvSpPr>
          <p:cNvPr id="5" name="Rectangle 4"/>
          <p:cNvSpPr/>
          <p:nvPr/>
        </p:nvSpPr>
        <p:spPr>
          <a:xfrm>
            <a:off x="501679" y="4077685"/>
            <a:ext cx="11130026" cy="1200329"/>
          </a:xfrm>
          <a:prstGeom prst="rect">
            <a:avLst/>
          </a:prstGeom>
        </p:spPr>
        <p:txBody>
          <a:bodyPr wrap="square">
            <a:spAutoFit/>
          </a:bodyPr>
          <a:lstStyle/>
          <a:p>
            <a:r>
              <a:rPr lang="en-GB" b="1" dirty="0"/>
              <a:t>Answer = True</a:t>
            </a:r>
          </a:p>
          <a:p>
            <a:endParaRPr lang="en-GB" dirty="0"/>
          </a:p>
          <a:p>
            <a:r>
              <a:rPr lang="en-GB" i="1" dirty="0"/>
              <a:t>Most universities allow their alumni to access their careers service for a few years after they graduate. So remember to check how long you’ll be able to access your chosen university’s career service!</a:t>
            </a:r>
          </a:p>
        </p:txBody>
      </p:sp>
      <p:sp>
        <p:nvSpPr>
          <p:cNvPr id="6" name="Rectangle 5"/>
          <p:cNvSpPr/>
          <p:nvPr/>
        </p:nvSpPr>
        <p:spPr>
          <a:xfrm>
            <a:off x="501679" y="596784"/>
            <a:ext cx="6679050" cy="812916"/>
          </a:xfrm>
          <a:prstGeom prst="rect">
            <a:avLst/>
          </a:prstGeom>
          <a:solidFill>
            <a:srgbClr val="0F7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GRADUATE KNOWLEDGE QUIZ</a:t>
            </a:r>
          </a:p>
        </p:txBody>
      </p:sp>
    </p:spTree>
    <p:extLst>
      <p:ext uri="{BB962C8B-B14F-4D97-AF65-F5344CB8AC3E}">
        <p14:creationId xmlns:p14="http://schemas.microsoft.com/office/powerpoint/2010/main" val="213525241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01678" y="1816636"/>
            <a:ext cx="11130027" cy="1949823"/>
          </a:xfrm>
          <a:prstGeom prst="roundRect">
            <a:avLst/>
          </a:prstGeom>
          <a:solidFill>
            <a:srgbClr val="ED217C"/>
          </a:solidFill>
          <a:ln>
            <a:solidFill>
              <a:srgbClr val="ED21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WHAT IS THE DIFFERENCE BETWEEN A GRAD SCHEME AND A GRAD JOB?</a:t>
            </a:r>
          </a:p>
        </p:txBody>
      </p:sp>
      <p:sp>
        <p:nvSpPr>
          <p:cNvPr id="6" name="Rectangle 5"/>
          <p:cNvSpPr/>
          <p:nvPr/>
        </p:nvSpPr>
        <p:spPr>
          <a:xfrm>
            <a:off x="501679" y="596784"/>
            <a:ext cx="6679050" cy="812916"/>
          </a:xfrm>
          <a:prstGeom prst="rect">
            <a:avLst/>
          </a:prstGeom>
          <a:solidFill>
            <a:srgbClr val="0F7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GRADUATE KNOWLEDGE QUIZ</a:t>
            </a:r>
          </a:p>
        </p:txBody>
      </p:sp>
      <p:sp>
        <p:nvSpPr>
          <p:cNvPr id="4" name="Rectangle 3"/>
          <p:cNvSpPr/>
          <p:nvPr/>
        </p:nvSpPr>
        <p:spPr>
          <a:xfrm>
            <a:off x="501679" y="4136157"/>
            <a:ext cx="11130026" cy="2031325"/>
          </a:xfrm>
          <a:prstGeom prst="rect">
            <a:avLst/>
          </a:prstGeom>
        </p:spPr>
        <p:txBody>
          <a:bodyPr wrap="square">
            <a:spAutoFit/>
          </a:bodyPr>
          <a:lstStyle/>
          <a:p>
            <a:r>
              <a:rPr lang="en-GB" b="1" dirty="0"/>
              <a:t>Answer:</a:t>
            </a:r>
          </a:p>
          <a:p>
            <a:endParaRPr lang="en-GB" b="1" i="1" dirty="0"/>
          </a:p>
          <a:p>
            <a:r>
              <a:rPr lang="en-GB" i="1" dirty="0"/>
              <a:t>The differences between graduate schemes and graduate jobs can be quite subtle but they are important to recognise. Graduate schemes and graduate jobs both require degrees, but graduate schemes usually require a longer interview process than graduate jobs. Graduate jobs and graduate schemes are both aimed at high-calibre graduates and often include training and support, but are graduate jobs are often less structured than graduate schemes. </a:t>
            </a:r>
          </a:p>
        </p:txBody>
      </p:sp>
    </p:spTree>
    <p:extLst>
      <p:ext uri="{BB962C8B-B14F-4D97-AF65-F5344CB8AC3E}">
        <p14:creationId xmlns:p14="http://schemas.microsoft.com/office/powerpoint/2010/main" val="344077344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082" y="374266"/>
            <a:ext cx="4862165" cy="997334"/>
          </a:xfrm>
          <a:prstGeom prst="rect">
            <a:avLst/>
          </a:prstGeom>
          <a:solidFill>
            <a:srgbClr val="0F7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GRADUATE SCHEMES</a:t>
            </a:r>
          </a:p>
        </p:txBody>
      </p:sp>
      <p:sp>
        <p:nvSpPr>
          <p:cNvPr id="3" name="Rounded Rectangle 2"/>
          <p:cNvSpPr/>
          <p:nvPr/>
        </p:nvSpPr>
        <p:spPr>
          <a:xfrm>
            <a:off x="409083" y="1570111"/>
            <a:ext cx="6923050" cy="1008527"/>
          </a:xfrm>
          <a:prstGeom prst="roundRect">
            <a:avLst/>
          </a:prstGeom>
          <a:solidFill>
            <a:srgbClr val="92278F"/>
          </a:solidFill>
          <a:ln>
            <a:solidFill>
              <a:srgbClr val="922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What is a Graduate Scheme?</a:t>
            </a:r>
          </a:p>
        </p:txBody>
      </p:sp>
      <p:sp>
        <p:nvSpPr>
          <p:cNvPr id="4" name="Rounded Rectangle 3"/>
          <p:cNvSpPr/>
          <p:nvPr/>
        </p:nvSpPr>
        <p:spPr>
          <a:xfrm>
            <a:off x="409082" y="2731035"/>
            <a:ext cx="6923051" cy="3805231"/>
          </a:xfrm>
          <a:prstGeom prst="roundRect">
            <a:avLst/>
          </a:prstGeom>
          <a:solidFill>
            <a:srgbClr val="132E4B"/>
          </a:solidFill>
          <a:ln>
            <a:solidFill>
              <a:srgbClr val="0B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A graduate scheme is a structured training programme run by an employer to develop future leaders of their organisation.</a:t>
            </a:r>
          </a:p>
          <a:p>
            <a:pPr algn="ctr"/>
            <a:endParaRPr lang="en-GB" sz="2000" dirty="0"/>
          </a:p>
          <a:p>
            <a:pPr algn="ctr"/>
            <a:r>
              <a:rPr lang="en-GB" sz="2000" dirty="0"/>
              <a:t>These graduate programmes, which usually last between one and two years (although they can be longer), are often available in a number of specialisms - ranging from finance, retail, HR and marketing, to management and law.</a:t>
            </a:r>
          </a:p>
        </p:txBody>
      </p:sp>
      <p:pic>
        <p:nvPicPr>
          <p:cNvPr id="1026" name="Picture 2" descr="5 Alternatives to Graduate Schemes | by Makers | Makers"/>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backgroundMark x1="42400" y1="34683" x2="42400" y2="34683"/>
                        <a14:backgroundMark x1="55425" y1="25347" x2="55425" y2="25347"/>
                        <a14:backgroundMark x1="51875" y1="21822" x2="51875" y2="21822"/>
                        <a14:backgroundMark x1="49800" y1="23585" x2="49800" y2="23585"/>
                        <a14:backgroundMark x1="43600" y1="14286" x2="43600" y2="14286"/>
                        <a14:backgroundMark x1="32375" y1="22722" x2="32375" y2="22722"/>
                        <a14:backgroundMark x1="32375" y1="22722" x2="32375" y2="22722"/>
                        <a14:backgroundMark x1="32375" y1="22722" x2="32375" y2="22722"/>
                        <a14:backgroundMark x1="38575" y1="17398" x2="38575" y2="17398"/>
                        <a14:backgroundMark x1="62225" y1="8961" x2="62225" y2="8961"/>
                        <a14:backgroundMark x1="62225" y1="8961" x2="62225" y2="8961"/>
                        <a14:backgroundMark x1="71975" y1="25797" x2="71975" y2="25797"/>
                        <a14:backgroundMark x1="71975" y1="25797" x2="71975" y2="25797"/>
                        <a14:backgroundMark x1="66350" y1="9411" x2="66350" y2="9411"/>
                        <a14:backgroundMark x1="73750" y1="30671" x2="73750" y2="30671"/>
                        <a14:backgroundMark x1="65775" y1="10274" x2="65775" y2="10274"/>
                        <a14:backgroundMark x1="67825" y1="32021" x2="67825" y2="32021"/>
                        <a14:backgroundMark x1="79075" y1="35133" x2="79075" y2="35133"/>
                      </a14:backgroundRemoval>
                    </a14:imgEffect>
                  </a14:imgLayer>
                </a14:imgProps>
              </a:ext>
              <a:ext uri="{28A0092B-C50C-407E-A947-70E740481C1C}">
                <a14:useLocalDpi xmlns:a14="http://schemas.microsoft.com/office/drawing/2010/main" val="0"/>
              </a:ext>
            </a:extLst>
          </a:blip>
          <a:srcRect/>
          <a:stretch>
            <a:fillRect/>
          </a:stretch>
        </p:blipFill>
        <p:spPr bwMode="auto">
          <a:xfrm>
            <a:off x="7835731" y="773583"/>
            <a:ext cx="3916002" cy="26109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w to apply for a grad scheme | GoThinkBi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5064" y="3372682"/>
            <a:ext cx="4243907" cy="2121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57445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09081" y="1651038"/>
            <a:ext cx="11105585" cy="1007495"/>
          </a:xfrm>
          <a:prstGeom prst="roundRect">
            <a:avLst/>
          </a:prstGeom>
          <a:solidFill>
            <a:srgbClr val="ED217C"/>
          </a:solidFill>
          <a:ln>
            <a:solidFill>
              <a:srgbClr val="ED21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PROS AND CONS OF GRADUATE SCHEMES</a:t>
            </a:r>
          </a:p>
        </p:txBody>
      </p:sp>
      <p:sp>
        <p:nvSpPr>
          <p:cNvPr id="4" name="Rectangle 3"/>
          <p:cNvSpPr/>
          <p:nvPr/>
        </p:nvSpPr>
        <p:spPr>
          <a:xfrm>
            <a:off x="409082" y="374266"/>
            <a:ext cx="4862165" cy="997334"/>
          </a:xfrm>
          <a:prstGeom prst="rect">
            <a:avLst/>
          </a:prstGeom>
          <a:solidFill>
            <a:srgbClr val="0F7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GRADUATE SCHEMES</a:t>
            </a:r>
          </a:p>
        </p:txBody>
      </p:sp>
      <p:graphicFrame>
        <p:nvGraphicFramePr>
          <p:cNvPr id="10" name="Table 9"/>
          <p:cNvGraphicFramePr>
            <a:graphicFrameLocks noGrp="1"/>
          </p:cNvGraphicFramePr>
          <p:nvPr>
            <p:extLst>
              <p:ext uri="{D42A27DB-BD31-4B8C-83A1-F6EECF244321}">
                <p14:modId xmlns:p14="http://schemas.microsoft.com/office/powerpoint/2010/main" val="1198252607"/>
              </p:ext>
            </p:extLst>
          </p:nvPr>
        </p:nvGraphicFramePr>
        <p:xfrm>
          <a:off x="414062" y="2794003"/>
          <a:ext cx="11100604" cy="2988231"/>
        </p:xfrm>
        <a:graphic>
          <a:graphicData uri="http://schemas.openxmlformats.org/drawingml/2006/table">
            <a:tbl>
              <a:tblPr firstRow="1" bandRow="1">
                <a:tableStyleId>{93296810-A885-4BE3-A3E7-6D5BEEA58F35}</a:tableStyleId>
              </a:tblPr>
              <a:tblGrid>
                <a:gridCol w="5550302">
                  <a:extLst>
                    <a:ext uri="{9D8B030D-6E8A-4147-A177-3AD203B41FA5}">
                      <a16:colId xmlns:a16="http://schemas.microsoft.com/office/drawing/2014/main" val="3630773534"/>
                    </a:ext>
                  </a:extLst>
                </a:gridCol>
                <a:gridCol w="5550302">
                  <a:extLst>
                    <a:ext uri="{9D8B030D-6E8A-4147-A177-3AD203B41FA5}">
                      <a16:colId xmlns:a16="http://schemas.microsoft.com/office/drawing/2014/main" val="700898705"/>
                    </a:ext>
                  </a:extLst>
                </a:gridCol>
              </a:tblGrid>
              <a:tr h="558327">
                <a:tc>
                  <a:txBody>
                    <a:bodyPr/>
                    <a:lstStyle/>
                    <a:p>
                      <a:pPr algn="ctr"/>
                      <a:r>
                        <a:rPr lang="en-GB" sz="2400" dirty="0"/>
                        <a:t>PROS</a:t>
                      </a:r>
                    </a:p>
                  </a:txBody>
                  <a:tcPr/>
                </a:tc>
                <a:tc>
                  <a:txBody>
                    <a:bodyPr/>
                    <a:lstStyle/>
                    <a:p>
                      <a:pPr algn="ctr"/>
                      <a:r>
                        <a:rPr lang="en-GB" sz="2400" dirty="0"/>
                        <a:t>CONS</a:t>
                      </a:r>
                    </a:p>
                  </a:txBody>
                  <a:tcPr/>
                </a:tc>
                <a:extLst>
                  <a:ext uri="{0D108BD9-81ED-4DB2-BD59-A6C34878D82A}">
                    <a16:rowId xmlns:a16="http://schemas.microsoft.com/office/drawing/2014/main" val="1348667827"/>
                  </a:ext>
                </a:extLst>
              </a:tr>
              <a:tr h="507741">
                <a:tc>
                  <a:txBody>
                    <a:bodyPr/>
                    <a:lstStyle/>
                    <a:p>
                      <a:r>
                        <a:rPr lang="en-GB" sz="2200" dirty="0"/>
                        <a:t>On-the-job training</a:t>
                      </a:r>
                    </a:p>
                  </a:txBody>
                  <a:tcPr/>
                </a:tc>
                <a:tc>
                  <a:txBody>
                    <a:bodyPr/>
                    <a:lstStyle/>
                    <a:p>
                      <a:r>
                        <a:rPr lang="en-GB" sz="2200" dirty="0"/>
                        <a:t>Highly</a:t>
                      </a:r>
                      <a:r>
                        <a:rPr lang="en-GB" sz="2200" baseline="0" dirty="0"/>
                        <a:t> c</a:t>
                      </a:r>
                      <a:r>
                        <a:rPr lang="en-GB" sz="2200" dirty="0"/>
                        <a:t>ompetitive</a:t>
                      </a:r>
                    </a:p>
                  </a:txBody>
                  <a:tcPr/>
                </a:tc>
                <a:extLst>
                  <a:ext uri="{0D108BD9-81ED-4DB2-BD59-A6C34878D82A}">
                    <a16:rowId xmlns:a16="http://schemas.microsoft.com/office/drawing/2014/main" val="1739918193"/>
                  </a:ext>
                </a:extLst>
              </a:tr>
              <a:tr h="507741">
                <a:tc>
                  <a:txBody>
                    <a:bodyPr/>
                    <a:lstStyle/>
                    <a:p>
                      <a:r>
                        <a:rPr lang="en-GB" sz="2200" dirty="0"/>
                        <a:t>Support/mentoring</a:t>
                      </a:r>
                    </a:p>
                  </a:txBody>
                  <a:tcPr/>
                </a:tc>
                <a:tc>
                  <a:txBody>
                    <a:bodyPr/>
                    <a:lstStyle/>
                    <a:p>
                      <a:r>
                        <a:rPr lang="en-GB" sz="2200" dirty="0"/>
                        <a:t>Long interview process</a:t>
                      </a:r>
                    </a:p>
                  </a:txBody>
                  <a:tcPr/>
                </a:tc>
                <a:extLst>
                  <a:ext uri="{0D108BD9-81ED-4DB2-BD59-A6C34878D82A}">
                    <a16:rowId xmlns:a16="http://schemas.microsoft.com/office/drawing/2014/main" val="3545330888"/>
                  </a:ext>
                </a:extLst>
              </a:tr>
              <a:tr h="507741">
                <a:tc>
                  <a:txBody>
                    <a:bodyPr/>
                    <a:lstStyle/>
                    <a:p>
                      <a:r>
                        <a:rPr lang="en-GB" sz="2200" dirty="0"/>
                        <a:t>High earning potential</a:t>
                      </a:r>
                    </a:p>
                  </a:txBody>
                  <a:tcPr/>
                </a:tc>
                <a:tc>
                  <a:txBody>
                    <a:bodyPr/>
                    <a:lstStyle/>
                    <a:p>
                      <a:r>
                        <a:rPr lang="en-GB" sz="2200" dirty="0"/>
                        <a:t>Often</a:t>
                      </a:r>
                      <a:r>
                        <a:rPr lang="en-GB" sz="2200" baseline="0" dirty="0"/>
                        <a:t> an expectation to work l</a:t>
                      </a:r>
                      <a:r>
                        <a:rPr lang="en-GB" sz="2200" dirty="0"/>
                        <a:t>ong</a:t>
                      </a:r>
                      <a:r>
                        <a:rPr lang="en-GB" sz="2200" baseline="0" dirty="0"/>
                        <a:t>er hours</a:t>
                      </a:r>
                      <a:endParaRPr lang="en-GB" sz="2200" dirty="0"/>
                    </a:p>
                  </a:txBody>
                  <a:tcPr/>
                </a:tc>
                <a:extLst>
                  <a:ext uri="{0D108BD9-81ED-4DB2-BD59-A6C34878D82A}">
                    <a16:rowId xmlns:a16="http://schemas.microsoft.com/office/drawing/2014/main" val="1983190811"/>
                  </a:ext>
                </a:extLst>
              </a:tr>
              <a:tr h="906681">
                <a:tc>
                  <a:txBody>
                    <a:bodyPr/>
                    <a:lstStyle/>
                    <a:p>
                      <a:r>
                        <a:rPr lang="en-GB" sz="2200" dirty="0"/>
                        <a:t>Provides insight into various departments/areas</a:t>
                      </a:r>
                    </a:p>
                  </a:txBody>
                  <a:tcPr/>
                </a:tc>
                <a:tc>
                  <a:txBody>
                    <a:bodyPr/>
                    <a:lstStyle/>
                    <a:p>
                      <a:endParaRPr lang="en-GB" sz="2200" dirty="0"/>
                    </a:p>
                  </a:txBody>
                  <a:tcPr/>
                </a:tc>
                <a:extLst>
                  <a:ext uri="{0D108BD9-81ED-4DB2-BD59-A6C34878D82A}">
                    <a16:rowId xmlns:a16="http://schemas.microsoft.com/office/drawing/2014/main" val="1848713739"/>
                  </a:ext>
                </a:extLst>
              </a:tr>
            </a:tbl>
          </a:graphicData>
        </a:graphic>
      </p:graphicFrame>
      <p:sp>
        <p:nvSpPr>
          <p:cNvPr id="5" name="Rectangle 4"/>
          <p:cNvSpPr/>
          <p:nvPr/>
        </p:nvSpPr>
        <p:spPr>
          <a:xfrm>
            <a:off x="409080" y="3373120"/>
            <a:ext cx="5552793" cy="487680"/>
          </a:xfrm>
          <a:prstGeom prst="rect">
            <a:avLst/>
          </a:prstGeom>
          <a:solidFill>
            <a:srgbClr val="92278F"/>
          </a:solidFill>
          <a:ln>
            <a:solidFill>
              <a:srgbClr val="922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409080" y="3860800"/>
            <a:ext cx="5552793" cy="487680"/>
          </a:xfrm>
          <a:prstGeom prst="rect">
            <a:avLst/>
          </a:prstGeom>
          <a:solidFill>
            <a:srgbClr val="92278F"/>
          </a:solidFill>
          <a:ln>
            <a:solidFill>
              <a:srgbClr val="922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409080" y="4333837"/>
            <a:ext cx="5552793" cy="487680"/>
          </a:xfrm>
          <a:prstGeom prst="rect">
            <a:avLst/>
          </a:prstGeom>
          <a:solidFill>
            <a:srgbClr val="92278F"/>
          </a:solidFill>
          <a:ln>
            <a:solidFill>
              <a:srgbClr val="922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409081" y="4827194"/>
            <a:ext cx="5547811" cy="955040"/>
          </a:xfrm>
          <a:prstGeom prst="rect">
            <a:avLst/>
          </a:prstGeom>
          <a:solidFill>
            <a:srgbClr val="92278F"/>
          </a:solidFill>
          <a:ln>
            <a:solidFill>
              <a:srgbClr val="922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5956892" y="3373120"/>
            <a:ext cx="5542831" cy="502323"/>
          </a:xfrm>
          <a:prstGeom prst="rect">
            <a:avLst/>
          </a:prstGeom>
          <a:solidFill>
            <a:srgbClr val="92278F"/>
          </a:solidFill>
          <a:ln>
            <a:solidFill>
              <a:srgbClr val="922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5956893" y="3875443"/>
            <a:ext cx="5542829" cy="473037"/>
          </a:xfrm>
          <a:prstGeom prst="rect">
            <a:avLst/>
          </a:prstGeom>
          <a:solidFill>
            <a:srgbClr val="92278F"/>
          </a:solidFill>
          <a:ln>
            <a:solidFill>
              <a:srgbClr val="922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5956893" y="4348480"/>
            <a:ext cx="5542829" cy="487680"/>
          </a:xfrm>
          <a:prstGeom prst="rect">
            <a:avLst/>
          </a:prstGeom>
          <a:solidFill>
            <a:srgbClr val="92278F"/>
          </a:solidFill>
          <a:ln>
            <a:solidFill>
              <a:srgbClr val="922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5956893" y="4827194"/>
            <a:ext cx="5542830" cy="955040"/>
          </a:xfrm>
          <a:prstGeom prst="rect">
            <a:avLst/>
          </a:prstGeom>
          <a:solidFill>
            <a:srgbClr val="92278F"/>
          </a:solidFill>
          <a:ln>
            <a:solidFill>
              <a:srgbClr val="922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2641708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1" grpId="0" animBg="1"/>
      <p:bldP spid="12" grpId="0" animBg="1"/>
      <p:bldP spid="13" grpId="0" animBg="1"/>
      <p:bldP spid="14" grpId="0" animBg="1"/>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7645" y="408824"/>
            <a:ext cx="7300044" cy="891872"/>
          </a:xfrm>
          <a:prstGeom prst="rect">
            <a:avLst/>
          </a:prstGeom>
          <a:solidFill>
            <a:srgbClr val="0F7CC6"/>
          </a:solidFill>
          <a:ln>
            <a:solidFill>
              <a:srgbClr val="0F7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PREVIOUS SESSION OBJECTIVES</a:t>
            </a:r>
          </a:p>
        </p:txBody>
      </p:sp>
      <p:sp>
        <p:nvSpPr>
          <p:cNvPr id="20" name="Rounded Rectangle 19"/>
          <p:cNvSpPr/>
          <p:nvPr/>
        </p:nvSpPr>
        <p:spPr>
          <a:xfrm>
            <a:off x="517645" y="1659568"/>
            <a:ext cx="10515600" cy="1110701"/>
          </a:xfrm>
          <a:prstGeom prst="roundRect">
            <a:avLst>
              <a:gd name="adj" fmla="val 10000"/>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txBody>
          <a:bodyPr/>
          <a:lstStyle/>
          <a:p>
            <a:endParaRPr lang="en-GB"/>
          </a:p>
        </p:txBody>
      </p:sp>
      <p:sp>
        <p:nvSpPr>
          <p:cNvPr id="21" name="Rectangle 20" descr="Blog"/>
          <p:cNvSpPr/>
          <p:nvPr/>
        </p:nvSpPr>
        <p:spPr>
          <a:xfrm>
            <a:off x="734716" y="1833596"/>
            <a:ext cx="762643" cy="762643"/>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22" name="Group 21"/>
          <p:cNvGrpSpPr/>
          <p:nvPr/>
        </p:nvGrpSpPr>
        <p:grpSpPr>
          <a:xfrm>
            <a:off x="1758616" y="1659568"/>
            <a:ext cx="9165772" cy="1110701"/>
            <a:chOff x="1282860" y="601630"/>
            <a:chExt cx="9232739" cy="1110701"/>
          </a:xfrm>
        </p:grpSpPr>
        <p:sp>
          <p:nvSpPr>
            <p:cNvPr id="23" name="Rectangle 22"/>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a:lstStyle/>
            <a:p>
              <a:endParaRPr lang="en-GB"/>
            </a:p>
          </p:txBody>
        </p:sp>
        <p:sp>
          <p:nvSpPr>
            <p:cNvPr id="24" name="Rectangle 23"/>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lvl="0" algn="l" defTabSz="1244600">
                <a:lnSpc>
                  <a:spcPct val="90000"/>
                </a:lnSpc>
                <a:spcBef>
                  <a:spcPct val="0"/>
                </a:spcBef>
                <a:spcAft>
                  <a:spcPct val="35000"/>
                </a:spcAft>
              </a:pPr>
              <a:r>
                <a:rPr lang="en-US" sz="2400" b="1" kern="1200" dirty="0">
                  <a:solidFill>
                    <a:schemeClr val="bg1"/>
                  </a:solidFill>
                </a:rPr>
                <a:t>OBJECTIVE 1: </a:t>
              </a:r>
              <a:r>
                <a:rPr lang="en-US" sz="2400" kern="1200" dirty="0">
                  <a:solidFill>
                    <a:schemeClr val="bg1"/>
                  </a:solidFill>
                </a:rPr>
                <a:t>To understand </a:t>
              </a:r>
              <a:r>
                <a:rPr lang="en-US" sz="2400" dirty="0">
                  <a:solidFill>
                    <a:schemeClr val="bg1"/>
                  </a:solidFill>
                </a:rPr>
                <a:t>w</a:t>
              </a:r>
              <a:r>
                <a:rPr lang="en-US" sz="2400" kern="1200" dirty="0">
                  <a:solidFill>
                    <a:schemeClr val="bg1"/>
                  </a:solidFill>
                </a:rPr>
                <a:t>hat budgeting is and how it can help you manage your </a:t>
              </a:r>
              <a:r>
                <a:rPr lang="en-US" sz="2400" dirty="0">
                  <a:solidFill>
                    <a:schemeClr val="bg1"/>
                  </a:solidFill>
                </a:rPr>
                <a:t>finances</a:t>
              </a:r>
              <a:r>
                <a:rPr lang="en-US" sz="2400" kern="1200" dirty="0">
                  <a:solidFill>
                    <a:schemeClr val="bg1"/>
                  </a:solidFill>
                </a:rPr>
                <a:t> whilst at University.</a:t>
              </a:r>
            </a:p>
          </p:txBody>
        </p:sp>
      </p:grpSp>
      <p:sp>
        <p:nvSpPr>
          <p:cNvPr id="25" name="Rounded Rectangle 24"/>
          <p:cNvSpPr/>
          <p:nvPr/>
        </p:nvSpPr>
        <p:spPr>
          <a:xfrm>
            <a:off x="517645" y="3096481"/>
            <a:ext cx="10515600" cy="1110701"/>
          </a:xfrm>
          <a:prstGeom prst="roundRect">
            <a:avLst>
              <a:gd name="adj" fmla="val 10000"/>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txBody>
          <a:bodyPr/>
          <a:lstStyle/>
          <a:p>
            <a:endParaRPr lang="en-GB"/>
          </a:p>
        </p:txBody>
      </p:sp>
      <p:sp>
        <p:nvSpPr>
          <p:cNvPr id="26" name="Rectangle 25" descr="Blog"/>
          <p:cNvSpPr/>
          <p:nvPr/>
        </p:nvSpPr>
        <p:spPr>
          <a:xfrm>
            <a:off x="734716" y="3270509"/>
            <a:ext cx="762643" cy="762643"/>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27" name="Group 26"/>
          <p:cNvGrpSpPr/>
          <p:nvPr/>
        </p:nvGrpSpPr>
        <p:grpSpPr>
          <a:xfrm>
            <a:off x="1758616" y="3096481"/>
            <a:ext cx="9165772" cy="1110701"/>
            <a:chOff x="1282860" y="601630"/>
            <a:chExt cx="9232739" cy="1110701"/>
          </a:xfrm>
        </p:grpSpPr>
        <p:sp>
          <p:nvSpPr>
            <p:cNvPr id="28" name="Rectangle 27"/>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a:lstStyle/>
            <a:p>
              <a:endParaRPr lang="en-GB"/>
            </a:p>
          </p:txBody>
        </p:sp>
        <p:sp>
          <p:nvSpPr>
            <p:cNvPr id="29" name="Rectangle 28"/>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lvl="0" algn="l" defTabSz="1244600">
                <a:lnSpc>
                  <a:spcPct val="90000"/>
                </a:lnSpc>
                <a:spcBef>
                  <a:spcPct val="0"/>
                </a:spcBef>
                <a:spcAft>
                  <a:spcPct val="35000"/>
                </a:spcAft>
              </a:pPr>
              <a:r>
                <a:rPr lang="en-US" sz="2400" b="1" kern="1200" dirty="0">
                  <a:solidFill>
                    <a:schemeClr val="bg1"/>
                  </a:solidFill>
                </a:rPr>
                <a:t>OBJECTIVE 2: </a:t>
              </a:r>
              <a:r>
                <a:rPr lang="en-US" sz="2400" dirty="0">
                  <a:solidFill>
                    <a:schemeClr val="bg1"/>
                  </a:solidFill>
                </a:rPr>
                <a:t>To u</a:t>
              </a:r>
              <a:r>
                <a:rPr lang="en-US" sz="2400" kern="1200" dirty="0">
                  <a:solidFill>
                    <a:schemeClr val="bg1"/>
                  </a:solidFill>
                </a:rPr>
                <a:t>nderstand how to make your </a:t>
              </a:r>
              <a:r>
                <a:rPr lang="en-US" sz="2400" dirty="0">
                  <a:solidFill>
                    <a:schemeClr val="bg1"/>
                  </a:solidFill>
                </a:rPr>
                <a:t>money</a:t>
              </a:r>
              <a:r>
                <a:rPr lang="en-US" sz="2400" kern="1200" dirty="0">
                  <a:solidFill>
                    <a:schemeClr val="bg1"/>
                  </a:solidFill>
                </a:rPr>
                <a:t> go further at University.</a:t>
              </a:r>
            </a:p>
          </p:txBody>
        </p:sp>
      </p:grpSp>
      <p:sp>
        <p:nvSpPr>
          <p:cNvPr id="30" name="Rounded Rectangle 29"/>
          <p:cNvSpPr/>
          <p:nvPr/>
        </p:nvSpPr>
        <p:spPr>
          <a:xfrm>
            <a:off x="517645" y="4566054"/>
            <a:ext cx="10515600" cy="1110701"/>
          </a:xfrm>
          <a:prstGeom prst="roundRect">
            <a:avLst>
              <a:gd name="adj" fmla="val 10000"/>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txBody>
          <a:bodyPr/>
          <a:lstStyle/>
          <a:p>
            <a:endParaRPr lang="en-GB"/>
          </a:p>
        </p:txBody>
      </p:sp>
      <p:sp>
        <p:nvSpPr>
          <p:cNvPr id="31" name="Rectangle 30" descr="Blog"/>
          <p:cNvSpPr/>
          <p:nvPr/>
        </p:nvSpPr>
        <p:spPr>
          <a:xfrm>
            <a:off x="734716" y="4740082"/>
            <a:ext cx="762643" cy="762643"/>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32" name="Group 31"/>
          <p:cNvGrpSpPr/>
          <p:nvPr/>
        </p:nvGrpSpPr>
        <p:grpSpPr>
          <a:xfrm>
            <a:off x="1758616" y="4566054"/>
            <a:ext cx="9165772" cy="1110701"/>
            <a:chOff x="1282860" y="601630"/>
            <a:chExt cx="9232739" cy="1110701"/>
          </a:xfrm>
        </p:grpSpPr>
        <p:sp>
          <p:nvSpPr>
            <p:cNvPr id="33" name="Rectangle 32"/>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a:lstStyle/>
            <a:p>
              <a:endParaRPr lang="en-GB"/>
            </a:p>
          </p:txBody>
        </p:sp>
        <p:sp>
          <p:nvSpPr>
            <p:cNvPr id="34" name="Rectangle 33"/>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lvl="0" algn="l" defTabSz="1244600">
                <a:lnSpc>
                  <a:spcPct val="90000"/>
                </a:lnSpc>
                <a:spcBef>
                  <a:spcPct val="0"/>
                </a:spcBef>
                <a:spcAft>
                  <a:spcPct val="35000"/>
                </a:spcAft>
              </a:pPr>
              <a:r>
                <a:rPr lang="en-US" sz="2400" b="1" kern="1200" dirty="0">
                  <a:solidFill>
                    <a:schemeClr val="bg1"/>
                  </a:solidFill>
                </a:rPr>
                <a:t>OBJECTIVE 3: </a:t>
              </a:r>
              <a:r>
                <a:rPr lang="en-US" sz="2400" kern="1200" dirty="0">
                  <a:solidFill>
                    <a:schemeClr val="bg1"/>
                  </a:solidFill>
                </a:rPr>
                <a:t>To make a start on your student finance application. </a:t>
              </a:r>
            </a:p>
          </p:txBody>
        </p:sp>
      </p:grpSp>
    </p:spTree>
    <p:extLst>
      <p:ext uri="{BB962C8B-B14F-4D97-AF65-F5344CB8AC3E}">
        <p14:creationId xmlns:p14="http://schemas.microsoft.com/office/powerpoint/2010/main" val="404047141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082" y="374266"/>
            <a:ext cx="4862165" cy="997334"/>
          </a:xfrm>
          <a:prstGeom prst="rect">
            <a:avLst/>
          </a:prstGeom>
          <a:solidFill>
            <a:srgbClr val="0F7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GRADUATE SCHEMES</a:t>
            </a:r>
          </a:p>
        </p:txBody>
      </p:sp>
      <p:sp>
        <p:nvSpPr>
          <p:cNvPr id="3" name="Rounded Rectangle 2"/>
          <p:cNvSpPr/>
          <p:nvPr/>
        </p:nvSpPr>
        <p:spPr>
          <a:xfrm>
            <a:off x="409081" y="1651038"/>
            <a:ext cx="11173319" cy="1082002"/>
          </a:xfrm>
          <a:prstGeom prst="roundRect">
            <a:avLst/>
          </a:prstGeom>
          <a:solidFill>
            <a:srgbClr val="ED217C"/>
          </a:solidFill>
          <a:ln>
            <a:solidFill>
              <a:srgbClr val="ED21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Where can you find them?</a:t>
            </a:r>
          </a:p>
        </p:txBody>
      </p:sp>
      <p:grpSp>
        <p:nvGrpSpPr>
          <p:cNvPr id="9" name="Group 8"/>
          <p:cNvGrpSpPr/>
          <p:nvPr/>
        </p:nvGrpSpPr>
        <p:grpSpPr>
          <a:xfrm>
            <a:off x="409082" y="3012478"/>
            <a:ext cx="5422758" cy="1244562"/>
            <a:chOff x="409082" y="3012478"/>
            <a:chExt cx="5422758" cy="1244562"/>
          </a:xfrm>
        </p:grpSpPr>
        <p:sp>
          <p:nvSpPr>
            <p:cNvPr id="4" name="Rounded Rectangle 3"/>
            <p:cNvSpPr/>
            <p:nvPr/>
          </p:nvSpPr>
          <p:spPr>
            <a:xfrm>
              <a:off x="409082" y="3012478"/>
              <a:ext cx="5422758" cy="1244562"/>
            </a:xfrm>
            <a:prstGeom prst="roundRect">
              <a:avLst/>
            </a:prstGeom>
            <a:solidFill>
              <a:srgbClr val="0B9444"/>
            </a:solidFill>
            <a:ln>
              <a:solidFill>
                <a:srgbClr val="0B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t>Company websites</a:t>
              </a:r>
            </a:p>
          </p:txBody>
        </p:sp>
        <p:pic>
          <p:nvPicPr>
            <p:cNvPr id="2052" name="Picture 4" descr="White Question Mark Ornament | ID#: 13016 | Emoji.co.u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2473" y="3081675"/>
              <a:ext cx="1106167" cy="110616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409081" y="4556798"/>
            <a:ext cx="5422759" cy="1244562"/>
            <a:chOff x="409081" y="4556798"/>
            <a:chExt cx="5422759" cy="1244562"/>
          </a:xfrm>
        </p:grpSpPr>
        <p:sp>
          <p:nvSpPr>
            <p:cNvPr id="5" name="Rounded Rectangle 4"/>
            <p:cNvSpPr/>
            <p:nvPr/>
          </p:nvSpPr>
          <p:spPr>
            <a:xfrm>
              <a:off x="409081" y="4556798"/>
              <a:ext cx="5422759" cy="1244562"/>
            </a:xfrm>
            <a:prstGeom prst="roundRect">
              <a:avLst/>
            </a:prstGeom>
            <a:solidFill>
              <a:srgbClr val="92278F"/>
            </a:solidFill>
            <a:ln>
              <a:solidFill>
                <a:srgbClr val="922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t>Save the student</a:t>
              </a:r>
            </a:p>
          </p:txBody>
        </p:sp>
        <p:pic>
          <p:nvPicPr>
            <p:cNvPr id="2054" name="Picture 6" descr="Save the Student - Student Money, Discounts and Job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2265" y="4692034"/>
              <a:ext cx="1409700" cy="9334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6159642" y="2960705"/>
            <a:ext cx="5422758" cy="1348105"/>
            <a:chOff x="6159642" y="2960705"/>
            <a:chExt cx="5422758" cy="1348105"/>
          </a:xfrm>
        </p:grpSpPr>
        <p:sp>
          <p:nvSpPr>
            <p:cNvPr id="7" name="Rounded Rectangle 6"/>
            <p:cNvSpPr/>
            <p:nvPr/>
          </p:nvSpPr>
          <p:spPr>
            <a:xfrm>
              <a:off x="6159642" y="3012478"/>
              <a:ext cx="5422758" cy="1244562"/>
            </a:xfrm>
            <a:prstGeom prst="roundRect">
              <a:avLst/>
            </a:prstGeom>
            <a:solidFill>
              <a:srgbClr val="FFDE16"/>
            </a:solidFill>
            <a:ln>
              <a:solidFill>
                <a:srgbClr val="FFDE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t>Bright Network</a:t>
              </a:r>
            </a:p>
          </p:txBody>
        </p:sp>
        <p:pic>
          <p:nvPicPr>
            <p:cNvPr id="2056" name="Picture 8" descr="Bright Network Company Profile: Valuation &amp; Investors | PitchBoo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3631" y="2960705"/>
              <a:ext cx="1348105" cy="134810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6159643" y="4536478"/>
            <a:ext cx="5422758" cy="1244562"/>
            <a:chOff x="6159643" y="4536478"/>
            <a:chExt cx="5422758" cy="1244562"/>
          </a:xfrm>
        </p:grpSpPr>
        <p:sp>
          <p:nvSpPr>
            <p:cNvPr id="6" name="Rounded Rectangle 5"/>
            <p:cNvSpPr/>
            <p:nvPr/>
          </p:nvSpPr>
          <p:spPr>
            <a:xfrm>
              <a:off x="6159643" y="4536478"/>
              <a:ext cx="5422758" cy="1244562"/>
            </a:xfrm>
            <a:prstGeom prst="roundRect">
              <a:avLst/>
            </a:prstGeom>
            <a:solidFill>
              <a:srgbClr val="132E4B"/>
            </a:solidFill>
            <a:ln>
              <a:solidFill>
                <a:srgbClr val="132E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t>Prospects.ac.uk</a:t>
              </a:r>
            </a:p>
          </p:txBody>
        </p:sp>
        <p:pic>
          <p:nvPicPr>
            <p:cNvPr id="2058" name="Picture 10" descr="Prospects.ac.uk (@Prospects) | Twitter"/>
            <p:cNvPicPr>
              <a:picLocks noChangeAspect="1" noChangeArrowheads="1"/>
            </p:cNvPicPr>
            <p:nvPr/>
          </p:nvPicPr>
          <p:blipFill rotWithShape="1">
            <a:blip r:embed="rId5">
              <a:extLst>
                <a:ext uri="{28A0092B-C50C-407E-A947-70E740481C1C}">
                  <a14:useLocalDpi xmlns:a14="http://schemas.microsoft.com/office/drawing/2010/main" val="0"/>
                </a:ext>
              </a:extLst>
            </a:blip>
            <a:srcRect t="30400" b="29867"/>
            <a:stretch/>
          </p:blipFill>
          <p:spPr bwMode="auto">
            <a:xfrm>
              <a:off x="9305149" y="4763154"/>
              <a:ext cx="2101356" cy="83493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3640620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082" y="374266"/>
            <a:ext cx="7129638" cy="997334"/>
          </a:xfrm>
          <a:prstGeom prst="rect">
            <a:avLst/>
          </a:prstGeom>
          <a:solidFill>
            <a:srgbClr val="0F7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GRADUATE SCHEME LOGO QUIZ</a:t>
            </a:r>
          </a:p>
        </p:txBody>
      </p:sp>
      <p:sp>
        <p:nvSpPr>
          <p:cNvPr id="6" name="Rounded Rectangle 5"/>
          <p:cNvSpPr/>
          <p:nvPr/>
        </p:nvSpPr>
        <p:spPr>
          <a:xfrm>
            <a:off x="409083" y="1570111"/>
            <a:ext cx="11406997" cy="1173089"/>
          </a:xfrm>
          <a:prstGeom prst="roundRect">
            <a:avLst/>
          </a:prstGeom>
          <a:solidFill>
            <a:srgbClr val="0B9444"/>
          </a:solidFill>
          <a:ln>
            <a:solidFill>
              <a:srgbClr val="0B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How many companies do you think you know who offer graduate schemes? Can you guess the name of the company and what type of graduate scheme they offer? </a:t>
            </a:r>
          </a:p>
        </p:txBody>
      </p:sp>
      <p:pic>
        <p:nvPicPr>
          <p:cNvPr id="1028" name="Picture 4" descr="Square academic cap Graduation ceremony Clip art - Cap png download -  2340*1456 - Free Transparent Square Academic Cap png Download. - Clip Art  Libr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65400">
            <a:off x="616044" y="3203216"/>
            <a:ext cx="3436383" cy="21410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ow to apply for a grad scheme | GoThinkB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7477" y="3127374"/>
            <a:ext cx="4734523" cy="2367262"/>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Question Mark - - Gif Png Soru Işareti Clipart - Full Size Clipart  (#1255333) - PinClipart"/>
          <p:cNvPicPr>
            <a:picLocks noChangeAspect="1" noChangeArrowheads="1"/>
          </p:cNvPicPr>
          <p:nvPr/>
        </p:nvPicPr>
        <p:blipFill>
          <a:blip r:embed="rId4">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rot="21219788">
            <a:off x="4680797" y="3556000"/>
            <a:ext cx="2355272" cy="310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59706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4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09082" y="1512016"/>
            <a:ext cx="7129637" cy="4939584"/>
          </a:xfrm>
          <a:prstGeom prst="roundRect">
            <a:avLst/>
          </a:prstGeom>
          <a:solidFill>
            <a:srgbClr val="0B9444"/>
          </a:solidFill>
          <a:ln>
            <a:solidFill>
              <a:srgbClr val="0B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GB" sz="2200" b="1" dirty="0"/>
              <a:t>Company: Lloyds Bank</a:t>
            </a:r>
          </a:p>
          <a:p>
            <a:pPr>
              <a:lnSpc>
                <a:spcPct val="150000"/>
              </a:lnSpc>
            </a:pPr>
            <a:r>
              <a:rPr lang="en-GB" sz="2200" b="1" dirty="0"/>
              <a:t>Types of graduate scheme</a:t>
            </a:r>
            <a:r>
              <a:rPr lang="en-GB" sz="2200" dirty="0"/>
              <a:t>: Data Science, Finance, Software Engineer, Retail Customers and Products</a:t>
            </a:r>
          </a:p>
          <a:p>
            <a:pPr>
              <a:lnSpc>
                <a:spcPct val="150000"/>
              </a:lnSpc>
            </a:pPr>
            <a:r>
              <a:rPr lang="en-GB" sz="2200" b="1" dirty="0"/>
              <a:t>Website: </a:t>
            </a:r>
            <a:r>
              <a:rPr lang="en-GB" sz="2200" dirty="0"/>
              <a:t>https://www.lloydsbankinggrouptalent.com/graduates/our-graduate-schemes/</a:t>
            </a:r>
          </a:p>
        </p:txBody>
      </p:sp>
      <p:sp>
        <p:nvSpPr>
          <p:cNvPr id="3" name="Rectangle 2"/>
          <p:cNvSpPr/>
          <p:nvPr/>
        </p:nvSpPr>
        <p:spPr>
          <a:xfrm>
            <a:off x="409082" y="374266"/>
            <a:ext cx="7129638" cy="997334"/>
          </a:xfrm>
          <a:prstGeom prst="rect">
            <a:avLst/>
          </a:prstGeom>
          <a:solidFill>
            <a:srgbClr val="0F7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GRADUATE SCHEME LOGO QUIZ</a:t>
            </a:r>
          </a:p>
        </p:txBody>
      </p:sp>
      <p:pic>
        <p:nvPicPr>
          <p:cNvPr id="9218" name="Picture 2" descr="Home - Lloyds Banking Group plc"/>
          <p:cNvPicPr>
            <a:picLocks noChangeAspect="1" noChangeArrowheads="1"/>
          </p:cNvPicPr>
          <p:nvPr/>
        </p:nvPicPr>
        <p:blipFill rotWithShape="1">
          <a:blip r:embed="rId3">
            <a:extLst>
              <a:ext uri="{28A0092B-C50C-407E-A947-70E740481C1C}">
                <a14:useLocalDpi xmlns:a14="http://schemas.microsoft.com/office/drawing/2010/main" val="0"/>
              </a:ext>
            </a:extLst>
          </a:blip>
          <a:srcRect l="16486" r="17033"/>
          <a:stretch/>
        </p:blipFill>
        <p:spPr bwMode="auto">
          <a:xfrm>
            <a:off x="7294881" y="1014095"/>
            <a:ext cx="5090160" cy="402417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753620" y="3412319"/>
            <a:ext cx="4225019" cy="6423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1873207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09082" y="1512016"/>
            <a:ext cx="7129637" cy="4939584"/>
          </a:xfrm>
          <a:prstGeom prst="roundRect">
            <a:avLst/>
          </a:prstGeom>
          <a:solidFill>
            <a:srgbClr val="ED1C24"/>
          </a:solidFill>
          <a:ln>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GB" sz="2200" b="1" dirty="0"/>
              <a:t>Company: </a:t>
            </a:r>
            <a:r>
              <a:rPr lang="en-GB" sz="2200" dirty="0"/>
              <a:t>Aldi</a:t>
            </a:r>
          </a:p>
          <a:p>
            <a:pPr>
              <a:lnSpc>
                <a:spcPct val="150000"/>
              </a:lnSpc>
            </a:pPr>
            <a:r>
              <a:rPr lang="en-GB" sz="2200" b="1" dirty="0"/>
              <a:t>Types of graduate scheme</a:t>
            </a:r>
            <a:r>
              <a:rPr lang="en-GB" sz="2200" dirty="0"/>
              <a:t>: Graduate Area Manager</a:t>
            </a:r>
          </a:p>
          <a:p>
            <a:pPr>
              <a:lnSpc>
                <a:spcPct val="150000"/>
              </a:lnSpc>
            </a:pPr>
            <a:r>
              <a:rPr lang="en-GB" sz="2200" b="1" dirty="0"/>
              <a:t>Website: </a:t>
            </a:r>
            <a:r>
              <a:rPr lang="en-GB" sz="2200" dirty="0"/>
              <a:t>https://www.aldirecruitment.co.uk/area-manager-programme/our-area-manager-programmes/graduate-area-manager-programme/</a:t>
            </a:r>
          </a:p>
        </p:txBody>
      </p:sp>
      <p:sp>
        <p:nvSpPr>
          <p:cNvPr id="3" name="Rectangle 2"/>
          <p:cNvSpPr/>
          <p:nvPr/>
        </p:nvSpPr>
        <p:spPr>
          <a:xfrm>
            <a:off x="409082" y="374266"/>
            <a:ext cx="7129638" cy="997334"/>
          </a:xfrm>
          <a:prstGeom prst="rect">
            <a:avLst/>
          </a:prstGeom>
          <a:solidFill>
            <a:srgbClr val="0F7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GRADUATE SCHEME LOGO QUIZ</a:t>
            </a:r>
          </a:p>
        </p:txBody>
      </p:sp>
      <p:pic>
        <p:nvPicPr>
          <p:cNvPr id="11266" name="Picture 2" descr="Careful how long you shop at Aldi | Wilts and Gloucestershire Stand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5175" y="1512016"/>
            <a:ext cx="3288665" cy="394639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8871221" y="3893800"/>
            <a:ext cx="2325100" cy="861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2154363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09082" y="1512016"/>
            <a:ext cx="7129637" cy="4939584"/>
          </a:xfrm>
          <a:prstGeom prst="roundRect">
            <a:avLst/>
          </a:prstGeom>
          <a:solidFill>
            <a:srgbClr val="0B9444"/>
          </a:solidFill>
          <a:ln>
            <a:solidFill>
              <a:srgbClr val="0B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GB" sz="2200" b="1" dirty="0"/>
              <a:t>Company: </a:t>
            </a:r>
            <a:r>
              <a:rPr lang="en-GB" sz="2200" dirty="0"/>
              <a:t>Civil Service</a:t>
            </a:r>
          </a:p>
          <a:p>
            <a:pPr>
              <a:lnSpc>
                <a:spcPct val="150000"/>
              </a:lnSpc>
            </a:pPr>
            <a:r>
              <a:rPr lang="en-GB" sz="2200" b="1" dirty="0"/>
              <a:t>Types of graduate scheme</a:t>
            </a:r>
            <a:r>
              <a:rPr lang="en-GB" sz="2200" dirty="0"/>
              <a:t>: Commercial, Digital, Data and Technology, Diplomatic Service, Finance, Diplomatic Service Economics, Government Social Research, Human Resources, Houses of Parliament, Property, Science and Engineering, Project Delivery</a:t>
            </a:r>
          </a:p>
          <a:p>
            <a:pPr>
              <a:lnSpc>
                <a:spcPct val="150000"/>
              </a:lnSpc>
            </a:pPr>
            <a:r>
              <a:rPr lang="en-GB" sz="2200" b="1" dirty="0"/>
              <a:t>Website: </a:t>
            </a:r>
            <a:r>
              <a:rPr lang="en-GB" sz="2200" dirty="0"/>
              <a:t>https://www.faststream.gov.uk/</a:t>
            </a:r>
          </a:p>
        </p:txBody>
      </p:sp>
      <p:sp>
        <p:nvSpPr>
          <p:cNvPr id="3" name="Rectangle 2"/>
          <p:cNvSpPr/>
          <p:nvPr/>
        </p:nvSpPr>
        <p:spPr>
          <a:xfrm>
            <a:off x="409082" y="374266"/>
            <a:ext cx="7129638" cy="997334"/>
          </a:xfrm>
          <a:prstGeom prst="rect">
            <a:avLst/>
          </a:prstGeom>
          <a:solidFill>
            <a:srgbClr val="0F7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GRADUATE SCHEME LOGO QUIZ</a:t>
            </a:r>
          </a:p>
        </p:txBody>
      </p:sp>
      <p:pic>
        <p:nvPicPr>
          <p:cNvPr id="2052" name="Picture 4" descr="Giving students a taste of working in the Civil Service - Civil Serv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1747" y="1656080"/>
            <a:ext cx="4465795" cy="297719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8016240" y="3452959"/>
            <a:ext cx="4081301" cy="8040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1367578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09082" y="1512016"/>
            <a:ext cx="7129637" cy="4939584"/>
          </a:xfrm>
          <a:prstGeom prst="roundRect">
            <a:avLst/>
          </a:prstGeom>
          <a:solidFill>
            <a:srgbClr val="ED1C24"/>
          </a:solidFill>
          <a:ln>
            <a:solidFill>
              <a:srgbClr val="0B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GB" sz="2200" b="1" dirty="0"/>
              <a:t>Company: </a:t>
            </a:r>
            <a:r>
              <a:rPr lang="en-GB" sz="2200" dirty="0"/>
              <a:t>NHS</a:t>
            </a:r>
          </a:p>
          <a:p>
            <a:pPr>
              <a:lnSpc>
                <a:spcPct val="150000"/>
              </a:lnSpc>
            </a:pPr>
            <a:r>
              <a:rPr lang="en-GB" sz="2200" b="1" dirty="0"/>
              <a:t>Types of graduate scheme</a:t>
            </a:r>
            <a:r>
              <a:rPr lang="en-GB" sz="2200" dirty="0"/>
              <a:t>: General Management, Health Analysis, Human Resources Management, Finance Management, Policy and Strategy Management, Health Informatics Management</a:t>
            </a:r>
          </a:p>
          <a:p>
            <a:pPr>
              <a:lnSpc>
                <a:spcPct val="150000"/>
              </a:lnSpc>
            </a:pPr>
            <a:r>
              <a:rPr lang="en-GB" sz="2200" b="1" dirty="0"/>
              <a:t>Website: </a:t>
            </a:r>
            <a:r>
              <a:rPr lang="en-GB" sz="2200" dirty="0"/>
              <a:t>https://www.nhsgraduates.co.uk/the-scheme/</a:t>
            </a:r>
          </a:p>
        </p:txBody>
      </p:sp>
      <p:sp>
        <p:nvSpPr>
          <p:cNvPr id="3" name="Rectangle 2"/>
          <p:cNvSpPr/>
          <p:nvPr/>
        </p:nvSpPr>
        <p:spPr>
          <a:xfrm>
            <a:off x="409082" y="374266"/>
            <a:ext cx="7129638" cy="997334"/>
          </a:xfrm>
          <a:prstGeom prst="rect">
            <a:avLst/>
          </a:prstGeom>
          <a:solidFill>
            <a:srgbClr val="0F7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GRADUATE SCHEME LOGO QUIZ</a:t>
            </a:r>
          </a:p>
        </p:txBody>
      </p:sp>
      <p:pic>
        <p:nvPicPr>
          <p:cNvPr id="1028" name="Picture 4" descr="NHS data contract gives Palantir access to medical records of Covid-19  pati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6534" y="2233376"/>
            <a:ext cx="4068657" cy="251134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rot="749029">
            <a:off x="9459820" y="2743937"/>
            <a:ext cx="1976656" cy="16372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3763042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09082" y="1512016"/>
            <a:ext cx="7129637" cy="4939584"/>
          </a:xfrm>
          <a:prstGeom prst="roundRect">
            <a:avLst/>
          </a:prstGeom>
          <a:solidFill>
            <a:srgbClr val="0B9444"/>
          </a:solidFill>
          <a:ln>
            <a:solidFill>
              <a:srgbClr val="0B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GB" sz="2200" b="1" dirty="0"/>
              <a:t>Company: </a:t>
            </a:r>
            <a:r>
              <a:rPr lang="en-GB" sz="2200" dirty="0"/>
              <a:t>Royal Navy</a:t>
            </a:r>
          </a:p>
          <a:p>
            <a:pPr>
              <a:lnSpc>
                <a:spcPct val="150000"/>
              </a:lnSpc>
            </a:pPr>
            <a:r>
              <a:rPr lang="en-GB" sz="2200" b="1" dirty="0"/>
              <a:t>Types of graduate scheme: </a:t>
            </a:r>
            <a:r>
              <a:rPr lang="en-GB" sz="2200" dirty="0"/>
              <a:t>Organisational, Tactical, Technical, Medical.</a:t>
            </a:r>
            <a:endParaRPr lang="en-GB" sz="2200" b="1" dirty="0"/>
          </a:p>
          <a:p>
            <a:pPr>
              <a:lnSpc>
                <a:spcPct val="150000"/>
              </a:lnSpc>
            </a:pPr>
            <a:r>
              <a:rPr lang="en-GB" sz="2200" b="1" dirty="0"/>
              <a:t>Website: </a:t>
            </a:r>
            <a:r>
              <a:rPr lang="en-GB" sz="2200" dirty="0"/>
              <a:t>https://www.royalnavy.mod.uk/careers/levels-of-entry/graduates</a:t>
            </a:r>
          </a:p>
        </p:txBody>
      </p:sp>
      <p:sp>
        <p:nvSpPr>
          <p:cNvPr id="3" name="Rectangle 2"/>
          <p:cNvSpPr/>
          <p:nvPr/>
        </p:nvSpPr>
        <p:spPr>
          <a:xfrm>
            <a:off x="409082" y="374266"/>
            <a:ext cx="7129638" cy="997334"/>
          </a:xfrm>
          <a:prstGeom prst="rect">
            <a:avLst/>
          </a:prstGeom>
          <a:solidFill>
            <a:srgbClr val="0F7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GRADUATE SCHEME LOGO QUIZ</a:t>
            </a:r>
          </a:p>
        </p:txBody>
      </p:sp>
      <p:pic>
        <p:nvPicPr>
          <p:cNvPr id="6146" name="Picture 2" descr="Royal Navy - Wiki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1766" y="1863393"/>
            <a:ext cx="2988604" cy="361372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8384865" y="3670253"/>
            <a:ext cx="2464191" cy="13003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8310723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09082" y="1512016"/>
            <a:ext cx="7129637" cy="4939584"/>
          </a:xfrm>
          <a:prstGeom prst="roundRect">
            <a:avLst/>
          </a:prstGeom>
          <a:solidFill>
            <a:srgbClr val="ED1C24"/>
          </a:solidFill>
          <a:ln>
            <a:solidFill>
              <a:srgbClr val="0B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GB" sz="2200" b="1" dirty="0"/>
              <a:t>Company: </a:t>
            </a:r>
            <a:r>
              <a:rPr lang="en-GB" sz="2200" dirty="0"/>
              <a:t>Cancer Research</a:t>
            </a:r>
          </a:p>
          <a:p>
            <a:pPr>
              <a:lnSpc>
                <a:spcPct val="150000"/>
              </a:lnSpc>
            </a:pPr>
            <a:r>
              <a:rPr lang="en-GB" sz="2200" b="1" dirty="0"/>
              <a:t>Types of graduate scheme</a:t>
            </a:r>
            <a:r>
              <a:rPr lang="en-GB" sz="2200" dirty="0"/>
              <a:t>: Fundraising and Marketing, Finance, Policy, Information and Communications, Scientific Strategy and Funding, Technology, Human Resources.</a:t>
            </a:r>
          </a:p>
          <a:p>
            <a:pPr>
              <a:lnSpc>
                <a:spcPct val="150000"/>
              </a:lnSpc>
            </a:pPr>
            <a:r>
              <a:rPr lang="en-GB" sz="2200" b="1" dirty="0"/>
              <a:t>Website: </a:t>
            </a:r>
            <a:r>
              <a:rPr lang="en-GB" sz="2200" dirty="0"/>
              <a:t>https://www.cancerresearchuk.org/about-us/early-in-career-opportunities/about-our-scheme</a:t>
            </a:r>
          </a:p>
        </p:txBody>
      </p:sp>
      <p:sp>
        <p:nvSpPr>
          <p:cNvPr id="3" name="Rectangle 2"/>
          <p:cNvSpPr/>
          <p:nvPr/>
        </p:nvSpPr>
        <p:spPr>
          <a:xfrm>
            <a:off x="409082" y="374266"/>
            <a:ext cx="7129638" cy="997334"/>
          </a:xfrm>
          <a:prstGeom prst="rect">
            <a:avLst/>
          </a:prstGeom>
          <a:solidFill>
            <a:srgbClr val="0F7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GRADUATE SCHEME LOGO QUIZ</a:t>
            </a:r>
          </a:p>
        </p:txBody>
      </p:sp>
      <p:pic>
        <p:nvPicPr>
          <p:cNvPr id="3074" name="Picture 2" descr="Cancer Research UK Centre - The Institute of Cancer Research, Lond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0907" y="2310341"/>
            <a:ext cx="4361245" cy="24479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9635067" y="2794001"/>
            <a:ext cx="2462474" cy="1463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3353303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09083" y="1570111"/>
            <a:ext cx="11589878" cy="1008527"/>
          </a:xfrm>
          <a:prstGeom prst="roundRect">
            <a:avLst/>
          </a:prstGeom>
          <a:solidFill>
            <a:srgbClr val="ED217C"/>
          </a:solidFill>
          <a:ln>
            <a:solidFill>
              <a:srgbClr val="ED21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What is a Graduate Job?</a:t>
            </a:r>
          </a:p>
        </p:txBody>
      </p:sp>
      <p:sp>
        <p:nvSpPr>
          <p:cNvPr id="4" name="Rounded Rectangle 3"/>
          <p:cNvSpPr/>
          <p:nvPr/>
        </p:nvSpPr>
        <p:spPr>
          <a:xfrm>
            <a:off x="409082" y="2731035"/>
            <a:ext cx="6923051" cy="3803115"/>
          </a:xfrm>
          <a:prstGeom prst="roundRect">
            <a:avLst/>
          </a:prstGeom>
          <a:solidFill>
            <a:srgbClr val="132E4B"/>
          </a:solidFill>
          <a:ln>
            <a:solidFill>
              <a:srgbClr val="0B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Graduate jobs are usually those that require someone to hold a degree to start their career in that profession. Some graduate degrees may require a specific degree, but many simply require a degree. These jobs are usually found on company/organisation websites, and more general job search websites. Graduate jobs do not usually have a set timeframe, unless stated.</a:t>
            </a:r>
          </a:p>
          <a:p>
            <a:pPr algn="ctr"/>
            <a:endParaRPr lang="en-GB" sz="2000" dirty="0"/>
          </a:p>
          <a:p>
            <a:pPr algn="ctr"/>
            <a:r>
              <a:rPr lang="en-GB" sz="2000" dirty="0"/>
              <a:t>Graduate jobs are still aimed at motivated, high-calibre graduates and often include training and support, but are less structured than graduate schemes.</a:t>
            </a:r>
          </a:p>
        </p:txBody>
      </p:sp>
      <p:pic>
        <p:nvPicPr>
          <p:cNvPr id="4108" name="Picture 12" descr="The Pell Divide: How Four-Year Institutions are Failing to Graduate Low-  and Moderate-Income Students – Third W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3089" y="2873275"/>
            <a:ext cx="4404592" cy="293345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09082" y="374266"/>
            <a:ext cx="3621051" cy="997334"/>
          </a:xfrm>
          <a:prstGeom prst="rect">
            <a:avLst/>
          </a:prstGeom>
          <a:solidFill>
            <a:srgbClr val="0F7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GRADUATE JOB</a:t>
            </a:r>
          </a:p>
        </p:txBody>
      </p:sp>
    </p:spTree>
    <p:extLst>
      <p:ext uri="{BB962C8B-B14F-4D97-AF65-F5344CB8AC3E}">
        <p14:creationId xmlns:p14="http://schemas.microsoft.com/office/powerpoint/2010/main" val="153608049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09081" y="1651038"/>
            <a:ext cx="11105585" cy="1007495"/>
          </a:xfrm>
          <a:prstGeom prst="roundRect">
            <a:avLst/>
          </a:prstGeom>
          <a:solidFill>
            <a:srgbClr val="92278F"/>
          </a:solidFill>
          <a:ln>
            <a:solidFill>
              <a:srgbClr val="922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PROS AND CONS OF GRADUATE JOBS</a:t>
            </a:r>
          </a:p>
        </p:txBody>
      </p:sp>
      <p:sp>
        <p:nvSpPr>
          <p:cNvPr id="4" name="Rectangle 3"/>
          <p:cNvSpPr/>
          <p:nvPr/>
        </p:nvSpPr>
        <p:spPr>
          <a:xfrm>
            <a:off x="409082" y="374266"/>
            <a:ext cx="3621051" cy="997334"/>
          </a:xfrm>
          <a:prstGeom prst="rect">
            <a:avLst/>
          </a:prstGeom>
          <a:solidFill>
            <a:srgbClr val="0F7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GRADUATE JOB</a:t>
            </a:r>
          </a:p>
        </p:txBody>
      </p:sp>
      <p:graphicFrame>
        <p:nvGraphicFramePr>
          <p:cNvPr id="10" name="Table 9"/>
          <p:cNvGraphicFramePr>
            <a:graphicFrameLocks noGrp="1"/>
          </p:cNvGraphicFramePr>
          <p:nvPr>
            <p:extLst>
              <p:ext uri="{D42A27DB-BD31-4B8C-83A1-F6EECF244321}">
                <p14:modId xmlns:p14="http://schemas.microsoft.com/office/powerpoint/2010/main" val="3654502443"/>
              </p:ext>
            </p:extLst>
          </p:nvPr>
        </p:nvGraphicFramePr>
        <p:xfrm>
          <a:off x="414062" y="2794005"/>
          <a:ext cx="11100604" cy="3064290"/>
        </p:xfrm>
        <a:graphic>
          <a:graphicData uri="http://schemas.openxmlformats.org/drawingml/2006/table">
            <a:tbl>
              <a:tblPr firstRow="1" bandRow="1">
                <a:tableStyleId>{21E4AEA4-8DFA-4A89-87EB-49C32662AFE0}</a:tableStyleId>
              </a:tblPr>
              <a:tblGrid>
                <a:gridCol w="5550302">
                  <a:extLst>
                    <a:ext uri="{9D8B030D-6E8A-4147-A177-3AD203B41FA5}">
                      <a16:colId xmlns:a16="http://schemas.microsoft.com/office/drawing/2014/main" val="3630773534"/>
                    </a:ext>
                  </a:extLst>
                </a:gridCol>
                <a:gridCol w="5550302">
                  <a:extLst>
                    <a:ext uri="{9D8B030D-6E8A-4147-A177-3AD203B41FA5}">
                      <a16:colId xmlns:a16="http://schemas.microsoft.com/office/drawing/2014/main" val="700898705"/>
                    </a:ext>
                  </a:extLst>
                </a:gridCol>
              </a:tblGrid>
              <a:tr h="455246">
                <a:tc>
                  <a:txBody>
                    <a:bodyPr/>
                    <a:lstStyle/>
                    <a:p>
                      <a:pPr algn="ctr"/>
                      <a:r>
                        <a:rPr lang="en-GB" sz="2400" dirty="0"/>
                        <a:t>PROS</a:t>
                      </a:r>
                    </a:p>
                  </a:txBody>
                  <a:tcPr/>
                </a:tc>
                <a:tc>
                  <a:txBody>
                    <a:bodyPr/>
                    <a:lstStyle/>
                    <a:p>
                      <a:pPr algn="ctr"/>
                      <a:r>
                        <a:rPr lang="en-GB" sz="2400" dirty="0"/>
                        <a:t>CONS</a:t>
                      </a:r>
                    </a:p>
                  </a:txBody>
                  <a:tcPr/>
                </a:tc>
                <a:extLst>
                  <a:ext uri="{0D108BD9-81ED-4DB2-BD59-A6C34878D82A}">
                    <a16:rowId xmlns:a16="http://schemas.microsoft.com/office/drawing/2014/main" val="1348667827"/>
                  </a:ext>
                </a:extLst>
              </a:tr>
              <a:tr h="637345">
                <a:tc>
                  <a:txBody>
                    <a:bodyPr/>
                    <a:lstStyle/>
                    <a:p>
                      <a:r>
                        <a:rPr lang="en-GB" dirty="0"/>
                        <a:t>There are more graduate jobs</a:t>
                      </a:r>
                      <a:r>
                        <a:rPr lang="en-GB" baseline="0" dirty="0"/>
                        <a:t> </a:t>
                      </a:r>
                      <a:r>
                        <a:rPr lang="en-GB" dirty="0"/>
                        <a:t>available than graduate schemes</a:t>
                      </a:r>
                    </a:p>
                  </a:txBody>
                  <a:tcPr/>
                </a:tc>
                <a:tc>
                  <a:txBody>
                    <a:bodyPr/>
                    <a:lstStyle/>
                    <a:p>
                      <a:r>
                        <a:rPr lang="en-GB" dirty="0"/>
                        <a:t>Competitive</a:t>
                      </a:r>
                    </a:p>
                  </a:txBody>
                  <a:tcPr/>
                </a:tc>
                <a:extLst>
                  <a:ext uri="{0D108BD9-81ED-4DB2-BD59-A6C34878D82A}">
                    <a16:rowId xmlns:a16="http://schemas.microsoft.com/office/drawing/2014/main" val="1739918193"/>
                  </a:ext>
                </a:extLst>
              </a:tr>
              <a:tr h="637345">
                <a:tc>
                  <a:txBody>
                    <a:bodyPr/>
                    <a:lstStyle/>
                    <a:p>
                      <a:r>
                        <a:rPr lang="en-GB" dirty="0"/>
                        <a:t>Th</a:t>
                      </a:r>
                      <a:r>
                        <a:rPr lang="en-GB" baseline="0" dirty="0"/>
                        <a:t>e interview process is </a:t>
                      </a:r>
                      <a:r>
                        <a:rPr lang="en-GB" dirty="0"/>
                        <a:t>usually less intense than</a:t>
                      </a:r>
                      <a:r>
                        <a:rPr lang="en-GB" baseline="0" dirty="0"/>
                        <a:t> </a:t>
                      </a:r>
                      <a:r>
                        <a:rPr lang="en-GB" dirty="0"/>
                        <a:t>graduate</a:t>
                      </a:r>
                      <a:r>
                        <a:rPr lang="en-GB" baseline="0" dirty="0"/>
                        <a:t> schemes</a:t>
                      </a:r>
                      <a:endParaRPr lang="en-GB" dirty="0"/>
                    </a:p>
                  </a:txBody>
                  <a:tcPr/>
                </a:tc>
                <a:tc>
                  <a:txBody>
                    <a:bodyPr/>
                    <a:lstStyle/>
                    <a:p>
                      <a:r>
                        <a:rPr lang="en-GB" dirty="0"/>
                        <a:t>Training</a:t>
                      </a:r>
                      <a:r>
                        <a:rPr lang="en-GB" baseline="0" dirty="0"/>
                        <a:t> is usually less lengthy and structured than graduate schemes</a:t>
                      </a:r>
                      <a:endParaRPr lang="en-GB" dirty="0"/>
                    </a:p>
                  </a:txBody>
                  <a:tcPr/>
                </a:tc>
                <a:extLst>
                  <a:ext uri="{0D108BD9-81ED-4DB2-BD59-A6C34878D82A}">
                    <a16:rowId xmlns:a16="http://schemas.microsoft.com/office/drawing/2014/main" val="3545330888"/>
                  </a:ext>
                </a:extLst>
              </a:tr>
              <a:tr h="610890">
                <a:tc>
                  <a:txBody>
                    <a:bodyPr/>
                    <a:lstStyle/>
                    <a:p>
                      <a:r>
                        <a:rPr lang="en-GB" dirty="0"/>
                        <a:t>You can apply</a:t>
                      </a:r>
                      <a:r>
                        <a:rPr lang="en-GB" baseline="0" dirty="0"/>
                        <a:t> for graduate jobs all year round</a:t>
                      </a:r>
                      <a:endParaRPr lang="en-GB" dirty="0"/>
                    </a:p>
                  </a:txBody>
                  <a:tcPr/>
                </a:tc>
                <a:tc>
                  <a:txBody>
                    <a:bodyPr/>
                    <a:lstStyle/>
                    <a:p>
                      <a:r>
                        <a:rPr lang="en-GB" dirty="0"/>
                        <a:t>The</a:t>
                      </a:r>
                      <a:r>
                        <a:rPr lang="en-GB" baseline="0" dirty="0"/>
                        <a:t> s</a:t>
                      </a:r>
                      <a:r>
                        <a:rPr lang="en-GB" dirty="0"/>
                        <a:t>alary</a:t>
                      </a:r>
                      <a:r>
                        <a:rPr lang="en-GB" baseline="0" dirty="0"/>
                        <a:t> is often less competitive than graduate schemes</a:t>
                      </a:r>
                      <a:endParaRPr lang="en-GB" dirty="0"/>
                    </a:p>
                  </a:txBody>
                  <a:tcPr/>
                </a:tc>
                <a:extLst>
                  <a:ext uri="{0D108BD9-81ED-4DB2-BD59-A6C34878D82A}">
                    <a16:rowId xmlns:a16="http://schemas.microsoft.com/office/drawing/2014/main" val="1983190811"/>
                  </a:ext>
                </a:extLst>
              </a:tr>
              <a:tr h="686850">
                <a:tc>
                  <a:txBody>
                    <a:bodyPr/>
                    <a:lstStyle/>
                    <a:p>
                      <a:r>
                        <a:rPr lang="en-GB" dirty="0"/>
                        <a:t>Unless</a:t>
                      </a:r>
                      <a:r>
                        <a:rPr lang="en-GB" baseline="0" dirty="0"/>
                        <a:t> stated, you are not contracted into X amount of time at a company</a:t>
                      </a:r>
                      <a:endParaRPr lang="en-GB" dirty="0"/>
                    </a:p>
                  </a:txBody>
                  <a:tcPr/>
                </a:tc>
                <a:tc>
                  <a:txBody>
                    <a:bodyPr/>
                    <a:lstStyle/>
                    <a:p>
                      <a:endParaRPr lang="en-GB" dirty="0"/>
                    </a:p>
                  </a:txBody>
                  <a:tcPr/>
                </a:tc>
                <a:extLst>
                  <a:ext uri="{0D108BD9-81ED-4DB2-BD59-A6C34878D82A}">
                    <a16:rowId xmlns:a16="http://schemas.microsoft.com/office/drawing/2014/main" val="1848713739"/>
                  </a:ext>
                </a:extLst>
              </a:tr>
            </a:tbl>
          </a:graphicData>
        </a:graphic>
      </p:graphicFrame>
      <p:sp>
        <p:nvSpPr>
          <p:cNvPr id="5" name="Rectangle 4"/>
          <p:cNvSpPr/>
          <p:nvPr/>
        </p:nvSpPr>
        <p:spPr>
          <a:xfrm>
            <a:off x="420624" y="4529000"/>
            <a:ext cx="5546231" cy="623011"/>
          </a:xfrm>
          <a:prstGeom prst="rect">
            <a:avLst/>
          </a:prstGeom>
          <a:solidFill>
            <a:srgbClr val="132E4B"/>
          </a:solidFill>
          <a:ln>
            <a:solidFill>
              <a:srgbClr val="132E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420624" y="3911411"/>
            <a:ext cx="5546231" cy="638829"/>
          </a:xfrm>
          <a:prstGeom prst="rect">
            <a:avLst/>
          </a:prstGeom>
          <a:solidFill>
            <a:srgbClr val="132E4B"/>
          </a:solidFill>
          <a:ln>
            <a:solidFill>
              <a:srgbClr val="132E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420624" y="5152012"/>
            <a:ext cx="5536268" cy="630222"/>
          </a:xfrm>
          <a:prstGeom prst="rect">
            <a:avLst/>
          </a:prstGeom>
          <a:solidFill>
            <a:srgbClr val="132E4B"/>
          </a:solidFill>
          <a:ln>
            <a:solidFill>
              <a:srgbClr val="132E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5956891" y="3275767"/>
            <a:ext cx="5537847" cy="599676"/>
          </a:xfrm>
          <a:prstGeom prst="rect">
            <a:avLst/>
          </a:prstGeom>
          <a:solidFill>
            <a:srgbClr val="132E4B"/>
          </a:solidFill>
          <a:ln>
            <a:solidFill>
              <a:srgbClr val="132E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5956891" y="3812321"/>
            <a:ext cx="5537847" cy="716679"/>
          </a:xfrm>
          <a:prstGeom prst="rect">
            <a:avLst/>
          </a:prstGeom>
          <a:solidFill>
            <a:srgbClr val="132E4B"/>
          </a:solidFill>
          <a:ln>
            <a:solidFill>
              <a:srgbClr val="132E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5956893" y="4512826"/>
            <a:ext cx="5537846" cy="1269407"/>
          </a:xfrm>
          <a:prstGeom prst="rect">
            <a:avLst/>
          </a:prstGeom>
          <a:solidFill>
            <a:srgbClr val="132E4B"/>
          </a:solidFill>
          <a:ln>
            <a:solidFill>
              <a:srgbClr val="132E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420624" y="3275767"/>
            <a:ext cx="5536267" cy="635644"/>
          </a:xfrm>
          <a:prstGeom prst="rect">
            <a:avLst/>
          </a:prstGeom>
          <a:solidFill>
            <a:srgbClr val="132E4B"/>
          </a:solidFill>
          <a:ln>
            <a:solidFill>
              <a:srgbClr val="132E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2969304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1"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679" y="622184"/>
            <a:ext cx="2375992" cy="685106"/>
          </a:xfrm>
          <a:prstGeom prst="rect">
            <a:avLst/>
          </a:prstGeom>
          <a:solidFill>
            <a:srgbClr val="0F7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CHECK-IN</a:t>
            </a:r>
          </a:p>
        </p:txBody>
      </p:sp>
      <p:sp>
        <p:nvSpPr>
          <p:cNvPr id="6" name="TextBox 5"/>
          <p:cNvSpPr txBox="1"/>
          <p:nvPr/>
        </p:nvSpPr>
        <p:spPr>
          <a:xfrm>
            <a:off x="1799049" y="2685620"/>
            <a:ext cx="7911481" cy="1384995"/>
          </a:xfrm>
          <a:prstGeom prst="rect">
            <a:avLst/>
          </a:prstGeom>
          <a:noFill/>
        </p:spPr>
        <p:txBody>
          <a:bodyPr wrap="square" rtlCol="0">
            <a:spAutoFit/>
          </a:bodyPr>
          <a:lstStyle/>
          <a:p>
            <a:pPr algn="ctr">
              <a:lnSpc>
                <a:spcPct val="150000"/>
              </a:lnSpc>
            </a:pPr>
            <a:r>
              <a:rPr lang="en-GB" sz="2800" dirty="0">
                <a:latin typeface="Roboto" panose="02000000000000000000" pitchFamily="2" charset="0"/>
                <a:ea typeface="Roboto" panose="02000000000000000000" pitchFamily="2" charset="0"/>
                <a:cs typeface="Roboto" panose="02000000000000000000" pitchFamily="2" charset="0"/>
              </a:rPr>
              <a:t>Did you find any graduate job or study pathways available to you after you finish </a:t>
            </a:r>
            <a:r>
              <a:rPr lang="en-GB" sz="2800">
                <a:latin typeface="Roboto" panose="02000000000000000000" pitchFamily="2" charset="0"/>
                <a:ea typeface="Roboto" panose="02000000000000000000" pitchFamily="2" charset="0"/>
                <a:cs typeface="Roboto" panose="02000000000000000000" pitchFamily="2" charset="0"/>
              </a:rPr>
              <a:t>at university?</a:t>
            </a:r>
            <a:endParaRPr lang="en-GB" sz="2800" b="1"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58099250"/>
      </p:ext>
    </p:extLst>
  </p:cSld>
  <p:clrMapOvr>
    <a:masterClrMapping/>
  </p:clrMapOvr>
  <p:transition spd="slow">
    <p:push/>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8313" y="3243943"/>
            <a:ext cx="968829"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p:cNvSpPr/>
          <p:nvPr/>
        </p:nvSpPr>
        <p:spPr>
          <a:xfrm>
            <a:off x="4706256" y="3483429"/>
            <a:ext cx="322943" cy="28303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501680" y="513184"/>
            <a:ext cx="5485462" cy="794107"/>
          </a:xfrm>
          <a:prstGeom prst="rect">
            <a:avLst/>
          </a:prstGeom>
          <a:solidFill>
            <a:srgbClr val="132E4B"/>
          </a:solidFill>
          <a:ln>
            <a:solidFill>
              <a:srgbClr val="132E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latin typeface="Roboto" panose="02000000000000000000" pitchFamily="2" charset="0"/>
                <a:ea typeface="Roboto" panose="02000000000000000000" pitchFamily="2" charset="0"/>
                <a:cs typeface="Roboto" panose="02000000000000000000" pitchFamily="2" charset="0"/>
              </a:rPr>
              <a:t>POSTGRADUATE STUDY</a:t>
            </a:r>
          </a:p>
        </p:txBody>
      </p:sp>
      <p:sp>
        <p:nvSpPr>
          <p:cNvPr id="6" name="Rounded Rectangle 5"/>
          <p:cNvSpPr/>
          <p:nvPr/>
        </p:nvSpPr>
        <p:spPr>
          <a:xfrm>
            <a:off x="501680" y="2715889"/>
            <a:ext cx="7577449" cy="3904829"/>
          </a:xfrm>
          <a:prstGeom prst="roundRect">
            <a:avLst/>
          </a:prstGeom>
          <a:solidFill>
            <a:srgbClr val="0F7CC6"/>
          </a:solidFill>
          <a:ln>
            <a:solidFill>
              <a:srgbClr val="0F7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2100" dirty="0">
                <a:ea typeface="Roboto" panose="02000000000000000000" pitchFamily="2" charset="0"/>
                <a:cs typeface="Roboto" panose="02000000000000000000" pitchFamily="2" charset="0"/>
              </a:rPr>
              <a:t>Generally, a postgraduate degree is a degree that you can complete once you have finished your undergraduate studies.</a:t>
            </a:r>
          </a:p>
          <a:p>
            <a:pPr marL="285750" indent="-285750">
              <a:buFont typeface="Arial" panose="020B0604020202020204" pitchFamily="34" charset="0"/>
              <a:buChar char="•"/>
            </a:pPr>
            <a:r>
              <a:rPr lang="en-GB" sz="2100" dirty="0">
                <a:ea typeface="Roboto" panose="02000000000000000000" pitchFamily="2" charset="0"/>
                <a:cs typeface="Roboto" panose="02000000000000000000" pitchFamily="2" charset="0"/>
              </a:rPr>
              <a:t>There are four main types of postgraduate degrees:</a:t>
            </a:r>
          </a:p>
          <a:p>
            <a:pPr marL="742950" lvl="1" indent="-285750">
              <a:buFont typeface="Courier New" panose="02070309020205020404" pitchFamily="49" charset="0"/>
              <a:buChar char="o"/>
            </a:pPr>
            <a:r>
              <a:rPr lang="en-GB" sz="2100" dirty="0">
                <a:ea typeface="Roboto" panose="02000000000000000000" pitchFamily="2" charset="0"/>
                <a:cs typeface="Roboto" panose="02000000000000000000" pitchFamily="2" charset="0"/>
              </a:rPr>
              <a:t>Taught courses</a:t>
            </a:r>
          </a:p>
          <a:p>
            <a:pPr marL="742950" lvl="1" indent="-285750">
              <a:buFont typeface="Courier New" panose="02070309020205020404" pitchFamily="49" charset="0"/>
              <a:buChar char="o"/>
            </a:pPr>
            <a:r>
              <a:rPr lang="en-GB" sz="2100" dirty="0">
                <a:ea typeface="Roboto" panose="02000000000000000000" pitchFamily="2" charset="0"/>
                <a:cs typeface="Roboto" panose="02000000000000000000" pitchFamily="2" charset="0"/>
              </a:rPr>
              <a:t>Research degrees</a:t>
            </a:r>
          </a:p>
          <a:p>
            <a:pPr marL="742950" lvl="1" indent="-285750">
              <a:buFont typeface="Courier New" panose="02070309020205020404" pitchFamily="49" charset="0"/>
              <a:buChar char="o"/>
            </a:pPr>
            <a:r>
              <a:rPr lang="en-GB" sz="2100" dirty="0">
                <a:ea typeface="Roboto" panose="02000000000000000000" pitchFamily="2" charset="0"/>
                <a:cs typeface="Roboto" panose="02000000000000000000" pitchFamily="2" charset="0"/>
              </a:rPr>
              <a:t>Conversion courses</a:t>
            </a:r>
          </a:p>
          <a:p>
            <a:pPr marL="742950" lvl="1" indent="-285750">
              <a:buFont typeface="Courier New" panose="02070309020205020404" pitchFamily="49" charset="0"/>
              <a:buChar char="o"/>
            </a:pPr>
            <a:r>
              <a:rPr lang="en-GB" sz="2100" dirty="0">
                <a:ea typeface="Roboto" panose="02000000000000000000" pitchFamily="2" charset="0"/>
                <a:cs typeface="Roboto" panose="02000000000000000000" pitchFamily="2" charset="0"/>
              </a:rPr>
              <a:t>Professional qualifications</a:t>
            </a:r>
          </a:p>
          <a:p>
            <a:pPr marL="742950" lvl="1" indent="-285750">
              <a:buFont typeface="Courier New" panose="02070309020205020404" pitchFamily="49" charset="0"/>
              <a:buChar char="o"/>
            </a:pPr>
            <a:endParaRPr lang="en-GB" sz="2100" dirty="0">
              <a:ea typeface="Roboto" panose="02000000000000000000" pitchFamily="2" charset="0"/>
              <a:cs typeface="Roboto" panose="02000000000000000000" pitchFamily="2" charset="0"/>
            </a:endParaRPr>
          </a:p>
          <a:p>
            <a:r>
              <a:rPr lang="en-GB" sz="2100" dirty="0">
                <a:ea typeface="Roboto" panose="02000000000000000000" pitchFamily="2" charset="0"/>
                <a:cs typeface="Roboto" panose="02000000000000000000" pitchFamily="2" charset="0"/>
              </a:rPr>
              <a:t>Many postgraduate courses are studied at university, but some courses are taught in a commercial environment.</a:t>
            </a:r>
            <a:endParaRPr lang="en-GB" sz="2100" b="1" dirty="0"/>
          </a:p>
        </p:txBody>
      </p:sp>
      <p:sp>
        <p:nvSpPr>
          <p:cNvPr id="7" name="Rounded Rectangle 6"/>
          <p:cNvSpPr/>
          <p:nvPr/>
        </p:nvSpPr>
        <p:spPr>
          <a:xfrm>
            <a:off x="501680" y="1507327"/>
            <a:ext cx="11385310" cy="1008527"/>
          </a:xfrm>
          <a:prstGeom prst="roundRect">
            <a:avLst/>
          </a:prstGeom>
          <a:solidFill>
            <a:srgbClr val="ED217C"/>
          </a:solidFill>
          <a:ln>
            <a:solidFill>
              <a:srgbClr val="ED21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What is Postgraduate Study?</a:t>
            </a:r>
          </a:p>
        </p:txBody>
      </p:sp>
      <p:pic>
        <p:nvPicPr>
          <p:cNvPr id="1026" name="Picture 2" descr="Multi-Generational Advice for College Graduates, Part One - Financial Avenue"/>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0083"/>
          <a:stretch/>
        </p:blipFill>
        <p:spPr bwMode="auto">
          <a:xfrm>
            <a:off x="8391186" y="2911151"/>
            <a:ext cx="3495804" cy="278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15831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1680" y="513184"/>
            <a:ext cx="5485462" cy="794107"/>
          </a:xfrm>
          <a:prstGeom prst="rect">
            <a:avLst/>
          </a:prstGeom>
          <a:solidFill>
            <a:srgbClr val="132E4B"/>
          </a:solidFill>
          <a:ln>
            <a:solidFill>
              <a:srgbClr val="132E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latin typeface="Roboto" panose="02000000000000000000" pitchFamily="2" charset="0"/>
                <a:ea typeface="Roboto" panose="02000000000000000000" pitchFamily="2" charset="0"/>
                <a:cs typeface="Roboto" panose="02000000000000000000" pitchFamily="2" charset="0"/>
              </a:rPr>
              <a:t>POSTGRADUATE STUDY</a:t>
            </a:r>
          </a:p>
        </p:txBody>
      </p:sp>
      <p:sp>
        <p:nvSpPr>
          <p:cNvPr id="6" name="Rounded Rectangle 5"/>
          <p:cNvSpPr/>
          <p:nvPr/>
        </p:nvSpPr>
        <p:spPr>
          <a:xfrm>
            <a:off x="501680" y="1507327"/>
            <a:ext cx="11385310" cy="1008527"/>
          </a:xfrm>
          <a:prstGeom prst="roundRect">
            <a:avLst/>
          </a:prstGeom>
          <a:solidFill>
            <a:srgbClr val="0B9444"/>
          </a:solidFill>
          <a:ln>
            <a:solidFill>
              <a:srgbClr val="0B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What is a Master’s Qualification?</a:t>
            </a:r>
          </a:p>
        </p:txBody>
      </p:sp>
      <p:sp>
        <p:nvSpPr>
          <p:cNvPr id="7" name="Rounded Rectangle 6"/>
          <p:cNvSpPr/>
          <p:nvPr/>
        </p:nvSpPr>
        <p:spPr>
          <a:xfrm>
            <a:off x="466955" y="2715889"/>
            <a:ext cx="7577449" cy="3904829"/>
          </a:xfrm>
          <a:prstGeom prst="roundRect">
            <a:avLst/>
          </a:prstGeom>
          <a:solidFill>
            <a:srgbClr val="92278F"/>
          </a:solidFill>
          <a:ln>
            <a:solidFill>
              <a:srgbClr val="922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GB" sz="2200" b="1" dirty="0"/>
              <a:t>Level 7 </a:t>
            </a:r>
            <a:r>
              <a:rPr lang="en-GB" sz="2200" dirty="0"/>
              <a:t>in the qualifications chain</a:t>
            </a:r>
          </a:p>
          <a:p>
            <a:pPr marL="457200" indent="-457200">
              <a:buFont typeface="Arial" panose="020B0604020202020204" pitchFamily="34" charset="0"/>
              <a:buChar char="•"/>
            </a:pPr>
            <a:r>
              <a:rPr lang="en-GB" sz="2200" dirty="0"/>
              <a:t>A masters can be studied </a:t>
            </a:r>
            <a:r>
              <a:rPr lang="en-GB" sz="2200" b="1" dirty="0"/>
              <a:t>full-time or part-time </a:t>
            </a:r>
            <a:r>
              <a:rPr lang="en-GB" sz="2200" dirty="0"/>
              <a:t>- it usually lasts a year full-time, but it can sometimes be more.</a:t>
            </a:r>
          </a:p>
          <a:p>
            <a:pPr marL="457200" indent="-457200">
              <a:buFont typeface="Arial" panose="020B0604020202020204" pitchFamily="34" charset="0"/>
              <a:buChar char="•"/>
            </a:pPr>
            <a:r>
              <a:rPr lang="en-GB" sz="2200" dirty="0"/>
              <a:t>The average cost is </a:t>
            </a:r>
            <a:r>
              <a:rPr lang="en-GB" sz="2200" b="1" dirty="0"/>
              <a:t>£8,740 </a:t>
            </a:r>
            <a:r>
              <a:rPr lang="en-GB" sz="2200" dirty="0"/>
              <a:t>per year (differs depending on university, course and alumni status).</a:t>
            </a:r>
          </a:p>
          <a:p>
            <a:pPr marL="457200" indent="-457200">
              <a:buFont typeface="Arial" panose="020B0604020202020204" pitchFamily="34" charset="0"/>
              <a:buChar char="•"/>
            </a:pPr>
            <a:r>
              <a:rPr lang="en-GB" sz="2200" dirty="0"/>
              <a:t>Certain jobs may require </a:t>
            </a:r>
            <a:r>
              <a:rPr lang="en-GB" sz="2200" b="1" dirty="0"/>
              <a:t>Level 7</a:t>
            </a:r>
            <a:r>
              <a:rPr lang="en-GB" sz="2200" dirty="0"/>
              <a:t> qualifications – e.g. you need a </a:t>
            </a:r>
            <a:r>
              <a:rPr lang="en-GB" sz="2200" b="1" dirty="0"/>
              <a:t>PGCE </a:t>
            </a:r>
            <a:r>
              <a:rPr lang="en-GB" sz="2200" dirty="0"/>
              <a:t>(Postgraduate Certificate in Education) to become a teacher.</a:t>
            </a:r>
          </a:p>
        </p:txBody>
      </p:sp>
      <p:sp>
        <p:nvSpPr>
          <p:cNvPr id="8" name="Rounded Rectangle 7"/>
          <p:cNvSpPr/>
          <p:nvPr/>
        </p:nvSpPr>
        <p:spPr>
          <a:xfrm>
            <a:off x="8349414" y="2715890"/>
            <a:ext cx="3580431" cy="3117752"/>
          </a:xfrm>
          <a:prstGeom prst="roundRect">
            <a:avLst/>
          </a:prstGeom>
          <a:solidFill>
            <a:srgbClr val="132E4B"/>
          </a:solidFill>
          <a:ln>
            <a:solidFill>
              <a:srgbClr val="132E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t>Masters Qualifications:</a:t>
            </a:r>
            <a:br>
              <a:rPr lang="en-GB" b="1" dirty="0"/>
            </a:br>
            <a:endParaRPr lang="en-GB" b="1" dirty="0"/>
          </a:p>
          <a:p>
            <a:r>
              <a:rPr lang="en-GB" dirty="0"/>
              <a:t>MA: Master of Arts.</a:t>
            </a:r>
          </a:p>
          <a:p>
            <a:r>
              <a:rPr lang="en-GB" dirty="0"/>
              <a:t>MSc: Master of Science.</a:t>
            </a:r>
          </a:p>
          <a:p>
            <a:r>
              <a:rPr lang="en-GB" dirty="0"/>
              <a:t>MBA: Master of Business Administration.</a:t>
            </a:r>
          </a:p>
          <a:p>
            <a:r>
              <a:rPr lang="en-GB" dirty="0"/>
              <a:t>LLM: Master of Law.</a:t>
            </a:r>
          </a:p>
          <a:p>
            <a:r>
              <a:rPr lang="en-GB" dirty="0"/>
              <a:t>MEd: Master of Education.</a:t>
            </a:r>
          </a:p>
          <a:p>
            <a:r>
              <a:rPr lang="en-GB" dirty="0"/>
              <a:t>MPhil: Master of Philosophy.</a:t>
            </a:r>
          </a:p>
          <a:p>
            <a:r>
              <a:rPr lang="en-GB" dirty="0" err="1"/>
              <a:t>MRes</a:t>
            </a:r>
            <a:r>
              <a:rPr lang="en-GB" dirty="0"/>
              <a:t>: Master of Research.</a:t>
            </a:r>
          </a:p>
        </p:txBody>
      </p:sp>
    </p:spTree>
    <p:extLst>
      <p:ext uri="{BB962C8B-B14F-4D97-AF65-F5344CB8AC3E}">
        <p14:creationId xmlns:p14="http://schemas.microsoft.com/office/powerpoint/2010/main" val="97541107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1680" y="513184"/>
            <a:ext cx="5485462" cy="794107"/>
          </a:xfrm>
          <a:prstGeom prst="rect">
            <a:avLst/>
          </a:prstGeom>
          <a:solidFill>
            <a:srgbClr val="132E4B"/>
          </a:solidFill>
          <a:ln>
            <a:solidFill>
              <a:srgbClr val="132E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latin typeface="Roboto" panose="02000000000000000000" pitchFamily="2" charset="0"/>
                <a:ea typeface="Roboto" panose="02000000000000000000" pitchFamily="2" charset="0"/>
                <a:cs typeface="Roboto" panose="02000000000000000000" pitchFamily="2" charset="0"/>
              </a:rPr>
              <a:t>POSTGRADUATE STUDY</a:t>
            </a:r>
          </a:p>
        </p:txBody>
      </p:sp>
      <p:sp>
        <p:nvSpPr>
          <p:cNvPr id="6" name="Rounded Rectangle 5"/>
          <p:cNvSpPr/>
          <p:nvPr/>
        </p:nvSpPr>
        <p:spPr>
          <a:xfrm>
            <a:off x="501680" y="1507327"/>
            <a:ext cx="11385310" cy="1008527"/>
          </a:xfrm>
          <a:prstGeom prst="roundRect">
            <a:avLst/>
          </a:prstGeom>
          <a:solidFill>
            <a:srgbClr val="0F7CC6"/>
          </a:solidFill>
          <a:ln>
            <a:solidFill>
              <a:srgbClr val="0F7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What is a PhD?</a:t>
            </a:r>
          </a:p>
        </p:txBody>
      </p:sp>
      <p:sp>
        <p:nvSpPr>
          <p:cNvPr id="7" name="Rounded Rectangle 6"/>
          <p:cNvSpPr/>
          <p:nvPr/>
        </p:nvSpPr>
        <p:spPr>
          <a:xfrm>
            <a:off x="466955" y="2715889"/>
            <a:ext cx="7924691" cy="3904829"/>
          </a:xfrm>
          <a:prstGeom prst="roundRect">
            <a:avLst/>
          </a:prstGeom>
          <a:solidFill>
            <a:srgbClr val="ED217C"/>
          </a:solidFill>
          <a:ln>
            <a:solidFill>
              <a:srgbClr val="ED21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GB" sz="2400" b="1" dirty="0"/>
              <a:t>Level 8 </a:t>
            </a:r>
            <a:r>
              <a:rPr lang="en-GB" sz="2400" dirty="0"/>
              <a:t>in the qualifications chain (the highest level!)</a:t>
            </a:r>
          </a:p>
          <a:p>
            <a:pPr marL="457200" indent="-457200">
              <a:buFont typeface="Arial" panose="020B0604020202020204" pitchFamily="34" charset="0"/>
              <a:buChar char="•"/>
            </a:pPr>
            <a:r>
              <a:rPr lang="en-GB" sz="2400" dirty="0"/>
              <a:t>Doing a PhD allows you to focus on your own original piece of research.</a:t>
            </a:r>
          </a:p>
          <a:p>
            <a:pPr marL="457200" indent="-457200">
              <a:buFont typeface="Arial" panose="020B0604020202020204" pitchFamily="34" charset="0"/>
              <a:buChar char="•"/>
            </a:pPr>
            <a:r>
              <a:rPr lang="en-GB" sz="2400" dirty="0"/>
              <a:t>The average thesis length: </a:t>
            </a:r>
            <a:r>
              <a:rPr lang="en-GB" sz="2400" b="1" dirty="0"/>
              <a:t>60,000-80,000 </a:t>
            </a:r>
            <a:r>
              <a:rPr lang="en-GB" sz="2400" dirty="0"/>
              <a:t>words.</a:t>
            </a:r>
          </a:p>
          <a:p>
            <a:pPr marL="457200" indent="-457200">
              <a:buFont typeface="Arial" panose="020B0604020202020204" pitchFamily="34" charset="0"/>
              <a:buChar char="•"/>
            </a:pPr>
            <a:r>
              <a:rPr lang="en-GB" sz="2400" dirty="0"/>
              <a:t>Expected to take at least 3 years to complete full-time.</a:t>
            </a:r>
          </a:p>
          <a:p>
            <a:pPr marL="457200" indent="-457200">
              <a:buFont typeface="Arial" panose="020B0604020202020204" pitchFamily="34" charset="0"/>
              <a:buChar char="•"/>
            </a:pPr>
            <a:r>
              <a:rPr lang="en-GB" sz="2400" dirty="0"/>
              <a:t>After completion, postdoctoral research begins, which is salaried. This often leads to a job as a </a:t>
            </a:r>
            <a:r>
              <a:rPr lang="en-GB" sz="2400" b="1" dirty="0"/>
              <a:t>lecturer</a:t>
            </a:r>
            <a:r>
              <a:rPr lang="en-GB" sz="2400" dirty="0"/>
              <a:t>.</a:t>
            </a:r>
          </a:p>
        </p:txBody>
      </p:sp>
      <p:pic>
        <p:nvPicPr>
          <p:cNvPr id="8194" name="Picture 2" descr="PhD – The EDIT Blog"/>
          <p:cNvPicPr>
            <a:picLocks noChangeAspect="1" noChangeArrowheads="1"/>
          </p:cNvPicPr>
          <p:nvPr/>
        </p:nvPicPr>
        <p:blipFill rotWithShape="1">
          <a:blip r:embed="rId3">
            <a:extLst>
              <a:ext uri="{28A0092B-C50C-407E-A947-70E740481C1C}">
                <a14:useLocalDpi xmlns:a14="http://schemas.microsoft.com/office/drawing/2010/main" val="0"/>
              </a:ext>
            </a:extLst>
          </a:blip>
          <a:srcRect b="4571"/>
          <a:stretch/>
        </p:blipFill>
        <p:spPr bwMode="auto">
          <a:xfrm>
            <a:off x="8789694" y="2843211"/>
            <a:ext cx="3097296" cy="2955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91202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680" y="513184"/>
            <a:ext cx="4536851" cy="794107"/>
          </a:xfrm>
          <a:prstGeom prst="rect">
            <a:avLst/>
          </a:prstGeom>
          <a:solidFill>
            <a:srgbClr val="132E4B"/>
          </a:solidFill>
          <a:ln>
            <a:solidFill>
              <a:srgbClr val="132E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latin typeface="Roboto" panose="02000000000000000000" pitchFamily="2" charset="0"/>
                <a:ea typeface="Roboto" panose="02000000000000000000" pitchFamily="2" charset="0"/>
                <a:cs typeface="Roboto" panose="02000000000000000000" pitchFamily="2" charset="0"/>
              </a:rPr>
              <a:t>COURSE TO CAREER</a:t>
            </a:r>
          </a:p>
        </p:txBody>
      </p:sp>
      <p:sp>
        <p:nvSpPr>
          <p:cNvPr id="3" name="Rounded Rectangle 2"/>
          <p:cNvSpPr/>
          <p:nvPr/>
        </p:nvSpPr>
        <p:spPr>
          <a:xfrm>
            <a:off x="501679" y="1507327"/>
            <a:ext cx="11425277" cy="1008527"/>
          </a:xfrm>
          <a:prstGeom prst="roundRect">
            <a:avLst/>
          </a:prstGeom>
          <a:solidFill>
            <a:srgbClr val="92278F"/>
          </a:solidFill>
          <a:ln>
            <a:solidFill>
              <a:srgbClr val="922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Some careers require degrees in specific subjects. Can you guess what some of these may be?</a:t>
            </a:r>
          </a:p>
        </p:txBody>
      </p:sp>
      <p:sp>
        <p:nvSpPr>
          <p:cNvPr id="12" name="Rounded Rectangle 11"/>
          <p:cNvSpPr/>
          <p:nvPr/>
        </p:nvSpPr>
        <p:spPr>
          <a:xfrm>
            <a:off x="8356922" y="2668254"/>
            <a:ext cx="3570034" cy="1948872"/>
          </a:xfrm>
          <a:prstGeom prst="roundRect">
            <a:avLst/>
          </a:prstGeom>
          <a:solidFill>
            <a:srgbClr val="0B9444"/>
          </a:solidFill>
          <a:ln>
            <a:solidFill>
              <a:srgbClr val="0B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t>Veterinary practice </a:t>
            </a:r>
            <a:r>
              <a:rPr lang="en-GB" dirty="0"/>
              <a:t>– To become a vet, you will need a specific degree in Veterinary Science.</a:t>
            </a:r>
          </a:p>
        </p:txBody>
      </p:sp>
      <p:sp>
        <p:nvSpPr>
          <p:cNvPr id="13" name="Rounded Rectangle 12"/>
          <p:cNvSpPr/>
          <p:nvPr/>
        </p:nvSpPr>
        <p:spPr>
          <a:xfrm>
            <a:off x="501680" y="4817162"/>
            <a:ext cx="4249224" cy="1836301"/>
          </a:xfrm>
          <a:prstGeom prst="roundRect">
            <a:avLst/>
          </a:prstGeom>
          <a:solidFill>
            <a:srgbClr val="ED217C"/>
          </a:solidFill>
          <a:ln>
            <a:solidFill>
              <a:srgbClr val="ED21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t>Psychology </a:t>
            </a:r>
            <a:r>
              <a:rPr lang="en-GB" dirty="0"/>
              <a:t>– In order to work in psychology or become a psychiatrist, you will need a psychology degree accredited by the BPS.</a:t>
            </a:r>
          </a:p>
        </p:txBody>
      </p:sp>
      <p:sp>
        <p:nvSpPr>
          <p:cNvPr id="14" name="Rounded Rectangle 13"/>
          <p:cNvSpPr/>
          <p:nvPr/>
        </p:nvSpPr>
        <p:spPr>
          <a:xfrm>
            <a:off x="5038531" y="4817162"/>
            <a:ext cx="4284373" cy="1836301"/>
          </a:xfrm>
          <a:prstGeom prst="round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t>Engineering</a:t>
            </a:r>
            <a:r>
              <a:rPr lang="en-GB" dirty="0"/>
              <a:t> – Some Engineering jobs do accept closely related degrees, such as Maths and Physics, but many require a degree in Engineering. </a:t>
            </a:r>
          </a:p>
        </p:txBody>
      </p:sp>
      <p:sp>
        <p:nvSpPr>
          <p:cNvPr id="9" name="Rounded Rectangle 8"/>
          <p:cNvSpPr/>
          <p:nvPr/>
        </p:nvSpPr>
        <p:spPr>
          <a:xfrm>
            <a:off x="4429300" y="2634163"/>
            <a:ext cx="3570034" cy="1948872"/>
          </a:xfrm>
          <a:prstGeom prst="roundRect">
            <a:avLst/>
          </a:prstGeom>
          <a:solidFill>
            <a:srgbClr val="132E4B"/>
          </a:solidFill>
          <a:ln>
            <a:solidFill>
              <a:srgbClr val="132E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t>Medicine </a:t>
            </a:r>
            <a:r>
              <a:rPr lang="en-GB" dirty="0"/>
              <a:t>– In order to become a doctor, you must complete a Medical degree.</a:t>
            </a:r>
          </a:p>
        </p:txBody>
      </p:sp>
      <p:sp>
        <p:nvSpPr>
          <p:cNvPr id="5" name="Rounded Rectangle 4"/>
          <p:cNvSpPr/>
          <p:nvPr/>
        </p:nvSpPr>
        <p:spPr>
          <a:xfrm>
            <a:off x="501678" y="2668254"/>
            <a:ext cx="3570034" cy="1948872"/>
          </a:xfrm>
          <a:prstGeom prst="roundRect">
            <a:avLst/>
          </a:prstGeom>
          <a:solidFill>
            <a:srgbClr val="0F7CC6"/>
          </a:solidFill>
          <a:ln>
            <a:solidFill>
              <a:srgbClr val="0F7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t>Law</a:t>
            </a:r>
            <a:r>
              <a:rPr lang="en-GB" dirty="0"/>
              <a:t> – To practice Law, you will need a degree (including a degree apprenticeship) in Law.</a:t>
            </a:r>
          </a:p>
        </p:txBody>
      </p:sp>
    </p:spTree>
    <p:extLst>
      <p:ext uri="{BB962C8B-B14F-4D97-AF65-F5344CB8AC3E}">
        <p14:creationId xmlns:p14="http://schemas.microsoft.com/office/powerpoint/2010/main" val="376071199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9"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680" y="513184"/>
            <a:ext cx="4536851" cy="794107"/>
          </a:xfrm>
          <a:prstGeom prst="rect">
            <a:avLst/>
          </a:prstGeom>
          <a:solidFill>
            <a:srgbClr val="132E4B"/>
          </a:solidFill>
          <a:ln>
            <a:solidFill>
              <a:srgbClr val="132E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latin typeface="Roboto" panose="02000000000000000000" pitchFamily="2" charset="0"/>
                <a:ea typeface="Roboto" panose="02000000000000000000" pitchFamily="2" charset="0"/>
                <a:cs typeface="Roboto" panose="02000000000000000000" pitchFamily="2" charset="0"/>
              </a:rPr>
              <a:t>COURSE TO CAREER</a:t>
            </a:r>
          </a:p>
        </p:txBody>
      </p:sp>
      <p:sp>
        <p:nvSpPr>
          <p:cNvPr id="3" name="Rounded Rectangle 2"/>
          <p:cNvSpPr/>
          <p:nvPr/>
        </p:nvSpPr>
        <p:spPr>
          <a:xfrm>
            <a:off x="501678" y="1463122"/>
            <a:ext cx="11425277" cy="1008527"/>
          </a:xfrm>
          <a:prstGeom prst="roundRect">
            <a:avLst/>
          </a:prstGeom>
          <a:solidFill>
            <a:srgbClr val="0B9444"/>
          </a:solidFill>
          <a:ln>
            <a:solidFill>
              <a:srgbClr val="0B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Some careers require additional qualifications. Can you guess what some of these may be?</a:t>
            </a:r>
          </a:p>
        </p:txBody>
      </p:sp>
      <p:sp>
        <p:nvSpPr>
          <p:cNvPr id="5" name="Rounded Rectangle 4"/>
          <p:cNvSpPr/>
          <p:nvPr/>
        </p:nvSpPr>
        <p:spPr>
          <a:xfrm>
            <a:off x="501678" y="2624049"/>
            <a:ext cx="3294817" cy="1948872"/>
          </a:xfrm>
          <a:prstGeom prst="roundRect">
            <a:avLst/>
          </a:prstGeom>
          <a:solidFill>
            <a:srgbClr val="ED217C"/>
          </a:solidFill>
          <a:ln>
            <a:solidFill>
              <a:srgbClr val="ED21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t>Law</a:t>
            </a:r>
            <a:r>
              <a:rPr lang="en-GB" dirty="0"/>
              <a:t> – To practice Law, not only will you need a Law degree, but also a postgraduate LPC qualification.</a:t>
            </a:r>
          </a:p>
        </p:txBody>
      </p:sp>
      <p:sp>
        <p:nvSpPr>
          <p:cNvPr id="9" name="Rounded Rectangle 8"/>
          <p:cNvSpPr/>
          <p:nvPr/>
        </p:nvSpPr>
        <p:spPr>
          <a:xfrm>
            <a:off x="4051139" y="2624049"/>
            <a:ext cx="3784922" cy="1948872"/>
          </a:xfrm>
          <a:prstGeom prst="roundRect">
            <a:avLst/>
          </a:prstGeom>
          <a:solidFill>
            <a:srgbClr val="132E4B"/>
          </a:solidFill>
          <a:ln>
            <a:solidFill>
              <a:srgbClr val="132E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ea typeface="Roboto" panose="02000000000000000000" pitchFamily="2" charset="0"/>
                <a:cs typeface="Roboto" panose="02000000000000000000" pitchFamily="2" charset="0"/>
              </a:rPr>
              <a:t>Psychology</a:t>
            </a:r>
            <a:r>
              <a:rPr lang="en-GB" sz="1600" dirty="0">
                <a:ea typeface="Roboto" panose="02000000000000000000" pitchFamily="2" charset="0"/>
                <a:cs typeface="Roboto" panose="02000000000000000000" pitchFamily="2" charset="0"/>
              </a:rPr>
              <a:t> - To become a psychologist/psychiatrist you will need an undergraduate degree from a BPS accredited university and also an accredited postgraduate qualification in your chosen specialism.</a:t>
            </a:r>
            <a:endParaRPr lang="en-GB" sz="1600" dirty="0"/>
          </a:p>
        </p:txBody>
      </p:sp>
      <p:sp>
        <p:nvSpPr>
          <p:cNvPr id="12" name="Rounded Rectangle 11"/>
          <p:cNvSpPr/>
          <p:nvPr/>
        </p:nvSpPr>
        <p:spPr>
          <a:xfrm>
            <a:off x="8090705" y="2624049"/>
            <a:ext cx="3836251" cy="1948872"/>
          </a:xfrm>
          <a:prstGeom prst="roundRect">
            <a:avLst/>
          </a:prstGeom>
          <a:solidFill>
            <a:srgbClr val="92278F"/>
          </a:solidFill>
          <a:ln>
            <a:solidFill>
              <a:srgbClr val="922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t>Teaching</a:t>
            </a:r>
            <a:r>
              <a:rPr lang="en-GB" sz="1600" dirty="0"/>
              <a:t> - </a:t>
            </a:r>
            <a:r>
              <a:rPr lang="en-GB" sz="1600" dirty="0">
                <a:ea typeface="Roboto" panose="02000000000000000000" pitchFamily="2" charset="0"/>
                <a:cs typeface="Roboto" panose="02000000000000000000" pitchFamily="2" charset="0"/>
              </a:rPr>
              <a:t> To become a teacher, you don’t need a degree in teaching or education, but you will need a degree in any discipline. You will need to do teacher training, or a PGCE in teaching/NVQ.</a:t>
            </a:r>
          </a:p>
        </p:txBody>
      </p:sp>
      <p:sp>
        <p:nvSpPr>
          <p:cNvPr id="13" name="Rounded Rectangle 12"/>
          <p:cNvSpPr/>
          <p:nvPr/>
        </p:nvSpPr>
        <p:spPr>
          <a:xfrm>
            <a:off x="501678" y="4725321"/>
            <a:ext cx="8885389" cy="1398443"/>
          </a:xfrm>
          <a:prstGeom prst="roundRect">
            <a:avLst/>
          </a:prstGeom>
          <a:solidFill>
            <a:srgbClr val="0F7CC6"/>
          </a:solidFill>
          <a:ln>
            <a:solidFill>
              <a:srgbClr val="0F7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t>Medicine</a:t>
            </a:r>
            <a:r>
              <a:rPr lang="en-GB" dirty="0"/>
              <a:t> – To become a medical doctor, you will need various qualifications. </a:t>
            </a:r>
            <a:r>
              <a:rPr lang="en-GB" dirty="0">
                <a:ea typeface="Roboto" panose="02000000000000000000" pitchFamily="2" charset="0"/>
                <a:cs typeface="Roboto" panose="02000000000000000000" pitchFamily="2" charset="0"/>
              </a:rPr>
              <a:t>These include an undergraduate degree in Medicine recognised by the General Medical Council, a 2 year foundation course of general training, 2 years of core medical training and then 4-7 years of specialist training in your chosen area of medicine.</a:t>
            </a:r>
          </a:p>
        </p:txBody>
      </p:sp>
      <p:sp>
        <p:nvSpPr>
          <p:cNvPr id="10" name="Rounded Rectangle 9"/>
          <p:cNvSpPr/>
          <p:nvPr/>
        </p:nvSpPr>
        <p:spPr>
          <a:xfrm>
            <a:off x="501677" y="6273215"/>
            <a:ext cx="8885389" cy="442359"/>
          </a:xfrm>
          <a:prstGeom prst="roundRect">
            <a:avLst>
              <a:gd name="adj" fmla="val 50000"/>
            </a:avLst>
          </a:prstGeom>
          <a:solidFill>
            <a:srgbClr val="FFDE16"/>
          </a:solidFill>
          <a:ln>
            <a:solidFill>
              <a:srgbClr val="FFDE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b="1" dirty="0">
                <a:latin typeface="Roboto" panose="02000000000000000000" pitchFamily="2" charset="0"/>
                <a:ea typeface="Roboto" panose="02000000000000000000" pitchFamily="2" charset="0"/>
                <a:cs typeface="Roboto" panose="02000000000000000000" pitchFamily="2" charset="0"/>
              </a:rPr>
              <a:t>Can you think of any more careers that may require additional qualifications?</a:t>
            </a:r>
          </a:p>
        </p:txBody>
      </p:sp>
    </p:spTree>
    <p:extLst>
      <p:ext uri="{BB962C8B-B14F-4D97-AF65-F5344CB8AC3E}">
        <p14:creationId xmlns:p14="http://schemas.microsoft.com/office/powerpoint/2010/main" val="207766717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2" grpId="0" animBg="1"/>
      <p:bldP spid="13"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01680" y="1589388"/>
            <a:ext cx="11188750" cy="1327432"/>
          </a:xfrm>
          <a:prstGeom prst="roundRect">
            <a:avLst/>
          </a:prstGeom>
          <a:solidFill>
            <a:srgbClr val="ED217C"/>
          </a:solidFill>
          <a:ln>
            <a:solidFill>
              <a:srgbClr val="ED21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ea typeface="Roboto" panose="02000000000000000000" pitchFamily="2" charset="0"/>
                <a:cs typeface="Roboto" panose="02000000000000000000" pitchFamily="2" charset="0"/>
              </a:rPr>
              <a:t>DOES YOUR IDEAL CAREER REQUIRE ANY ADDITIONAL QUALIFICATIONS?</a:t>
            </a:r>
          </a:p>
        </p:txBody>
      </p:sp>
      <p:sp>
        <p:nvSpPr>
          <p:cNvPr id="3" name="Rectangle 2"/>
          <p:cNvSpPr/>
          <p:nvPr/>
        </p:nvSpPr>
        <p:spPr>
          <a:xfrm>
            <a:off x="501680" y="513184"/>
            <a:ext cx="4536851" cy="794107"/>
          </a:xfrm>
          <a:prstGeom prst="rect">
            <a:avLst/>
          </a:prstGeom>
          <a:solidFill>
            <a:srgbClr val="132E4B"/>
          </a:solidFill>
          <a:ln>
            <a:solidFill>
              <a:srgbClr val="132E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latin typeface="Roboto" panose="02000000000000000000" pitchFamily="2" charset="0"/>
                <a:ea typeface="Roboto" panose="02000000000000000000" pitchFamily="2" charset="0"/>
                <a:cs typeface="Roboto" panose="02000000000000000000" pitchFamily="2" charset="0"/>
              </a:rPr>
              <a:t>COURSE TO CAREER</a:t>
            </a:r>
          </a:p>
        </p:txBody>
      </p:sp>
      <p:pic>
        <p:nvPicPr>
          <p:cNvPr id="4" name="Picture 18" descr="Question Mark - - Gif Png Soru Işareti Clipart - Full Size Clipart  (#1255333) - PinClipart"/>
          <p:cNvPicPr>
            <a:picLocks noChangeAspect="1" noChangeArrowheads="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rot="21219788">
            <a:off x="4918418" y="3417103"/>
            <a:ext cx="2355272" cy="310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084493"/>
      </p:ext>
    </p:extLst>
  </p:cSld>
  <p:clrMapOvr>
    <a:masterClrMapping/>
  </p:clrMapOvr>
  <p:transition spd="slow">
    <p:push/>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680" y="513184"/>
            <a:ext cx="4536851" cy="794107"/>
          </a:xfrm>
          <a:prstGeom prst="rect">
            <a:avLst/>
          </a:prstGeom>
          <a:solidFill>
            <a:srgbClr val="132E4B"/>
          </a:solidFill>
          <a:ln>
            <a:solidFill>
              <a:srgbClr val="132E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latin typeface="Roboto" panose="02000000000000000000" pitchFamily="2" charset="0"/>
                <a:ea typeface="Roboto" panose="02000000000000000000" pitchFamily="2" charset="0"/>
                <a:cs typeface="Roboto" panose="02000000000000000000" pitchFamily="2" charset="0"/>
              </a:rPr>
              <a:t>COURSE TO CAREER</a:t>
            </a:r>
          </a:p>
        </p:txBody>
      </p:sp>
      <p:sp>
        <p:nvSpPr>
          <p:cNvPr id="3" name="Rounded Rectangle 2"/>
          <p:cNvSpPr/>
          <p:nvPr/>
        </p:nvSpPr>
        <p:spPr>
          <a:xfrm>
            <a:off x="501680" y="1589389"/>
            <a:ext cx="11281348" cy="1049640"/>
          </a:xfrm>
          <a:prstGeom prst="round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solidFill>
                <a:latin typeface="Roboto" panose="02000000000000000000" pitchFamily="2" charset="0"/>
                <a:ea typeface="Roboto" panose="02000000000000000000" pitchFamily="2" charset="0"/>
                <a:cs typeface="Roboto" panose="02000000000000000000" pitchFamily="2" charset="0"/>
              </a:rPr>
              <a:t>WHY DO PEOPLE DO POSTGRADUATE STUDY?</a:t>
            </a:r>
          </a:p>
        </p:txBody>
      </p:sp>
      <p:sp>
        <p:nvSpPr>
          <p:cNvPr id="4" name="Rounded Rectangle 3"/>
          <p:cNvSpPr/>
          <p:nvPr/>
        </p:nvSpPr>
        <p:spPr>
          <a:xfrm>
            <a:off x="501681" y="2805379"/>
            <a:ext cx="8746492" cy="3780616"/>
          </a:xfrm>
          <a:prstGeom prst="roundRect">
            <a:avLst/>
          </a:prstGeom>
          <a:solidFill>
            <a:srgbClr val="0B9444"/>
          </a:solidFill>
          <a:ln>
            <a:solidFill>
              <a:srgbClr val="0B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2000" dirty="0">
                <a:ea typeface="Roboto" panose="02000000000000000000" pitchFamily="2" charset="0"/>
                <a:cs typeface="Roboto" panose="02000000000000000000" pitchFamily="2" charset="0"/>
              </a:rPr>
              <a:t>They enjoy the subject and want to become an expert in a specific field/industry.</a:t>
            </a:r>
          </a:p>
          <a:p>
            <a:pPr marL="285750" indent="-285750">
              <a:buFont typeface="Arial" panose="020B0604020202020204" pitchFamily="34" charset="0"/>
              <a:buChar char="•"/>
            </a:pPr>
            <a:r>
              <a:rPr lang="en-GB" sz="2000" dirty="0">
                <a:ea typeface="Roboto" panose="02000000000000000000" pitchFamily="2" charset="0"/>
                <a:cs typeface="Roboto" panose="02000000000000000000" pitchFamily="2" charset="0"/>
              </a:rPr>
              <a:t>They still don’t know what career they want.</a:t>
            </a:r>
          </a:p>
          <a:p>
            <a:pPr marL="285750" indent="-285750">
              <a:buFont typeface="Arial" panose="020B0604020202020204" pitchFamily="34" charset="0"/>
              <a:buChar char="•"/>
            </a:pPr>
            <a:r>
              <a:rPr lang="en-GB" sz="2000" dirty="0">
                <a:ea typeface="Roboto" panose="02000000000000000000" pitchFamily="2" charset="0"/>
                <a:cs typeface="Roboto" panose="02000000000000000000" pitchFamily="2" charset="0"/>
              </a:rPr>
              <a:t>There’s even more graduate premium!</a:t>
            </a:r>
          </a:p>
          <a:p>
            <a:pPr marL="742950" lvl="1" indent="-285750">
              <a:buFont typeface="Courier New" panose="02070309020205020404" pitchFamily="49" charset="0"/>
              <a:buChar char="o"/>
            </a:pPr>
            <a:r>
              <a:rPr lang="en-GB" sz="2000" dirty="0">
                <a:ea typeface="Roboto" panose="02000000000000000000" pitchFamily="2" charset="0"/>
                <a:cs typeface="Roboto" panose="02000000000000000000" pitchFamily="2" charset="0"/>
              </a:rPr>
              <a:t>The average salary of a graduate is roughly £10,000 higher per year than a non-graduate, and the average salary of a postgraduate is roughly £6,000 higher per year than a graduate.</a:t>
            </a:r>
          </a:p>
          <a:p>
            <a:pPr marL="742950" lvl="1" indent="-285750">
              <a:buFont typeface="Courier New" panose="02070309020205020404" pitchFamily="49" charset="0"/>
              <a:buChar char="o"/>
            </a:pPr>
            <a:r>
              <a:rPr lang="en-GB" sz="2000" dirty="0">
                <a:ea typeface="Roboto" panose="02000000000000000000" pitchFamily="2" charset="0"/>
                <a:cs typeface="Roboto" panose="02000000000000000000" pitchFamily="2" charset="0"/>
              </a:rPr>
              <a:t>That’s £16,000 more per year! Over a period of 5 years, a postgraduate will have earned on average £80,000 more than a non-graduate!</a:t>
            </a:r>
          </a:p>
        </p:txBody>
      </p:sp>
      <p:pic>
        <p:nvPicPr>
          <p:cNvPr id="3074" name="Picture 2" descr="Drawing Child , Cartoon Books Transparen #1643724 - PNG Images - PNGio"/>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063" l="0" r="100000"/>
                    </a14:imgEffect>
                  </a14:imgLayer>
                </a14:imgProps>
              </a:ext>
              <a:ext uri="{28A0092B-C50C-407E-A947-70E740481C1C}">
                <a14:useLocalDpi xmlns:a14="http://schemas.microsoft.com/office/drawing/2010/main" val="0"/>
              </a:ext>
            </a:extLst>
          </a:blip>
          <a:srcRect/>
          <a:stretch>
            <a:fillRect/>
          </a:stretch>
        </p:blipFill>
        <p:spPr bwMode="auto">
          <a:xfrm>
            <a:off x="9605942" y="2693321"/>
            <a:ext cx="2177086" cy="3128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7269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680" y="513184"/>
            <a:ext cx="4536851" cy="794107"/>
          </a:xfrm>
          <a:prstGeom prst="rect">
            <a:avLst/>
          </a:prstGeom>
          <a:solidFill>
            <a:srgbClr val="132E4B"/>
          </a:solidFill>
          <a:ln>
            <a:solidFill>
              <a:srgbClr val="132E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latin typeface="Roboto" panose="02000000000000000000" pitchFamily="2" charset="0"/>
                <a:ea typeface="Roboto" panose="02000000000000000000" pitchFamily="2" charset="0"/>
                <a:cs typeface="Roboto" panose="02000000000000000000" pitchFamily="2" charset="0"/>
              </a:rPr>
              <a:t>COURSE TO CAREER</a:t>
            </a:r>
          </a:p>
        </p:txBody>
      </p:sp>
      <p:sp>
        <p:nvSpPr>
          <p:cNvPr id="3" name="Rounded Rectangle 2"/>
          <p:cNvSpPr/>
          <p:nvPr/>
        </p:nvSpPr>
        <p:spPr>
          <a:xfrm>
            <a:off x="501680" y="1589389"/>
            <a:ext cx="11281348" cy="1049640"/>
          </a:xfrm>
          <a:prstGeom prst="roundRect">
            <a:avLst/>
          </a:prstGeom>
          <a:solidFill>
            <a:srgbClr val="92278F"/>
          </a:solidFill>
          <a:ln>
            <a:solidFill>
              <a:srgbClr val="922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solidFill>
                <a:latin typeface="Roboto" panose="02000000000000000000" pitchFamily="2" charset="0"/>
                <a:ea typeface="Roboto" panose="02000000000000000000" pitchFamily="2" charset="0"/>
                <a:cs typeface="Roboto" panose="02000000000000000000" pitchFamily="2" charset="0"/>
              </a:rPr>
              <a:t>WHERE CAN YOU DO POSTGRAD STUDY?</a:t>
            </a:r>
          </a:p>
        </p:txBody>
      </p:sp>
      <p:sp>
        <p:nvSpPr>
          <p:cNvPr id="4" name="Rounded Rectangle 3"/>
          <p:cNvSpPr/>
          <p:nvPr/>
        </p:nvSpPr>
        <p:spPr>
          <a:xfrm>
            <a:off x="501681" y="2805379"/>
            <a:ext cx="8746492" cy="3780616"/>
          </a:xfrm>
          <a:prstGeom prst="roundRect">
            <a:avLst/>
          </a:prstGeom>
          <a:solidFill>
            <a:srgbClr val="0F7CC6"/>
          </a:solidFill>
          <a:ln>
            <a:solidFill>
              <a:srgbClr val="0F7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2000" dirty="0">
                <a:ea typeface="Roboto" panose="02000000000000000000" pitchFamily="2" charset="0"/>
                <a:cs typeface="Roboto" panose="02000000000000000000" pitchFamily="2" charset="0"/>
              </a:rPr>
              <a:t>Most universities offer postgraduate study, so it may be the case that you can continue on at the same university you do your undergraduate degree at!</a:t>
            </a:r>
          </a:p>
          <a:p>
            <a:pPr marL="800100" lvl="1" indent="-342900">
              <a:buFont typeface="Courier New" panose="02070309020205020404" pitchFamily="49" charset="0"/>
              <a:buChar char="o"/>
            </a:pPr>
            <a:r>
              <a:rPr lang="en-GB" sz="2000" dirty="0">
                <a:ea typeface="Roboto" panose="02000000000000000000" pitchFamily="2" charset="0"/>
                <a:cs typeface="Roboto" panose="02000000000000000000" pitchFamily="2" charset="0"/>
              </a:rPr>
              <a:t>Some universities will even offer discounted postgrad tuition fees or bursaries for students that remain at the same university!</a:t>
            </a:r>
          </a:p>
          <a:p>
            <a:pPr marL="285750" indent="-285750">
              <a:buFont typeface="Arial" panose="020B0604020202020204" pitchFamily="34" charset="0"/>
              <a:buChar char="•"/>
            </a:pPr>
            <a:r>
              <a:rPr lang="en-GB" sz="2000" dirty="0">
                <a:ea typeface="Roboto" panose="02000000000000000000" pitchFamily="2" charset="0"/>
                <a:cs typeface="Roboto" panose="02000000000000000000" pitchFamily="2" charset="0"/>
              </a:rPr>
              <a:t>You don’t have to stay at the same university for postgraduate study, some universities will specialise in different areas of the subject and offer different courses – it could be worth checking university rankings for them!</a:t>
            </a:r>
          </a:p>
          <a:p>
            <a:pPr marL="285750" indent="-285750">
              <a:buFont typeface="Arial" panose="020B0604020202020204" pitchFamily="34" charset="0"/>
              <a:buChar char="•"/>
            </a:pPr>
            <a:r>
              <a:rPr lang="en-GB" sz="2000" dirty="0">
                <a:ea typeface="Roboto" panose="02000000000000000000" pitchFamily="2" charset="0"/>
                <a:cs typeface="Roboto" panose="02000000000000000000" pitchFamily="2" charset="0"/>
              </a:rPr>
              <a:t>Some students also choose to move back home for postgraduate study, whilst working and studying part-time.</a:t>
            </a:r>
          </a:p>
        </p:txBody>
      </p:sp>
      <p:pic>
        <p:nvPicPr>
          <p:cNvPr id="2058" name="Picture 10" descr="Map Cartoon png download - 1024*768 - Free Transparent Map png Download. -  CleanPNG / Kiss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16413" t="21542" r="11351" b="11623"/>
          <a:stretch/>
        </p:blipFill>
        <p:spPr bwMode="auto">
          <a:xfrm>
            <a:off x="9239063" y="3663539"/>
            <a:ext cx="2952937" cy="2064296"/>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Question mark - Uncyclopedia, the content-free encycloped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35882" y="2805379"/>
            <a:ext cx="2109191" cy="2109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20101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01593" y="1949515"/>
            <a:ext cx="10073087" cy="1605247"/>
          </a:xfrm>
          <a:prstGeom prst="roundRect">
            <a:avLst/>
          </a:prstGeom>
          <a:solidFill>
            <a:srgbClr val="ED217C"/>
          </a:solidFill>
          <a:ln>
            <a:solidFill>
              <a:srgbClr val="ED21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ea typeface="Roboto" panose="02000000000000000000" pitchFamily="2" charset="0"/>
                <a:cs typeface="Roboto" panose="02000000000000000000" pitchFamily="2" charset="0"/>
              </a:rPr>
              <a:t>IDENTIFY 3 DIFFERENT POSTGRADUATE COURSES THAT YOU COULD COMPLETE AFTER YOUR CHOSEN UNDERGRADUATE COURSE!</a:t>
            </a:r>
          </a:p>
        </p:txBody>
      </p:sp>
      <p:pic>
        <p:nvPicPr>
          <p:cNvPr id="7170" name="Picture 2" descr="magnifying glass 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680" y="4229204"/>
            <a:ext cx="2628795" cy="262879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01680" y="513184"/>
            <a:ext cx="5497675" cy="794107"/>
          </a:xfrm>
          <a:prstGeom prst="rect">
            <a:avLst/>
          </a:prstGeom>
          <a:solidFill>
            <a:srgbClr val="132E4B"/>
          </a:solidFill>
          <a:ln>
            <a:solidFill>
              <a:srgbClr val="132E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latin typeface="Roboto" panose="02000000000000000000" pitchFamily="2" charset="0"/>
                <a:ea typeface="Roboto" panose="02000000000000000000" pitchFamily="2" charset="0"/>
                <a:cs typeface="Roboto" panose="02000000000000000000" pitchFamily="2" charset="0"/>
              </a:rPr>
              <a:t>INDEPENDENT ACTIVITY</a:t>
            </a:r>
          </a:p>
        </p:txBody>
      </p:sp>
    </p:spTree>
    <p:extLst>
      <p:ext uri="{BB962C8B-B14F-4D97-AF65-F5344CB8AC3E}">
        <p14:creationId xmlns:p14="http://schemas.microsoft.com/office/powerpoint/2010/main" val="2592762277"/>
      </p:ext>
    </p:extLst>
  </p:cSld>
  <p:clrMapOvr>
    <a:masterClrMapping/>
  </p:clrMapOvr>
  <p:transition spd="slow">
    <p:push/>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01679" y="1581259"/>
            <a:ext cx="11208539" cy="4098501"/>
          </a:xfrm>
          <a:prstGeom prst="roundRect">
            <a:avLst/>
          </a:prstGeom>
          <a:solidFill>
            <a:srgbClr val="92278F"/>
          </a:solidFill>
          <a:ln>
            <a:solidFill>
              <a:srgbClr val="922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ea typeface="Roboto" panose="02000000000000000000" pitchFamily="2" charset="0"/>
                <a:cs typeface="Roboto" panose="02000000000000000000" pitchFamily="2" charset="0"/>
              </a:rPr>
              <a:t>I CHALLENGE YOU TO: </a:t>
            </a:r>
          </a:p>
          <a:p>
            <a:pPr marL="514350" indent="-514350" algn="ctr">
              <a:buFont typeface="+mj-lt"/>
              <a:buAutoNum type="arabicPeriod"/>
            </a:pPr>
            <a:r>
              <a:rPr lang="en-GB" sz="3200" b="1" dirty="0">
                <a:ea typeface="Roboto" panose="02000000000000000000" pitchFamily="2" charset="0"/>
                <a:cs typeface="Roboto" panose="02000000000000000000" pitchFamily="2" charset="0"/>
              </a:rPr>
              <a:t>JOIN A SOCIETY</a:t>
            </a:r>
          </a:p>
          <a:p>
            <a:pPr marL="514350" indent="-514350" algn="ctr">
              <a:buFont typeface="+mj-lt"/>
              <a:buAutoNum type="arabicPeriod"/>
            </a:pPr>
            <a:r>
              <a:rPr lang="en-GB" sz="3200" b="1" dirty="0">
                <a:ea typeface="Roboto" panose="02000000000000000000" pitchFamily="2" charset="0"/>
                <a:cs typeface="Roboto" panose="02000000000000000000" pitchFamily="2" charset="0"/>
              </a:rPr>
              <a:t>LEARN TO COOK A NEW MEAL</a:t>
            </a:r>
          </a:p>
          <a:p>
            <a:pPr marL="514350" indent="-514350" algn="ctr">
              <a:buFont typeface="+mj-lt"/>
              <a:buAutoNum type="arabicPeriod"/>
            </a:pPr>
            <a:r>
              <a:rPr lang="en-GB" sz="3200" b="1" dirty="0">
                <a:ea typeface="Roboto" panose="02000000000000000000" pitchFamily="2" charset="0"/>
                <a:cs typeface="Roboto" panose="02000000000000000000" pitchFamily="2" charset="0"/>
              </a:rPr>
              <a:t>EXPLORE YOUR STUDENT’S UNION</a:t>
            </a:r>
          </a:p>
          <a:p>
            <a:pPr marL="514350" indent="-514350" algn="ctr">
              <a:buFont typeface="+mj-lt"/>
              <a:buAutoNum type="arabicPeriod"/>
            </a:pPr>
            <a:r>
              <a:rPr lang="en-GB" sz="3200" b="1" dirty="0">
                <a:ea typeface="Roboto" panose="02000000000000000000" pitchFamily="2" charset="0"/>
                <a:cs typeface="Roboto" panose="02000000000000000000" pitchFamily="2" charset="0"/>
              </a:rPr>
              <a:t>DISCOVER WHAT THE CITY HAS TO OFFER!</a:t>
            </a:r>
          </a:p>
          <a:p>
            <a:pPr marL="514350" indent="-514350" algn="ctr">
              <a:buFont typeface="+mj-lt"/>
              <a:buAutoNum type="arabicPeriod"/>
            </a:pPr>
            <a:r>
              <a:rPr lang="en-GB" sz="3200" b="1" dirty="0">
                <a:ea typeface="Roboto" panose="02000000000000000000" pitchFamily="2" charset="0"/>
                <a:cs typeface="Roboto" panose="02000000000000000000" pitchFamily="2" charset="0"/>
              </a:rPr>
              <a:t>HAVE FUN AND MAKE THE MOST OF YOUR UNIVERSITY EXPERIENCE!</a:t>
            </a:r>
          </a:p>
        </p:txBody>
      </p:sp>
      <p:sp>
        <p:nvSpPr>
          <p:cNvPr id="7" name="Rectangle 6"/>
          <p:cNvSpPr/>
          <p:nvPr/>
        </p:nvSpPr>
        <p:spPr>
          <a:xfrm>
            <a:off x="501680" y="469642"/>
            <a:ext cx="6077539" cy="794107"/>
          </a:xfrm>
          <a:prstGeom prst="rect">
            <a:avLst/>
          </a:prstGeom>
          <a:solidFill>
            <a:srgbClr val="132E4B"/>
          </a:solidFill>
          <a:ln>
            <a:solidFill>
              <a:srgbClr val="132E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latin typeface="Roboto" panose="02000000000000000000" pitchFamily="2" charset="0"/>
                <a:ea typeface="Roboto" panose="02000000000000000000" pitchFamily="2" charset="0"/>
                <a:cs typeface="Roboto" panose="02000000000000000000" pitchFamily="2" charset="0"/>
              </a:rPr>
              <a:t>GOODBYE AND GOOD LUCK!</a:t>
            </a:r>
          </a:p>
        </p:txBody>
      </p:sp>
    </p:spTree>
    <p:extLst>
      <p:ext uri="{BB962C8B-B14F-4D97-AF65-F5344CB8AC3E}">
        <p14:creationId xmlns:p14="http://schemas.microsoft.com/office/powerpoint/2010/main" val="724888099"/>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8839" y="408824"/>
            <a:ext cx="5060921" cy="891872"/>
          </a:xfrm>
          <a:prstGeom prst="rect">
            <a:avLst/>
          </a:prstGeom>
          <a:solidFill>
            <a:srgbClr val="0F7CC6"/>
          </a:solidFill>
          <a:ln>
            <a:solidFill>
              <a:srgbClr val="0F7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SESSION OBJECTIVES</a:t>
            </a:r>
          </a:p>
        </p:txBody>
      </p:sp>
      <p:sp>
        <p:nvSpPr>
          <p:cNvPr id="3" name="Rounded Rectangle 2"/>
          <p:cNvSpPr/>
          <p:nvPr/>
        </p:nvSpPr>
        <p:spPr>
          <a:xfrm>
            <a:off x="640080" y="1659568"/>
            <a:ext cx="10515600" cy="1110701"/>
          </a:xfrm>
          <a:prstGeom prst="roundRect">
            <a:avLst>
              <a:gd name="adj" fmla="val 10000"/>
            </a:avLst>
          </a:prstGeom>
          <a:solidFill>
            <a:srgbClr val="00AEEF"/>
          </a:solidFill>
          <a:ln>
            <a:solidFill>
              <a:srgbClr val="00AEEF"/>
            </a:solidFill>
          </a:ln>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txBody>
          <a:bodyPr/>
          <a:lstStyle/>
          <a:p>
            <a:endParaRPr lang="en-GB"/>
          </a:p>
        </p:txBody>
      </p:sp>
      <p:sp>
        <p:nvSpPr>
          <p:cNvPr id="5" name="Rectangle 4" descr="Blog"/>
          <p:cNvSpPr/>
          <p:nvPr/>
        </p:nvSpPr>
        <p:spPr>
          <a:xfrm>
            <a:off x="857151" y="1833596"/>
            <a:ext cx="762643" cy="762643"/>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6" name="Group 5"/>
          <p:cNvGrpSpPr/>
          <p:nvPr/>
        </p:nvGrpSpPr>
        <p:grpSpPr>
          <a:xfrm>
            <a:off x="1881051" y="1659568"/>
            <a:ext cx="9165772" cy="1110701"/>
            <a:chOff x="1282860" y="601630"/>
            <a:chExt cx="9232739" cy="1110701"/>
          </a:xfrm>
        </p:grpSpPr>
        <p:sp>
          <p:nvSpPr>
            <p:cNvPr id="7" name="Rectangle 6"/>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a:lstStyle/>
            <a:p>
              <a:endParaRPr lang="en-GB"/>
            </a:p>
          </p:txBody>
        </p:sp>
        <p:sp>
          <p:nvSpPr>
            <p:cNvPr id="8" name="Rectangle 7"/>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lvl="0" algn="l" defTabSz="1244600">
                <a:lnSpc>
                  <a:spcPct val="90000"/>
                </a:lnSpc>
                <a:spcBef>
                  <a:spcPct val="0"/>
                </a:spcBef>
                <a:spcAft>
                  <a:spcPct val="35000"/>
                </a:spcAft>
              </a:pPr>
              <a:r>
                <a:rPr lang="en-US" sz="2400" b="1" kern="1200" dirty="0">
                  <a:solidFill>
                    <a:schemeClr val="bg1"/>
                  </a:solidFill>
                </a:rPr>
                <a:t>OBJECTIVE 1: </a:t>
              </a:r>
              <a:r>
                <a:rPr lang="en-US" sz="2400" kern="1200" dirty="0">
                  <a:solidFill>
                    <a:schemeClr val="bg1"/>
                  </a:solidFill>
                </a:rPr>
                <a:t>To understand about placement years and studying abroad.</a:t>
              </a:r>
            </a:p>
          </p:txBody>
        </p:sp>
      </p:grpSp>
      <p:sp>
        <p:nvSpPr>
          <p:cNvPr id="9" name="Rounded Rectangle 8"/>
          <p:cNvSpPr/>
          <p:nvPr/>
        </p:nvSpPr>
        <p:spPr>
          <a:xfrm>
            <a:off x="640080" y="3096481"/>
            <a:ext cx="10515600" cy="1110701"/>
          </a:xfrm>
          <a:prstGeom prst="roundRect">
            <a:avLst>
              <a:gd name="adj" fmla="val 10000"/>
            </a:avLst>
          </a:prstGeom>
          <a:solidFill>
            <a:srgbClr val="0F7CC6"/>
          </a:solidFill>
          <a:ln>
            <a:solidFill>
              <a:srgbClr val="0F7CC6"/>
            </a:solidFill>
          </a:ln>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txBody>
          <a:bodyPr/>
          <a:lstStyle/>
          <a:p>
            <a:endParaRPr lang="en-GB"/>
          </a:p>
        </p:txBody>
      </p:sp>
      <p:sp>
        <p:nvSpPr>
          <p:cNvPr id="10" name="Rectangle 9" descr="Blog"/>
          <p:cNvSpPr/>
          <p:nvPr/>
        </p:nvSpPr>
        <p:spPr>
          <a:xfrm>
            <a:off x="857151" y="3270509"/>
            <a:ext cx="762643" cy="762643"/>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11" name="Group 10"/>
          <p:cNvGrpSpPr/>
          <p:nvPr/>
        </p:nvGrpSpPr>
        <p:grpSpPr>
          <a:xfrm>
            <a:off x="1881051" y="3096481"/>
            <a:ext cx="9165772" cy="1110701"/>
            <a:chOff x="1282860" y="601630"/>
            <a:chExt cx="9232739" cy="1110701"/>
          </a:xfrm>
        </p:grpSpPr>
        <p:sp>
          <p:nvSpPr>
            <p:cNvPr id="12" name="Rectangle 11"/>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a:lstStyle/>
            <a:p>
              <a:endParaRPr lang="en-GB"/>
            </a:p>
          </p:txBody>
        </p:sp>
        <p:sp>
          <p:nvSpPr>
            <p:cNvPr id="13" name="Rectangle 12"/>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lvl="0" algn="l" defTabSz="1244600">
                <a:lnSpc>
                  <a:spcPct val="90000"/>
                </a:lnSpc>
                <a:spcBef>
                  <a:spcPct val="0"/>
                </a:spcBef>
                <a:spcAft>
                  <a:spcPct val="35000"/>
                </a:spcAft>
              </a:pPr>
              <a:r>
                <a:rPr lang="en-US" sz="2400" b="1" kern="1200" dirty="0">
                  <a:solidFill>
                    <a:schemeClr val="bg1"/>
                  </a:solidFill>
                </a:rPr>
                <a:t>OBJECTIVE 2: </a:t>
              </a:r>
              <a:r>
                <a:rPr lang="en-US" sz="2400" kern="1200" dirty="0">
                  <a:solidFill>
                    <a:schemeClr val="bg1"/>
                  </a:solidFill>
                </a:rPr>
                <a:t>To understand graduate employability and discover graduate opportunities.</a:t>
              </a:r>
            </a:p>
          </p:txBody>
        </p:sp>
      </p:grpSp>
      <p:sp>
        <p:nvSpPr>
          <p:cNvPr id="14" name="Rounded Rectangle 13"/>
          <p:cNvSpPr/>
          <p:nvPr/>
        </p:nvSpPr>
        <p:spPr>
          <a:xfrm>
            <a:off x="640080" y="4566054"/>
            <a:ext cx="10515600" cy="1110701"/>
          </a:xfrm>
          <a:prstGeom prst="roundRect">
            <a:avLst>
              <a:gd name="adj" fmla="val 10000"/>
            </a:avLst>
          </a:prstGeom>
          <a:solidFill>
            <a:srgbClr val="132E4B"/>
          </a:solidFill>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txBody>
          <a:bodyPr/>
          <a:lstStyle/>
          <a:p>
            <a:endParaRPr lang="en-GB"/>
          </a:p>
        </p:txBody>
      </p:sp>
      <p:sp>
        <p:nvSpPr>
          <p:cNvPr id="15" name="Rectangle 14" descr="Blog"/>
          <p:cNvSpPr/>
          <p:nvPr/>
        </p:nvSpPr>
        <p:spPr>
          <a:xfrm>
            <a:off x="857151" y="4740082"/>
            <a:ext cx="762643" cy="762643"/>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16" name="Group 15"/>
          <p:cNvGrpSpPr/>
          <p:nvPr/>
        </p:nvGrpSpPr>
        <p:grpSpPr>
          <a:xfrm>
            <a:off x="1881051" y="4566054"/>
            <a:ext cx="9165772" cy="1110701"/>
            <a:chOff x="1282860" y="601630"/>
            <a:chExt cx="9232739" cy="1110701"/>
          </a:xfrm>
        </p:grpSpPr>
        <p:sp>
          <p:nvSpPr>
            <p:cNvPr id="17" name="Rectangle 16"/>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a:lstStyle/>
            <a:p>
              <a:endParaRPr lang="en-GB"/>
            </a:p>
          </p:txBody>
        </p:sp>
        <p:sp>
          <p:nvSpPr>
            <p:cNvPr id="18" name="Rectangle 17"/>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lvl="0" algn="l" defTabSz="1244600">
                <a:lnSpc>
                  <a:spcPct val="90000"/>
                </a:lnSpc>
                <a:spcBef>
                  <a:spcPct val="0"/>
                </a:spcBef>
                <a:spcAft>
                  <a:spcPct val="35000"/>
                </a:spcAft>
              </a:pPr>
              <a:r>
                <a:rPr lang="en-US" sz="2400" b="1" kern="1200" dirty="0">
                  <a:solidFill>
                    <a:schemeClr val="bg1"/>
                  </a:solidFill>
                </a:rPr>
                <a:t>OBJECTIVE 3:</a:t>
              </a:r>
              <a:r>
                <a:rPr lang="en-US" sz="2400" kern="1200" dirty="0">
                  <a:solidFill>
                    <a:schemeClr val="bg1"/>
                  </a:solidFill>
                </a:rPr>
                <a:t> To understand postgraduate study options and professional training programs.</a:t>
              </a:r>
            </a:p>
          </p:txBody>
        </p:sp>
      </p:grpSp>
    </p:spTree>
    <p:extLst>
      <p:ext uri="{BB962C8B-B14F-4D97-AF65-F5344CB8AC3E}">
        <p14:creationId xmlns:p14="http://schemas.microsoft.com/office/powerpoint/2010/main" val="33514430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602592"/>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680" y="622184"/>
            <a:ext cx="3765520" cy="685107"/>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FFFF"/>
                </a:solidFill>
                <a:effectLst/>
                <a:uLnTx/>
                <a:uFillTx/>
                <a:latin typeface="Roboto"/>
                <a:ea typeface="+mn-ea"/>
                <a:cs typeface="+mn-cs"/>
              </a:rPr>
              <a:t>DID YOU KNOW?</a:t>
            </a:r>
          </a:p>
        </p:txBody>
      </p:sp>
      <p:sp>
        <p:nvSpPr>
          <p:cNvPr id="3" name="Rounded Rectangle 2"/>
          <p:cNvSpPr/>
          <p:nvPr/>
        </p:nvSpPr>
        <p:spPr>
          <a:xfrm>
            <a:off x="501678" y="1816636"/>
            <a:ext cx="11130027" cy="1949823"/>
          </a:xfrm>
          <a:prstGeom prst="roundRect">
            <a:avLst/>
          </a:prstGeom>
          <a:solidFill>
            <a:srgbClr val="ED217C"/>
          </a:solidFill>
          <a:ln>
            <a:solidFill>
              <a:srgbClr val="ED21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FFFFFF"/>
                </a:solidFill>
                <a:effectLst/>
                <a:uLnTx/>
                <a:uFillTx/>
                <a:latin typeface="Roboto"/>
                <a:ea typeface="+mn-ea"/>
                <a:cs typeface="+mn-cs"/>
              </a:rPr>
              <a:t>CAN YOU TAKE A WHOLE YEAR OUT OF YOUR UNIVERSITY DEGREE TO WORK FOR AN ORGANISATION?</a:t>
            </a:r>
            <a:endParaRPr kumimoji="0" lang="en-GB" sz="3200" b="0" i="0" u="none" strike="noStrike" kern="1200" cap="none" spc="0" normalizeH="0" baseline="0" noProof="0" dirty="0">
              <a:ln>
                <a:noFill/>
              </a:ln>
              <a:solidFill>
                <a:srgbClr val="FFFFFF"/>
              </a:solidFill>
              <a:effectLst/>
              <a:uLnTx/>
              <a:uFillTx/>
              <a:latin typeface="Roboto"/>
              <a:ea typeface="+mn-ea"/>
              <a:cs typeface="+mn-cs"/>
            </a:endParaRPr>
          </a:p>
        </p:txBody>
      </p:sp>
      <p:sp>
        <p:nvSpPr>
          <p:cNvPr id="4" name="TextBox 3"/>
          <p:cNvSpPr txBox="1"/>
          <p:nvPr/>
        </p:nvSpPr>
        <p:spPr>
          <a:xfrm>
            <a:off x="636150" y="4125543"/>
            <a:ext cx="948948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Roboto"/>
                <a:ea typeface="+mn-ea"/>
                <a:cs typeface="+mn-cs"/>
              </a:rPr>
              <a:t>Answer = Yes</a:t>
            </a:r>
            <a:r>
              <a:rPr kumimoji="0" lang="en-GB" sz="1800" b="1" i="0" u="none" strike="noStrike" kern="1200" cap="none" spc="0" normalizeH="0" noProof="0" dirty="0">
                <a:ln>
                  <a:noFill/>
                </a:ln>
                <a:solidFill>
                  <a:srgbClr val="000000"/>
                </a:solidFill>
                <a:effectLst/>
                <a:uLnTx/>
                <a:uFillTx/>
                <a:latin typeface="Roboto"/>
                <a:ea typeface="+mn-ea"/>
                <a:cs typeface="+mn-cs"/>
              </a:rPr>
              <a:t> you can!</a:t>
            </a:r>
            <a:endParaRPr kumimoji="0" lang="en-GB" sz="1800" b="1" i="0" u="none" strike="noStrike" kern="1200" cap="none" spc="0" normalizeH="0" baseline="0" noProof="0" dirty="0">
              <a:ln>
                <a:noFill/>
              </a:ln>
              <a:solidFill>
                <a:srgbClr val="000000"/>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dirty="0">
                <a:ln>
                  <a:noFill/>
                </a:ln>
                <a:solidFill>
                  <a:srgbClr val="000000"/>
                </a:solidFill>
                <a:effectLst/>
                <a:uLnTx/>
                <a:uFillTx/>
                <a:latin typeface="Roboto"/>
                <a:ea typeface="+mn-ea"/>
                <a:cs typeface="+mn-cs"/>
              </a:rPr>
            </a:br>
            <a:r>
              <a:rPr kumimoji="0" lang="en-GB" sz="1800" b="0" i="1" u="none" strike="noStrike" kern="1200" cap="none" spc="0" normalizeH="0" baseline="0" noProof="0" dirty="0">
                <a:ln>
                  <a:noFill/>
                </a:ln>
                <a:solidFill>
                  <a:srgbClr val="000000"/>
                </a:solidFill>
                <a:effectLst/>
                <a:uLnTx/>
                <a:uFillTx/>
                <a:latin typeface="Roboto"/>
                <a:ea typeface="+mn-ea"/>
                <a:cs typeface="+mn-cs"/>
              </a:rPr>
              <a:t>This is often called a placement year, a sandwich year or a year in industry.</a:t>
            </a:r>
          </a:p>
        </p:txBody>
      </p:sp>
    </p:spTree>
    <p:extLst>
      <p:ext uri="{BB962C8B-B14F-4D97-AF65-F5344CB8AC3E}">
        <p14:creationId xmlns:p14="http://schemas.microsoft.com/office/powerpoint/2010/main" val="268725837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680" y="622184"/>
            <a:ext cx="3765520" cy="685107"/>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FFFF"/>
                </a:solidFill>
                <a:effectLst/>
                <a:uLnTx/>
                <a:uFillTx/>
                <a:latin typeface="Roboto"/>
                <a:ea typeface="+mn-ea"/>
                <a:cs typeface="+mn-cs"/>
              </a:rPr>
              <a:t>DID YOU KNOW?</a:t>
            </a:r>
          </a:p>
        </p:txBody>
      </p:sp>
      <p:sp>
        <p:nvSpPr>
          <p:cNvPr id="5" name="Rounded Rectangle 4"/>
          <p:cNvSpPr/>
          <p:nvPr/>
        </p:nvSpPr>
        <p:spPr>
          <a:xfrm>
            <a:off x="501678" y="1816636"/>
            <a:ext cx="11130027" cy="1949823"/>
          </a:xfrm>
          <a:prstGeom prst="roundRect">
            <a:avLst/>
          </a:prstGeom>
          <a:solidFill>
            <a:srgbClr val="0B9444"/>
          </a:solidFill>
          <a:ln>
            <a:solidFill>
              <a:srgbClr val="0B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FFFFFF"/>
                </a:solidFill>
                <a:effectLst/>
                <a:uLnTx/>
                <a:uFillTx/>
                <a:latin typeface="Roboto"/>
                <a:ea typeface="+mn-ea"/>
                <a:cs typeface="+mn-cs"/>
              </a:rPr>
              <a:t>CAN YOU TAKE A WHOLE YEAR OUT OF YOUR UNIVERSITY DEGREE TO GO ABROAD AND WORK OR STUDY?</a:t>
            </a:r>
            <a:endParaRPr kumimoji="0" lang="en-GB" sz="3000" b="0" i="0" u="none" strike="noStrike" kern="1200" cap="none" spc="0" normalizeH="0" baseline="0" noProof="0" dirty="0">
              <a:ln>
                <a:noFill/>
              </a:ln>
              <a:solidFill>
                <a:srgbClr val="FFFFFF"/>
              </a:solidFill>
              <a:effectLst/>
              <a:uLnTx/>
              <a:uFillTx/>
              <a:latin typeface="Roboto"/>
              <a:ea typeface="+mn-ea"/>
              <a:cs typeface="+mn-cs"/>
            </a:endParaRPr>
          </a:p>
        </p:txBody>
      </p:sp>
      <p:sp>
        <p:nvSpPr>
          <p:cNvPr id="6" name="TextBox 5"/>
          <p:cNvSpPr txBox="1"/>
          <p:nvPr/>
        </p:nvSpPr>
        <p:spPr>
          <a:xfrm>
            <a:off x="636149" y="4125543"/>
            <a:ext cx="1099555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Roboto"/>
                <a:ea typeface="+mn-ea"/>
                <a:cs typeface="+mn-cs"/>
              </a:rPr>
              <a:t>Answer = Yes you can!</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dirty="0">
                <a:ln>
                  <a:noFill/>
                </a:ln>
                <a:solidFill>
                  <a:srgbClr val="000000"/>
                </a:solidFill>
                <a:effectLst/>
                <a:uLnTx/>
                <a:uFillTx/>
                <a:latin typeface="Roboto"/>
                <a:ea typeface="+mn-ea"/>
                <a:cs typeface="+mn-cs"/>
              </a:rPr>
            </a:br>
            <a:r>
              <a:rPr kumimoji="0" lang="en-GB" sz="1800" b="0" i="1" u="none" strike="noStrike" kern="1200" cap="none" spc="0" normalizeH="0" baseline="0" noProof="0" dirty="0">
                <a:ln>
                  <a:noFill/>
                </a:ln>
                <a:solidFill>
                  <a:srgbClr val="000000"/>
                </a:solidFill>
                <a:effectLst/>
                <a:uLnTx/>
                <a:uFillTx/>
                <a:latin typeface="Roboto"/>
                <a:ea typeface="+mn-ea"/>
                <a:cs typeface="+mn-cs"/>
              </a:rPr>
              <a:t>This is often called a year abroad. You usually spend a year abroad working, studying or a combination of both work and study.</a:t>
            </a:r>
          </a:p>
        </p:txBody>
      </p:sp>
    </p:spTree>
    <p:extLst>
      <p:ext uri="{BB962C8B-B14F-4D97-AF65-F5344CB8AC3E}">
        <p14:creationId xmlns:p14="http://schemas.microsoft.com/office/powerpoint/2010/main" val="23108605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679" y="466067"/>
            <a:ext cx="6280122" cy="1152187"/>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FFFF"/>
                </a:solidFill>
                <a:effectLst/>
                <a:uLnTx/>
                <a:uFillTx/>
                <a:latin typeface="Roboto"/>
                <a:ea typeface="+mn-ea"/>
                <a:cs typeface="+mn-cs"/>
              </a:rPr>
              <a:t>OPPORTUNITIES AVAILABLE BEFORE YOU GRADUATE</a:t>
            </a:r>
          </a:p>
        </p:txBody>
      </p:sp>
      <p:pic>
        <p:nvPicPr>
          <p:cNvPr id="3" name="Picture 2"/>
          <p:cNvPicPr>
            <a:picLocks noChangeAspect="1"/>
          </p:cNvPicPr>
          <p:nvPr/>
        </p:nvPicPr>
        <p:blipFill rotWithShape="1">
          <a:blip r:embed="rId3"/>
          <a:srcRect l="22443" t="19599" r="15739" b="24402"/>
          <a:stretch/>
        </p:blipFill>
        <p:spPr>
          <a:xfrm>
            <a:off x="4136571" y="1936099"/>
            <a:ext cx="7632197" cy="3889018"/>
          </a:xfrm>
          <a:prstGeom prst="rect">
            <a:avLst/>
          </a:prstGeom>
        </p:spPr>
      </p:pic>
      <p:sp>
        <p:nvSpPr>
          <p:cNvPr id="4" name="Rounded Rectangle 3"/>
          <p:cNvSpPr/>
          <p:nvPr/>
        </p:nvSpPr>
        <p:spPr>
          <a:xfrm>
            <a:off x="501679" y="2080718"/>
            <a:ext cx="3140061" cy="3599780"/>
          </a:xfrm>
          <a:prstGeom prst="roundRect">
            <a:avLst/>
          </a:prstGeom>
          <a:solidFill>
            <a:srgbClr val="132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FFFFFF"/>
                </a:solidFill>
                <a:effectLst/>
                <a:uLnTx/>
                <a:uFillTx/>
                <a:latin typeface="Roboto"/>
                <a:ea typeface="+mn-ea"/>
                <a:cs typeface="+mn-cs"/>
              </a:rPr>
              <a:t>There are many ways you can gain skills &amp; experience at university.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1" i="0" u="none" strike="noStrike" kern="1200" cap="none" spc="0" normalizeH="0" baseline="0" noProof="0" dirty="0">
              <a:ln>
                <a:noFill/>
              </a:ln>
              <a:solidFill>
                <a:srgbClr val="FFFFFF"/>
              </a:solidFill>
              <a:effectLst/>
              <a:uLnTx/>
              <a:uFillTx/>
              <a:latin typeface="Robot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FFFFFF"/>
                </a:solidFill>
                <a:effectLst/>
                <a:uLnTx/>
                <a:uFillTx/>
                <a:latin typeface="Roboto"/>
                <a:ea typeface="+mn-ea"/>
                <a:cs typeface="+mn-cs"/>
              </a:rPr>
              <a:t>Two great opportunities to do this are: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FFFF00"/>
                </a:solidFill>
                <a:effectLst/>
                <a:uLnTx/>
                <a:uFillTx/>
                <a:latin typeface="Roboto"/>
                <a:ea typeface="+mn-ea"/>
                <a:cs typeface="+mn-cs"/>
              </a:rPr>
              <a:t>placement year </a:t>
            </a:r>
            <a:r>
              <a:rPr kumimoji="0" lang="en-GB" sz="2200" b="1" i="0" u="none" strike="noStrike" kern="1200" cap="none" spc="0" normalizeH="0" baseline="0" noProof="0" dirty="0">
                <a:ln>
                  <a:noFill/>
                </a:ln>
                <a:solidFill>
                  <a:srgbClr val="FFFFFF"/>
                </a:solidFill>
                <a:effectLst/>
                <a:uLnTx/>
                <a:uFillTx/>
                <a:latin typeface="Roboto"/>
                <a:ea typeface="+mn-ea"/>
                <a:cs typeface="+mn-cs"/>
              </a:rPr>
              <a:t>or a </a:t>
            </a:r>
            <a:r>
              <a:rPr kumimoji="0" lang="en-GB" sz="2200" b="1" i="0" u="none" strike="noStrike" kern="1200" cap="none" spc="0" normalizeH="0" baseline="0" noProof="0" dirty="0">
                <a:ln>
                  <a:noFill/>
                </a:ln>
                <a:solidFill>
                  <a:srgbClr val="FFFF00"/>
                </a:solidFill>
                <a:effectLst/>
                <a:uLnTx/>
                <a:uFillTx/>
                <a:latin typeface="Roboto"/>
                <a:ea typeface="+mn-ea"/>
                <a:cs typeface="+mn-cs"/>
              </a:rPr>
              <a:t>year abroad</a:t>
            </a:r>
            <a:endParaRPr kumimoji="0" lang="en-GB" sz="2200" b="0" i="0" u="none" strike="noStrike" kern="1200" cap="none" spc="0" normalizeH="0" baseline="0" noProof="0" dirty="0">
              <a:ln>
                <a:noFill/>
              </a:ln>
              <a:solidFill>
                <a:srgbClr val="FFFF00"/>
              </a:solidFill>
              <a:effectLst/>
              <a:uLnTx/>
              <a:uFillTx/>
              <a:latin typeface="Roboto"/>
              <a:ea typeface="+mn-ea"/>
              <a:cs typeface="+mn-cs"/>
            </a:endParaRPr>
          </a:p>
        </p:txBody>
      </p:sp>
    </p:spTree>
    <p:extLst>
      <p:ext uri="{BB962C8B-B14F-4D97-AF65-F5344CB8AC3E}">
        <p14:creationId xmlns:p14="http://schemas.microsoft.com/office/powerpoint/2010/main" val="7519822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680" y="466252"/>
            <a:ext cx="4244491" cy="685107"/>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FFFF"/>
                </a:solidFill>
                <a:effectLst/>
                <a:uLnTx/>
                <a:uFillTx/>
                <a:latin typeface="Roboto"/>
                <a:ea typeface="+mn-ea"/>
                <a:cs typeface="+mn-cs"/>
              </a:rPr>
              <a:t>PLACEMENT YEAR</a:t>
            </a:r>
          </a:p>
        </p:txBody>
      </p:sp>
      <p:sp>
        <p:nvSpPr>
          <p:cNvPr id="3" name="Rounded Rectangle 2"/>
          <p:cNvSpPr/>
          <p:nvPr/>
        </p:nvSpPr>
        <p:spPr>
          <a:xfrm>
            <a:off x="501679" y="1436933"/>
            <a:ext cx="11374370" cy="1008527"/>
          </a:xfrm>
          <a:prstGeom prst="roundRect">
            <a:avLst/>
          </a:prstGeom>
          <a:solidFill>
            <a:srgbClr val="92278F"/>
          </a:solidFill>
          <a:ln>
            <a:solidFill>
              <a:srgbClr val="922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Roboto"/>
                <a:ea typeface="+mn-ea"/>
                <a:cs typeface="+mn-cs"/>
              </a:rPr>
              <a:t>When can you do a Placement Year?</a:t>
            </a:r>
          </a:p>
        </p:txBody>
      </p:sp>
      <p:sp>
        <p:nvSpPr>
          <p:cNvPr id="4" name="Rounded Rectangle 3"/>
          <p:cNvSpPr/>
          <p:nvPr/>
        </p:nvSpPr>
        <p:spPr>
          <a:xfrm>
            <a:off x="501680" y="2712783"/>
            <a:ext cx="7472175" cy="3805231"/>
          </a:xfrm>
          <a:prstGeom prst="roundRect">
            <a:avLst/>
          </a:prstGeom>
          <a:solidFill>
            <a:srgbClr val="0B9444"/>
          </a:solidFill>
          <a:ln>
            <a:solidFill>
              <a:srgbClr val="0B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Roboto"/>
                <a:ea typeface="+mn-ea"/>
                <a:cs typeface="+mn-cs"/>
              </a:rPr>
              <a:t>A placement year is an opportunity to spend a year gaining valuable work experience </a:t>
            </a:r>
            <a:r>
              <a:rPr kumimoji="0" lang="en-GB" sz="2000" b="0" i="0" u="none" strike="noStrike" kern="1200" cap="none" spc="0" normalizeH="0" baseline="0" noProof="0" dirty="0">
                <a:ln>
                  <a:noFill/>
                </a:ln>
                <a:solidFill>
                  <a:srgbClr val="FFFF00"/>
                </a:solidFill>
                <a:effectLst/>
                <a:uLnTx/>
                <a:uFillTx/>
                <a:latin typeface="Roboto"/>
                <a:ea typeface="+mn-ea"/>
                <a:cs typeface="+mn-cs"/>
              </a:rPr>
              <a:t>during</a:t>
            </a:r>
            <a:r>
              <a:rPr kumimoji="0" lang="en-GB" sz="2000" b="0" i="0" u="none" strike="noStrike" kern="1200" cap="none" spc="0" normalizeH="0" baseline="0" noProof="0" dirty="0">
                <a:ln>
                  <a:noFill/>
                </a:ln>
                <a:solidFill>
                  <a:srgbClr val="FFFFFF"/>
                </a:solidFill>
                <a:effectLst/>
                <a:uLnTx/>
                <a:uFillTx/>
                <a:latin typeface="Roboto"/>
                <a:ea typeface="+mn-ea"/>
                <a:cs typeface="+mn-cs"/>
              </a:rPr>
              <a:t> your time at university.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FFFFFF"/>
              </a:solidFill>
              <a:effectLst/>
              <a:uLnTx/>
              <a:uFillTx/>
              <a:latin typeface="Robot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Roboto"/>
                <a:ea typeface="+mn-ea"/>
                <a:cs typeface="+mn-cs"/>
              </a:rPr>
              <a:t>Often you’ll do a placement year after your 2</a:t>
            </a:r>
            <a:r>
              <a:rPr kumimoji="0" lang="en-GB" sz="2000" b="0" i="0" u="none" strike="noStrike" kern="1200" cap="none" spc="0" normalizeH="0" baseline="30000" noProof="0" dirty="0">
                <a:ln>
                  <a:noFill/>
                </a:ln>
                <a:solidFill>
                  <a:srgbClr val="FFFFFF"/>
                </a:solidFill>
                <a:effectLst/>
                <a:uLnTx/>
                <a:uFillTx/>
                <a:latin typeface="Roboto"/>
                <a:ea typeface="+mn-ea"/>
                <a:cs typeface="+mn-cs"/>
              </a:rPr>
              <a:t>nd</a:t>
            </a:r>
            <a:r>
              <a:rPr kumimoji="0" lang="en-GB" sz="2000" b="0" i="0" u="none" strike="noStrike" kern="1200" cap="none" spc="0" normalizeH="0" baseline="0" noProof="0" dirty="0">
                <a:ln>
                  <a:noFill/>
                </a:ln>
                <a:solidFill>
                  <a:srgbClr val="FFFFFF"/>
                </a:solidFill>
                <a:effectLst/>
                <a:uLnTx/>
                <a:uFillTx/>
                <a:latin typeface="Roboto"/>
                <a:ea typeface="+mn-ea"/>
                <a:cs typeface="+mn-cs"/>
              </a:rPr>
              <a:t> year of study. This means if you’re studying a 3 year course, it will become a 4 year course (3 years of study + your placement year):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FFFFFF"/>
              </a:solidFill>
              <a:effectLst/>
              <a:uLnTx/>
              <a:uFillTx/>
              <a:latin typeface="Robot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Roboto"/>
                <a:ea typeface="+mn-ea"/>
                <a:cs typeface="+mn-cs"/>
              </a:rPr>
              <a:t>Year 1 = first year at university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Roboto"/>
                <a:ea typeface="+mn-ea"/>
                <a:cs typeface="+mn-cs"/>
              </a:rPr>
              <a:t>Year 2 = second year at university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00"/>
                </a:solidFill>
                <a:effectLst/>
                <a:uLnTx/>
                <a:uFillTx/>
                <a:latin typeface="Roboto"/>
                <a:ea typeface="+mn-ea"/>
                <a:cs typeface="+mn-cs"/>
              </a:rPr>
              <a:t>Year 3 = placement year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Roboto"/>
                <a:ea typeface="+mn-ea"/>
                <a:cs typeface="+mn-cs"/>
              </a:rPr>
              <a:t>Year 4 = final year at university</a:t>
            </a:r>
          </a:p>
        </p:txBody>
      </p:sp>
      <p:pic>
        <p:nvPicPr>
          <p:cNvPr id="1026" name="Picture 2" descr="Busy Start to the Year For Work Experience Team - CSW Group Lt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4203" y="2712783"/>
            <a:ext cx="4028367" cy="2282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160948"/>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01680" y="1528212"/>
            <a:ext cx="11458616" cy="1008527"/>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FF"/>
                </a:solidFill>
                <a:effectLst/>
                <a:uLnTx/>
                <a:uFillTx/>
                <a:ea typeface="+mn-ea"/>
                <a:cs typeface="+mn-cs"/>
              </a:rPr>
              <a:t>Why would you do a placement year</a:t>
            </a:r>
            <a:r>
              <a:rPr kumimoji="0" lang="en-GB" sz="2800" b="1" i="0" u="none" strike="noStrike" kern="1200" cap="none" spc="0" normalizeH="0" noProof="0" dirty="0">
                <a:ln>
                  <a:noFill/>
                </a:ln>
                <a:solidFill>
                  <a:srgbClr val="FFFFFF"/>
                </a:solidFill>
                <a:effectLst/>
                <a:uLnTx/>
                <a:uFillTx/>
                <a:ea typeface="+mn-ea"/>
                <a:cs typeface="+mn-cs"/>
              </a:rPr>
              <a:t> and what are the benefits?</a:t>
            </a:r>
            <a:endParaRPr kumimoji="0" lang="en-GB" sz="2800" b="1" i="0" u="none" strike="noStrike" kern="1200" cap="none" spc="0" normalizeH="0" baseline="0" noProof="0" dirty="0">
              <a:ln>
                <a:noFill/>
              </a:ln>
              <a:solidFill>
                <a:srgbClr val="FFFFFF"/>
              </a:solidFill>
              <a:effectLst/>
              <a:uLnTx/>
              <a:uFillTx/>
              <a:ea typeface="+mn-ea"/>
              <a:cs typeface="+mn-cs"/>
            </a:endParaRPr>
          </a:p>
        </p:txBody>
      </p:sp>
      <p:sp>
        <p:nvSpPr>
          <p:cNvPr id="5" name="Rounded Rectangle 4"/>
          <p:cNvSpPr/>
          <p:nvPr/>
        </p:nvSpPr>
        <p:spPr>
          <a:xfrm>
            <a:off x="501680" y="2772865"/>
            <a:ext cx="3428630" cy="1377800"/>
          </a:xfrm>
          <a:prstGeom prst="roundRect">
            <a:avLst/>
          </a:prstGeom>
          <a:solidFill>
            <a:srgbClr val="132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900" b="1" i="0" u="none" strike="noStrike" kern="1200" cap="none" spc="0" normalizeH="0" baseline="0" noProof="0" dirty="0">
                <a:ln>
                  <a:noFill/>
                </a:ln>
                <a:solidFill>
                  <a:srgbClr val="FFFFFF"/>
                </a:solidFill>
                <a:effectLst/>
                <a:uLnTx/>
                <a:uFillTx/>
                <a:latin typeface="Roboto"/>
                <a:ea typeface="+mn-ea"/>
                <a:cs typeface="+mn-cs"/>
              </a:rPr>
              <a:t>Gain an insight into an</a:t>
            </a:r>
            <a:r>
              <a:rPr kumimoji="0" lang="en-GB" sz="1900" b="1" i="0" u="none" strike="noStrike" kern="1200" cap="none" spc="0" normalizeH="0" noProof="0" dirty="0">
                <a:ln>
                  <a:noFill/>
                </a:ln>
                <a:solidFill>
                  <a:srgbClr val="FFFFFF"/>
                </a:solidFill>
                <a:effectLst/>
                <a:uLnTx/>
                <a:uFillTx/>
                <a:latin typeface="Roboto"/>
                <a:ea typeface="+mn-ea"/>
                <a:cs typeface="+mn-cs"/>
              </a:rPr>
              <a:t> industry or organisation</a:t>
            </a:r>
            <a:endParaRPr kumimoji="0" lang="en-GB" sz="1900" b="1" i="0" u="none" strike="noStrike" kern="1200" cap="none" spc="0" normalizeH="0" baseline="0" noProof="0" dirty="0">
              <a:ln>
                <a:noFill/>
              </a:ln>
              <a:solidFill>
                <a:srgbClr val="FFFFFF"/>
              </a:solidFill>
              <a:effectLst/>
              <a:uLnTx/>
              <a:uFillTx/>
              <a:latin typeface="Roboto"/>
              <a:ea typeface="+mn-ea"/>
              <a:cs typeface="+mn-cs"/>
            </a:endParaRPr>
          </a:p>
        </p:txBody>
      </p:sp>
      <p:sp>
        <p:nvSpPr>
          <p:cNvPr id="6" name="Rounded Rectangle 5"/>
          <p:cNvSpPr/>
          <p:nvPr/>
        </p:nvSpPr>
        <p:spPr>
          <a:xfrm>
            <a:off x="4159405" y="2772865"/>
            <a:ext cx="3908000" cy="1355358"/>
          </a:xfrm>
          <a:prstGeom prst="roundRect">
            <a:avLst/>
          </a:prstGeom>
          <a:solidFill>
            <a:srgbClr val="132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900" b="1" i="0" u="none" strike="noStrike" kern="1200" cap="none" spc="0" normalizeH="0" baseline="0" noProof="0" dirty="0">
                <a:ln>
                  <a:noFill/>
                </a:ln>
                <a:solidFill>
                  <a:srgbClr val="FFFFFF"/>
                </a:solidFill>
                <a:effectLst/>
                <a:uLnTx/>
                <a:uFillTx/>
                <a:latin typeface="Roboto"/>
                <a:ea typeface="+mn-ea"/>
                <a:cs typeface="+mn-cs"/>
              </a:rPr>
              <a:t>Get a feel for</a:t>
            </a:r>
            <a:r>
              <a:rPr kumimoji="0" lang="en-GB" sz="1900" b="1" i="0" u="none" strike="noStrike" kern="1200" cap="none" spc="0" normalizeH="0" noProof="0" dirty="0">
                <a:ln>
                  <a:noFill/>
                </a:ln>
                <a:solidFill>
                  <a:srgbClr val="FFFFFF"/>
                </a:solidFill>
                <a:effectLst/>
                <a:uLnTx/>
                <a:uFillTx/>
                <a:latin typeface="Roboto"/>
                <a:ea typeface="+mn-ea"/>
                <a:cs typeface="+mn-cs"/>
              </a:rPr>
              <a:t> the job you might want to do after university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900" b="1" i="0" u="none" strike="noStrike" kern="1200" cap="none" spc="0" normalizeH="0" noProof="0" dirty="0">
                <a:ln>
                  <a:noFill/>
                </a:ln>
                <a:solidFill>
                  <a:srgbClr val="FFFFFF"/>
                </a:solidFill>
                <a:effectLst/>
                <a:uLnTx/>
                <a:uFillTx/>
                <a:latin typeface="Roboto"/>
                <a:ea typeface="+mn-ea"/>
                <a:cs typeface="+mn-cs"/>
              </a:rPr>
              <a:t>(or the job you don’t want to do!)</a:t>
            </a:r>
            <a:endParaRPr kumimoji="0" lang="en-GB" sz="1900" b="1" i="0" u="none" strike="noStrike" kern="1200" cap="none" spc="0" normalizeH="0" baseline="0" noProof="0" dirty="0">
              <a:ln>
                <a:noFill/>
              </a:ln>
              <a:solidFill>
                <a:srgbClr val="FFFFFF"/>
              </a:solidFill>
              <a:effectLst/>
              <a:uLnTx/>
              <a:uFillTx/>
              <a:latin typeface="Roboto"/>
              <a:ea typeface="+mn-ea"/>
              <a:cs typeface="+mn-cs"/>
            </a:endParaRPr>
          </a:p>
        </p:txBody>
      </p:sp>
      <p:sp>
        <p:nvSpPr>
          <p:cNvPr id="7" name="Rounded Rectangle 6"/>
          <p:cNvSpPr/>
          <p:nvPr/>
        </p:nvSpPr>
        <p:spPr>
          <a:xfrm>
            <a:off x="8296506" y="2772865"/>
            <a:ext cx="3663790" cy="1377800"/>
          </a:xfrm>
          <a:prstGeom prst="roundRect">
            <a:avLst/>
          </a:prstGeom>
          <a:solidFill>
            <a:srgbClr val="132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900" b="1" i="0" u="none" strike="noStrike" kern="1200" cap="none" spc="0" normalizeH="0" baseline="0" noProof="0" dirty="0">
                <a:ln>
                  <a:noFill/>
                </a:ln>
                <a:solidFill>
                  <a:srgbClr val="FFFFFF"/>
                </a:solidFill>
                <a:effectLst/>
                <a:uLnTx/>
                <a:uFillTx/>
                <a:latin typeface="Roboto"/>
                <a:ea typeface="+mn-ea"/>
                <a:cs typeface="+mn-cs"/>
              </a:rPr>
              <a:t>A full year of</a:t>
            </a:r>
            <a:r>
              <a:rPr kumimoji="0" lang="en-GB" sz="1900" b="1" i="0" u="none" strike="noStrike" kern="1200" cap="none" spc="0" normalizeH="0" noProof="0" dirty="0">
                <a:ln>
                  <a:noFill/>
                </a:ln>
                <a:solidFill>
                  <a:srgbClr val="FFFFFF"/>
                </a:solidFill>
                <a:effectLst/>
                <a:uLnTx/>
                <a:uFillTx/>
                <a:latin typeface="Roboto"/>
                <a:ea typeface="+mn-ea"/>
                <a:cs typeface="+mn-cs"/>
              </a:rPr>
              <a:t> work experience to gain vital employability skills</a:t>
            </a:r>
            <a:endParaRPr kumimoji="0" lang="en-GB" sz="1900" b="1" i="0" u="none" strike="noStrike" kern="1200" cap="none" spc="0" normalizeH="0" baseline="0" noProof="0" dirty="0">
              <a:ln>
                <a:noFill/>
              </a:ln>
              <a:solidFill>
                <a:srgbClr val="FFFFFF"/>
              </a:solidFill>
              <a:effectLst/>
              <a:uLnTx/>
              <a:uFillTx/>
              <a:latin typeface="Roboto"/>
              <a:ea typeface="+mn-ea"/>
              <a:cs typeface="+mn-cs"/>
            </a:endParaRPr>
          </a:p>
        </p:txBody>
      </p:sp>
      <p:sp>
        <p:nvSpPr>
          <p:cNvPr id="8" name="Rounded Rectangle 7"/>
          <p:cNvSpPr/>
          <p:nvPr/>
        </p:nvSpPr>
        <p:spPr>
          <a:xfrm>
            <a:off x="501680" y="4386791"/>
            <a:ext cx="3428630" cy="1333644"/>
          </a:xfrm>
          <a:prstGeom prst="roundRect">
            <a:avLst/>
          </a:prstGeom>
          <a:solidFill>
            <a:srgbClr val="132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900" b="1" i="0" u="none" strike="noStrike" kern="1200" cap="none" spc="0" normalizeH="0" baseline="0" noProof="0" dirty="0">
                <a:ln>
                  <a:noFill/>
                </a:ln>
                <a:solidFill>
                  <a:srgbClr val="FFFFFF"/>
                </a:solidFill>
                <a:effectLst/>
                <a:uLnTx/>
                <a:uFillTx/>
                <a:latin typeface="Roboto"/>
                <a:ea typeface="+mn-ea"/>
                <a:cs typeface="+mn-cs"/>
              </a:rPr>
              <a:t>Earn a salary</a:t>
            </a:r>
          </a:p>
        </p:txBody>
      </p:sp>
      <p:sp>
        <p:nvSpPr>
          <p:cNvPr id="9" name="Rounded Rectangle 8"/>
          <p:cNvSpPr/>
          <p:nvPr/>
        </p:nvSpPr>
        <p:spPr>
          <a:xfrm>
            <a:off x="8293691" y="4365078"/>
            <a:ext cx="3666604" cy="1377800"/>
          </a:xfrm>
          <a:prstGeom prst="roundRect">
            <a:avLst/>
          </a:prstGeom>
          <a:solidFill>
            <a:srgbClr val="132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900" b="1" i="0" u="none" strike="noStrike" kern="1200" cap="none" spc="0" normalizeH="0" baseline="0" noProof="0" dirty="0">
                <a:ln>
                  <a:noFill/>
                </a:ln>
                <a:solidFill>
                  <a:srgbClr val="FFFFFF"/>
                </a:solidFill>
                <a:effectLst/>
                <a:uLnTx/>
                <a:uFillTx/>
                <a:latin typeface="Roboto"/>
                <a:ea typeface="+mn-ea"/>
                <a:cs typeface="+mn-cs"/>
              </a:rPr>
              <a:t>Increase your</a:t>
            </a:r>
            <a:r>
              <a:rPr kumimoji="0" lang="en-GB" sz="1900" b="1" i="0" u="none" strike="noStrike" kern="1200" cap="none" spc="0" normalizeH="0" noProof="0" dirty="0">
                <a:ln>
                  <a:noFill/>
                </a:ln>
                <a:solidFill>
                  <a:srgbClr val="FFFFFF"/>
                </a:solidFill>
                <a:effectLst/>
                <a:uLnTx/>
                <a:uFillTx/>
                <a:latin typeface="Roboto"/>
                <a:ea typeface="+mn-ea"/>
                <a:cs typeface="+mn-cs"/>
              </a:rPr>
              <a:t> confidence</a:t>
            </a:r>
            <a:endParaRPr kumimoji="0" lang="en-GB" sz="1900" b="1" i="0" u="none" strike="noStrike" kern="1200" cap="none" spc="0" normalizeH="0" baseline="0" noProof="0" dirty="0">
              <a:ln>
                <a:noFill/>
              </a:ln>
              <a:solidFill>
                <a:srgbClr val="FFFFFF"/>
              </a:solidFill>
              <a:effectLst/>
              <a:uLnTx/>
              <a:uFillTx/>
              <a:latin typeface="Roboto"/>
              <a:ea typeface="+mn-ea"/>
              <a:cs typeface="+mn-cs"/>
            </a:endParaRPr>
          </a:p>
        </p:txBody>
      </p:sp>
      <p:sp>
        <p:nvSpPr>
          <p:cNvPr id="10" name="Rounded Rectangle 9"/>
          <p:cNvSpPr/>
          <p:nvPr/>
        </p:nvSpPr>
        <p:spPr>
          <a:xfrm>
            <a:off x="4156597" y="4389856"/>
            <a:ext cx="3910808" cy="1333644"/>
          </a:xfrm>
          <a:prstGeom prst="roundRect">
            <a:avLst/>
          </a:prstGeom>
          <a:solidFill>
            <a:srgbClr val="132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900" b="1" i="0" u="none" strike="noStrike" kern="1200" cap="none" spc="0" normalizeH="0" baseline="0" noProof="0" dirty="0">
                <a:ln>
                  <a:noFill/>
                </a:ln>
                <a:solidFill>
                  <a:srgbClr val="FFFFFF"/>
                </a:solidFill>
                <a:effectLst/>
                <a:uLnTx/>
                <a:uFillTx/>
                <a:latin typeface="Roboto"/>
                <a:ea typeface="+mn-ea"/>
                <a:cs typeface="+mn-cs"/>
              </a:rPr>
              <a:t>Grow your professional</a:t>
            </a:r>
            <a:r>
              <a:rPr kumimoji="0" lang="en-GB" sz="1900" b="1" i="0" u="none" strike="noStrike" kern="1200" cap="none" spc="0" normalizeH="0" noProof="0" dirty="0">
                <a:ln>
                  <a:noFill/>
                </a:ln>
                <a:solidFill>
                  <a:srgbClr val="FFFFFF"/>
                </a:solidFill>
                <a:effectLst/>
                <a:uLnTx/>
                <a:uFillTx/>
                <a:latin typeface="Roboto"/>
                <a:ea typeface="+mn-ea"/>
                <a:cs typeface="+mn-cs"/>
              </a:rPr>
              <a:t> network – you may even be offered a graduate job at the end</a:t>
            </a:r>
            <a:endParaRPr kumimoji="0" lang="en-GB" sz="1900" b="1" i="0" u="none" strike="noStrike" kern="1200" cap="none" spc="0" normalizeH="0" baseline="0" noProof="0" dirty="0">
              <a:ln>
                <a:noFill/>
              </a:ln>
              <a:solidFill>
                <a:srgbClr val="FFFFFF"/>
              </a:solidFill>
              <a:effectLst/>
              <a:uLnTx/>
              <a:uFillTx/>
              <a:latin typeface="Roboto"/>
              <a:ea typeface="+mn-ea"/>
              <a:cs typeface="+mn-cs"/>
            </a:endParaRPr>
          </a:p>
        </p:txBody>
      </p:sp>
      <p:sp>
        <p:nvSpPr>
          <p:cNvPr id="11" name="Rectangle 10"/>
          <p:cNvSpPr/>
          <p:nvPr/>
        </p:nvSpPr>
        <p:spPr>
          <a:xfrm>
            <a:off x="501680" y="466252"/>
            <a:ext cx="4244491" cy="685107"/>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FFFF"/>
                </a:solidFill>
                <a:effectLst/>
                <a:uLnTx/>
                <a:uFillTx/>
                <a:latin typeface="Roboto"/>
                <a:ea typeface="+mn-ea"/>
                <a:cs typeface="+mn-cs"/>
              </a:rPr>
              <a:t>PLACEMENT YEAR</a:t>
            </a:r>
          </a:p>
        </p:txBody>
      </p:sp>
    </p:spTree>
    <p:extLst>
      <p:ext uri="{BB962C8B-B14F-4D97-AF65-F5344CB8AC3E}">
        <p14:creationId xmlns:p14="http://schemas.microsoft.com/office/powerpoint/2010/main" val="157913366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theme/theme1.xml><?xml version="1.0" encoding="utf-8"?>
<a:theme xmlns:a="http://schemas.openxmlformats.org/drawingml/2006/main" name="Office Theme">
  <a:themeElements>
    <a:clrScheme name="Thorns Group Colours">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303F8AA7A0AD469D90ADC54FC521FD" ma:contentTypeVersion="8" ma:contentTypeDescription="Create a new document." ma:contentTypeScope="" ma:versionID="7bf37ad911ab9c1b3d1044792b6ea7e8">
  <xsd:schema xmlns:xsd="http://www.w3.org/2001/XMLSchema" xmlns:xs="http://www.w3.org/2001/XMLSchema" xmlns:p="http://schemas.microsoft.com/office/2006/metadata/properties" xmlns:ns3="c55e6706-cc5a-4883-8a07-ed95f50cf194" targetNamespace="http://schemas.microsoft.com/office/2006/metadata/properties" ma:root="true" ma:fieldsID="25729b07d3f0a25239e5b11dd78d627a" ns3:_="">
    <xsd:import namespace="c55e6706-cc5a-4883-8a07-ed95f50cf19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5e6706-cc5a-4883-8a07-ed95f50cf1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844F49-94EA-49F3-BA3D-1014A3CF05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5e6706-cc5a-4883-8a07-ed95f50cf1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B13EDDD-1B54-45F0-B960-5AF267157B18}">
  <ds:schemaRefs>
    <ds:schemaRef ds:uri="http://www.w3.org/XML/1998/namespace"/>
    <ds:schemaRef ds:uri="http://purl.org/dc/elements/1.1/"/>
    <ds:schemaRef ds:uri="http://schemas.microsoft.com/office/infopath/2007/PartnerControls"/>
    <ds:schemaRef ds:uri="http://schemas.microsoft.com/office/2006/documentManagement/types"/>
    <ds:schemaRef ds:uri="http://purl.org/dc/terms/"/>
    <ds:schemaRef ds:uri="http://purl.org/dc/dcmitype/"/>
    <ds:schemaRef ds:uri="c55e6706-cc5a-4883-8a07-ed95f50cf194"/>
    <ds:schemaRef ds:uri="http://schemas.microsoft.com/office/2006/metadata/properties"/>
    <ds:schemaRef ds:uri="http://schemas.openxmlformats.org/package/2006/metadata/core-properties"/>
  </ds:schemaRefs>
</ds:datastoreItem>
</file>

<file path=customXml/itemProps3.xml><?xml version="1.0" encoding="utf-8"?>
<ds:datastoreItem xmlns:ds="http://schemas.openxmlformats.org/officeDocument/2006/customXml" ds:itemID="{12D13991-73AA-4EE9-B041-E8A4AF5407B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28782</TotalTime>
  <Words>3785</Words>
  <Application>Microsoft Office PowerPoint</Application>
  <PresentationFormat>Widescreen</PresentationFormat>
  <Paragraphs>370</Paragraphs>
  <Slides>40</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Courier New</vt:lpstr>
      <vt:lpstr>Roboto</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 Torrance</dc:creator>
  <cp:lastModifiedBy>Curran, Hannah</cp:lastModifiedBy>
  <cp:revision>394</cp:revision>
  <dcterms:created xsi:type="dcterms:W3CDTF">2017-03-14T08:31:32Z</dcterms:created>
  <dcterms:modified xsi:type="dcterms:W3CDTF">2023-08-17T11:51:42Z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0x010100E0303F8AA7A0AD469D90ADC54FC521FD</vt:lpwstr>
  </property>
</Properties>
</file>