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handoutMasterIdLst>
    <p:handoutMasterId r:id="rId42"/>
  </p:handoutMasterIdLst>
  <p:sldIdLst>
    <p:sldId id="273" r:id="rId2"/>
    <p:sldId id="326" r:id="rId3"/>
    <p:sldId id="290" r:id="rId4"/>
    <p:sldId id="291" r:id="rId5"/>
    <p:sldId id="292" r:id="rId6"/>
    <p:sldId id="293" r:id="rId7"/>
    <p:sldId id="294" r:id="rId8"/>
    <p:sldId id="295" r:id="rId9"/>
    <p:sldId id="327" r:id="rId10"/>
    <p:sldId id="296" r:id="rId11"/>
    <p:sldId id="297" r:id="rId12"/>
    <p:sldId id="298" r:id="rId13"/>
    <p:sldId id="299" r:id="rId14"/>
    <p:sldId id="310" r:id="rId15"/>
    <p:sldId id="300" r:id="rId16"/>
    <p:sldId id="311" r:id="rId17"/>
    <p:sldId id="301" r:id="rId18"/>
    <p:sldId id="312" r:id="rId19"/>
    <p:sldId id="302" r:id="rId20"/>
    <p:sldId id="313" r:id="rId21"/>
    <p:sldId id="303" r:id="rId22"/>
    <p:sldId id="314" r:id="rId23"/>
    <p:sldId id="304" r:id="rId24"/>
    <p:sldId id="315" r:id="rId25"/>
    <p:sldId id="305" r:id="rId26"/>
    <p:sldId id="316" r:id="rId27"/>
    <p:sldId id="306" r:id="rId28"/>
    <p:sldId id="317" r:id="rId29"/>
    <p:sldId id="307" r:id="rId30"/>
    <p:sldId id="318" r:id="rId31"/>
    <p:sldId id="308" r:id="rId32"/>
    <p:sldId id="319" r:id="rId33"/>
    <p:sldId id="320" r:id="rId34"/>
    <p:sldId id="321" r:id="rId35"/>
    <p:sldId id="322" r:id="rId36"/>
    <p:sldId id="323" r:id="rId37"/>
    <p:sldId id="324" r:id="rId38"/>
    <p:sldId id="325" r:id="rId39"/>
    <p:sldId id="32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162D56"/>
    <a:srgbClr val="1D7CC7"/>
    <a:srgbClr val="E3F6FD"/>
    <a:srgbClr val="B6D8F4"/>
    <a:srgbClr val="91C4EF"/>
    <a:srgbClr val="E6F0F9"/>
    <a:srgbClr val="00ABEE"/>
    <a:srgbClr val="79D9FF"/>
    <a:srgbClr val="F51D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12" autoAdjust="0"/>
    <p:restoredTop sz="82310" autoAdjust="0"/>
  </p:normalViewPr>
  <p:slideViewPr>
    <p:cSldViewPr snapToGrid="0" snapToObjects="1">
      <p:cViewPr>
        <p:scale>
          <a:sx n="70" d="100"/>
          <a:sy n="70" d="100"/>
        </p:scale>
        <p:origin x="-965" y="-130"/>
      </p:cViewPr>
      <p:guideLst>
        <p:guide orient="horz" pos="2160"/>
        <p:guide pos="3840"/>
      </p:guideLst>
    </p:cSldViewPr>
  </p:slideViewPr>
  <p:notesTextViewPr>
    <p:cViewPr>
      <p:scale>
        <a:sx n="1" d="1"/>
        <a:sy n="1" d="1"/>
      </p:scale>
      <p:origin x="0" y="0"/>
    </p:cViewPr>
  </p:notesTextViewPr>
  <p:notesViewPr>
    <p:cSldViewPr snapToGrid="0" snapToObjects="1">
      <p:cViewPr varScale="1">
        <p:scale>
          <a:sx n="56" d="100"/>
          <a:sy n="56" d="100"/>
        </p:scale>
        <p:origin x="2856"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2.svg"/><Relationship Id="rId1" Type="http://schemas.openxmlformats.org/officeDocument/2006/relationships/image" Target="../media/image1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2.svg"/><Relationship Id="rId1"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7CAD0219-2EB8-470D-8BFA-46E5FD230C0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71A5D80-9631-449C-A899-AC717D8B6ABC}">
      <dgm:prSet custT="1"/>
      <dgm:spPr/>
      <dgm:t>
        <a:bodyPr/>
        <a:lstStyle/>
        <a:p>
          <a:r>
            <a:rPr lang="en-US" sz="2800" b="1" dirty="0" smtClean="0">
              <a:solidFill>
                <a:schemeClr val="bg1"/>
              </a:solidFill>
            </a:rPr>
            <a:t>OBJECTIVE 1: To understand the different types of learning </a:t>
          </a:r>
          <a:endParaRPr lang="en-US" sz="2800" b="1" dirty="0">
            <a:solidFill>
              <a:schemeClr val="bg1"/>
            </a:solidFill>
          </a:endParaRPr>
        </a:p>
      </dgm:t>
    </dgm:pt>
    <dgm:pt modelId="{252BE128-359F-4625-8EE4-71983232FA96}" type="parTrans" cxnId="{22542634-3E25-44B5-92F5-667D09CDC0A5}">
      <dgm:prSet/>
      <dgm:spPr/>
      <dgm:t>
        <a:bodyPr/>
        <a:lstStyle/>
        <a:p>
          <a:endParaRPr lang="en-US"/>
        </a:p>
      </dgm:t>
    </dgm:pt>
    <dgm:pt modelId="{10692ACD-0CAA-4030-966B-FFFCA2C80ECE}" type="sibTrans" cxnId="{22542634-3E25-44B5-92F5-667D09CDC0A5}">
      <dgm:prSet/>
      <dgm:spPr/>
      <dgm:t>
        <a:bodyPr/>
        <a:lstStyle/>
        <a:p>
          <a:endParaRPr lang="en-US"/>
        </a:p>
      </dgm:t>
    </dgm:pt>
    <dgm:pt modelId="{056C3035-EED2-4169-9ABF-FA4F157CE54B}">
      <dgm:prSet custT="1"/>
      <dgm:spPr/>
      <dgm:t>
        <a:bodyPr/>
        <a:lstStyle/>
        <a:p>
          <a:r>
            <a:rPr lang="en-GB" sz="2800" b="1" dirty="0" smtClean="0">
              <a:solidFill>
                <a:schemeClr val="bg1"/>
              </a:solidFill>
            </a:rPr>
            <a:t>OBJECTIVE 2: To understand the different levels of learning and various qualifications </a:t>
          </a:r>
        </a:p>
      </dgm:t>
    </dgm:pt>
    <dgm:pt modelId="{E526BE22-FCB0-4403-AFEA-3A3C356D4067}" type="parTrans" cxnId="{98EBF7F8-ED8F-4AC9-B69D-91255C07770A}">
      <dgm:prSet/>
      <dgm:spPr/>
      <dgm:t>
        <a:bodyPr/>
        <a:lstStyle/>
        <a:p>
          <a:endParaRPr lang="en-US"/>
        </a:p>
      </dgm:t>
    </dgm:pt>
    <dgm:pt modelId="{552E616C-B824-468B-B33F-7C07F714EF07}" type="sibTrans" cxnId="{98EBF7F8-ED8F-4AC9-B69D-91255C07770A}">
      <dgm:prSet/>
      <dgm:spPr/>
      <dgm:t>
        <a:bodyPr/>
        <a:lstStyle/>
        <a:p>
          <a:endParaRPr lang="en-US"/>
        </a:p>
      </dgm:t>
    </dgm:pt>
    <dgm:pt modelId="{55BAAB04-6F5A-44CA-803A-3F09AEF70003}" type="pres">
      <dgm:prSet presAssocID="{7CAD0219-2EB8-470D-8BFA-46E5FD230C02}" presName="root" presStyleCnt="0">
        <dgm:presLayoutVars>
          <dgm:dir/>
          <dgm:resizeHandles val="exact"/>
        </dgm:presLayoutVars>
      </dgm:prSet>
      <dgm:spPr/>
      <dgm:t>
        <a:bodyPr/>
        <a:lstStyle/>
        <a:p>
          <a:endParaRPr lang="en-GB"/>
        </a:p>
      </dgm:t>
    </dgm:pt>
    <dgm:pt modelId="{75D11062-CA7B-4CD8-8487-148D11E4A860}" type="pres">
      <dgm:prSet presAssocID="{A71A5D80-9631-449C-A899-AC717D8B6ABC}" presName="compNode" presStyleCnt="0"/>
      <dgm:spPr/>
    </dgm:pt>
    <dgm:pt modelId="{B1A6977F-0144-45F3-8DEB-CF2AEB1025C7}" type="pres">
      <dgm:prSet presAssocID="{A71A5D80-9631-449C-A899-AC717D8B6ABC}" presName="bgRect" presStyleLbl="bgShp" presStyleIdx="0" presStyleCnt="2"/>
      <dgm:spPr>
        <a:solidFill>
          <a:srgbClr val="00ABEE"/>
        </a:solidFill>
      </dgm:spPr>
      <dgm:t>
        <a:bodyPr/>
        <a:lstStyle/>
        <a:p>
          <a:endParaRPr lang="en-GB"/>
        </a:p>
      </dgm:t>
    </dgm:pt>
    <dgm:pt modelId="{C7159833-04C5-4082-A513-44F85210DE48}" type="pres">
      <dgm:prSet presAssocID="{A71A5D80-9631-449C-A899-AC717D8B6AB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GB"/>
        </a:p>
      </dgm:t>
      <dgm:extLst>
        <a:ext uri="{E40237B7-FDA0-4F09-8148-C483321AD2D9}">
          <dgm14:cNvPr xmlns:dgm14="http://schemas.microsoft.com/office/drawing/2010/diagram" id="0" name="" descr="Blog"/>
        </a:ext>
      </dgm:extLst>
    </dgm:pt>
    <dgm:pt modelId="{E057A856-BCCC-410C-8C71-DCA8E3279B5A}" type="pres">
      <dgm:prSet presAssocID="{A71A5D80-9631-449C-A899-AC717D8B6ABC}" presName="spaceRect" presStyleCnt="0"/>
      <dgm:spPr/>
    </dgm:pt>
    <dgm:pt modelId="{5C41CE2E-5256-4BC0-A94B-261396E4ADF4}" type="pres">
      <dgm:prSet presAssocID="{A71A5D80-9631-449C-A899-AC717D8B6ABC}" presName="parTx" presStyleLbl="revTx" presStyleIdx="0" presStyleCnt="2">
        <dgm:presLayoutVars>
          <dgm:chMax val="0"/>
          <dgm:chPref val="0"/>
        </dgm:presLayoutVars>
      </dgm:prSet>
      <dgm:spPr/>
      <dgm:t>
        <a:bodyPr/>
        <a:lstStyle/>
        <a:p>
          <a:endParaRPr lang="en-GB"/>
        </a:p>
      </dgm:t>
    </dgm:pt>
    <dgm:pt modelId="{E7EEC7E1-761C-4893-841A-42CDF76112A9}" type="pres">
      <dgm:prSet presAssocID="{10692ACD-0CAA-4030-966B-FFFCA2C80ECE}" presName="sibTrans" presStyleCnt="0"/>
      <dgm:spPr/>
    </dgm:pt>
    <dgm:pt modelId="{0531962E-462D-413C-8AD1-85358048D879}" type="pres">
      <dgm:prSet presAssocID="{056C3035-EED2-4169-9ABF-FA4F157CE54B}" presName="compNode" presStyleCnt="0"/>
      <dgm:spPr/>
    </dgm:pt>
    <dgm:pt modelId="{9ACC772F-0334-479F-B666-ED48483C396E}" type="pres">
      <dgm:prSet presAssocID="{056C3035-EED2-4169-9ABF-FA4F157CE54B}" presName="bgRect" presStyleLbl="bgShp" presStyleIdx="1" presStyleCnt="2"/>
      <dgm:spPr>
        <a:solidFill>
          <a:srgbClr val="1D7CC7"/>
        </a:solidFill>
      </dgm:spPr>
      <dgm:t>
        <a:bodyPr/>
        <a:lstStyle/>
        <a:p>
          <a:endParaRPr lang="en-GB"/>
        </a:p>
      </dgm:t>
    </dgm:pt>
    <dgm:pt modelId="{190128F8-F2FC-40CB-991D-683D1C72CB43}" type="pres">
      <dgm:prSet presAssocID="{056C3035-EED2-4169-9ABF-FA4F157CE54B}" presName="iconRect" presStyleLbl="node1" presStyleIdx="1" presStyleCnt="2"/>
      <dgm:spPr>
        <a:blipFill rotWithShape="1">
          <a:blip xmlns:r="http://schemas.openxmlformats.org/officeDocument/2006/relationships" r:embed="rId3"/>
          <a:stretch>
            <a:fillRect/>
          </a:stretch>
        </a:blipFill>
        <a:ln>
          <a:noFill/>
        </a:ln>
      </dgm:spPr>
      <dgm:t>
        <a:bodyPr/>
        <a:lstStyle/>
        <a:p>
          <a:endParaRPr lang="en-GB"/>
        </a:p>
      </dgm:t>
      <dgm:extLst/>
    </dgm:pt>
    <dgm:pt modelId="{D8635464-7DA1-4C90-A6EA-F5C6DC0F6E2C}" type="pres">
      <dgm:prSet presAssocID="{056C3035-EED2-4169-9ABF-FA4F157CE54B}" presName="spaceRect" presStyleCnt="0"/>
      <dgm:spPr/>
    </dgm:pt>
    <dgm:pt modelId="{A08D280D-806F-4D8A-BD36-96B1AF9DF879}" type="pres">
      <dgm:prSet presAssocID="{056C3035-EED2-4169-9ABF-FA4F157CE54B}" presName="parTx" presStyleLbl="revTx" presStyleIdx="1" presStyleCnt="2">
        <dgm:presLayoutVars>
          <dgm:chMax val="0"/>
          <dgm:chPref val="0"/>
        </dgm:presLayoutVars>
      </dgm:prSet>
      <dgm:spPr/>
      <dgm:t>
        <a:bodyPr/>
        <a:lstStyle/>
        <a:p>
          <a:endParaRPr lang="en-GB"/>
        </a:p>
      </dgm:t>
    </dgm:pt>
  </dgm:ptLst>
  <dgm:cxnLst>
    <dgm:cxn modelId="{5FA145A2-0B5D-42BF-A0CF-213BE5D73595}" type="presOf" srcId="{A71A5D80-9631-449C-A899-AC717D8B6ABC}" destId="{5C41CE2E-5256-4BC0-A94B-261396E4ADF4}" srcOrd="0" destOrd="0" presId="urn:microsoft.com/office/officeart/2018/2/layout/IconVerticalSolidList"/>
    <dgm:cxn modelId="{22542634-3E25-44B5-92F5-667D09CDC0A5}" srcId="{7CAD0219-2EB8-470D-8BFA-46E5FD230C02}" destId="{A71A5D80-9631-449C-A899-AC717D8B6ABC}" srcOrd="0" destOrd="0" parTransId="{252BE128-359F-4625-8EE4-71983232FA96}" sibTransId="{10692ACD-0CAA-4030-966B-FFFCA2C80ECE}"/>
    <dgm:cxn modelId="{98EBF7F8-ED8F-4AC9-B69D-91255C07770A}" srcId="{7CAD0219-2EB8-470D-8BFA-46E5FD230C02}" destId="{056C3035-EED2-4169-9ABF-FA4F157CE54B}" srcOrd="1" destOrd="0" parTransId="{E526BE22-FCB0-4403-AFEA-3A3C356D4067}" sibTransId="{552E616C-B824-468B-B33F-7C07F714EF07}"/>
    <dgm:cxn modelId="{FB309ADB-D23F-4F05-9E16-A031F04E4F9E}" type="presOf" srcId="{7CAD0219-2EB8-470D-8BFA-46E5FD230C02}" destId="{55BAAB04-6F5A-44CA-803A-3F09AEF70003}" srcOrd="0" destOrd="0" presId="urn:microsoft.com/office/officeart/2018/2/layout/IconVerticalSolidList"/>
    <dgm:cxn modelId="{15F22557-4078-40C4-9B9F-A89EFCCC9F40}" type="presOf" srcId="{056C3035-EED2-4169-9ABF-FA4F157CE54B}" destId="{A08D280D-806F-4D8A-BD36-96B1AF9DF879}" srcOrd="0" destOrd="0" presId="urn:microsoft.com/office/officeart/2018/2/layout/IconVerticalSolidList"/>
    <dgm:cxn modelId="{B1411B57-C742-40DC-A9D5-FE25A8FE8176}" type="presParOf" srcId="{55BAAB04-6F5A-44CA-803A-3F09AEF70003}" destId="{75D11062-CA7B-4CD8-8487-148D11E4A860}" srcOrd="0" destOrd="0" presId="urn:microsoft.com/office/officeart/2018/2/layout/IconVerticalSolidList"/>
    <dgm:cxn modelId="{9D34D223-7CA8-4F6B-B0D1-8224A418C6E7}" type="presParOf" srcId="{75D11062-CA7B-4CD8-8487-148D11E4A860}" destId="{B1A6977F-0144-45F3-8DEB-CF2AEB1025C7}" srcOrd="0" destOrd="0" presId="urn:microsoft.com/office/officeart/2018/2/layout/IconVerticalSolidList"/>
    <dgm:cxn modelId="{6F39E94E-DDA8-40B6-9750-53B7965B8E6B}" type="presParOf" srcId="{75D11062-CA7B-4CD8-8487-148D11E4A860}" destId="{C7159833-04C5-4082-A513-44F85210DE48}" srcOrd="1" destOrd="0" presId="urn:microsoft.com/office/officeart/2018/2/layout/IconVerticalSolidList"/>
    <dgm:cxn modelId="{BE697080-879F-4DC9-8496-E824144F16C7}" type="presParOf" srcId="{75D11062-CA7B-4CD8-8487-148D11E4A860}" destId="{E057A856-BCCC-410C-8C71-DCA8E3279B5A}" srcOrd="2" destOrd="0" presId="urn:microsoft.com/office/officeart/2018/2/layout/IconVerticalSolidList"/>
    <dgm:cxn modelId="{D7F68BD0-C785-49B5-AC53-2C04FB42093B}" type="presParOf" srcId="{75D11062-CA7B-4CD8-8487-148D11E4A860}" destId="{5C41CE2E-5256-4BC0-A94B-261396E4ADF4}" srcOrd="3" destOrd="0" presId="urn:microsoft.com/office/officeart/2018/2/layout/IconVerticalSolidList"/>
    <dgm:cxn modelId="{7FA4590B-B2BC-45D3-A201-35CF4C0D77B8}" type="presParOf" srcId="{55BAAB04-6F5A-44CA-803A-3F09AEF70003}" destId="{E7EEC7E1-761C-4893-841A-42CDF76112A9}" srcOrd="1" destOrd="0" presId="urn:microsoft.com/office/officeart/2018/2/layout/IconVerticalSolidList"/>
    <dgm:cxn modelId="{653D891A-6040-47EA-BD83-5D4D52A4A83A}" type="presParOf" srcId="{55BAAB04-6F5A-44CA-803A-3F09AEF70003}" destId="{0531962E-462D-413C-8AD1-85358048D879}" srcOrd="2" destOrd="0" presId="urn:microsoft.com/office/officeart/2018/2/layout/IconVerticalSolidList"/>
    <dgm:cxn modelId="{6BB0D5F5-C065-41FB-982C-0CA1B4A054E0}" type="presParOf" srcId="{0531962E-462D-413C-8AD1-85358048D879}" destId="{9ACC772F-0334-479F-B666-ED48483C396E}" srcOrd="0" destOrd="0" presId="urn:microsoft.com/office/officeart/2018/2/layout/IconVerticalSolidList"/>
    <dgm:cxn modelId="{01A27658-4D99-4C48-8A50-15769EDE43BD}" type="presParOf" srcId="{0531962E-462D-413C-8AD1-85358048D879}" destId="{190128F8-F2FC-40CB-991D-683D1C72CB43}" srcOrd="1" destOrd="0" presId="urn:microsoft.com/office/officeart/2018/2/layout/IconVerticalSolidList"/>
    <dgm:cxn modelId="{D8CA6110-D4DE-4DC2-8332-5E90C9874E5B}" type="presParOf" srcId="{0531962E-462D-413C-8AD1-85358048D879}" destId="{D8635464-7DA1-4C90-A6EA-F5C6DC0F6E2C}" srcOrd="2" destOrd="0" presId="urn:microsoft.com/office/officeart/2018/2/layout/IconVerticalSolidList"/>
    <dgm:cxn modelId="{FA03656F-E39E-4112-AE1D-5AFF91F5A753}" type="presParOf" srcId="{0531962E-462D-413C-8AD1-85358048D879}" destId="{A08D280D-806F-4D8A-BD36-96B1AF9DF87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A6977F-0144-45F3-8DEB-CF2AEB1025C7}">
      <dsp:nvSpPr>
        <dsp:cNvPr id="0" name=""/>
        <dsp:cNvSpPr/>
      </dsp:nvSpPr>
      <dsp:spPr>
        <a:xfrm>
          <a:off x="0" y="601630"/>
          <a:ext cx="10515600" cy="1110701"/>
        </a:xfrm>
        <a:prstGeom prst="roundRect">
          <a:avLst>
            <a:gd name="adj" fmla="val 10000"/>
          </a:avLst>
        </a:prstGeom>
        <a:solidFill>
          <a:srgbClr val="00ABEE"/>
        </a:solidFill>
        <a:ln>
          <a:noFill/>
        </a:ln>
        <a:effectLst/>
      </dsp:spPr>
      <dsp:style>
        <a:lnRef idx="0">
          <a:scrgbClr r="0" g="0" b="0"/>
        </a:lnRef>
        <a:fillRef idx="1">
          <a:scrgbClr r="0" g="0" b="0"/>
        </a:fillRef>
        <a:effectRef idx="0">
          <a:scrgbClr r="0" g="0" b="0"/>
        </a:effectRef>
        <a:fontRef idx="minor"/>
      </dsp:style>
    </dsp:sp>
    <dsp:sp modelId="{C7159833-04C5-4082-A513-44F85210DE48}">
      <dsp:nvSpPr>
        <dsp:cNvPr id="0" name=""/>
        <dsp:cNvSpPr/>
      </dsp:nvSpPr>
      <dsp:spPr>
        <a:xfrm>
          <a:off x="335987" y="851537"/>
          <a:ext cx="610885" cy="6108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41CE2E-5256-4BC0-A94B-261396E4ADF4}">
      <dsp:nvSpPr>
        <dsp:cNvPr id="0" name=""/>
        <dsp:cNvSpPr/>
      </dsp:nvSpPr>
      <dsp:spPr>
        <a:xfrm>
          <a:off x="1282860" y="601630"/>
          <a:ext cx="9232739" cy="1110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549" tIns="117549" rIns="117549" bIns="117549" numCol="1" spcCol="1270" anchor="ctr" anchorCtr="0">
          <a:noAutofit/>
        </a:bodyPr>
        <a:lstStyle/>
        <a:p>
          <a:pPr lvl="0" algn="l" defTabSz="1244600">
            <a:lnSpc>
              <a:spcPct val="90000"/>
            </a:lnSpc>
            <a:spcBef>
              <a:spcPct val="0"/>
            </a:spcBef>
            <a:spcAft>
              <a:spcPct val="35000"/>
            </a:spcAft>
          </a:pPr>
          <a:r>
            <a:rPr lang="en-US" sz="2800" b="1" kern="1200" dirty="0" smtClean="0">
              <a:solidFill>
                <a:schemeClr val="bg1"/>
              </a:solidFill>
            </a:rPr>
            <a:t>OBJECTIVE 1: To understand the different types of learning </a:t>
          </a:r>
          <a:endParaRPr lang="en-US" sz="2800" b="1" kern="1200" dirty="0">
            <a:solidFill>
              <a:schemeClr val="bg1"/>
            </a:solidFill>
          </a:endParaRPr>
        </a:p>
      </dsp:txBody>
      <dsp:txXfrm>
        <a:off x="1282860" y="601630"/>
        <a:ext cx="9232739" cy="1110701"/>
      </dsp:txXfrm>
    </dsp:sp>
    <dsp:sp modelId="{9ACC772F-0334-479F-B666-ED48483C396E}">
      <dsp:nvSpPr>
        <dsp:cNvPr id="0" name=""/>
        <dsp:cNvSpPr/>
      </dsp:nvSpPr>
      <dsp:spPr>
        <a:xfrm>
          <a:off x="0" y="1990007"/>
          <a:ext cx="10515600" cy="1110701"/>
        </a:xfrm>
        <a:prstGeom prst="roundRect">
          <a:avLst>
            <a:gd name="adj" fmla="val 10000"/>
          </a:avLst>
        </a:prstGeom>
        <a:solidFill>
          <a:srgbClr val="1D7CC7"/>
        </a:solidFill>
        <a:ln>
          <a:noFill/>
        </a:ln>
        <a:effectLst/>
      </dsp:spPr>
      <dsp:style>
        <a:lnRef idx="0">
          <a:scrgbClr r="0" g="0" b="0"/>
        </a:lnRef>
        <a:fillRef idx="1">
          <a:scrgbClr r="0" g="0" b="0"/>
        </a:fillRef>
        <a:effectRef idx="0">
          <a:scrgbClr r="0" g="0" b="0"/>
        </a:effectRef>
        <a:fontRef idx="minor"/>
      </dsp:style>
    </dsp:sp>
    <dsp:sp modelId="{190128F8-F2FC-40CB-991D-683D1C72CB43}">
      <dsp:nvSpPr>
        <dsp:cNvPr id="0" name=""/>
        <dsp:cNvSpPr/>
      </dsp:nvSpPr>
      <dsp:spPr>
        <a:xfrm>
          <a:off x="335987" y="2239915"/>
          <a:ext cx="610885" cy="610885"/>
        </a:xfrm>
        <a:prstGeom prst="rect">
          <a:avLst/>
        </a:prstGeom>
        <a:blipFill rotWithShape="1">
          <a:blip xmlns:r="http://schemas.openxmlformats.org/officeDocument/2006/relationships" r:embed="rId3"/>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8D280D-806F-4D8A-BD36-96B1AF9DF879}">
      <dsp:nvSpPr>
        <dsp:cNvPr id="0" name=""/>
        <dsp:cNvSpPr/>
      </dsp:nvSpPr>
      <dsp:spPr>
        <a:xfrm>
          <a:off x="1282860" y="1990007"/>
          <a:ext cx="9232739" cy="1110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549" tIns="117549" rIns="117549" bIns="117549" numCol="1" spcCol="1270" anchor="ctr" anchorCtr="0">
          <a:noAutofit/>
        </a:bodyPr>
        <a:lstStyle/>
        <a:p>
          <a:pPr lvl="0" algn="l" defTabSz="1244600">
            <a:lnSpc>
              <a:spcPct val="90000"/>
            </a:lnSpc>
            <a:spcBef>
              <a:spcPct val="0"/>
            </a:spcBef>
            <a:spcAft>
              <a:spcPct val="35000"/>
            </a:spcAft>
          </a:pPr>
          <a:r>
            <a:rPr lang="en-GB" sz="2800" b="1" kern="1200" dirty="0" smtClean="0">
              <a:solidFill>
                <a:schemeClr val="bg1"/>
              </a:solidFill>
            </a:rPr>
            <a:t>OBJECTIVE 2: To understand the different levels of learning and various qualifications </a:t>
          </a:r>
        </a:p>
      </dsp:txBody>
      <dsp:txXfrm>
        <a:off x="1282860" y="1990007"/>
        <a:ext cx="9232739" cy="111070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C184A3-5229-1E4D-9B13-00844BF0555E}" type="datetimeFigureOut">
              <a:rPr lang="en-US" smtClean="0"/>
              <a:t>5/11/2021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8161D5-11C8-8D46-A559-45939B83D677}" type="slidenum">
              <a:rPr lang="en-US" smtClean="0"/>
              <a:t>‹#›</a:t>
            </a:fld>
            <a:endParaRPr lang="en-US"/>
          </a:p>
        </p:txBody>
      </p:sp>
    </p:spTree>
    <p:extLst>
      <p:ext uri="{BB962C8B-B14F-4D97-AF65-F5344CB8AC3E}">
        <p14:creationId xmlns:p14="http://schemas.microsoft.com/office/powerpoint/2010/main" val="3334562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034686-57C3-D54F-B396-5ACAB96AFB98}" type="datetimeFigureOut">
              <a:rPr lang="en-US" smtClean="0"/>
              <a:t>5/11/2021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2CBC23-9250-7349-A59D-41C845E0C87D}" type="slidenum">
              <a:rPr lang="en-US" smtClean="0"/>
              <a:t>‹#›</a:t>
            </a:fld>
            <a:endParaRPr lang="en-US"/>
          </a:p>
        </p:txBody>
      </p:sp>
    </p:spTree>
    <p:extLst>
      <p:ext uri="{BB962C8B-B14F-4D97-AF65-F5344CB8AC3E}">
        <p14:creationId xmlns:p14="http://schemas.microsoft.com/office/powerpoint/2010/main" val="1571057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1</a:t>
            </a:fld>
            <a:endParaRPr lang="en-US"/>
          </a:p>
        </p:txBody>
      </p:sp>
    </p:spTree>
    <p:extLst>
      <p:ext uri="{BB962C8B-B14F-4D97-AF65-F5344CB8AC3E}">
        <p14:creationId xmlns:p14="http://schemas.microsoft.com/office/powerpoint/2010/main" val="2520805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Discuss the 4 definitions</a:t>
            </a:r>
            <a:r>
              <a:rPr lang="en-US" sz="1200" kern="1200" dirty="0" smtClean="0">
                <a:solidFill>
                  <a:schemeClr val="tx1"/>
                </a:solidFill>
                <a:effectLst/>
                <a:latin typeface="+mn-lt"/>
                <a:ea typeface="+mn-ea"/>
                <a:cs typeface="+mn-cs"/>
              </a:rPr>
              <a:t>- Ask students are they more vocational or academic, and which education is more important? Link this to next steps and HE routes</a:t>
            </a:r>
            <a:endParaRPr lang="en-GB" sz="1200" kern="1200" dirty="0" smtClean="0">
              <a:solidFill>
                <a:schemeClr val="tx1"/>
              </a:solidFill>
              <a:effectLst/>
              <a:latin typeface="+mn-lt"/>
              <a:ea typeface="+mn-ea"/>
              <a:cs typeface="+mn-cs"/>
            </a:endParaRPr>
          </a:p>
          <a:p>
            <a:endParaRPr lang="en-GB" dirty="0" smtClean="0"/>
          </a:p>
          <a:p>
            <a:r>
              <a:rPr lang="en-GB" dirty="0" smtClean="0"/>
              <a:t>After</a:t>
            </a:r>
            <a:r>
              <a:rPr lang="en-GB" baseline="0" dirty="0" smtClean="0"/>
              <a:t> talking through the different careers, make sure they students reflect upon themselves. Which education do they prefer and would like to study?</a:t>
            </a:r>
          </a:p>
          <a:p>
            <a:endParaRPr lang="en-GB" sz="1200" b="1" i="0" kern="1200" dirty="0" smtClean="0">
              <a:solidFill>
                <a:schemeClr val="tx1"/>
              </a:solidFill>
              <a:effectLst/>
              <a:latin typeface="+mn-lt"/>
              <a:ea typeface="+mn-ea"/>
              <a:cs typeface="+mn-cs"/>
            </a:endParaRPr>
          </a:p>
          <a:p>
            <a:r>
              <a:rPr lang="en-GB" sz="1200" b="1" i="0" kern="1200" dirty="0" smtClean="0">
                <a:solidFill>
                  <a:schemeClr val="tx1"/>
                </a:solidFill>
                <a:effectLst/>
                <a:latin typeface="+mn-lt"/>
                <a:ea typeface="+mn-ea"/>
                <a:cs typeface="+mn-cs"/>
              </a:rPr>
              <a:t>Academic courses</a:t>
            </a:r>
            <a:r>
              <a:rPr lang="en-GB" sz="1200" b="0" i="0" kern="1200" dirty="0" smtClean="0">
                <a:solidFill>
                  <a:schemeClr val="tx1"/>
                </a:solidFill>
                <a:effectLst/>
                <a:latin typeface="+mn-lt"/>
                <a:ea typeface="+mn-ea"/>
                <a:cs typeface="+mn-cs"/>
              </a:rPr>
              <a:t> are more likely to demand essays and logical reasoning, whereas </a:t>
            </a:r>
            <a:r>
              <a:rPr lang="en-GB" sz="1200" b="1" i="0" kern="1200" dirty="0" smtClean="0">
                <a:solidFill>
                  <a:schemeClr val="tx1"/>
                </a:solidFill>
                <a:effectLst/>
                <a:latin typeface="+mn-lt"/>
                <a:ea typeface="+mn-ea"/>
                <a:cs typeface="+mn-cs"/>
              </a:rPr>
              <a:t>vocational courses</a:t>
            </a:r>
            <a:r>
              <a:rPr lang="en-GB" sz="1200" b="0" i="0" kern="1200" dirty="0" smtClean="0">
                <a:solidFill>
                  <a:schemeClr val="tx1"/>
                </a:solidFill>
                <a:effectLst/>
                <a:latin typeface="+mn-lt"/>
                <a:ea typeface="+mn-ea"/>
                <a:cs typeface="+mn-cs"/>
              </a:rPr>
              <a:t> are about practical hands-on </a:t>
            </a:r>
            <a:r>
              <a:rPr lang="en-GB" sz="1200" b="1" i="0" kern="1200" dirty="0" smtClean="0">
                <a:solidFill>
                  <a:schemeClr val="tx1"/>
                </a:solidFill>
                <a:effectLst/>
                <a:latin typeface="+mn-lt"/>
                <a:ea typeface="+mn-ea"/>
                <a:cs typeface="+mn-cs"/>
              </a:rPr>
              <a:t>training</a:t>
            </a:r>
            <a:r>
              <a:rPr lang="en-GB" sz="1200" b="0" i="0" kern="1200" dirty="0" smtClean="0">
                <a:solidFill>
                  <a:schemeClr val="tx1"/>
                </a:solidFill>
                <a:effectLst/>
                <a:latin typeface="+mn-lt"/>
                <a:ea typeface="+mn-ea"/>
                <a:cs typeface="+mn-cs"/>
              </a:rPr>
              <a:t> and </a:t>
            </a:r>
            <a:r>
              <a:rPr lang="en-GB" sz="1200" b="1" i="0" kern="1200" dirty="0" smtClean="0">
                <a:solidFill>
                  <a:schemeClr val="tx1"/>
                </a:solidFill>
                <a:effectLst/>
                <a:latin typeface="+mn-lt"/>
                <a:ea typeface="+mn-ea"/>
                <a:cs typeface="+mn-cs"/>
              </a:rPr>
              <a:t>learning</a:t>
            </a:r>
            <a:r>
              <a:rPr lang="en-GB" sz="1200" b="0" i="0" kern="1200" dirty="0" smtClean="0">
                <a:solidFill>
                  <a:schemeClr val="tx1"/>
                </a:solidFill>
                <a:effectLst/>
                <a:latin typeface="+mn-lt"/>
                <a:ea typeface="+mn-ea"/>
                <a:cs typeface="+mn-cs"/>
              </a:rPr>
              <a:t> tangible skills.</a:t>
            </a:r>
            <a:endParaRPr lang="en-GB" dirty="0" smtClean="0"/>
          </a:p>
          <a:p>
            <a:endParaRPr lang="en-GB" dirty="0" smtClean="0"/>
          </a:p>
          <a:p>
            <a:r>
              <a:rPr lang="en-GB" dirty="0" smtClean="0"/>
              <a:t>There is a difference between vocational education and the word vocation. Vocation is </a:t>
            </a:r>
            <a:r>
              <a:rPr lang="en-GB" sz="1200" b="0" i="0" u="none" strike="noStrike" kern="1200" dirty="0" smtClean="0">
                <a:solidFill>
                  <a:schemeClr val="tx1"/>
                </a:solidFill>
                <a:effectLst/>
                <a:latin typeface="+mn-lt"/>
                <a:ea typeface="+mn-ea"/>
                <a:cs typeface="+mn-cs"/>
              </a:rPr>
              <a:t>a strong feeling of suitability for a particular career or occupation. </a:t>
            </a:r>
          </a:p>
          <a:p>
            <a:endParaRPr lang="en-GB" sz="1200" b="0" i="1"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Explain that all careers can be a vocation, but this activity is explain the </a:t>
            </a:r>
          </a:p>
          <a:p>
            <a:r>
              <a:rPr lang="en-GB" sz="1200" b="0" i="0" kern="1200" dirty="0" smtClean="0">
                <a:solidFill>
                  <a:schemeClr val="tx1"/>
                </a:solidFill>
                <a:effectLst/>
                <a:latin typeface="+mn-lt"/>
                <a:ea typeface="+mn-ea"/>
                <a:cs typeface="+mn-cs"/>
              </a:rPr>
              <a:t>difference between academic and vocational.</a:t>
            </a:r>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10</a:t>
            </a:fld>
            <a:endParaRPr lang="en-US"/>
          </a:p>
        </p:txBody>
      </p:sp>
    </p:spTree>
    <p:extLst>
      <p:ext uri="{BB962C8B-B14F-4D97-AF65-F5344CB8AC3E}">
        <p14:creationId xmlns:p14="http://schemas.microsoft.com/office/powerpoint/2010/main" val="871154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Talk to them about how their GCSE choices influences</a:t>
            </a:r>
            <a:r>
              <a:rPr lang="en-GB" baseline="0" dirty="0" smtClean="0"/>
              <a:t> the rest of their education. And also how choosing a career can influence FE and HE</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11</a:t>
            </a:fld>
            <a:endParaRPr lang="en-US"/>
          </a:p>
        </p:txBody>
      </p:sp>
    </p:spTree>
    <p:extLst>
      <p:ext uri="{BB962C8B-B14F-4D97-AF65-F5344CB8AC3E}">
        <p14:creationId xmlns:p14="http://schemas.microsoft.com/office/powerpoint/2010/main" val="1178470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Resource Booklet Page 7: 1.2 Celebrity Degree Quiz</a:t>
            </a:r>
          </a:p>
          <a:p>
            <a:endParaRPr lang="en-US" sz="1200" b="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1.2</a:t>
            </a:r>
          </a:p>
          <a:p>
            <a:r>
              <a:rPr lang="en-US" sz="1200" b="1" kern="1200" dirty="0" smtClean="0">
                <a:solidFill>
                  <a:schemeClr val="tx1"/>
                </a:solidFill>
                <a:effectLst/>
                <a:latin typeface="+mn-lt"/>
                <a:ea typeface="+mn-ea"/>
                <a:cs typeface="+mn-cs"/>
              </a:rPr>
              <a:t>Celebrity degree quiz-</a:t>
            </a:r>
            <a:r>
              <a:rPr lang="en-US" sz="1200" kern="1200" dirty="0" smtClean="0">
                <a:solidFill>
                  <a:schemeClr val="tx1"/>
                </a:solidFill>
                <a:effectLst/>
                <a:latin typeface="+mn-lt"/>
                <a:ea typeface="+mn-ea"/>
                <a:cs typeface="+mn-cs"/>
              </a:rPr>
              <a:t> Looking at transferable skills and how not all paths are straightforward. </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Using celebrity degree quiz resource, ask the</a:t>
            </a:r>
            <a:r>
              <a:rPr lang="en-GB" baseline="0" dirty="0" smtClean="0"/>
              <a:t> students to fill in their answers to the quiz as they go</a:t>
            </a:r>
          </a:p>
        </p:txBody>
      </p:sp>
      <p:sp>
        <p:nvSpPr>
          <p:cNvPr id="4" name="Slide Number Placeholder 3"/>
          <p:cNvSpPr>
            <a:spLocks noGrp="1"/>
          </p:cNvSpPr>
          <p:nvPr>
            <p:ph type="sldNum" sz="quarter" idx="10"/>
          </p:nvPr>
        </p:nvSpPr>
        <p:spPr/>
        <p:txBody>
          <a:bodyPr/>
          <a:lstStyle/>
          <a:p>
            <a:fld id="{812CBC23-9250-7349-A59D-41C845E0C87D}" type="slidenum">
              <a:rPr lang="en-US" smtClean="0"/>
              <a:t>12</a:t>
            </a:fld>
            <a:endParaRPr lang="en-US"/>
          </a:p>
        </p:txBody>
      </p:sp>
    </p:spTree>
    <p:extLst>
      <p:ext uri="{BB962C8B-B14F-4D97-AF65-F5344CB8AC3E}">
        <p14:creationId xmlns:p14="http://schemas.microsoft.com/office/powerpoint/2010/main" val="3429489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smtClean="0">
                <a:solidFill>
                  <a:srgbClr val="00B0F0"/>
                </a:solidFill>
                <a:latin typeface="Comic Sans MS" panose="030F0702030302020204" pitchFamily="66" charset="0"/>
              </a:rPr>
              <a:t>Foundation Degrees</a:t>
            </a:r>
          </a:p>
          <a:p>
            <a:pPr marL="285750" indent="-285750">
              <a:buFont typeface="Arial" panose="020B0604020202020204" pitchFamily="34" charset="0"/>
              <a:buChar char="•"/>
            </a:pPr>
            <a:r>
              <a:rPr lang="en-GB" sz="1200" dirty="0" smtClean="0">
                <a:latin typeface="Comic Sans MS" panose="030F0702030302020204" pitchFamily="66" charset="0"/>
              </a:rPr>
              <a:t>Foundation degrees are ideal if you’re unsure about taking a full degree or if you want to study while you work. </a:t>
            </a:r>
          </a:p>
          <a:p>
            <a:pPr marL="285750" indent="-285750">
              <a:buFont typeface="Arial" panose="020B0604020202020204" pitchFamily="34" charset="0"/>
              <a:buChar char="•"/>
            </a:pPr>
            <a:r>
              <a:rPr lang="en-GB" sz="1200" dirty="0" smtClean="0">
                <a:latin typeface="Comic Sans MS" panose="030F0702030302020204" pitchFamily="66" charset="0"/>
              </a:rPr>
              <a:t>Whether you’re working in or towards the role now, you can gain professional and technical skills to further your career – within a shorter time frame than a full degree.</a:t>
            </a:r>
          </a:p>
          <a:p>
            <a:pPr marL="285750" indent="-285750">
              <a:buFont typeface="Arial" panose="020B0604020202020204" pitchFamily="34" charset="0"/>
              <a:buChar char="•"/>
            </a:pPr>
            <a:r>
              <a:rPr lang="en-GB" sz="1200" dirty="0" smtClean="0">
                <a:latin typeface="Comic Sans MS" panose="030F0702030302020204" pitchFamily="66" charset="0"/>
              </a:rPr>
              <a:t>They usually take two years full-time to complete, or longer for part-time students.</a:t>
            </a:r>
          </a:p>
          <a:p>
            <a:pPr marL="285750" indent="-285750">
              <a:buFont typeface="Arial" panose="020B0604020202020204" pitchFamily="34" charset="0"/>
              <a:buChar char="•"/>
            </a:pPr>
            <a:r>
              <a:rPr lang="en-GB" sz="1200" dirty="0" smtClean="0">
                <a:latin typeface="Comic Sans MS" panose="030F0702030302020204" pitchFamily="66" charset="0"/>
              </a:rPr>
              <a:t>Normally you can continue for a further year to gain a full honours degree, which is useful if you decide to go for a full degree after all.</a:t>
            </a:r>
            <a:endParaRPr lang="en-GB" sz="1200" dirty="0" smtClean="0">
              <a:effectLst/>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Comic Sans MS" panose="030F0702030302020204" pitchFamily="66" charset="0"/>
              </a:rPr>
              <a:t>Higher Apprenticeships</a:t>
            </a:r>
          </a:p>
          <a:p>
            <a:endParaRPr lang="en-GB" dirty="0" smtClean="0"/>
          </a:p>
          <a:p>
            <a:pPr marL="285750" indent="-285750">
              <a:buFont typeface="Arial" panose="020B0604020202020204" pitchFamily="34" charset="0"/>
              <a:buChar char="•"/>
            </a:pPr>
            <a:r>
              <a:rPr lang="en-GB" sz="1200" dirty="0" smtClean="0">
                <a:latin typeface="Comic Sans MS" panose="030F0702030302020204" pitchFamily="66" charset="0"/>
              </a:rPr>
              <a:t>Higher and Degree Apprenticeships are a great alternative to university, offering qualifications up to degree level, no tuition fees and the opportunity to earn while you learn</a:t>
            </a:r>
            <a:r>
              <a:rPr lang="en-GB" sz="1200" b="1" dirty="0" smtClean="0">
                <a:latin typeface="Comic Sans MS" panose="030F0702030302020204" pitchFamily="66" charset="0"/>
              </a:rPr>
              <a:t>.</a:t>
            </a:r>
          </a:p>
          <a:p>
            <a:pPr marL="285750" indent="-285750">
              <a:buFont typeface="Arial" panose="020B0604020202020204" pitchFamily="34" charset="0"/>
              <a:buChar char="•"/>
            </a:pPr>
            <a:r>
              <a:rPr lang="en-GB" sz="1200" dirty="0" smtClean="0">
                <a:latin typeface="Comic Sans MS" panose="030F0702030302020204" pitchFamily="66" charset="0"/>
              </a:rPr>
              <a:t>Higher and degree apprentices typically split their time between college or university and the workplace. As with other apprenticeships they are employed throughout and the cost of the fees are shared between government and their employer.</a:t>
            </a:r>
          </a:p>
          <a:p>
            <a:endParaRPr lang="en-GB" dirty="0" smtClean="0"/>
          </a:p>
          <a:p>
            <a:r>
              <a:rPr lang="en-GB" sz="1200" b="1" dirty="0" smtClean="0">
                <a:latin typeface="Comic Sans MS" panose="030F0702030302020204" pitchFamily="66" charset="0"/>
              </a:rPr>
              <a:t>What's an HND?</a:t>
            </a:r>
          </a:p>
          <a:p>
            <a:pPr marL="285750" indent="-285750">
              <a:buFont typeface="Arial" panose="020B0604020202020204" pitchFamily="34" charset="0"/>
              <a:buChar char="•"/>
            </a:pPr>
            <a:r>
              <a:rPr lang="en-GB" sz="1200" dirty="0" smtClean="0">
                <a:latin typeface="Comic Sans MS" panose="030F0702030302020204" pitchFamily="66" charset="0"/>
              </a:rPr>
              <a:t>A Higher National Diploma (HND) is a work-related course provided by higher and further education colleges in the UK. </a:t>
            </a:r>
          </a:p>
          <a:p>
            <a:pPr marL="285750" indent="-285750">
              <a:buFont typeface="Arial" panose="020B0604020202020204" pitchFamily="34" charset="0"/>
              <a:buChar char="•"/>
            </a:pPr>
            <a:r>
              <a:rPr lang="en-GB" sz="1200" dirty="0" smtClean="0">
                <a:latin typeface="Comic Sans MS" panose="030F0702030302020204" pitchFamily="66" charset="0"/>
              </a:rPr>
              <a:t>A full-time HND takes two years to complete, or three to four years part-time. Generally an HND is the equivalent to two years at university. </a:t>
            </a:r>
          </a:p>
          <a:p>
            <a:r>
              <a:rPr lang="en-GB" b="1" dirty="0" smtClean="0">
                <a:latin typeface="Comic Sans MS" panose="030F0702030302020204" pitchFamily="66" charset="0"/>
              </a:rPr>
              <a:t>What's an HNC?</a:t>
            </a:r>
            <a:endParaRPr lang="en-GB" dirty="0" smtClean="0">
              <a:latin typeface="Comic Sans MS" panose="030F0702030302020204" pitchFamily="66" charset="0"/>
            </a:endParaRPr>
          </a:p>
          <a:p>
            <a:pPr marL="285750" indent="-285750">
              <a:buFont typeface="Arial" panose="020B0604020202020204" pitchFamily="34" charset="0"/>
              <a:buChar char="•"/>
            </a:pPr>
            <a:r>
              <a:rPr lang="en-GB" sz="1200" dirty="0" smtClean="0">
                <a:latin typeface="Comic Sans MS" panose="030F0702030302020204" pitchFamily="66" charset="0"/>
              </a:rPr>
              <a:t>A full-time Higher National Certificate (HNC) takes one year to complete, or two years part-time. </a:t>
            </a:r>
          </a:p>
          <a:p>
            <a:pPr marL="285750" indent="-285750">
              <a:buFont typeface="Arial" panose="020B0604020202020204" pitchFamily="34" charset="0"/>
              <a:buChar char="•"/>
            </a:pPr>
            <a:r>
              <a:rPr lang="en-GB" sz="1200" dirty="0" smtClean="0">
                <a:latin typeface="Comic Sans MS" panose="030F0702030302020204" pitchFamily="66" charset="0"/>
              </a:rPr>
              <a:t>Many HNC courses cover the same subjects as an HND, but an HNC is one level below an HND (it's generally equivalent to the first year at university).</a:t>
            </a:r>
            <a:r>
              <a:rPr lang="en-GB" sz="1200" dirty="0" smtClean="0"/>
              <a:t> </a:t>
            </a:r>
          </a:p>
          <a:p>
            <a:pPr marL="285750" indent="-285750">
              <a:buFont typeface="Arial" panose="020B0604020202020204" pitchFamily="34" charset="0"/>
              <a:buChar char="•"/>
            </a:pPr>
            <a:endParaRPr lang="en-GB" sz="1200" b="1" dirty="0" smtClean="0">
              <a:solidFill>
                <a:srgbClr val="00B0F0"/>
              </a:solidFill>
              <a:latin typeface="Comic Sans MS" panose="030F0702030302020204" pitchFamily="66" charset="0"/>
            </a:endParaRPr>
          </a:p>
          <a:p>
            <a:pPr marL="285750" indent="-285750">
              <a:buFont typeface="Arial" panose="020B0604020202020204" pitchFamily="34" charset="0"/>
              <a:buChar char="•"/>
            </a:pPr>
            <a:r>
              <a:rPr lang="en-GB" sz="1400" b="1" dirty="0" smtClean="0">
                <a:solidFill>
                  <a:srgbClr val="00B0F0"/>
                </a:solidFill>
                <a:latin typeface="Comic Sans MS" panose="030F0702030302020204" pitchFamily="66" charset="0"/>
              </a:rPr>
              <a:t>Honours Degree Courses</a:t>
            </a:r>
          </a:p>
          <a:p>
            <a:pPr algn="ctr"/>
            <a:endParaRPr lang="en-GB" sz="1400" b="1" dirty="0" smtClean="0">
              <a:solidFill>
                <a:srgbClr val="00B0F0"/>
              </a:solidFill>
              <a:latin typeface="Comic Sans MS" panose="030F0702030302020204" pitchFamily="66" charset="0"/>
            </a:endParaRPr>
          </a:p>
          <a:p>
            <a:pPr marL="342900" indent="-342900">
              <a:buFont typeface="Arial" panose="020B0604020202020204" pitchFamily="34" charset="0"/>
              <a:buChar char="•"/>
            </a:pPr>
            <a:r>
              <a:rPr lang="en-GB" sz="1200" dirty="0" smtClean="0">
                <a:latin typeface="Comic Sans MS" panose="030F0702030302020204" pitchFamily="66" charset="0"/>
              </a:rPr>
              <a:t>An Honours degree is a course of study leading to a qualification such as a Bachelor of Arts (BA), Bachelor of Science (BSc), or Bachelor of Law (LLB). </a:t>
            </a:r>
          </a:p>
          <a:p>
            <a:pPr marL="342900" indent="-342900">
              <a:buFont typeface="Arial" panose="020B0604020202020204" pitchFamily="34" charset="0"/>
              <a:buChar char="•"/>
            </a:pPr>
            <a:r>
              <a:rPr lang="en-GB" sz="1200" dirty="0" smtClean="0">
                <a:latin typeface="Comic Sans MS" panose="030F0702030302020204" pitchFamily="66" charset="0"/>
              </a:rPr>
              <a:t>This typically takes three or four years to complete full time (normally four years if you're doing a sandwich course, which includes a year in industry or abroad).</a:t>
            </a:r>
          </a:p>
          <a:p>
            <a:pPr marL="342900" indent="-342900">
              <a:buFont typeface="Arial" panose="020B0604020202020204" pitchFamily="34" charset="0"/>
              <a:buChar char="•"/>
            </a:pPr>
            <a:r>
              <a:rPr lang="en-GB" sz="1200" dirty="0" smtClean="0">
                <a:latin typeface="Comic Sans MS" panose="030F0702030302020204" pitchFamily="66" charset="0"/>
              </a:rPr>
              <a:t>You can study for a full or part-time Honours Degree at a university, or more flexibly in your own time with the Open University, building up credits through a series of shorter courses.</a:t>
            </a:r>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13</a:t>
            </a:fld>
            <a:endParaRPr lang="en-US"/>
          </a:p>
        </p:txBody>
      </p:sp>
    </p:spTree>
    <p:extLst>
      <p:ext uri="{BB962C8B-B14F-4D97-AF65-F5344CB8AC3E}">
        <p14:creationId xmlns:p14="http://schemas.microsoft.com/office/powerpoint/2010/main" val="2378904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smtClean="0">
                <a:solidFill>
                  <a:srgbClr val="00B0F0"/>
                </a:solidFill>
                <a:latin typeface="Comic Sans MS" panose="030F0702030302020204" pitchFamily="66" charset="0"/>
              </a:rPr>
              <a:t>Foundation Degrees</a:t>
            </a:r>
          </a:p>
          <a:p>
            <a:pPr marL="285750" indent="-285750">
              <a:buFont typeface="Arial" panose="020B0604020202020204" pitchFamily="34" charset="0"/>
              <a:buChar char="•"/>
            </a:pPr>
            <a:r>
              <a:rPr lang="en-GB" sz="1200" dirty="0" smtClean="0">
                <a:latin typeface="Comic Sans MS" panose="030F0702030302020204" pitchFamily="66" charset="0"/>
              </a:rPr>
              <a:t>Foundation degrees are ideal if you’re unsure about taking a full degree or if you want to study while you work. </a:t>
            </a:r>
          </a:p>
          <a:p>
            <a:pPr marL="285750" indent="-285750">
              <a:buFont typeface="Arial" panose="020B0604020202020204" pitchFamily="34" charset="0"/>
              <a:buChar char="•"/>
            </a:pPr>
            <a:r>
              <a:rPr lang="en-GB" sz="1200" dirty="0" smtClean="0">
                <a:latin typeface="Comic Sans MS" panose="030F0702030302020204" pitchFamily="66" charset="0"/>
              </a:rPr>
              <a:t>Whether you’re working in or towards the role now, you can gain professional and technical skills to further your career – within a shorter time frame than a full degree.</a:t>
            </a:r>
          </a:p>
          <a:p>
            <a:pPr marL="285750" indent="-285750">
              <a:buFont typeface="Arial" panose="020B0604020202020204" pitchFamily="34" charset="0"/>
              <a:buChar char="•"/>
            </a:pPr>
            <a:r>
              <a:rPr lang="en-GB" sz="1200" dirty="0" smtClean="0">
                <a:latin typeface="Comic Sans MS" panose="030F0702030302020204" pitchFamily="66" charset="0"/>
              </a:rPr>
              <a:t>They usually take two years full-time to complete, or longer for part-time students.</a:t>
            </a:r>
          </a:p>
          <a:p>
            <a:pPr marL="285750" indent="-285750">
              <a:buFont typeface="Arial" panose="020B0604020202020204" pitchFamily="34" charset="0"/>
              <a:buChar char="•"/>
            </a:pPr>
            <a:r>
              <a:rPr lang="en-GB" sz="1200" dirty="0" smtClean="0">
                <a:latin typeface="Comic Sans MS" panose="030F0702030302020204" pitchFamily="66" charset="0"/>
              </a:rPr>
              <a:t>Normally you can continue for a further year to gain a full honours degree, which is useful if you decide to go for a full degree after all.</a:t>
            </a:r>
            <a:endParaRPr lang="en-GB" sz="1200" dirty="0" smtClean="0">
              <a:effectLst/>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Comic Sans MS" panose="030F0702030302020204" pitchFamily="66" charset="0"/>
              </a:rPr>
              <a:t>Higher Apprenticeships</a:t>
            </a:r>
          </a:p>
          <a:p>
            <a:endParaRPr lang="en-GB" dirty="0" smtClean="0"/>
          </a:p>
          <a:p>
            <a:pPr marL="285750" indent="-285750">
              <a:buFont typeface="Arial" panose="020B0604020202020204" pitchFamily="34" charset="0"/>
              <a:buChar char="•"/>
            </a:pPr>
            <a:r>
              <a:rPr lang="en-GB" sz="1200" dirty="0" smtClean="0">
                <a:latin typeface="Comic Sans MS" panose="030F0702030302020204" pitchFamily="66" charset="0"/>
              </a:rPr>
              <a:t>Higher and Degree Apprenticeships are a great alternative to university, offering qualifications up to degree level, no tuition fees and the opportunity to earn while you learn</a:t>
            </a:r>
            <a:r>
              <a:rPr lang="en-GB" sz="1200" b="1" dirty="0" smtClean="0">
                <a:latin typeface="Comic Sans MS" panose="030F0702030302020204" pitchFamily="66" charset="0"/>
              </a:rPr>
              <a:t>.</a:t>
            </a:r>
          </a:p>
          <a:p>
            <a:pPr marL="285750" indent="-285750">
              <a:buFont typeface="Arial" panose="020B0604020202020204" pitchFamily="34" charset="0"/>
              <a:buChar char="•"/>
            </a:pPr>
            <a:r>
              <a:rPr lang="en-GB" sz="1200" dirty="0" smtClean="0">
                <a:latin typeface="Comic Sans MS" panose="030F0702030302020204" pitchFamily="66" charset="0"/>
              </a:rPr>
              <a:t>Higher and degree apprentices typically split their time between college or university and the workplace. As with other apprenticeships they are employed throughout and the cost of the fees are shared between government and their employer.</a:t>
            </a:r>
          </a:p>
          <a:p>
            <a:endParaRPr lang="en-GB" dirty="0" smtClean="0"/>
          </a:p>
          <a:p>
            <a:r>
              <a:rPr lang="en-GB" sz="1200" b="1" dirty="0" smtClean="0">
                <a:latin typeface="Comic Sans MS" panose="030F0702030302020204" pitchFamily="66" charset="0"/>
              </a:rPr>
              <a:t>What's an HND?</a:t>
            </a:r>
          </a:p>
          <a:p>
            <a:pPr marL="285750" indent="-285750">
              <a:buFont typeface="Arial" panose="020B0604020202020204" pitchFamily="34" charset="0"/>
              <a:buChar char="•"/>
            </a:pPr>
            <a:r>
              <a:rPr lang="en-GB" sz="1200" dirty="0" smtClean="0">
                <a:latin typeface="Comic Sans MS" panose="030F0702030302020204" pitchFamily="66" charset="0"/>
              </a:rPr>
              <a:t>A Higher National Diploma (HND) is a work-related course provided by higher and further education colleges in the UK. </a:t>
            </a:r>
          </a:p>
          <a:p>
            <a:pPr marL="285750" indent="-285750">
              <a:buFont typeface="Arial" panose="020B0604020202020204" pitchFamily="34" charset="0"/>
              <a:buChar char="•"/>
            </a:pPr>
            <a:r>
              <a:rPr lang="en-GB" sz="1200" dirty="0" smtClean="0">
                <a:latin typeface="Comic Sans MS" panose="030F0702030302020204" pitchFamily="66" charset="0"/>
              </a:rPr>
              <a:t>A full-time HND takes two years to complete, or three to four years part-time. Generally an HND is the equivalent to two years at university. </a:t>
            </a:r>
          </a:p>
          <a:p>
            <a:r>
              <a:rPr lang="en-GB" b="1" dirty="0" smtClean="0">
                <a:latin typeface="Comic Sans MS" panose="030F0702030302020204" pitchFamily="66" charset="0"/>
              </a:rPr>
              <a:t>What's an HNC?</a:t>
            </a:r>
            <a:endParaRPr lang="en-GB" dirty="0" smtClean="0">
              <a:latin typeface="Comic Sans MS" panose="030F0702030302020204" pitchFamily="66" charset="0"/>
            </a:endParaRPr>
          </a:p>
          <a:p>
            <a:pPr marL="285750" indent="-285750">
              <a:buFont typeface="Arial" panose="020B0604020202020204" pitchFamily="34" charset="0"/>
              <a:buChar char="•"/>
            </a:pPr>
            <a:r>
              <a:rPr lang="en-GB" sz="1200" dirty="0" smtClean="0">
                <a:latin typeface="Comic Sans MS" panose="030F0702030302020204" pitchFamily="66" charset="0"/>
              </a:rPr>
              <a:t>A full-time Higher National Certificate (HNC) takes one year to complete, or two years part-time. </a:t>
            </a:r>
          </a:p>
          <a:p>
            <a:pPr marL="285750" indent="-285750">
              <a:buFont typeface="Arial" panose="020B0604020202020204" pitchFamily="34" charset="0"/>
              <a:buChar char="•"/>
            </a:pPr>
            <a:r>
              <a:rPr lang="en-GB" sz="1200" dirty="0" smtClean="0">
                <a:latin typeface="Comic Sans MS" panose="030F0702030302020204" pitchFamily="66" charset="0"/>
              </a:rPr>
              <a:t>Many HNC courses cover the same subjects as an HND, but an HNC is one level below an HND (it's generally equivalent to the first year at university).</a:t>
            </a:r>
            <a:r>
              <a:rPr lang="en-GB" sz="1200" dirty="0" smtClean="0"/>
              <a:t> </a:t>
            </a:r>
          </a:p>
          <a:p>
            <a:pPr marL="285750" indent="-285750">
              <a:buFont typeface="Arial" panose="020B0604020202020204" pitchFamily="34" charset="0"/>
              <a:buChar char="•"/>
            </a:pPr>
            <a:endParaRPr lang="en-GB" sz="1200" b="1" dirty="0" smtClean="0">
              <a:solidFill>
                <a:srgbClr val="00B0F0"/>
              </a:solidFill>
              <a:latin typeface="Comic Sans MS" panose="030F0702030302020204" pitchFamily="66" charset="0"/>
            </a:endParaRPr>
          </a:p>
          <a:p>
            <a:pPr marL="285750" indent="-285750">
              <a:buFont typeface="Arial" panose="020B0604020202020204" pitchFamily="34" charset="0"/>
              <a:buChar char="•"/>
            </a:pPr>
            <a:r>
              <a:rPr lang="en-GB" sz="1400" b="1" dirty="0" smtClean="0">
                <a:solidFill>
                  <a:srgbClr val="00B0F0"/>
                </a:solidFill>
                <a:latin typeface="Comic Sans MS" panose="030F0702030302020204" pitchFamily="66" charset="0"/>
              </a:rPr>
              <a:t>Honours Degree Courses</a:t>
            </a:r>
          </a:p>
          <a:p>
            <a:pPr algn="ctr"/>
            <a:endParaRPr lang="en-GB" sz="1400" b="1" dirty="0" smtClean="0">
              <a:solidFill>
                <a:srgbClr val="00B0F0"/>
              </a:solidFill>
              <a:latin typeface="Comic Sans MS" panose="030F0702030302020204" pitchFamily="66" charset="0"/>
            </a:endParaRPr>
          </a:p>
          <a:p>
            <a:pPr marL="342900" indent="-342900">
              <a:buFont typeface="Arial" panose="020B0604020202020204" pitchFamily="34" charset="0"/>
              <a:buChar char="•"/>
            </a:pPr>
            <a:r>
              <a:rPr lang="en-GB" sz="1200" dirty="0" smtClean="0">
                <a:latin typeface="Comic Sans MS" panose="030F0702030302020204" pitchFamily="66" charset="0"/>
              </a:rPr>
              <a:t>An Honours degree is a course of study leading to a qualification such as a Bachelor of Arts (BA), Bachelor of Science (BSc), or Bachelor of Law (LLB). </a:t>
            </a:r>
          </a:p>
          <a:p>
            <a:pPr marL="342900" indent="-342900">
              <a:buFont typeface="Arial" panose="020B0604020202020204" pitchFamily="34" charset="0"/>
              <a:buChar char="•"/>
            </a:pPr>
            <a:r>
              <a:rPr lang="en-GB" sz="1200" dirty="0" smtClean="0">
                <a:latin typeface="Comic Sans MS" panose="030F0702030302020204" pitchFamily="66" charset="0"/>
              </a:rPr>
              <a:t>This typically takes three or four years to complete full time (normally four years if you're doing a sandwich course, which includes a year in industry or abroad).</a:t>
            </a:r>
          </a:p>
          <a:p>
            <a:pPr marL="342900" indent="-342900">
              <a:buFont typeface="Arial" panose="020B0604020202020204" pitchFamily="34" charset="0"/>
              <a:buChar char="•"/>
            </a:pPr>
            <a:r>
              <a:rPr lang="en-GB" sz="1200" dirty="0" smtClean="0">
                <a:latin typeface="Comic Sans MS" panose="030F0702030302020204" pitchFamily="66" charset="0"/>
              </a:rPr>
              <a:t>You can study for a full or part-time Honours Degree at a university, or more flexibly in your own time with the Open University, building up credits through a series of shorter courses.</a:t>
            </a:r>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14</a:t>
            </a:fld>
            <a:endParaRPr lang="en-US"/>
          </a:p>
        </p:txBody>
      </p:sp>
    </p:spTree>
    <p:extLst>
      <p:ext uri="{BB962C8B-B14F-4D97-AF65-F5344CB8AC3E}">
        <p14:creationId xmlns:p14="http://schemas.microsoft.com/office/powerpoint/2010/main" val="3069835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smtClean="0">
                <a:solidFill>
                  <a:srgbClr val="00B0F0"/>
                </a:solidFill>
                <a:latin typeface="Comic Sans MS" panose="030F0702030302020204" pitchFamily="66" charset="0"/>
              </a:rPr>
              <a:t>Foundation Degrees</a:t>
            </a:r>
          </a:p>
          <a:p>
            <a:pPr marL="285750" indent="-285750">
              <a:buFont typeface="Arial" panose="020B0604020202020204" pitchFamily="34" charset="0"/>
              <a:buChar char="•"/>
            </a:pPr>
            <a:r>
              <a:rPr lang="en-GB" sz="1200" dirty="0" smtClean="0">
                <a:latin typeface="Comic Sans MS" panose="030F0702030302020204" pitchFamily="66" charset="0"/>
              </a:rPr>
              <a:t>Foundation degrees are ideal if you’re unsure about taking a full degree or if you want to study while you work. </a:t>
            </a:r>
          </a:p>
          <a:p>
            <a:pPr marL="285750" indent="-285750">
              <a:buFont typeface="Arial" panose="020B0604020202020204" pitchFamily="34" charset="0"/>
              <a:buChar char="•"/>
            </a:pPr>
            <a:r>
              <a:rPr lang="en-GB" sz="1200" dirty="0" smtClean="0">
                <a:latin typeface="Comic Sans MS" panose="030F0702030302020204" pitchFamily="66" charset="0"/>
              </a:rPr>
              <a:t>Whether you’re working in or towards the role now, you can gain professional and technical skills to further your career – within a shorter time frame than a full degree.</a:t>
            </a:r>
          </a:p>
          <a:p>
            <a:pPr marL="285750" indent="-285750">
              <a:buFont typeface="Arial" panose="020B0604020202020204" pitchFamily="34" charset="0"/>
              <a:buChar char="•"/>
            </a:pPr>
            <a:r>
              <a:rPr lang="en-GB" sz="1200" dirty="0" smtClean="0">
                <a:latin typeface="Comic Sans MS" panose="030F0702030302020204" pitchFamily="66" charset="0"/>
              </a:rPr>
              <a:t>They usually take two years full-time to complete, or longer for part-time students.</a:t>
            </a:r>
          </a:p>
          <a:p>
            <a:pPr marL="285750" indent="-285750">
              <a:buFont typeface="Arial" panose="020B0604020202020204" pitchFamily="34" charset="0"/>
              <a:buChar char="•"/>
            </a:pPr>
            <a:r>
              <a:rPr lang="en-GB" sz="1200" dirty="0" smtClean="0">
                <a:latin typeface="Comic Sans MS" panose="030F0702030302020204" pitchFamily="66" charset="0"/>
              </a:rPr>
              <a:t>Normally you can continue for a further year to gain a full honours degree, which is useful if you decide to go for a full degree after all.</a:t>
            </a:r>
            <a:endParaRPr lang="en-GB" sz="1200" dirty="0" smtClean="0">
              <a:effectLst/>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Comic Sans MS" panose="030F0702030302020204" pitchFamily="66" charset="0"/>
              </a:rPr>
              <a:t>Higher Apprenticeships</a:t>
            </a:r>
          </a:p>
          <a:p>
            <a:endParaRPr lang="en-GB" dirty="0" smtClean="0"/>
          </a:p>
          <a:p>
            <a:pPr marL="285750" indent="-285750">
              <a:buFont typeface="Arial" panose="020B0604020202020204" pitchFamily="34" charset="0"/>
              <a:buChar char="•"/>
            </a:pPr>
            <a:r>
              <a:rPr lang="en-GB" sz="1200" dirty="0" smtClean="0">
                <a:latin typeface="Comic Sans MS" panose="030F0702030302020204" pitchFamily="66" charset="0"/>
              </a:rPr>
              <a:t>Higher and Degree Apprenticeships are a great alternative to university, offering qualifications up to degree level, no tuition fees and the opportunity to earn while you learn</a:t>
            </a:r>
            <a:r>
              <a:rPr lang="en-GB" sz="1200" b="1" dirty="0" smtClean="0">
                <a:latin typeface="Comic Sans MS" panose="030F0702030302020204" pitchFamily="66" charset="0"/>
              </a:rPr>
              <a:t>.</a:t>
            </a:r>
          </a:p>
          <a:p>
            <a:pPr marL="285750" indent="-285750">
              <a:buFont typeface="Arial" panose="020B0604020202020204" pitchFamily="34" charset="0"/>
              <a:buChar char="•"/>
            </a:pPr>
            <a:r>
              <a:rPr lang="en-GB" sz="1200" dirty="0" smtClean="0">
                <a:latin typeface="Comic Sans MS" panose="030F0702030302020204" pitchFamily="66" charset="0"/>
              </a:rPr>
              <a:t>Higher and degree apprentices typically split their time between college or university and the workplace. As with other apprenticeships they are employed throughout and the cost of the fees are shared between government and their employer.</a:t>
            </a:r>
          </a:p>
          <a:p>
            <a:endParaRPr lang="en-GB" dirty="0" smtClean="0"/>
          </a:p>
          <a:p>
            <a:r>
              <a:rPr lang="en-GB" sz="1200" b="1" dirty="0" smtClean="0">
                <a:latin typeface="Comic Sans MS" panose="030F0702030302020204" pitchFamily="66" charset="0"/>
              </a:rPr>
              <a:t>What's an HND?</a:t>
            </a:r>
          </a:p>
          <a:p>
            <a:pPr marL="285750" indent="-285750">
              <a:buFont typeface="Arial" panose="020B0604020202020204" pitchFamily="34" charset="0"/>
              <a:buChar char="•"/>
            </a:pPr>
            <a:r>
              <a:rPr lang="en-GB" sz="1200" dirty="0" smtClean="0">
                <a:latin typeface="Comic Sans MS" panose="030F0702030302020204" pitchFamily="66" charset="0"/>
              </a:rPr>
              <a:t>A Higher National Diploma (HND) is a work-related course provided by higher and further education colleges in the UK. </a:t>
            </a:r>
          </a:p>
          <a:p>
            <a:pPr marL="285750" indent="-285750">
              <a:buFont typeface="Arial" panose="020B0604020202020204" pitchFamily="34" charset="0"/>
              <a:buChar char="•"/>
            </a:pPr>
            <a:r>
              <a:rPr lang="en-GB" sz="1200" dirty="0" smtClean="0">
                <a:latin typeface="Comic Sans MS" panose="030F0702030302020204" pitchFamily="66" charset="0"/>
              </a:rPr>
              <a:t>A full-time HND takes two years to complete, or three to four years part-time. Generally an HND is the equivalent to two years at university. </a:t>
            </a:r>
          </a:p>
          <a:p>
            <a:r>
              <a:rPr lang="en-GB" b="1" dirty="0" smtClean="0">
                <a:latin typeface="Comic Sans MS" panose="030F0702030302020204" pitchFamily="66" charset="0"/>
              </a:rPr>
              <a:t>What's an HNC?</a:t>
            </a:r>
            <a:endParaRPr lang="en-GB" dirty="0" smtClean="0">
              <a:latin typeface="Comic Sans MS" panose="030F0702030302020204" pitchFamily="66" charset="0"/>
            </a:endParaRPr>
          </a:p>
          <a:p>
            <a:pPr marL="285750" indent="-285750">
              <a:buFont typeface="Arial" panose="020B0604020202020204" pitchFamily="34" charset="0"/>
              <a:buChar char="•"/>
            </a:pPr>
            <a:r>
              <a:rPr lang="en-GB" sz="1200" dirty="0" smtClean="0">
                <a:latin typeface="Comic Sans MS" panose="030F0702030302020204" pitchFamily="66" charset="0"/>
              </a:rPr>
              <a:t>A full-time Higher National Certificate (HNC) takes one year to complete, or two years part-time. </a:t>
            </a:r>
          </a:p>
          <a:p>
            <a:pPr marL="285750" indent="-285750">
              <a:buFont typeface="Arial" panose="020B0604020202020204" pitchFamily="34" charset="0"/>
              <a:buChar char="•"/>
            </a:pPr>
            <a:r>
              <a:rPr lang="en-GB" sz="1200" dirty="0" smtClean="0">
                <a:latin typeface="Comic Sans MS" panose="030F0702030302020204" pitchFamily="66" charset="0"/>
              </a:rPr>
              <a:t>Many HNC courses cover the same subjects as an HND, but an HNC is one level below an HND (it's generally equivalent to the first year at university).</a:t>
            </a:r>
            <a:r>
              <a:rPr lang="en-GB" sz="1200" dirty="0" smtClean="0"/>
              <a:t> </a:t>
            </a:r>
          </a:p>
          <a:p>
            <a:pPr marL="285750" indent="-285750">
              <a:buFont typeface="Arial" panose="020B0604020202020204" pitchFamily="34" charset="0"/>
              <a:buChar char="•"/>
            </a:pPr>
            <a:endParaRPr lang="en-GB" sz="1200" b="1" dirty="0" smtClean="0">
              <a:solidFill>
                <a:srgbClr val="00B0F0"/>
              </a:solidFill>
              <a:latin typeface="Comic Sans MS" panose="030F0702030302020204" pitchFamily="66" charset="0"/>
            </a:endParaRPr>
          </a:p>
          <a:p>
            <a:pPr marL="285750" indent="-285750">
              <a:buFont typeface="Arial" panose="020B0604020202020204" pitchFamily="34" charset="0"/>
              <a:buChar char="•"/>
            </a:pPr>
            <a:r>
              <a:rPr lang="en-GB" sz="1400" b="1" dirty="0" smtClean="0">
                <a:solidFill>
                  <a:srgbClr val="00B0F0"/>
                </a:solidFill>
                <a:latin typeface="Comic Sans MS" panose="030F0702030302020204" pitchFamily="66" charset="0"/>
              </a:rPr>
              <a:t>Honours Degree Courses</a:t>
            </a:r>
          </a:p>
          <a:p>
            <a:pPr algn="ctr"/>
            <a:endParaRPr lang="en-GB" sz="1400" b="1" dirty="0" smtClean="0">
              <a:solidFill>
                <a:srgbClr val="00B0F0"/>
              </a:solidFill>
              <a:latin typeface="Comic Sans MS" panose="030F0702030302020204" pitchFamily="66" charset="0"/>
            </a:endParaRPr>
          </a:p>
          <a:p>
            <a:pPr marL="342900" indent="-342900">
              <a:buFont typeface="Arial" panose="020B0604020202020204" pitchFamily="34" charset="0"/>
              <a:buChar char="•"/>
            </a:pPr>
            <a:r>
              <a:rPr lang="en-GB" sz="1200" dirty="0" smtClean="0">
                <a:latin typeface="Comic Sans MS" panose="030F0702030302020204" pitchFamily="66" charset="0"/>
              </a:rPr>
              <a:t>An Honours degree is a course of study leading to a qualification such as a Bachelor of Arts (BA), Bachelor of Science (BSc), or Bachelor of Law (LLB). </a:t>
            </a:r>
          </a:p>
          <a:p>
            <a:pPr marL="342900" indent="-342900">
              <a:buFont typeface="Arial" panose="020B0604020202020204" pitchFamily="34" charset="0"/>
              <a:buChar char="•"/>
            </a:pPr>
            <a:r>
              <a:rPr lang="en-GB" sz="1200" dirty="0" smtClean="0">
                <a:latin typeface="Comic Sans MS" panose="030F0702030302020204" pitchFamily="66" charset="0"/>
              </a:rPr>
              <a:t>This typically takes three or four years to complete full time (normally four years if you're doing a sandwich course, which includes a year in industry or abroad).</a:t>
            </a:r>
          </a:p>
          <a:p>
            <a:pPr marL="342900" indent="-342900">
              <a:buFont typeface="Arial" panose="020B0604020202020204" pitchFamily="34" charset="0"/>
              <a:buChar char="•"/>
            </a:pPr>
            <a:r>
              <a:rPr lang="en-GB" sz="1200" dirty="0" smtClean="0">
                <a:latin typeface="Comic Sans MS" panose="030F0702030302020204" pitchFamily="66" charset="0"/>
              </a:rPr>
              <a:t>You can study for a full or part-time Honours Degree at a university, or more flexibly in your own time with the Open University, building up credits through a series of shorter courses.</a:t>
            </a:r>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15</a:t>
            </a:fld>
            <a:endParaRPr lang="en-US"/>
          </a:p>
        </p:txBody>
      </p:sp>
    </p:spTree>
    <p:extLst>
      <p:ext uri="{BB962C8B-B14F-4D97-AF65-F5344CB8AC3E}">
        <p14:creationId xmlns:p14="http://schemas.microsoft.com/office/powerpoint/2010/main" val="2430359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smtClean="0">
                <a:solidFill>
                  <a:srgbClr val="00B0F0"/>
                </a:solidFill>
                <a:latin typeface="Comic Sans MS" panose="030F0702030302020204" pitchFamily="66" charset="0"/>
              </a:rPr>
              <a:t>Foundation Degrees</a:t>
            </a:r>
          </a:p>
          <a:p>
            <a:pPr marL="285750" indent="-285750">
              <a:buFont typeface="Arial" panose="020B0604020202020204" pitchFamily="34" charset="0"/>
              <a:buChar char="•"/>
            </a:pPr>
            <a:r>
              <a:rPr lang="en-GB" sz="1200" dirty="0" smtClean="0">
                <a:latin typeface="Comic Sans MS" panose="030F0702030302020204" pitchFamily="66" charset="0"/>
              </a:rPr>
              <a:t>Foundation degrees are ideal if you’re unsure about taking a full degree or if you want to study while you work. </a:t>
            </a:r>
          </a:p>
          <a:p>
            <a:pPr marL="285750" indent="-285750">
              <a:buFont typeface="Arial" panose="020B0604020202020204" pitchFamily="34" charset="0"/>
              <a:buChar char="•"/>
            </a:pPr>
            <a:r>
              <a:rPr lang="en-GB" sz="1200" dirty="0" smtClean="0">
                <a:latin typeface="Comic Sans MS" panose="030F0702030302020204" pitchFamily="66" charset="0"/>
              </a:rPr>
              <a:t>Whether you’re working in or towards the role now, you can gain professional and technical skills to further your career – within a shorter time frame than a full degree.</a:t>
            </a:r>
          </a:p>
          <a:p>
            <a:pPr marL="285750" indent="-285750">
              <a:buFont typeface="Arial" panose="020B0604020202020204" pitchFamily="34" charset="0"/>
              <a:buChar char="•"/>
            </a:pPr>
            <a:r>
              <a:rPr lang="en-GB" sz="1200" dirty="0" smtClean="0">
                <a:latin typeface="Comic Sans MS" panose="030F0702030302020204" pitchFamily="66" charset="0"/>
              </a:rPr>
              <a:t>They usually take two years full-time to complete, or longer for part-time students.</a:t>
            </a:r>
          </a:p>
          <a:p>
            <a:pPr marL="285750" indent="-285750">
              <a:buFont typeface="Arial" panose="020B0604020202020204" pitchFamily="34" charset="0"/>
              <a:buChar char="•"/>
            </a:pPr>
            <a:r>
              <a:rPr lang="en-GB" sz="1200" dirty="0" smtClean="0">
                <a:latin typeface="Comic Sans MS" panose="030F0702030302020204" pitchFamily="66" charset="0"/>
              </a:rPr>
              <a:t>Normally you can continue for a further year to gain a full honours degree, which is useful if you decide to go for a full degree after all.</a:t>
            </a:r>
            <a:endParaRPr lang="en-GB" sz="1200" dirty="0" smtClean="0">
              <a:effectLst/>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Comic Sans MS" panose="030F0702030302020204" pitchFamily="66" charset="0"/>
              </a:rPr>
              <a:t>Higher Apprenticeships</a:t>
            </a:r>
          </a:p>
          <a:p>
            <a:endParaRPr lang="en-GB" dirty="0" smtClean="0"/>
          </a:p>
          <a:p>
            <a:pPr marL="285750" indent="-285750">
              <a:buFont typeface="Arial" panose="020B0604020202020204" pitchFamily="34" charset="0"/>
              <a:buChar char="•"/>
            </a:pPr>
            <a:r>
              <a:rPr lang="en-GB" sz="1200" dirty="0" smtClean="0">
                <a:latin typeface="Comic Sans MS" panose="030F0702030302020204" pitchFamily="66" charset="0"/>
              </a:rPr>
              <a:t>Higher and Degree Apprenticeships are a great alternative to university, offering qualifications up to degree level, no tuition fees and the opportunity to earn while you learn</a:t>
            </a:r>
            <a:r>
              <a:rPr lang="en-GB" sz="1200" b="1" dirty="0" smtClean="0">
                <a:latin typeface="Comic Sans MS" panose="030F0702030302020204" pitchFamily="66" charset="0"/>
              </a:rPr>
              <a:t>.</a:t>
            </a:r>
          </a:p>
          <a:p>
            <a:pPr marL="285750" indent="-285750">
              <a:buFont typeface="Arial" panose="020B0604020202020204" pitchFamily="34" charset="0"/>
              <a:buChar char="•"/>
            </a:pPr>
            <a:r>
              <a:rPr lang="en-GB" sz="1200" dirty="0" smtClean="0">
                <a:latin typeface="Comic Sans MS" panose="030F0702030302020204" pitchFamily="66" charset="0"/>
              </a:rPr>
              <a:t>Higher and degree apprentices typically split their time between college or university and the workplace. As with other apprenticeships they are employed throughout and the cost of the fees are shared between government and their employer.</a:t>
            </a:r>
          </a:p>
          <a:p>
            <a:endParaRPr lang="en-GB" dirty="0" smtClean="0"/>
          </a:p>
          <a:p>
            <a:r>
              <a:rPr lang="en-GB" sz="1200" b="1" dirty="0" smtClean="0">
                <a:latin typeface="Comic Sans MS" panose="030F0702030302020204" pitchFamily="66" charset="0"/>
              </a:rPr>
              <a:t>What's an HND?</a:t>
            </a:r>
          </a:p>
          <a:p>
            <a:pPr marL="285750" indent="-285750">
              <a:buFont typeface="Arial" panose="020B0604020202020204" pitchFamily="34" charset="0"/>
              <a:buChar char="•"/>
            </a:pPr>
            <a:r>
              <a:rPr lang="en-GB" sz="1200" dirty="0" smtClean="0">
                <a:latin typeface="Comic Sans MS" panose="030F0702030302020204" pitchFamily="66" charset="0"/>
              </a:rPr>
              <a:t>A Higher National Diploma (HND) is a work-related course provided by higher and further education colleges in the UK. </a:t>
            </a:r>
          </a:p>
          <a:p>
            <a:pPr marL="285750" indent="-285750">
              <a:buFont typeface="Arial" panose="020B0604020202020204" pitchFamily="34" charset="0"/>
              <a:buChar char="•"/>
            </a:pPr>
            <a:r>
              <a:rPr lang="en-GB" sz="1200" dirty="0" smtClean="0">
                <a:latin typeface="Comic Sans MS" panose="030F0702030302020204" pitchFamily="66" charset="0"/>
              </a:rPr>
              <a:t>A full-time HND takes two years to complete, or three to four years part-time. Generally an HND is the equivalent to two years at university. </a:t>
            </a:r>
          </a:p>
          <a:p>
            <a:r>
              <a:rPr lang="en-GB" b="1" dirty="0" smtClean="0">
                <a:latin typeface="Comic Sans MS" panose="030F0702030302020204" pitchFamily="66" charset="0"/>
              </a:rPr>
              <a:t>What's an HNC?</a:t>
            </a:r>
            <a:endParaRPr lang="en-GB" dirty="0" smtClean="0">
              <a:latin typeface="Comic Sans MS" panose="030F0702030302020204" pitchFamily="66" charset="0"/>
            </a:endParaRPr>
          </a:p>
          <a:p>
            <a:pPr marL="285750" indent="-285750">
              <a:buFont typeface="Arial" panose="020B0604020202020204" pitchFamily="34" charset="0"/>
              <a:buChar char="•"/>
            </a:pPr>
            <a:r>
              <a:rPr lang="en-GB" sz="1200" dirty="0" smtClean="0">
                <a:latin typeface="Comic Sans MS" panose="030F0702030302020204" pitchFamily="66" charset="0"/>
              </a:rPr>
              <a:t>A full-time Higher National Certificate (HNC) takes one year to complete, or two years part-time. </a:t>
            </a:r>
          </a:p>
          <a:p>
            <a:pPr marL="285750" indent="-285750">
              <a:buFont typeface="Arial" panose="020B0604020202020204" pitchFamily="34" charset="0"/>
              <a:buChar char="•"/>
            </a:pPr>
            <a:r>
              <a:rPr lang="en-GB" sz="1200" dirty="0" smtClean="0">
                <a:latin typeface="Comic Sans MS" panose="030F0702030302020204" pitchFamily="66" charset="0"/>
              </a:rPr>
              <a:t>Many HNC courses cover the same subjects as an HND, but an HNC is one level below an HND (it's generally equivalent to the first year at university).</a:t>
            </a:r>
            <a:r>
              <a:rPr lang="en-GB" sz="1200" dirty="0" smtClean="0"/>
              <a:t> </a:t>
            </a:r>
          </a:p>
          <a:p>
            <a:pPr marL="285750" indent="-285750">
              <a:buFont typeface="Arial" panose="020B0604020202020204" pitchFamily="34" charset="0"/>
              <a:buChar char="•"/>
            </a:pPr>
            <a:endParaRPr lang="en-GB" sz="1200" b="1" dirty="0" smtClean="0">
              <a:solidFill>
                <a:srgbClr val="00B0F0"/>
              </a:solidFill>
              <a:latin typeface="Comic Sans MS" panose="030F0702030302020204" pitchFamily="66" charset="0"/>
            </a:endParaRPr>
          </a:p>
          <a:p>
            <a:pPr marL="285750" indent="-285750">
              <a:buFont typeface="Arial" panose="020B0604020202020204" pitchFamily="34" charset="0"/>
              <a:buChar char="•"/>
            </a:pPr>
            <a:r>
              <a:rPr lang="en-GB" sz="1400" b="1" dirty="0" smtClean="0">
                <a:solidFill>
                  <a:srgbClr val="00B0F0"/>
                </a:solidFill>
                <a:latin typeface="Comic Sans MS" panose="030F0702030302020204" pitchFamily="66" charset="0"/>
              </a:rPr>
              <a:t>Honours Degree Courses</a:t>
            </a:r>
          </a:p>
          <a:p>
            <a:pPr algn="ctr"/>
            <a:endParaRPr lang="en-GB" sz="1400" b="1" dirty="0" smtClean="0">
              <a:solidFill>
                <a:srgbClr val="00B0F0"/>
              </a:solidFill>
              <a:latin typeface="Comic Sans MS" panose="030F0702030302020204" pitchFamily="66" charset="0"/>
            </a:endParaRPr>
          </a:p>
          <a:p>
            <a:pPr marL="342900" indent="-342900">
              <a:buFont typeface="Arial" panose="020B0604020202020204" pitchFamily="34" charset="0"/>
              <a:buChar char="•"/>
            </a:pPr>
            <a:r>
              <a:rPr lang="en-GB" sz="1200" dirty="0" smtClean="0">
                <a:latin typeface="Comic Sans MS" panose="030F0702030302020204" pitchFamily="66" charset="0"/>
              </a:rPr>
              <a:t>An Honours degree is a course of study leading to a qualification such as a Bachelor of Arts (BA), Bachelor of Science (BSc), or Bachelor of Law (LLB). </a:t>
            </a:r>
          </a:p>
          <a:p>
            <a:pPr marL="342900" indent="-342900">
              <a:buFont typeface="Arial" panose="020B0604020202020204" pitchFamily="34" charset="0"/>
              <a:buChar char="•"/>
            </a:pPr>
            <a:r>
              <a:rPr lang="en-GB" sz="1200" dirty="0" smtClean="0">
                <a:latin typeface="Comic Sans MS" panose="030F0702030302020204" pitchFamily="66" charset="0"/>
              </a:rPr>
              <a:t>This typically takes three or four years to complete full time (normally four years if you're doing a sandwich course, which includes a year in industry or abroad).</a:t>
            </a:r>
          </a:p>
          <a:p>
            <a:pPr marL="342900" indent="-342900">
              <a:buFont typeface="Arial" panose="020B0604020202020204" pitchFamily="34" charset="0"/>
              <a:buChar char="•"/>
            </a:pPr>
            <a:r>
              <a:rPr lang="en-GB" sz="1200" dirty="0" smtClean="0">
                <a:latin typeface="Comic Sans MS" panose="030F0702030302020204" pitchFamily="66" charset="0"/>
              </a:rPr>
              <a:t>You can study for a full or part-time Honours Degree at a university, or more flexibly in your own time with the Open University, building up credits through a series of shorter courses.</a:t>
            </a:r>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16</a:t>
            </a:fld>
            <a:endParaRPr lang="en-US"/>
          </a:p>
        </p:txBody>
      </p:sp>
    </p:spTree>
    <p:extLst>
      <p:ext uri="{BB962C8B-B14F-4D97-AF65-F5344CB8AC3E}">
        <p14:creationId xmlns:p14="http://schemas.microsoft.com/office/powerpoint/2010/main" val="1583547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smtClean="0">
                <a:solidFill>
                  <a:srgbClr val="00B0F0"/>
                </a:solidFill>
                <a:latin typeface="Comic Sans MS" panose="030F0702030302020204" pitchFamily="66" charset="0"/>
              </a:rPr>
              <a:t>Foundation Degrees</a:t>
            </a:r>
          </a:p>
          <a:p>
            <a:pPr marL="285750" indent="-285750">
              <a:buFont typeface="Arial" panose="020B0604020202020204" pitchFamily="34" charset="0"/>
              <a:buChar char="•"/>
            </a:pPr>
            <a:r>
              <a:rPr lang="en-GB" sz="1200" dirty="0" smtClean="0">
                <a:latin typeface="Comic Sans MS" panose="030F0702030302020204" pitchFamily="66" charset="0"/>
              </a:rPr>
              <a:t>Foundation degrees are ideal if you’re unsure about taking a full degree or if you want to study while you work. </a:t>
            </a:r>
          </a:p>
          <a:p>
            <a:pPr marL="285750" indent="-285750">
              <a:buFont typeface="Arial" panose="020B0604020202020204" pitchFamily="34" charset="0"/>
              <a:buChar char="•"/>
            </a:pPr>
            <a:r>
              <a:rPr lang="en-GB" sz="1200" dirty="0" smtClean="0">
                <a:latin typeface="Comic Sans MS" panose="030F0702030302020204" pitchFamily="66" charset="0"/>
              </a:rPr>
              <a:t>Whether you’re working in or towards the role now, you can gain professional and technical skills to further your career – within a shorter time frame than a full degree.</a:t>
            </a:r>
          </a:p>
          <a:p>
            <a:pPr marL="285750" indent="-285750">
              <a:buFont typeface="Arial" panose="020B0604020202020204" pitchFamily="34" charset="0"/>
              <a:buChar char="•"/>
            </a:pPr>
            <a:r>
              <a:rPr lang="en-GB" sz="1200" dirty="0" smtClean="0">
                <a:latin typeface="Comic Sans MS" panose="030F0702030302020204" pitchFamily="66" charset="0"/>
              </a:rPr>
              <a:t>They usually take two years full-time to complete, or longer for part-time students.</a:t>
            </a:r>
          </a:p>
          <a:p>
            <a:pPr marL="285750" indent="-285750">
              <a:buFont typeface="Arial" panose="020B0604020202020204" pitchFamily="34" charset="0"/>
              <a:buChar char="•"/>
            </a:pPr>
            <a:r>
              <a:rPr lang="en-GB" sz="1200" dirty="0" smtClean="0">
                <a:latin typeface="Comic Sans MS" panose="030F0702030302020204" pitchFamily="66" charset="0"/>
              </a:rPr>
              <a:t>Normally you can continue for a further year to gain a full honours degree, which is useful if you decide to go for a full degree after all.</a:t>
            </a:r>
            <a:endParaRPr lang="en-GB" sz="1200" dirty="0" smtClean="0">
              <a:effectLst/>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Comic Sans MS" panose="030F0702030302020204" pitchFamily="66" charset="0"/>
              </a:rPr>
              <a:t>Higher Apprenticeships</a:t>
            </a:r>
          </a:p>
          <a:p>
            <a:endParaRPr lang="en-GB" dirty="0" smtClean="0"/>
          </a:p>
          <a:p>
            <a:pPr marL="285750" indent="-285750">
              <a:buFont typeface="Arial" panose="020B0604020202020204" pitchFamily="34" charset="0"/>
              <a:buChar char="•"/>
            </a:pPr>
            <a:r>
              <a:rPr lang="en-GB" sz="1200" dirty="0" smtClean="0">
                <a:latin typeface="Comic Sans MS" panose="030F0702030302020204" pitchFamily="66" charset="0"/>
              </a:rPr>
              <a:t>Higher and Degree Apprenticeships are a great alternative to university, offering qualifications up to degree level, no tuition fees and the opportunity to earn while you learn</a:t>
            </a:r>
            <a:r>
              <a:rPr lang="en-GB" sz="1200" b="1" dirty="0" smtClean="0">
                <a:latin typeface="Comic Sans MS" panose="030F0702030302020204" pitchFamily="66" charset="0"/>
              </a:rPr>
              <a:t>.</a:t>
            </a:r>
          </a:p>
          <a:p>
            <a:pPr marL="285750" indent="-285750">
              <a:buFont typeface="Arial" panose="020B0604020202020204" pitchFamily="34" charset="0"/>
              <a:buChar char="•"/>
            </a:pPr>
            <a:r>
              <a:rPr lang="en-GB" sz="1200" dirty="0" smtClean="0">
                <a:latin typeface="Comic Sans MS" panose="030F0702030302020204" pitchFamily="66" charset="0"/>
              </a:rPr>
              <a:t>Higher and degree apprentices typically split their time between college or university and the workplace. As with other apprenticeships they are employed throughout and the cost of the fees are shared between government and their employer.</a:t>
            </a:r>
          </a:p>
          <a:p>
            <a:endParaRPr lang="en-GB" dirty="0" smtClean="0"/>
          </a:p>
          <a:p>
            <a:r>
              <a:rPr lang="en-GB" sz="1200" b="1" dirty="0" smtClean="0">
                <a:latin typeface="Comic Sans MS" panose="030F0702030302020204" pitchFamily="66" charset="0"/>
              </a:rPr>
              <a:t>What's an HND?</a:t>
            </a:r>
          </a:p>
          <a:p>
            <a:pPr marL="285750" indent="-285750">
              <a:buFont typeface="Arial" panose="020B0604020202020204" pitchFamily="34" charset="0"/>
              <a:buChar char="•"/>
            </a:pPr>
            <a:r>
              <a:rPr lang="en-GB" sz="1200" dirty="0" smtClean="0">
                <a:latin typeface="Comic Sans MS" panose="030F0702030302020204" pitchFamily="66" charset="0"/>
              </a:rPr>
              <a:t>A Higher National Diploma (HND) is a work-related course provided by higher and further education colleges in the UK. </a:t>
            </a:r>
          </a:p>
          <a:p>
            <a:pPr marL="285750" indent="-285750">
              <a:buFont typeface="Arial" panose="020B0604020202020204" pitchFamily="34" charset="0"/>
              <a:buChar char="•"/>
            </a:pPr>
            <a:r>
              <a:rPr lang="en-GB" sz="1200" dirty="0" smtClean="0">
                <a:latin typeface="Comic Sans MS" panose="030F0702030302020204" pitchFamily="66" charset="0"/>
              </a:rPr>
              <a:t>A full-time HND takes two years to complete, or three to four years part-time. Generally an HND is the equivalent to two years at university. </a:t>
            </a:r>
          </a:p>
          <a:p>
            <a:r>
              <a:rPr lang="en-GB" b="1" dirty="0" smtClean="0">
                <a:latin typeface="Comic Sans MS" panose="030F0702030302020204" pitchFamily="66" charset="0"/>
              </a:rPr>
              <a:t>What's an HNC?</a:t>
            </a:r>
            <a:endParaRPr lang="en-GB" dirty="0" smtClean="0">
              <a:latin typeface="Comic Sans MS" panose="030F0702030302020204" pitchFamily="66" charset="0"/>
            </a:endParaRPr>
          </a:p>
          <a:p>
            <a:pPr marL="285750" indent="-285750">
              <a:buFont typeface="Arial" panose="020B0604020202020204" pitchFamily="34" charset="0"/>
              <a:buChar char="•"/>
            </a:pPr>
            <a:r>
              <a:rPr lang="en-GB" sz="1200" dirty="0" smtClean="0">
                <a:latin typeface="Comic Sans MS" panose="030F0702030302020204" pitchFamily="66" charset="0"/>
              </a:rPr>
              <a:t>A full-time Higher National Certificate (HNC) takes one year to complete, or two years part-time. </a:t>
            </a:r>
          </a:p>
          <a:p>
            <a:pPr marL="285750" indent="-285750">
              <a:buFont typeface="Arial" panose="020B0604020202020204" pitchFamily="34" charset="0"/>
              <a:buChar char="•"/>
            </a:pPr>
            <a:r>
              <a:rPr lang="en-GB" sz="1200" dirty="0" smtClean="0">
                <a:latin typeface="Comic Sans MS" panose="030F0702030302020204" pitchFamily="66" charset="0"/>
              </a:rPr>
              <a:t>Many HNC courses cover the same subjects as an HND, but an HNC is one level below an HND (it's generally equivalent to the first year at university).</a:t>
            </a:r>
            <a:r>
              <a:rPr lang="en-GB" sz="1200" dirty="0" smtClean="0"/>
              <a:t> </a:t>
            </a:r>
          </a:p>
          <a:p>
            <a:pPr marL="285750" indent="-285750">
              <a:buFont typeface="Arial" panose="020B0604020202020204" pitchFamily="34" charset="0"/>
              <a:buChar char="•"/>
            </a:pPr>
            <a:endParaRPr lang="en-GB" sz="1200" b="1" dirty="0" smtClean="0">
              <a:solidFill>
                <a:srgbClr val="00B0F0"/>
              </a:solidFill>
              <a:latin typeface="Comic Sans MS" panose="030F0702030302020204" pitchFamily="66" charset="0"/>
            </a:endParaRPr>
          </a:p>
          <a:p>
            <a:pPr marL="285750" indent="-285750">
              <a:buFont typeface="Arial" panose="020B0604020202020204" pitchFamily="34" charset="0"/>
              <a:buChar char="•"/>
            </a:pPr>
            <a:r>
              <a:rPr lang="en-GB" sz="1400" b="1" dirty="0" smtClean="0">
                <a:solidFill>
                  <a:srgbClr val="00B0F0"/>
                </a:solidFill>
                <a:latin typeface="Comic Sans MS" panose="030F0702030302020204" pitchFamily="66" charset="0"/>
              </a:rPr>
              <a:t>Honours Degree Courses</a:t>
            </a:r>
          </a:p>
          <a:p>
            <a:pPr algn="ctr"/>
            <a:endParaRPr lang="en-GB" sz="1400" b="1" dirty="0" smtClean="0">
              <a:solidFill>
                <a:srgbClr val="00B0F0"/>
              </a:solidFill>
              <a:latin typeface="Comic Sans MS" panose="030F0702030302020204" pitchFamily="66" charset="0"/>
            </a:endParaRPr>
          </a:p>
          <a:p>
            <a:pPr marL="342900" indent="-342900">
              <a:buFont typeface="Arial" panose="020B0604020202020204" pitchFamily="34" charset="0"/>
              <a:buChar char="•"/>
            </a:pPr>
            <a:r>
              <a:rPr lang="en-GB" sz="1200" dirty="0" smtClean="0">
                <a:latin typeface="Comic Sans MS" panose="030F0702030302020204" pitchFamily="66" charset="0"/>
              </a:rPr>
              <a:t>An Honours degree is a course of study leading to a qualification such as a Bachelor of Arts (BA), Bachelor of Science (BSc), or Bachelor of Law (LLB). </a:t>
            </a:r>
          </a:p>
          <a:p>
            <a:pPr marL="342900" indent="-342900">
              <a:buFont typeface="Arial" panose="020B0604020202020204" pitchFamily="34" charset="0"/>
              <a:buChar char="•"/>
            </a:pPr>
            <a:r>
              <a:rPr lang="en-GB" sz="1200" dirty="0" smtClean="0">
                <a:latin typeface="Comic Sans MS" panose="030F0702030302020204" pitchFamily="66" charset="0"/>
              </a:rPr>
              <a:t>This typically takes three or four years to complete full time (normally four years if you're doing a sandwich course, which includes a year in industry or abroad).</a:t>
            </a:r>
          </a:p>
          <a:p>
            <a:pPr marL="342900" indent="-342900">
              <a:buFont typeface="Arial" panose="020B0604020202020204" pitchFamily="34" charset="0"/>
              <a:buChar char="•"/>
            </a:pPr>
            <a:r>
              <a:rPr lang="en-GB" sz="1200" dirty="0" smtClean="0">
                <a:latin typeface="Comic Sans MS" panose="030F0702030302020204" pitchFamily="66" charset="0"/>
              </a:rPr>
              <a:t>You can study for a full or part-time Honours Degree at a university, or more flexibly in your own time with the Open University, building up credits through a series of shorter courses.</a:t>
            </a:r>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17</a:t>
            </a:fld>
            <a:endParaRPr lang="en-US"/>
          </a:p>
        </p:txBody>
      </p:sp>
    </p:spTree>
    <p:extLst>
      <p:ext uri="{BB962C8B-B14F-4D97-AF65-F5344CB8AC3E}">
        <p14:creationId xmlns:p14="http://schemas.microsoft.com/office/powerpoint/2010/main" val="7843584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smtClean="0">
                <a:solidFill>
                  <a:srgbClr val="00B0F0"/>
                </a:solidFill>
                <a:latin typeface="Comic Sans MS" panose="030F0702030302020204" pitchFamily="66" charset="0"/>
              </a:rPr>
              <a:t>Foundation Degrees</a:t>
            </a:r>
          </a:p>
          <a:p>
            <a:pPr marL="285750" indent="-285750">
              <a:buFont typeface="Arial" panose="020B0604020202020204" pitchFamily="34" charset="0"/>
              <a:buChar char="•"/>
            </a:pPr>
            <a:r>
              <a:rPr lang="en-GB" sz="1200" dirty="0" smtClean="0">
                <a:latin typeface="Comic Sans MS" panose="030F0702030302020204" pitchFamily="66" charset="0"/>
              </a:rPr>
              <a:t>Foundation degrees are ideal if you’re unsure about taking a full degree or if you want to study while you work. </a:t>
            </a:r>
          </a:p>
          <a:p>
            <a:pPr marL="285750" indent="-285750">
              <a:buFont typeface="Arial" panose="020B0604020202020204" pitchFamily="34" charset="0"/>
              <a:buChar char="•"/>
            </a:pPr>
            <a:r>
              <a:rPr lang="en-GB" sz="1200" dirty="0" smtClean="0">
                <a:latin typeface="Comic Sans MS" panose="030F0702030302020204" pitchFamily="66" charset="0"/>
              </a:rPr>
              <a:t>Whether you’re working in or towards the role now, you can gain professional and technical skills to further your career – within a shorter time frame than a full degree.</a:t>
            </a:r>
          </a:p>
          <a:p>
            <a:pPr marL="285750" indent="-285750">
              <a:buFont typeface="Arial" panose="020B0604020202020204" pitchFamily="34" charset="0"/>
              <a:buChar char="•"/>
            </a:pPr>
            <a:r>
              <a:rPr lang="en-GB" sz="1200" dirty="0" smtClean="0">
                <a:latin typeface="Comic Sans MS" panose="030F0702030302020204" pitchFamily="66" charset="0"/>
              </a:rPr>
              <a:t>They usually take two years full-time to complete, or longer for part-time students.</a:t>
            </a:r>
          </a:p>
          <a:p>
            <a:pPr marL="285750" indent="-285750">
              <a:buFont typeface="Arial" panose="020B0604020202020204" pitchFamily="34" charset="0"/>
              <a:buChar char="•"/>
            </a:pPr>
            <a:r>
              <a:rPr lang="en-GB" sz="1200" dirty="0" smtClean="0">
                <a:latin typeface="Comic Sans MS" panose="030F0702030302020204" pitchFamily="66" charset="0"/>
              </a:rPr>
              <a:t>Normally you can continue for a further year to gain a full honours degree, which is useful if you decide to go for a full degree after all.</a:t>
            </a:r>
            <a:endParaRPr lang="en-GB" sz="1200" dirty="0" smtClean="0">
              <a:effectLst/>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Comic Sans MS" panose="030F0702030302020204" pitchFamily="66" charset="0"/>
              </a:rPr>
              <a:t>Higher Apprenticeships</a:t>
            </a:r>
          </a:p>
          <a:p>
            <a:endParaRPr lang="en-GB" dirty="0" smtClean="0"/>
          </a:p>
          <a:p>
            <a:pPr marL="285750" indent="-285750">
              <a:buFont typeface="Arial" panose="020B0604020202020204" pitchFamily="34" charset="0"/>
              <a:buChar char="•"/>
            </a:pPr>
            <a:r>
              <a:rPr lang="en-GB" sz="1200" dirty="0" smtClean="0">
                <a:latin typeface="Comic Sans MS" panose="030F0702030302020204" pitchFamily="66" charset="0"/>
              </a:rPr>
              <a:t>Higher and Degree Apprenticeships are a great alternative to university, offering qualifications up to degree level, no tuition fees and the opportunity to earn while you learn</a:t>
            </a:r>
            <a:r>
              <a:rPr lang="en-GB" sz="1200" b="1" dirty="0" smtClean="0">
                <a:latin typeface="Comic Sans MS" panose="030F0702030302020204" pitchFamily="66" charset="0"/>
              </a:rPr>
              <a:t>.</a:t>
            </a:r>
          </a:p>
          <a:p>
            <a:pPr marL="285750" indent="-285750">
              <a:buFont typeface="Arial" panose="020B0604020202020204" pitchFamily="34" charset="0"/>
              <a:buChar char="•"/>
            </a:pPr>
            <a:r>
              <a:rPr lang="en-GB" sz="1200" dirty="0" smtClean="0">
                <a:latin typeface="Comic Sans MS" panose="030F0702030302020204" pitchFamily="66" charset="0"/>
              </a:rPr>
              <a:t>Higher and degree apprentices typically split their time between college or university and the workplace. As with other apprenticeships they are employed throughout and the cost of the fees are shared between government and their employer.</a:t>
            </a:r>
          </a:p>
          <a:p>
            <a:endParaRPr lang="en-GB" dirty="0" smtClean="0"/>
          </a:p>
          <a:p>
            <a:r>
              <a:rPr lang="en-GB" sz="1200" b="1" dirty="0" smtClean="0">
                <a:latin typeface="Comic Sans MS" panose="030F0702030302020204" pitchFamily="66" charset="0"/>
              </a:rPr>
              <a:t>What's an HND?</a:t>
            </a:r>
          </a:p>
          <a:p>
            <a:pPr marL="285750" indent="-285750">
              <a:buFont typeface="Arial" panose="020B0604020202020204" pitchFamily="34" charset="0"/>
              <a:buChar char="•"/>
            </a:pPr>
            <a:r>
              <a:rPr lang="en-GB" sz="1200" dirty="0" smtClean="0">
                <a:latin typeface="Comic Sans MS" panose="030F0702030302020204" pitchFamily="66" charset="0"/>
              </a:rPr>
              <a:t>A Higher National Diploma (HND) is a work-related course provided by higher and further education colleges in the UK. </a:t>
            </a:r>
          </a:p>
          <a:p>
            <a:pPr marL="285750" indent="-285750">
              <a:buFont typeface="Arial" panose="020B0604020202020204" pitchFamily="34" charset="0"/>
              <a:buChar char="•"/>
            </a:pPr>
            <a:r>
              <a:rPr lang="en-GB" sz="1200" dirty="0" smtClean="0">
                <a:latin typeface="Comic Sans MS" panose="030F0702030302020204" pitchFamily="66" charset="0"/>
              </a:rPr>
              <a:t>A full-time HND takes two years to complete, or three to four years part-time. Generally an HND is the equivalent to two years at university. </a:t>
            </a:r>
          </a:p>
          <a:p>
            <a:r>
              <a:rPr lang="en-GB" b="1" dirty="0" smtClean="0">
                <a:latin typeface="Comic Sans MS" panose="030F0702030302020204" pitchFamily="66" charset="0"/>
              </a:rPr>
              <a:t>What's an HNC?</a:t>
            </a:r>
            <a:endParaRPr lang="en-GB" dirty="0" smtClean="0">
              <a:latin typeface="Comic Sans MS" panose="030F0702030302020204" pitchFamily="66" charset="0"/>
            </a:endParaRPr>
          </a:p>
          <a:p>
            <a:pPr marL="285750" indent="-285750">
              <a:buFont typeface="Arial" panose="020B0604020202020204" pitchFamily="34" charset="0"/>
              <a:buChar char="•"/>
            </a:pPr>
            <a:r>
              <a:rPr lang="en-GB" sz="1200" dirty="0" smtClean="0">
                <a:latin typeface="Comic Sans MS" panose="030F0702030302020204" pitchFamily="66" charset="0"/>
              </a:rPr>
              <a:t>A full-time Higher National Certificate (HNC) takes one year to complete, or two years part-time. </a:t>
            </a:r>
          </a:p>
          <a:p>
            <a:pPr marL="285750" indent="-285750">
              <a:buFont typeface="Arial" panose="020B0604020202020204" pitchFamily="34" charset="0"/>
              <a:buChar char="•"/>
            </a:pPr>
            <a:r>
              <a:rPr lang="en-GB" sz="1200" dirty="0" smtClean="0">
                <a:latin typeface="Comic Sans MS" panose="030F0702030302020204" pitchFamily="66" charset="0"/>
              </a:rPr>
              <a:t>Many HNC courses cover the same subjects as an HND, but an HNC is one level below an HND (it's generally equivalent to the first year at university).</a:t>
            </a:r>
            <a:r>
              <a:rPr lang="en-GB" sz="1200" dirty="0" smtClean="0"/>
              <a:t> </a:t>
            </a:r>
          </a:p>
          <a:p>
            <a:pPr marL="285750" indent="-285750">
              <a:buFont typeface="Arial" panose="020B0604020202020204" pitchFamily="34" charset="0"/>
              <a:buChar char="•"/>
            </a:pPr>
            <a:endParaRPr lang="en-GB" sz="1200" b="1" dirty="0" smtClean="0">
              <a:solidFill>
                <a:srgbClr val="00B0F0"/>
              </a:solidFill>
              <a:latin typeface="Comic Sans MS" panose="030F0702030302020204" pitchFamily="66" charset="0"/>
            </a:endParaRPr>
          </a:p>
          <a:p>
            <a:pPr marL="285750" indent="-285750">
              <a:buFont typeface="Arial" panose="020B0604020202020204" pitchFamily="34" charset="0"/>
              <a:buChar char="•"/>
            </a:pPr>
            <a:r>
              <a:rPr lang="en-GB" sz="1400" b="1" dirty="0" smtClean="0">
                <a:solidFill>
                  <a:srgbClr val="00B0F0"/>
                </a:solidFill>
                <a:latin typeface="Comic Sans MS" panose="030F0702030302020204" pitchFamily="66" charset="0"/>
              </a:rPr>
              <a:t>Honours Degree Courses</a:t>
            </a:r>
          </a:p>
          <a:p>
            <a:pPr algn="ctr"/>
            <a:endParaRPr lang="en-GB" sz="1400" b="1" dirty="0" smtClean="0">
              <a:solidFill>
                <a:srgbClr val="00B0F0"/>
              </a:solidFill>
              <a:latin typeface="Comic Sans MS" panose="030F0702030302020204" pitchFamily="66" charset="0"/>
            </a:endParaRPr>
          </a:p>
          <a:p>
            <a:pPr marL="342900" indent="-342900">
              <a:buFont typeface="Arial" panose="020B0604020202020204" pitchFamily="34" charset="0"/>
              <a:buChar char="•"/>
            </a:pPr>
            <a:r>
              <a:rPr lang="en-GB" sz="1200" dirty="0" smtClean="0">
                <a:latin typeface="Comic Sans MS" panose="030F0702030302020204" pitchFamily="66" charset="0"/>
              </a:rPr>
              <a:t>An Honours degree is a course of study leading to a qualification such as a Bachelor of Arts (BA), Bachelor of Science (BSc), or Bachelor of Law (LLB). </a:t>
            </a:r>
          </a:p>
          <a:p>
            <a:pPr marL="342900" indent="-342900">
              <a:buFont typeface="Arial" panose="020B0604020202020204" pitchFamily="34" charset="0"/>
              <a:buChar char="•"/>
            </a:pPr>
            <a:r>
              <a:rPr lang="en-GB" sz="1200" dirty="0" smtClean="0">
                <a:latin typeface="Comic Sans MS" panose="030F0702030302020204" pitchFamily="66" charset="0"/>
              </a:rPr>
              <a:t>This typically takes three or four years to complete full time (normally four years if you're doing a sandwich course, which includes a year in industry or abroad).</a:t>
            </a:r>
          </a:p>
          <a:p>
            <a:pPr marL="342900" indent="-342900">
              <a:buFont typeface="Arial" panose="020B0604020202020204" pitchFamily="34" charset="0"/>
              <a:buChar char="•"/>
            </a:pPr>
            <a:r>
              <a:rPr lang="en-GB" sz="1200" dirty="0" smtClean="0">
                <a:latin typeface="Comic Sans MS" panose="030F0702030302020204" pitchFamily="66" charset="0"/>
              </a:rPr>
              <a:t>You can study for a full or part-time Honours Degree at a university, or more flexibly in your own time with the Open University, building up credits through a series of shorter courses.</a:t>
            </a:r>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18</a:t>
            </a:fld>
            <a:endParaRPr lang="en-US"/>
          </a:p>
        </p:txBody>
      </p:sp>
    </p:spTree>
    <p:extLst>
      <p:ext uri="{BB962C8B-B14F-4D97-AF65-F5344CB8AC3E}">
        <p14:creationId xmlns:p14="http://schemas.microsoft.com/office/powerpoint/2010/main" val="3652258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smtClean="0">
                <a:solidFill>
                  <a:srgbClr val="00B0F0"/>
                </a:solidFill>
                <a:latin typeface="Comic Sans MS" panose="030F0702030302020204" pitchFamily="66" charset="0"/>
              </a:rPr>
              <a:t>Foundation Degrees</a:t>
            </a:r>
          </a:p>
          <a:p>
            <a:pPr marL="285750" indent="-285750">
              <a:buFont typeface="Arial" panose="020B0604020202020204" pitchFamily="34" charset="0"/>
              <a:buChar char="•"/>
            </a:pPr>
            <a:r>
              <a:rPr lang="en-GB" sz="1200" dirty="0" smtClean="0">
                <a:latin typeface="Comic Sans MS" panose="030F0702030302020204" pitchFamily="66" charset="0"/>
              </a:rPr>
              <a:t>Foundation degrees are ideal if you’re unsure about taking a full degree or if you want to study while you work. </a:t>
            </a:r>
          </a:p>
          <a:p>
            <a:pPr marL="285750" indent="-285750">
              <a:buFont typeface="Arial" panose="020B0604020202020204" pitchFamily="34" charset="0"/>
              <a:buChar char="•"/>
            </a:pPr>
            <a:r>
              <a:rPr lang="en-GB" sz="1200" dirty="0" smtClean="0">
                <a:latin typeface="Comic Sans MS" panose="030F0702030302020204" pitchFamily="66" charset="0"/>
              </a:rPr>
              <a:t>Whether you’re working in or towards the role now, you can gain professional and technical skills to further your career – within a shorter time frame than a full degree.</a:t>
            </a:r>
          </a:p>
          <a:p>
            <a:pPr marL="285750" indent="-285750">
              <a:buFont typeface="Arial" panose="020B0604020202020204" pitchFamily="34" charset="0"/>
              <a:buChar char="•"/>
            </a:pPr>
            <a:r>
              <a:rPr lang="en-GB" sz="1200" dirty="0" smtClean="0">
                <a:latin typeface="Comic Sans MS" panose="030F0702030302020204" pitchFamily="66" charset="0"/>
              </a:rPr>
              <a:t>They usually take two years full-time to complete, or longer for part-time students.</a:t>
            </a:r>
          </a:p>
          <a:p>
            <a:pPr marL="285750" indent="-285750">
              <a:buFont typeface="Arial" panose="020B0604020202020204" pitchFamily="34" charset="0"/>
              <a:buChar char="•"/>
            </a:pPr>
            <a:r>
              <a:rPr lang="en-GB" sz="1200" dirty="0" smtClean="0">
                <a:latin typeface="Comic Sans MS" panose="030F0702030302020204" pitchFamily="66" charset="0"/>
              </a:rPr>
              <a:t>Normally you can continue for a further year to gain a full honours degree, which is useful if you decide to go for a full degree after all.</a:t>
            </a:r>
            <a:endParaRPr lang="en-GB" sz="1200" dirty="0" smtClean="0">
              <a:effectLst/>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Comic Sans MS" panose="030F0702030302020204" pitchFamily="66" charset="0"/>
              </a:rPr>
              <a:t>Higher Apprenticeships</a:t>
            </a:r>
          </a:p>
          <a:p>
            <a:endParaRPr lang="en-GB" dirty="0" smtClean="0"/>
          </a:p>
          <a:p>
            <a:pPr marL="285750" indent="-285750">
              <a:buFont typeface="Arial" panose="020B0604020202020204" pitchFamily="34" charset="0"/>
              <a:buChar char="•"/>
            </a:pPr>
            <a:r>
              <a:rPr lang="en-GB" sz="1200" dirty="0" smtClean="0">
                <a:latin typeface="Comic Sans MS" panose="030F0702030302020204" pitchFamily="66" charset="0"/>
              </a:rPr>
              <a:t>Higher and Degree Apprenticeships are a great alternative to university, offering qualifications up to degree level, no tuition fees and the opportunity to earn while you learn</a:t>
            </a:r>
            <a:r>
              <a:rPr lang="en-GB" sz="1200" b="1" dirty="0" smtClean="0">
                <a:latin typeface="Comic Sans MS" panose="030F0702030302020204" pitchFamily="66" charset="0"/>
              </a:rPr>
              <a:t>.</a:t>
            </a:r>
          </a:p>
          <a:p>
            <a:pPr marL="285750" indent="-285750">
              <a:buFont typeface="Arial" panose="020B0604020202020204" pitchFamily="34" charset="0"/>
              <a:buChar char="•"/>
            </a:pPr>
            <a:r>
              <a:rPr lang="en-GB" sz="1200" dirty="0" smtClean="0">
                <a:latin typeface="Comic Sans MS" panose="030F0702030302020204" pitchFamily="66" charset="0"/>
              </a:rPr>
              <a:t>Higher and degree apprentices typically split their time between college or university and the workplace. As with other apprenticeships they are employed throughout and the cost of the fees are shared between government and their employer.</a:t>
            </a:r>
          </a:p>
          <a:p>
            <a:endParaRPr lang="en-GB" dirty="0" smtClean="0"/>
          </a:p>
          <a:p>
            <a:r>
              <a:rPr lang="en-GB" sz="1200" b="1" dirty="0" smtClean="0">
                <a:latin typeface="Comic Sans MS" panose="030F0702030302020204" pitchFamily="66" charset="0"/>
              </a:rPr>
              <a:t>What's an HND?</a:t>
            </a:r>
          </a:p>
          <a:p>
            <a:pPr marL="285750" indent="-285750">
              <a:buFont typeface="Arial" panose="020B0604020202020204" pitchFamily="34" charset="0"/>
              <a:buChar char="•"/>
            </a:pPr>
            <a:r>
              <a:rPr lang="en-GB" sz="1200" dirty="0" smtClean="0">
                <a:latin typeface="Comic Sans MS" panose="030F0702030302020204" pitchFamily="66" charset="0"/>
              </a:rPr>
              <a:t>A Higher National Diploma (HND) is a work-related course provided by higher and further education colleges in the UK. </a:t>
            </a:r>
          </a:p>
          <a:p>
            <a:pPr marL="285750" indent="-285750">
              <a:buFont typeface="Arial" panose="020B0604020202020204" pitchFamily="34" charset="0"/>
              <a:buChar char="•"/>
            </a:pPr>
            <a:r>
              <a:rPr lang="en-GB" sz="1200" dirty="0" smtClean="0">
                <a:latin typeface="Comic Sans MS" panose="030F0702030302020204" pitchFamily="66" charset="0"/>
              </a:rPr>
              <a:t>A full-time HND takes two years to complete, or three to four years part-time. Generally an HND is the equivalent to two years at university. </a:t>
            </a:r>
          </a:p>
          <a:p>
            <a:r>
              <a:rPr lang="en-GB" b="1" dirty="0" smtClean="0">
                <a:latin typeface="Comic Sans MS" panose="030F0702030302020204" pitchFamily="66" charset="0"/>
              </a:rPr>
              <a:t>What's an HNC?</a:t>
            </a:r>
            <a:endParaRPr lang="en-GB" dirty="0" smtClean="0">
              <a:latin typeface="Comic Sans MS" panose="030F0702030302020204" pitchFamily="66" charset="0"/>
            </a:endParaRPr>
          </a:p>
          <a:p>
            <a:pPr marL="285750" indent="-285750">
              <a:buFont typeface="Arial" panose="020B0604020202020204" pitchFamily="34" charset="0"/>
              <a:buChar char="•"/>
            </a:pPr>
            <a:r>
              <a:rPr lang="en-GB" sz="1200" dirty="0" smtClean="0">
                <a:latin typeface="Comic Sans MS" panose="030F0702030302020204" pitchFamily="66" charset="0"/>
              </a:rPr>
              <a:t>A full-time Higher National Certificate (HNC) takes one year to complete, or two years part-time. </a:t>
            </a:r>
          </a:p>
          <a:p>
            <a:pPr marL="285750" indent="-285750">
              <a:buFont typeface="Arial" panose="020B0604020202020204" pitchFamily="34" charset="0"/>
              <a:buChar char="•"/>
            </a:pPr>
            <a:r>
              <a:rPr lang="en-GB" sz="1200" dirty="0" smtClean="0">
                <a:latin typeface="Comic Sans MS" panose="030F0702030302020204" pitchFamily="66" charset="0"/>
              </a:rPr>
              <a:t>Many HNC courses cover the same subjects as an HND, but an HNC is one level below an HND (it's generally equivalent to the first year at university).</a:t>
            </a:r>
            <a:r>
              <a:rPr lang="en-GB" sz="1200" dirty="0" smtClean="0"/>
              <a:t> </a:t>
            </a:r>
          </a:p>
          <a:p>
            <a:pPr marL="285750" indent="-285750">
              <a:buFont typeface="Arial" panose="020B0604020202020204" pitchFamily="34" charset="0"/>
              <a:buChar char="•"/>
            </a:pPr>
            <a:endParaRPr lang="en-GB" sz="1200" b="1" dirty="0" smtClean="0">
              <a:solidFill>
                <a:srgbClr val="00B0F0"/>
              </a:solidFill>
              <a:latin typeface="Comic Sans MS" panose="030F0702030302020204" pitchFamily="66" charset="0"/>
            </a:endParaRPr>
          </a:p>
          <a:p>
            <a:pPr marL="285750" indent="-285750">
              <a:buFont typeface="Arial" panose="020B0604020202020204" pitchFamily="34" charset="0"/>
              <a:buChar char="•"/>
            </a:pPr>
            <a:r>
              <a:rPr lang="en-GB" sz="1400" b="1" dirty="0" smtClean="0">
                <a:solidFill>
                  <a:srgbClr val="00B0F0"/>
                </a:solidFill>
                <a:latin typeface="Comic Sans MS" panose="030F0702030302020204" pitchFamily="66" charset="0"/>
              </a:rPr>
              <a:t>Honours Degree Courses</a:t>
            </a:r>
          </a:p>
          <a:p>
            <a:pPr algn="ctr"/>
            <a:endParaRPr lang="en-GB" sz="1400" b="1" dirty="0" smtClean="0">
              <a:solidFill>
                <a:srgbClr val="00B0F0"/>
              </a:solidFill>
              <a:latin typeface="Comic Sans MS" panose="030F0702030302020204" pitchFamily="66" charset="0"/>
            </a:endParaRPr>
          </a:p>
          <a:p>
            <a:pPr marL="342900" indent="-342900">
              <a:buFont typeface="Arial" panose="020B0604020202020204" pitchFamily="34" charset="0"/>
              <a:buChar char="•"/>
            </a:pPr>
            <a:r>
              <a:rPr lang="en-GB" sz="1200" dirty="0" smtClean="0">
                <a:latin typeface="Comic Sans MS" panose="030F0702030302020204" pitchFamily="66" charset="0"/>
              </a:rPr>
              <a:t>An Honours degree is a course of study leading to a qualification such as a Bachelor of Arts (BA), Bachelor of Science (BSc), or Bachelor of Law (LLB). </a:t>
            </a:r>
          </a:p>
          <a:p>
            <a:pPr marL="342900" indent="-342900">
              <a:buFont typeface="Arial" panose="020B0604020202020204" pitchFamily="34" charset="0"/>
              <a:buChar char="•"/>
            </a:pPr>
            <a:r>
              <a:rPr lang="en-GB" sz="1200" dirty="0" smtClean="0">
                <a:latin typeface="Comic Sans MS" panose="030F0702030302020204" pitchFamily="66" charset="0"/>
              </a:rPr>
              <a:t>This typically takes three or four years to complete full time (normally four years if you're doing a sandwich course, which includes a year in industry or abroad).</a:t>
            </a:r>
          </a:p>
          <a:p>
            <a:pPr marL="342900" indent="-342900">
              <a:buFont typeface="Arial" panose="020B0604020202020204" pitchFamily="34" charset="0"/>
              <a:buChar char="•"/>
            </a:pPr>
            <a:r>
              <a:rPr lang="en-GB" sz="1200" dirty="0" smtClean="0">
                <a:latin typeface="Comic Sans MS" panose="030F0702030302020204" pitchFamily="66" charset="0"/>
              </a:rPr>
              <a:t>You can study for a full or part-time Honours Degree at a university, or more flexibly in your own time with the Open University, building up credits through a series of shorter courses.</a:t>
            </a:r>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19</a:t>
            </a:fld>
            <a:endParaRPr lang="en-US"/>
          </a:p>
        </p:txBody>
      </p:sp>
    </p:spTree>
    <p:extLst>
      <p:ext uri="{BB962C8B-B14F-4D97-AF65-F5344CB8AC3E}">
        <p14:creationId xmlns:p14="http://schemas.microsoft.com/office/powerpoint/2010/main" val="2936831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1.1</a:t>
            </a:r>
            <a:endParaRPr lang="en-GB" b="1" dirty="0"/>
          </a:p>
        </p:txBody>
      </p:sp>
      <p:sp>
        <p:nvSpPr>
          <p:cNvPr id="4" name="Slide Number Placeholder 3"/>
          <p:cNvSpPr>
            <a:spLocks noGrp="1"/>
          </p:cNvSpPr>
          <p:nvPr>
            <p:ph type="sldNum" sz="quarter" idx="10"/>
          </p:nvPr>
        </p:nvSpPr>
        <p:spPr/>
        <p:txBody>
          <a:bodyPr/>
          <a:lstStyle/>
          <a:p>
            <a:fld id="{812CBC23-9250-7349-A59D-41C845E0C87D}" type="slidenum">
              <a:rPr lang="en-US" smtClean="0"/>
              <a:t>2</a:t>
            </a:fld>
            <a:endParaRPr lang="en-US"/>
          </a:p>
        </p:txBody>
      </p:sp>
    </p:spTree>
    <p:extLst>
      <p:ext uri="{BB962C8B-B14F-4D97-AF65-F5344CB8AC3E}">
        <p14:creationId xmlns:p14="http://schemas.microsoft.com/office/powerpoint/2010/main" val="30780178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smtClean="0">
                <a:solidFill>
                  <a:srgbClr val="00B0F0"/>
                </a:solidFill>
                <a:latin typeface="Comic Sans MS" panose="030F0702030302020204" pitchFamily="66" charset="0"/>
              </a:rPr>
              <a:t>Foundation Degrees</a:t>
            </a:r>
          </a:p>
          <a:p>
            <a:pPr marL="285750" indent="-285750">
              <a:buFont typeface="Arial" panose="020B0604020202020204" pitchFamily="34" charset="0"/>
              <a:buChar char="•"/>
            </a:pPr>
            <a:r>
              <a:rPr lang="en-GB" sz="1200" dirty="0" smtClean="0">
                <a:latin typeface="Comic Sans MS" panose="030F0702030302020204" pitchFamily="66" charset="0"/>
              </a:rPr>
              <a:t>Foundation degrees are ideal if you’re unsure about taking a full degree or if you want to study while you work. </a:t>
            </a:r>
          </a:p>
          <a:p>
            <a:pPr marL="285750" indent="-285750">
              <a:buFont typeface="Arial" panose="020B0604020202020204" pitchFamily="34" charset="0"/>
              <a:buChar char="•"/>
            </a:pPr>
            <a:r>
              <a:rPr lang="en-GB" sz="1200" dirty="0" smtClean="0">
                <a:latin typeface="Comic Sans MS" panose="030F0702030302020204" pitchFamily="66" charset="0"/>
              </a:rPr>
              <a:t>Whether you’re working in or towards the role now, you can gain professional and technical skills to further your career – within a shorter time frame than a full degree.</a:t>
            </a:r>
          </a:p>
          <a:p>
            <a:pPr marL="285750" indent="-285750">
              <a:buFont typeface="Arial" panose="020B0604020202020204" pitchFamily="34" charset="0"/>
              <a:buChar char="•"/>
            </a:pPr>
            <a:r>
              <a:rPr lang="en-GB" sz="1200" dirty="0" smtClean="0">
                <a:latin typeface="Comic Sans MS" panose="030F0702030302020204" pitchFamily="66" charset="0"/>
              </a:rPr>
              <a:t>They usually take two years full-time to complete, or longer for part-time students.</a:t>
            </a:r>
          </a:p>
          <a:p>
            <a:pPr marL="285750" indent="-285750">
              <a:buFont typeface="Arial" panose="020B0604020202020204" pitchFamily="34" charset="0"/>
              <a:buChar char="•"/>
            </a:pPr>
            <a:r>
              <a:rPr lang="en-GB" sz="1200" dirty="0" smtClean="0">
                <a:latin typeface="Comic Sans MS" panose="030F0702030302020204" pitchFamily="66" charset="0"/>
              </a:rPr>
              <a:t>Normally you can continue for a further year to gain a full honours degree, which is useful if you decide to go for a full degree after all.</a:t>
            </a:r>
            <a:endParaRPr lang="en-GB" sz="1200" dirty="0" smtClean="0">
              <a:effectLst/>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Comic Sans MS" panose="030F0702030302020204" pitchFamily="66" charset="0"/>
              </a:rPr>
              <a:t>Higher Apprenticeships</a:t>
            </a:r>
          </a:p>
          <a:p>
            <a:endParaRPr lang="en-GB" dirty="0" smtClean="0"/>
          </a:p>
          <a:p>
            <a:pPr marL="285750" indent="-285750">
              <a:buFont typeface="Arial" panose="020B0604020202020204" pitchFamily="34" charset="0"/>
              <a:buChar char="•"/>
            </a:pPr>
            <a:r>
              <a:rPr lang="en-GB" sz="1200" dirty="0" smtClean="0">
                <a:latin typeface="Comic Sans MS" panose="030F0702030302020204" pitchFamily="66" charset="0"/>
              </a:rPr>
              <a:t>Higher and Degree Apprenticeships are a great alternative to university, offering qualifications up to degree level, no tuition fees and the opportunity to earn while you learn</a:t>
            </a:r>
            <a:r>
              <a:rPr lang="en-GB" sz="1200" b="1" dirty="0" smtClean="0">
                <a:latin typeface="Comic Sans MS" panose="030F0702030302020204" pitchFamily="66" charset="0"/>
              </a:rPr>
              <a:t>.</a:t>
            </a:r>
          </a:p>
          <a:p>
            <a:pPr marL="285750" indent="-285750">
              <a:buFont typeface="Arial" panose="020B0604020202020204" pitchFamily="34" charset="0"/>
              <a:buChar char="•"/>
            </a:pPr>
            <a:r>
              <a:rPr lang="en-GB" sz="1200" dirty="0" smtClean="0">
                <a:latin typeface="Comic Sans MS" panose="030F0702030302020204" pitchFamily="66" charset="0"/>
              </a:rPr>
              <a:t>Higher and degree apprentices typically split their time between college or university and the workplace. As with other apprenticeships they are employed throughout and the cost of the fees are shared between government and their employer.</a:t>
            </a:r>
          </a:p>
          <a:p>
            <a:endParaRPr lang="en-GB" dirty="0" smtClean="0"/>
          </a:p>
          <a:p>
            <a:r>
              <a:rPr lang="en-GB" sz="1200" b="1" dirty="0" smtClean="0">
                <a:latin typeface="Comic Sans MS" panose="030F0702030302020204" pitchFamily="66" charset="0"/>
              </a:rPr>
              <a:t>What's an HND?</a:t>
            </a:r>
          </a:p>
          <a:p>
            <a:pPr marL="285750" indent="-285750">
              <a:buFont typeface="Arial" panose="020B0604020202020204" pitchFamily="34" charset="0"/>
              <a:buChar char="•"/>
            </a:pPr>
            <a:r>
              <a:rPr lang="en-GB" sz="1200" dirty="0" smtClean="0">
                <a:latin typeface="Comic Sans MS" panose="030F0702030302020204" pitchFamily="66" charset="0"/>
              </a:rPr>
              <a:t>A Higher National Diploma (HND) is a work-related course provided by higher and further education colleges in the UK. </a:t>
            </a:r>
          </a:p>
          <a:p>
            <a:pPr marL="285750" indent="-285750">
              <a:buFont typeface="Arial" panose="020B0604020202020204" pitchFamily="34" charset="0"/>
              <a:buChar char="•"/>
            </a:pPr>
            <a:r>
              <a:rPr lang="en-GB" sz="1200" dirty="0" smtClean="0">
                <a:latin typeface="Comic Sans MS" panose="030F0702030302020204" pitchFamily="66" charset="0"/>
              </a:rPr>
              <a:t>A full-time HND takes two years to complete, or three to four years part-time. Generally an HND is the equivalent to two years at university. </a:t>
            </a:r>
          </a:p>
          <a:p>
            <a:r>
              <a:rPr lang="en-GB" b="1" dirty="0" smtClean="0">
                <a:latin typeface="Comic Sans MS" panose="030F0702030302020204" pitchFamily="66" charset="0"/>
              </a:rPr>
              <a:t>What's an HNC?</a:t>
            </a:r>
            <a:endParaRPr lang="en-GB" dirty="0" smtClean="0">
              <a:latin typeface="Comic Sans MS" panose="030F0702030302020204" pitchFamily="66" charset="0"/>
            </a:endParaRPr>
          </a:p>
          <a:p>
            <a:pPr marL="285750" indent="-285750">
              <a:buFont typeface="Arial" panose="020B0604020202020204" pitchFamily="34" charset="0"/>
              <a:buChar char="•"/>
            </a:pPr>
            <a:r>
              <a:rPr lang="en-GB" sz="1200" dirty="0" smtClean="0">
                <a:latin typeface="Comic Sans MS" panose="030F0702030302020204" pitchFamily="66" charset="0"/>
              </a:rPr>
              <a:t>A full-time Higher National Certificate (HNC) takes one year to complete, or two years part-time. </a:t>
            </a:r>
          </a:p>
          <a:p>
            <a:pPr marL="285750" indent="-285750">
              <a:buFont typeface="Arial" panose="020B0604020202020204" pitchFamily="34" charset="0"/>
              <a:buChar char="•"/>
            </a:pPr>
            <a:r>
              <a:rPr lang="en-GB" sz="1200" dirty="0" smtClean="0">
                <a:latin typeface="Comic Sans MS" panose="030F0702030302020204" pitchFamily="66" charset="0"/>
              </a:rPr>
              <a:t>Many HNC courses cover the same subjects as an HND, but an HNC is one level below an HND (it's generally equivalent to the first year at university).</a:t>
            </a:r>
            <a:r>
              <a:rPr lang="en-GB" sz="1200" dirty="0" smtClean="0"/>
              <a:t> </a:t>
            </a:r>
          </a:p>
          <a:p>
            <a:pPr marL="285750" indent="-285750">
              <a:buFont typeface="Arial" panose="020B0604020202020204" pitchFamily="34" charset="0"/>
              <a:buChar char="•"/>
            </a:pPr>
            <a:endParaRPr lang="en-GB" sz="1200" b="1" dirty="0" smtClean="0">
              <a:solidFill>
                <a:srgbClr val="00B0F0"/>
              </a:solidFill>
              <a:latin typeface="Comic Sans MS" panose="030F0702030302020204" pitchFamily="66" charset="0"/>
            </a:endParaRPr>
          </a:p>
          <a:p>
            <a:pPr marL="285750" indent="-285750">
              <a:buFont typeface="Arial" panose="020B0604020202020204" pitchFamily="34" charset="0"/>
              <a:buChar char="•"/>
            </a:pPr>
            <a:r>
              <a:rPr lang="en-GB" sz="1400" b="1" dirty="0" smtClean="0">
                <a:solidFill>
                  <a:srgbClr val="00B0F0"/>
                </a:solidFill>
                <a:latin typeface="Comic Sans MS" panose="030F0702030302020204" pitchFamily="66" charset="0"/>
              </a:rPr>
              <a:t>Honours Degree Courses</a:t>
            </a:r>
          </a:p>
          <a:p>
            <a:pPr algn="ctr"/>
            <a:endParaRPr lang="en-GB" sz="1400" b="1" dirty="0" smtClean="0">
              <a:solidFill>
                <a:srgbClr val="00B0F0"/>
              </a:solidFill>
              <a:latin typeface="Comic Sans MS" panose="030F0702030302020204" pitchFamily="66" charset="0"/>
            </a:endParaRPr>
          </a:p>
          <a:p>
            <a:pPr marL="342900" indent="-342900">
              <a:buFont typeface="Arial" panose="020B0604020202020204" pitchFamily="34" charset="0"/>
              <a:buChar char="•"/>
            </a:pPr>
            <a:r>
              <a:rPr lang="en-GB" sz="1200" dirty="0" smtClean="0">
                <a:latin typeface="Comic Sans MS" panose="030F0702030302020204" pitchFamily="66" charset="0"/>
              </a:rPr>
              <a:t>An Honours degree is a course of study leading to a qualification such as a Bachelor of Arts (BA), Bachelor of Science (BSc), or Bachelor of Law (LLB). </a:t>
            </a:r>
          </a:p>
          <a:p>
            <a:pPr marL="342900" indent="-342900">
              <a:buFont typeface="Arial" panose="020B0604020202020204" pitchFamily="34" charset="0"/>
              <a:buChar char="•"/>
            </a:pPr>
            <a:r>
              <a:rPr lang="en-GB" sz="1200" dirty="0" smtClean="0">
                <a:latin typeface="Comic Sans MS" panose="030F0702030302020204" pitchFamily="66" charset="0"/>
              </a:rPr>
              <a:t>This typically takes three or four years to complete full time (normally four years if you're doing a sandwich course, which includes a year in industry or abroad).</a:t>
            </a:r>
          </a:p>
          <a:p>
            <a:pPr marL="342900" indent="-342900">
              <a:buFont typeface="Arial" panose="020B0604020202020204" pitchFamily="34" charset="0"/>
              <a:buChar char="•"/>
            </a:pPr>
            <a:r>
              <a:rPr lang="en-GB" sz="1200" dirty="0" smtClean="0">
                <a:latin typeface="Comic Sans MS" panose="030F0702030302020204" pitchFamily="66" charset="0"/>
              </a:rPr>
              <a:t>You can study for a full or part-time Honours Degree at a university, or more flexibly in your own time with the Open University, building up credits through a series of shorter courses.</a:t>
            </a:r>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20</a:t>
            </a:fld>
            <a:endParaRPr lang="en-US"/>
          </a:p>
        </p:txBody>
      </p:sp>
    </p:spTree>
    <p:extLst>
      <p:ext uri="{BB962C8B-B14F-4D97-AF65-F5344CB8AC3E}">
        <p14:creationId xmlns:p14="http://schemas.microsoft.com/office/powerpoint/2010/main" val="1158074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smtClean="0">
                <a:solidFill>
                  <a:srgbClr val="00B0F0"/>
                </a:solidFill>
                <a:latin typeface="Comic Sans MS" panose="030F0702030302020204" pitchFamily="66" charset="0"/>
              </a:rPr>
              <a:t>Foundation Degrees</a:t>
            </a:r>
          </a:p>
          <a:p>
            <a:pPr marL="285750" indent="-285750">
              <a:buFont typeface="Arial" panose="020B0604020202020204" pitchFamily="34" charset="0"/>
              <a:buChar char="•"/>
            </a:pPr>
            <a:r>
              <a:rPr lang="en-GB" sz="1200" dirty="0" smtClean="0">
                <a:latin typeface="Comic Sans MS" panose="030F0702030302020204" pitchFamily="66" charset="0"/>
              </a:rPr>
              <a:t>Foundation degrees are ideal if you’re unsure about taking a full degree or if you want to study while you work. </a:t>
            </a:r>
          </a:p>
          <a:p>
            <a:pPr marL="285750" indent="-285750">
              <a:buFont typeface="Arial" panose="020B0604020202020204" pitchFamily="34" charset="0"/>
              <a:buChar char="•"/>
            </a:pPr>
            <a:r>
              <a:rPr lang="en-GB" sz="1200" dirty="0" smtClean="0">
                <a:latin typeface="Comic Sans MS" panose="030F0702030302020204" pitchFamily="66" charset="0"/>
              </a:rPr>
              <a:t>Whether you’re working in or towards the role now, you can gain professional and technical skills to further your career – within a shorter time frame than a full degree.</a:t>
            </a:r>
          </a:p>
          <a:p>
            <a:pPr marL="285750" indent="-285750">
              <a:buFont typeface="Arial" panose="020B0604020202020204" pitchFamily="34" charset="0"/>
              <a:buChar char="•"/>
            </a:pPr>
            <a:r>
              <a:rPr lang="en-GB" sz="1200" dirty="0" smtClean="0">
                <a:latin typeface="Comic Sans MS" panose="030F0702030302020204" pitchFamily="66" charset="0"/>
              </a:rPr>
              <a:t>They usually take two years full-time to complete, or longer for part-time students.</a:t>
            </a:r>
          </a:p>
          <a:p>
            <a:pPr marL="285750" indent="-285750">
              <a:buFont typeface="Arial" panose="020B0604020202020204" pitchFamily="34" charset="0"/>
              <a:buChar char="•"/>
            </a:pPr>
            <a:r>
              <a:rPr lang="en-GB" sz="1200" dirty="0" smtClean="0">
                <a:latin typeface="Comic Sans MS" panose="030F0702030302020204" pitchFamily="66" charset="0"/>
              </a:rPr>
              <a:t>Normally you can continue for a further year to gain a full honours degree, which is useful if you decide to go for a full degree after all.</a:t>
            </a:r>
            <a:endParaRPr lang="en-GB" sz="1200" dirty="0" smtClean="0">
              <a:effectLst/>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Comic Sans MS" panose="030F0702030302020204" pitchFamily="66" charset="0"/>
              </a:rPr>
              <a:t>Higher Apprenticeships</a:t>
            </a:r>
          </a:p>
          <a:p>
            <a:endParaRPr lang="en-GB" dirty="0" smtClean="0"/>
          </a:p>
          <a:p>
            <a:pPr marL="285750" indent="-285750">
              <a:buFont typeface="Arial" panose="020B0604020202020204" pitchFamily="34" charset="0"/>
              <a:buChar char="•"/>
            </a:pPr>
            <a:r>
              <a:rPr lang="en-GB" sz="1200" dirty="0" smtClean="0">
                <a:latin typeface="Comic Sans MS" panose="030F0702030302020204" pitchFamily="66" charset="0"/>
              </a:rPr>
              <a:t>Higher and Degree Apprenticeships are a great alternative to university, offering qualifications up to degree level, no tuition fees and the opportunity to earn while you learn</a:t>
            </a:r>
            <a:r>
              <a:rPr lang="en-GB" sz="1200" b="1" dirty="0" smtClean="0">
                <a:latin typeface="Comic Sans MS" panose="030F0702030302020204" pitchFamily="66" charset="0"/>
              </a:rPr>
              <a:t>.</a:t>
            </a:r>
          </a:p>
          <a:p>
            <a:pPr marL="285750" indent="-285750">
              <a:buFont typeface="Arial" panose="020B0604020202020204" pitchFamily="34" charset="0"/>
              <a:buChar char="•"/>
            </a:pPr>
            <a:r>
              <a:rPr lang="en-GB" sz="1200" dirty="0" smtClean="0">
                <a:latin typeface="Comic Sans MS" panose="030F0702030302020204" pitchFamily="66" charset="0"/>
              </a:rPr>
              <a:t>Higher and degree apprentices typically split their time between college or university and the workplace. As with other apprenticeships they are employed throughout and the cost of the fees are shared between government and their employer.</a:t>
            </a:r>
          </a:p>
          <a:p>
            <a:endParaRPr lang="en-GB" dirty="0" smtClean="0"/>
          </a:p>
          <a:p>
            <a:r>
              <a:rPr lang="en-GB" sz="1200" b="1" dirty="0" smtClean="0">
                <a:latin typeface="Comic Sans MS" panose="030F0702030302020204" pitchFamily="66" charset="0"/>
              </a:rPr>
              <a:t>What's an HND?</a:t>
            </a:r>
          </a:p>
          <a:p>
            <a:pPr marL="285750" indent="-285750">
              <a:buFont typeface="Arial" panose="020B0604020202020204" pitchFamily="34" charset="0"/>
              <a:buChar char="•"/>
            </a:pPr>
            <a:r>
              <a:rPr lang="en-GB" sz="1200" dirty="0" smtClean="0">
                <a:latin typeface="Comic Sans MS" panose="030F0702030302020204" pitchFamily="66" charset="0"/>
              </a:rPr>
              <a:t>A Higher National Diploma (HND) is a work-related course provided by higher and further education colleges in the UK. </a:t>
            </a:r>
          </a:p>
          <a:p>
            <a:pPr marL="285750" indent="-285750">
              <a:buFont typeface="Arial" panose="020B0604020202020204" pitchFamily="34" charset="0"/>
              <a:buChar char="•"/>
            </a:pPr>
            <a:r>
              <a:rPr lang="en-GB" sz="1200" dirty="0" smtClean="0">
                <a:latin typeface="Comic Sans MS" panose="030F0702030302020204" pitchFamily="66" charset="0"/>
              </a:rPr>
              <a:t>A full-time HND takes two years to complete, or three to four years part-time. Generally an HND is the equivalent to two years at university. </a:t>
            </a:r>
          </a:p>
          <a:p>
            <a:r>
              <a:rPr lang="en-GB" b="1" dirty="0" smtClean="0">
                <a:latin typeface="Comic Sans MS" panose="030F0702030302020204" pitchFamily="66" charset="0"/>
              </a:rPr>
              <a:t>What's an HNC?</a:t>
            </a:r>
            <a:endParaRPr lang="en-GB" dirty="0" smtClean="0">
              <a:latin typeface="Comic Sans MS" panose="030F0702030302020204" pitchFamily="66" charset="0"/>
            </a:endParaRPr>
          </a:p>
          <a:p>
            <a:pPr marL="285750" indent="-285750">
              <a:buFont typeface="Arial" panose="020B0604020202020204" pitchFamily="34" charset="0"/>
              <a:buChar char="•"/>
            </a:pPr>
            <a:r>
              <a:rPr lang="en-GB" sz="1200" dirty="0" smtClean="0">
                <a:latin typeface="Comic Sans MS" panose="030F0702030302020204" pitchFamily="66" charset="0"/>
              </a:rPr>
              <a:t>A full-time Higher National Certificate (HNC) takes one year to complete, or two years part-time. </a:t>
            </a:r>
          </a:p>
          <a:p>
            <a:pPr marL="285750" indent="-285750">
              <a:buFont typeface="Arial" panose="020B0604020202020204" pitchFamily="34" charset="0"/>
              <a:buChar char="•"/>
            </a:pPr>
            <a:r>
              <a:rPr lang="en-GB" sz="1200" dirty="0" smtClean="0">
                <a:latin typeface="Comic Sans MS" panose="030F0702030302020204" pitchFamily="66" charset="0"/>
              </a:rPr>
              <a:t>Many HNC courses cover the same subjects as an HND, but an HNC is one level below an HND (it's generally equivalent to the first year at university).</a:t>
            </a:r>
            <a:r>
              <a:rPr lang="en-GB" sz="1200" dirty="0" smtClean="0"/>
              <a:t> </a:t>
            </a:r>
          </a:p>
          <a:p>
            <a:pPr marL="285750" indent="-285750">
              <a:buFont typeface="Arial" panose="020B0604020202020204" pitchFamily="34" charset="0"/>
              <a:buChar char="•"/>
            </a:pPr>
            <a:endParaRPr lang="en-GB" sz="1200" b="1" dirty="0" smtClean="0">
              <a:solidFill>
                <a:srgbClr val="00B0F0"/>
              </a:solidFill>
              <a:latin typeface="Comic Sans MS" panose="030F0702030302020204" pitchFamily="66" charset="0"/>
            </a:endParaRPr>
          </a:p>
          <a:p>
            <a:pPr marL="285750" indent="-285750">
              <a:buFont typeface="Arial" panose="020B0604020202020204" pitchFamily="34" charset="0"/>
              <a:buChar char="•"/>
            </a:pPr>
            <a:r>
              <a:rPr lang="en-GB" sz="1400" b="1" dirty="0" smtClean="0">
                <a:solidFill>
                  <a:srgbClr val="00B0F0"/>
                </a:solidFill>
                <a:latin typeface="Comic Sans MS" panose="030F0702030302020204" pitchFamily="66" charset="0"/>
              </a:rPr>
              <a:t>Honours Degree Courses</a:t>
            </a:r>
          </a:p>
          <a:p>
            <a:pPr algn="ctr"/>
            <a:endParaRPr lang="en-GB" sz="1400" b="1" dirty="0" smtClean="0">
              <a:solidFill>
                <a:srgbClr val="00B0F0"/>
              </a:solidFill>
              <a:latin typeface="Comic Sans MS" panose="030F0702030302020204" pitchFamily="66" charset="0"/>
            </a:endParaRPr>
          </a:p>
          <a:p>
            <a:pPr marL="342900" indent="-342900">
              <a:buFont typeface="Arial" panose="020B0604020202020204" pitchFamily="34" charset="0"/>
              <a:buChar char="•"/>
            </a:pPr>
            <a:r>
              <a:rPr lang="en-GB" sz="1200" dirty="0" smtClean="0">
                <a:latin typeface="Comic Sans MS" panose="030F0702030302020204" pitchFamily="66" charset="0"/>
              </a:rPr>
              <a:t>An Honours degree is a course of study leading to a qualification such as a Bachelor of Arts (BA), Bachelor of Science (BSc), or Bachelor of Law (LLB). </a:t>
            </a:r>
          </a:p>
          <a:p>
            <a:pPr marL="342900" indent="-342900">
              <a:buFont typeface="Arial" panose="020B0604020202020204" pitchFamily="34" charset="0"/>
              <a:buChar char="•"/>
            </a:pPr>
            <a:r>
              <a:rPr lang="en-GB" sz="1200" dirty="0" smtClean="0">
                <a:latin typeface="Comic Sans MS" panose="030F0702030302020204" pitchFamily="66" charset="0"/>
              </a:rPr>
              <a:t>This typically takes three or four years to complete full time (normally four years if you're doing a sandwich course, which includes a year in industry or abroad).</a:t>
            </a:r>
          </a:p>
          <a:p>
            <a:pPr marL="342900" indent="-342900">
              <a:buFont typeface="Arial" panose="020B0604020202020204" pitchFamily="34" charset="0"/>
              <a:buChar char="•"/>
            </a:pPr>
            <a:r>
              <a:rPr lang="en-GB" sz="1200" dirty="0" smtClean="0">
                <a:latin typeface="Comic Sans MS" panose="030F0702030302020204" pitchFamily="66" charset="0"/>
              </a:rPr>
              <a:t>You can study for a full or part-time Honours Degree at a university, or more flexibly in your own time with the Open University, building up credits through a series of shorter courses.</a:t>
            </a:r>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21</a:t>
            </a:fld>
            <a:endParaRPr lang="en-US"/>
          </a:p>
        </p:txBody>
      </p:sp>
    </p:spTree>
    <p:extLst>
      <p:ext uri="{BB962C8B-B14F-4D97-AF65-F5344CB8AC3E}">
        <p14:creationId xmlns:p14="http://schemas.microsoft.com/office/powerpoint/2010/main" val="40921755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smtClean="0">
                <a:solidFill>
                  <a:srgbClr val="00B0F0"/>
                </a:solidFill>
                <a:latin typeface="Comic Sans MS" panose="030F0702030302020204" pitchFamily="66" charset="0"/>
              </a:rPr>
              <a:t>Foundation Degrees</a:t>
            </a:r>
          </a:p>
          <a:p>
            <a:pPr marL="285750" indent="-285750">
              <a:buFont typeface="Arial" panose="020B0604020202020204" pitchFamily="34" charset="0"/>
              <a:buChar char="•"/>
            </a:pPr>
            <a:r>
              <a:rPr lang="en-GB" sz="1200" dirty="0" smtClean="0">
                <a:latin typeface="Comic Sans MS" panose="030F0702030302020204" pitchFamily="66" charset="0"/>
              </a:rPr>
              <a:t>Foundation degrees are ideal if you’re unsure about taking a full degree or if you want to study while you work. </a:t>
            </a:r>
          </a:p>
          <a:p>
            <a:pPr marL="285750" indent="-285750">
              <a:buFont typeface="Arial" panose="020B0604020202020204" pitchFamily="34" charset="0"/>
              <a:buChar char="•"/>
            </a:pPr>
            <a:r>
              <a:rPr lang="en-GB" sz="1200" dirty="0" smtClean="0">
                <a:latin typeface="Comic Sans MS" panose="030F0702030302020204" pitchFamily="66" charset="0"/>
              </a:rPr>
              <a:t>Whether you’re working in or towards the role now, you can gain professional and technical skills to further your career – within a shorter time frame than a full degree.</a:t>
            </a:r>
          </a:p>
          <a:p>
            <a:pPr marL="285750" indent="-285750">
              <a:buFont typeface="Arial" panose="020B0604020202020204" pitchFamily="34" charset="0"/>
              <a:buChar char="•"/>
            </a:pPr>
            <a:r>
              <a:rPr lang="en-GB" sz="1200" dirty="0" smtClean="0">
                <a:latin typeface="Comic Sans MS" panose="030F0702030302020204" pitchFamily="66" charset="0"/>
              </a:rPr>
              <a:t>They usually take two years full-time to complete, or longer for part-time students.</a:t>
            </a:r>
          </a:p>
          <a:p>
            <a:pPr marL="285750" indent="-285750">
              <a:buFont typeface="Arial" panose="020B0604020202020204" pitchFamily="34" charset="0"/>
              <a:buChar char="•"/>
            </a:pPr>
            <a:r>
              <a:rPr lang="en-GB" sz="1200" dirty="0" smtClean="0">
                <a:latin typeface="Comic Sans MS" panose="030F0702030302020204" pitchFamily="66" charset="0"/>
              </a:rPr>
              <a:t>Normally you can continue for a further year to gain a full honours degree, which is useful if you decide to go for a full degree after all.</a:t>
            </a:r>
            <a:endParaRPr lang="en-GB" sz="1200" dirty="0" smtClean="0">
              <a:effectLst/>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Comic Sans MS" panose="030F0702030302020204" pitchFamily="66" charset="0"/>
              </a:rPr>
              <a:t>Higher Apprenticeships</a:t>
            </a:r>
          </a:p>
          <a:p>
            <a:endParaRPr lang="en-GB" dirty="0" smtClean="0"/>
          </a:p>
          <a:p>
            <a:pPr marL="285750" indent="-285750">
              <a:buFont typeface="Arial" panose="020B0604020202020204" pitchFamily="34" charset="0"/>
              <a:buChar char="•"/>
            </a:pPr>
            <a:r>
              <a:rPr lang="en-GB" sz="1200" dirty="0" smtClean="0">
                <a:latin typeface="Comic Sans MS" panose="030F0702030302020204" pitchFamily="66" charset="0"/>
              </a:rPr>
              <a:t>Higher and Degree Apprenticeships are a great alternative to university, offering qualifications up to degree level, no tuition fees and the opportunity to earn while you learn</a:t>
            </a:r>
            <a:r>
              <a:rPr lang="en-GB" sz="1200" b="1" dirty="0" smtClean="0">
                <a:latin typeface="Comic Sans MS" panose="030F0702030302020204" pitchFamily="66" charset="0"/>
              </a:rPr>
              <a:t>.</a:t>
            </a:r>
          </a:p>
          <a:p>
            <a:pPr marL="285750" indent="-285750">
              <a:buFont typeface="Arial" panose="020B0604020202020204" pitchFamily="34" charset="0"/>
              <a:buChar char="•"/>
            </a:pPr>
            <a:r>
              <a:rPr lang="en-GB" sz="1200" dirty="0" smtClean="0">
                <a:latin typeface="Comic Sans MS" panose="030F0702030302020204" pitchFamily="66" charset="0"/>
              </a:rPr>
              <a:t>Higher and degree apprentices typically split their time between college or university and the workplace. As with other apprenticeships they are employed throughout and the cost of the fees are shared between government and their employer.</a:t>
            </a:r>
          </a:p>
          <a:p>
            <a:endParaRPr lang="en-GB" dirty="0" smtClean="0"/>
          </a:p>
          <a:p>
            <a:r>
              <a:rPr lang="en-GB" sz="1200" b="1" dirty="0" smtClean="0">
                <a:latin typeface="Comic Sans MS" panose="030F0702030302020204" pitchFamily="66" charset="0"/>
              </a:rPr>
              <a:t>What's an HND?</a:t>
            </a:r>
          </a:p>
          <a:p>
            <a:pPr marL="285750" indent="-285750">
              <a:buFont typeface="Arial" panose="020B0604020202020204" pitchFamily="34" charset="0"/>
              <a:buChar char="•"/>
            </a:pPr>
            <a:r>
              <a:rPr lang="en-GB" sz="1200" dirty="0" smtClean="0">
                <a:latin typeface="Comic Sans MS" panose="030F0702030302020204" pitchFamily="66" charset="0"/>
              </a:rPr>
              <a:t>A Higher National Diploma (HND) is a work-related course provided by higher and further education colleges in the UK. </a:t>
            </a:r>
          </a:p>
          <a:p>
            <a:pPr marL="285750" indent="-285750">
              <a:buFont typeface="Arial" panose="020B0604020202020204" pitchFamily="34" charset="0"/>
              <a:buChar char="•"/>
            </a:pPr>
            <a:r>
              <a:rPr lang="en-GB" sz="1200" dirty="0" smtClean="0">
                <a:latin typeface="Comic Sans MS" panose="030F0702030302020204" pitchFamily="66" charset="0"/>
              </a:rPr>
              <a:t>A full-time HND takes two years to complete, or three to four years part-time. Generally an HND is the equivalent to two years at university. </a:t>
            </a:r>
          </a:p>
          <a:p>
            <a:r>
              <a:rPr lang="en-GB" b="1" dirty="0" smtClean="0">
                <a:latin typeface="Comic Sans MS" panose="030F0702030302020204" pitchFamily="66" charset="0"/>
              </a:rPr>
              <a:t>What's an HNC?</a:t>
            </a:r>
            <a:endParaRPr lang="en-GB" dirty="0" smtClean="0">
              <a:latin typeface="Comic Sans MS" panose="030F0702030302020204" pitchFamily="66" charset="0"/>
            </a:endParaRPr>
          </a:p>
          <a:p>
            <a:pPr marL="285750" indent="-285750">
              <a:buFont typeface="Arial" panose="020B0604020202020204" pitchFamily="34" charset="0"/>
              <a:buChar char="•"/>
            </a:pPr>
            <a:r>
              <a:rPr lang="en-GB" sz="1200" dirty="0" smtClean="0">
                <a:latin typeface="Comic Sans MS" panose="030F0702030302020204" pitchFamily="66" charset="0"/>
              </a:rPr>
              <a:t>A full-time Higher National Certificate (HNC) takes one year to complete, or two years part-time. </a:t>
            </a:r>
          </a:p>
          <a:p>
            <a:pPr marL="285750" indent="-285750">
              <a:buFont typeface="Arial" panose="020B0604020202020204" pitchFamily="34" charset="0"/>
              <a:buChar char="•"/>
            </a:pPr>
            <a:r>
              <a:rPr lang="en-GB" sz="1200" dirty="0" smtClean="0">
                <a:latin typeface="Comic Sans MS" panose="030F0702030302020204" pitchFamily="66" charset="0"/>
              </a:rPr>
              <a:t>Many HNC courses cover the same subjects as an HND, but an HNC is one level below an HND (it's generally equivalent to the first year at university).</a:t>
            </a:r>
            <a:r>
              <a:rPr lang="en-GB" sz="1200" dirty="0" smtClean="0"/>
              <a:t> </a:t>
            </a:r>
          </a:p>
          <a:p>
            <a:pPr marL="285750" indent="-285750">
              <a:buFont typeface="Arial" panose="020B0604020202020204" pitchFamily="34" charset="0"/>
              <a:buChar char="•"/>
            </a:pPr>
            <a:endParaRPr lang="en-GB" sz="1200" b="1" dirty="0" smtClean="0">
              <a:solidFill>
                <a:srgbClr val="00B0F0"/>
              </a:solidFill>
              <a:latin typeface="Comic Sans MS" panose="030F0702030302020204" pitchFamily="66" charset="0"/>
            </a:endParaRPr>
          </a:p>
          <a:p>
            <a:pPr marL="285750" indent="-285750">
              <a:buFont typeface="Arial" panose="020B0604020202020204" pitchFamily="34" charset="0"/>
              <a:buChar char="•"/>
            </a:pPr>
            <a:r>
              <a:rPr lang="en-GB" sz="1400" b="1" dirty="0" smtClean="0">
                <a:solidFill>
                  <a:srgbClr val="00B0F0"/>
                </a:solidFill>
                <a:latin typeface="Comic Sans MS" panose="030F0702030302020204" pitchFamily="66" charset="0"/>
              </a:rPr>
              <a:t>Honours Degree Courses</a:t>
            </a:r>
          </a:p>
          <a:p>
            <a:pPr algn="ctr"/>
            <a:endParaRPr lang="en-GB" sz="1400" b="1" dirty="0" smtClean="0">
              <a:solidFill>
                <a:srgbClr val="00B0F0"/>
              </a:solidFill>
              <a:latin typeface="Comic Sans MS" panose="030F0702030302020204" pitchFamily="66" charset="0"/>
            </a:endParaRPr>
          </a:p>
          <a:p>
            <a:pPr marL="342900" indent="-342900">
              <a:buFont typeface="Arial" panose="020B0604020202020204" pitchFamily="34" charset="0"/>
              <a:buChar char="•"/>
            </a:pPr>
            <a:r>
              <a:rPr lang="en-GB" sz="1200" dirty="0" smtClean="0">
                <a:latin typeface="Comic Sans MS" panose="030F0702030302020204" pitchFamily="66" charset="0"/>
              </a:rPr>
              <a:t>An Honours degree is a course of study leading to a qualification such as a Bachelor of Arts (BA), Bachelor of Science (BSc), or Bachelor of Law (LLB). </a:t>
            </a:r>
          </a:p>
          <a:p>
            <a:pPr marL="342900" indent="-342900">
              <a:buFont typeface="Arial" panose="020B0604020202020204" pitchFamily="34" charset="0"/>
              <a:buChar char="•"/>
            </a:pPr>
            <a:r>
              <a:rPr lang="en-GB" sz="1200" dirty="0" smtClean="0">
                <a:latin typeface="Comic Sans MS" panose="030F0702030302020204" pitchFamily="66" charset="0"/>
              </a:rPr>
              <a:t>This typically takes three or four years to complete full time (normally four years if you're doing a sandwich course, which includes a year in industry or abroad).</a:t>
            </a:r>
          </a:p>
          <a:p>
            <a:pPr marL="342900" indent="-342900">
              <a:buFont typeface="Arial" panose="020B0604020202020204" pitchFamily="34" charset="0"/>
              <a:buChar char="•"/>
            </a:pPr>
            <a:r>
              <a:rPr lang="en-GB" sz="1200" dirty="0" smtClean="0">
                <a:latin typeface="Comic Sans MS" panose="030F0702030302020204" pitchFamily="66" charset="0"/>
              </a:rPr>
              <a:t>You can study for a full or part-time Honours Degree at a university, or more flexibly in your own time with the Open University, building up credits through a series of shorter courses.</a:t>
            </a:r>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22</a:t>
            </a:fld>
            <a:endParaRPr lang="en-US"/>
          </a:p>
        </p:txBody>
      </p:sp>
    </p:spTree>
    <p:extLst>
      <p:ext uri="{BB962C8B-B14F-4D97-AF65-F5344CB8AC3E}">
        <p14:creationId xmlns:p14="http://schemas.microsoft.com/office/powerpoint/2010/main" val="3596668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smtClean="0">
                <a:solidFill>
                  <a:srgbClr val="00B0F0"/>
                </a:solidFill>
                <a:latin typeface="Comic Sans MS" panose="030F0702030302020204" pitchFamily="66" charset="0"/>
              </a:rPr>
              <a:t>Foundation Degrees</a:t>
            </a:r>
          </a:p>
          <a:p>
            <a:pPr marL="285750" indent="-285750">
              <a:buFont typeface="Arial" panose="020B0604020202020204" pitchFamily="34" charset="0"/>
              <a:buChar char="•"/>
            </a:pPr>
            <a:r>
              <a:rPr lang="en-GB" sz="1200" dirty="0" smtClean="0">
                <a:latin typeface="Comic Sans MS" panose="030F0702030302020204" pitchFamily="66" charset="0"/>
              </a:rPr>
              <a:t>Foundation degrees are ideal if you’re unsure about taking a full degree or if you want to study while you work. </a:t>
            </a:r>
          </a:p>
          <a:p>
            <a:pPr marL="285750" indent="-285750">
              <a:buFont typeface="Arial" panose="020B0604020202020204" pitchFamily="34" charset="0"/>
              <a:buChar char="•"/>
            </a:pPr>
            <a:r>
              <a:rPr lang="en-GB" sz="1200" dirty="0" smtClean="0">
                <a:latin typeface="Comic Sans MS" panose="030F0702030302020204" pitchFamily="66" charset="0"/>
              </a:rPr>
              <a:t>Whether you’re working in or towards the role now, you can gain professional and technical skills to further your career – within a shorter time frame than a full degree.</a:t>
            </a:r>
          </a:p>
          <a:p>
            <a:pPr marL="285750" indent="-285750">
              <a:buFont typeface="Arial" panose="020B0604020202020204" pitchFamily="34" charset="0"/>
              <a:buChar char="•"/>
            </a:pPr>
            <a:r>
              <a:rPr lang="en-GB" sz="1200" dirty="0" smtClean="0">
                <a:latin typeface="Comic Sans MS" panose="030F0702030302020204" pitchFamily="66" charset="0"/>
              </a:rPr>
              <a:t>They usually take two years full-time to complete, or longer for part-time students.</a:t>
            </a:r>
          </a:p>
          <a:p>
            <a:pPr marL="285750" indent="-285750">
              <a:buFont typeface="Arial" panose="020B0604020202020204" pitchFamily="34" charset="0"/>
              <a:buChar char="•"/>
            </a:pPr>
            <a:r>
              <a:rPr lang="en-GB" sz="1200" dirty="0" smtClean="0">
                <a:latin typeface="Comic Sans MS" panose="030F0702030302020204" pitchFamily="66" charset="0"/>
              </a:rPr>
              <a:t>Normally you can continue for a further year to gain a full honours degree, which is useful if you decide to go for a full degree after all.</a:t>
            </a:r>
            <a:endParaRPr lang="en-GB" sz="1200" dirty="0" smtClean="0">
              <a:effectLst/>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Comic Sans MS" panose="030F0702030302020204" pitchFamily="66" charset="0"/>
              </a:rPr>
              <a:t>Higher Apprenticeships</a:t>
            </a:r>
          </a:p>
          <a:p>
            <a:endParaRPr lang="en-GB" dirty="0" smtClean="0"/>
          </a:p>
          <a:p>
            <a:pPr marL="285750" indent="-285750">
              <a:buFont typeface="Arial" panose="020B0604020202020204" pitchFamily="34" charset="0"/>
              <a:buChar char="•"/>
            </a:pPr>
            <a:r>
              <a:rPr lang="en-GB" sz="1200" dirty="0" smtClean="0">
                <a:latin typeface="Comic Sans MS" panose="030F0702030302020204" pitchFamily="66" charset="0"/>
              </a:rPr>
              <a:t>Higher and Degree Apprenticeships are a great alternative to university, offering qualifications up to degree level, no tuition fees and the opportunity to earn while you learn</a:t>
            </a:r>
            <a:r>
              <a:rPr lang="en-GB" sz="1200" b="1" dirty="0" smtClean="0">
                <a:latin typeface="Comic Sans MS" panose="030F0702030302020204" pitchFamily="66" charset="0"/>
              </a:rPr>
              <a:t>.</a:t>
            </a:r>
          </a:p>
          <a:p>
            <a:pPr marL="285750" indent="-285750">
              <a:buFont typeface="Arial" panose="020B0604020202020204" pitchFamily="34" charset="0"/>
              <a:buChar char="•"/>
            </a:pPr>
            <a:r>
              <a:rPr lang="en-GB" sz="1200" dirty="0" smtClean="0">
                <a:latin typeface="Comic Sans MS" panose="030F0702030302020204" pitchFamily="66" charset="0"/>
              </a:rPr>
              <a:t>Higher and degree apprentices typically split their time between college or university and the workplace. As with other apprenticeships they are employed throughout and the cost of the fees are shared between government and their employer.</a:t>
            </a:r>
          </a:p>
          <a:p>
            <a:endParaRPr lang="en-GB" dirty="0" smtClean="0"/>
          </a:p>
          <a:p>
            <a:r>
              <a:rPr lang="en-GB" sz="1200" b="1" dirty="0" smtClean="0">
                <a:latin typeface="Comic Sans MS" panose="030F0702030302020204" pitchFamily="66" charset="0"/>
              </a:rPr>
              <a:t>What's an HND?</a:t>
            </a:r>
          </a:p>
          <a:p>
            <a:pPr marL="285750" indent="-285750">
              <a:buFont typeface="Arial" panose="020B0604020202020204" pitchFamily="34" charset="0"/>
              <a:buChar char="•"/>
            </a:pPr>
            <a:r>
              <a:rPr lang="en-GB" sz="1200" dirty="0" smtClean="0">
                <a:latin typeface="Comic Sans MS" panose="030F0702030302020204" pitchFamily="66" charset="0"/>
              </a:rPr>
              <a:t>A Higher National Diploma (HND) is a work-related course provided by higher and further education colleges in the UK. </a:t>
            </a:r>
          </a:p>
          <a:p>
            <a:pPr marL="285750" indent="-285750">
              <a:buFont typeface="Arial" panose="020B0604020202020204" pitchFamily="34" charset="0"/>
              <a:buChar char="•"/>
            </a:pPr>
            <a:r>
              <a:rPr lang="en-GB" sz="1200" dirty="0" smtClean="0">
                <a:latin typeface="Comic Sans MS" panose="030F0702030302020204" pitchFamily="66" charset="0"/>
              </a:rPr>
              <a:t>A full-time HND takes two years to complete, or three to four years part-time. Generally an HND is the equivalent to two years at university. </a:t>
            </a:r>
          </a:p>
          <a:p>
            <a:r>
              <a:rPr lang="en-GB" b="1" dirty="0" smtClean="0">
                <a:latin typeface="Comic Sans MS" panose="030F0702030302020204" pitchFamily="66" charset="0"/>
              </a:rPr>
              <a:t>What's an HNC?</a:t>
            </a:r>
            <a:endParaRPr lang="en-GB" dirty="0" smtClean="0">
              <a:latin typeface="Comic Sans MS" panose="030F0702030302020204" pitchFamily="66" charset="0"/>
            </a:endParaRPr>
          </a:p>
          <a:p>
            <a:pPr marL="285750" indent="-285750">
              <a:buFont typeface="Arial" panose="020B0604020202020204" pitchFamily="34" charset="0"/>
              <a:buChar char="•"/>
            </a:pPr>
            <a:r>
              <a:rPr lang="en-GB" sz="1200" dirty="0" smtClean="0">
                <a:latin typeface="Comic Sans MS" panose="030F0702030302020204" pitchFamily="66" charset="0"/>
              </a:rPr>
              <a:t>A full-time Higher National Certificate (HNC) takes one year to complete, or two years part-time. </a:t>
            </a:r>
          </a:p>
          <a:p>
            <a:pPr marL="285750" indent="-285750">
              <a:buFont typeface="Arial" panose="020B0604020202020204" pitchFamily="34" charset="0"/>
              <a:buChar char="•"/>
            </a:pPr>
            <a:r>
              <a:rPr lang="en-GB" sz="1200" dirty="0" smtClean="0">
                <a:latin typeface="Comic Sans MS" panose="030F0702030302020204" pitchFamily="66" charset="0"/>
              </a:rPr>
              <a:t>Many HNC courses cover the same subjects as an HND, but an HNC is one level below an HND (it's generally equivalent to the first year at university).</a:t>
            </a:r>
            <a:r>
              <a:rPr lang="en-GB" sz="1200" dirty="0" smtClean="0"/>
              <a:t> </a:t>
            </a:r>
          </a:p>
          <a:p>
            <a:pPr marL="285750" indent="-285750">
              <a:buFont typeface="Arial" panose="020B0604020202020204" pitchFamily="34" charset="0"/>
              <a:buChar char="•"/>
            </a:pPr>
            <a:endParaRPr lang="en-GB" sz="1200" b="1" dirty="0" smtClean="0">
              <a:solidFill>
                <a:srgbClr val="00B0F0"/>
              </a:solidFill>
              <a:latin typeface="Comic Sans MS" panose="030F0702030302020204" pitchFamily="66" charset="0"/>
            </a:endParaRPr>
          </a:p>
          <a:p>
            <a:pPr marL="285750" indent="-285750">
              <a:buFont typeface="Arial" panose="020B0604020202020204" pitchFamily="34" charset="0"/>
              <a:buChar char="•"/>
            </a:pPr>
            <a:r>
              <a:rPr lang="en-GB" sz="1400" b="1" dirty="0" smtClean="0">
                <a:solidFill>
                  <a:srgbClr val="00B0F0"/>
                </a:solidFill>
                <a:latin typeface="Comic Sans MS" panose="030F0702030302020204" pitchFamily="66" charset="0"/>
              </a:rPr>
              <a:t>Honours Degree Courses</a:t>
            </a:r>
          </a:p>
          <a:p>
            <a:pPr algn="ctr"/>
            <a:endParaRPr lang="en-GB" sz="1400" b="1" dirty="0" smtClean="0">
              <a:solidFill>
                <a:srgbClr val="00B0F0"/>
              </a:solidFill>
              <a:latin typeface="Comic Sans MS" panose="030F0702030302020204" pitchFamily="66" charset="0"/>
            </a:endParaRPr>
          </a:p>
          <a:p>
            <a:pPr marL="342900" indent="-342900">
              <a:buFont typeface="Arial" panose="020B0604020202020204" pitchFamily="34" charset="0"/>
              <a:buChar char="•"/>
            </a:pPr>
            <a:r>
              <a:rPr lang="en-GB" sz="1200" dirty="0" smtClean="0">
                <a:latin typeface="Comic Sans MS" panose="030F0702030302020204" pitchFamily="66" charset="0"/>
              </a:rPr>
              <a:t>An Honours degree is a course of study leading to a qualification such as a Bachelor of Arts (BA), Bachelor of Science (BSc), or Bachelor of Law (LLB). </a:t>
            </a:r>
          </a:p>
          <a:p>
            <a:pPr marL="342900" indent="-342900">
              <a:buFont typeface="Arial" panose="020B0604020202020204" pitchFamily="34" charset="0"/>
              <a:buChar char="•"/>
            </a:pPr>
            <a:r>
              <a:rPr lang="en-GB" sz="1200" dirty="0" smtClean="0">
                <a:latin typeface="Comic Sans MS" panose="030F0702030302020204" pitchFamily="66" charset="0"/>
              </a:rPr>
              <a:t>This typically takes three or four years to complete full time (normally four years if you're doing a sandwich course, which includes a year in industry or abroad).</a:t>
            </a:r>
          </a:p>
          <a:p>
            <a:pPr marL="342900" indent="-342900">
              <a:buFont typeface="Arial" panose="020B0604020202020204" pitchFamily="34" charset="0"/>
              <a:buChar char="•"/>
            </a:pPr>
            <a:r>
              <a:rPr lang="en-GB" sz="1200" dirty="0" smtClean="0">
                <a:latin typeface="Comic Sans MS" panose="030F0702030302020204" pitchFamily="66" charset="0"/>
              </a:rPr>
              <a:t>You can study for a full or part-time Honours Degree at a university, or more flexibly in your own time with the Open University, building up credits through a series of shorter courses.</a:t>
            </a:r>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23</a:t>
            </a:fld>
            <a:endParaRPr lang="en-US"/>
          </a:p>
        </p:txBody>
      </p:sp>
    </p:spTree>
    <p:extLst>
      <p:ext uri="{BB962C8B-B14F-4D97-AF65-F5344CB8AC3E}">
        <p14:creationId xmlns:p14="http://schemas.microsoft.com/office/powerpoint/2010/main" val="1777089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smtClean="0">
                <a:solidFill>
                  <a:srgbClr val="00B0F0"/>
                </a:solidFill>
                <a:latin typeface="Comic Sans MS" panose="030F0702030302020204" pitchFamily="66" charset="0"/>
              </a:rPr>
              <a:t>Foundation Degrees</a:t>
            </a:r>
          </a:p>
          <a:p>
            <a:pPr marL="285750" indent="-285750">
              <a:buFont typeface="Arial" panose="020B0604020202020204" pitchFamily="34" charset="0"/>
              <a:buChar char="•"/>
            </a:pPr>
            <a:r>
              <a:rPr lang="en-GB" sz="1200" dirty="0" smtClean="0">
                <a:latin typeface="Comic Sans MS" panose="030F0702030302020204" pitchFamily="66" charset="0"/>
              </a:rPr>
              <a:t>Foundation degrees are ideal if you’re unsure about taking a full degree or if you want to study while you work. </a:t>
            </a:r>
          </a:p>
          <a:p>
            <a:pPr marL="285750" indent="-285750">
              <a:buFont typeface="Arial" panose="020B0604020202020204" pitchFamily="34" charset="0"/>
              <a:buChar char="•"/>
            </a:pPr>
            <a:r>
              <a:rPr lang="en-GB" sz="1200" dirty="0" smtClean="0">
                <a:latin typeface="Comic Sans MS" panose="030F0702030302020204" pitchFamily="66" charset="0"/>
              </a:rPr>
              <a:t>Whether you’re working in or towards the role now, you can gain professional and technical skills to further your career – within a shorter time frame than a full degree.</a:t>
            </a:r>
          </a:p>
          <a:p>
            <a:pPr marL="285750" indent="-285750">
              <a:buFont typeface="Arial" panose="020B0604020202020204" pitchFamily="34" charset="0"/>
              <a:buChar char="•"/>
            </a:pPr>
            <a:r>
              <a:rPr lang="en-GB" sz="1200" dirty="0" smtClean="0">
                <a:latin typeface="Comic Sans MS" panose="030F0702030302020204" pitchFamily="66" charset="0"/>
              </a:rPr>
              <a:t>They usually take two years full-time to complete, or longer for part-time students.</a:t>
            </a:r>
          </a:p>
          <a:p>
            <a:pPr marL="285750" indent="-285750">
              <a:buFont typeface="Arial" panose="020B0604020202020204" pitchFamily="34" charset="0"/>
              <a:buChar char="•"/>
            </a:pPr>
            <a:r>
              <a:rPr lang="en-GB" sz="1200" dirty="0" smtClean="0">
                <a:latin typeface="Comic Sans MS" panose="030F0702030302020204" pitchFamily="66" charset="0"/>
              </a:rPr>
              <a:t>Normally you can continue for a further year to gain a full honours degree, which is useful if you decide to go for a full degree after all.</a:t>
            </a:r>
            <a:endParaRPr lang="en-GB" sz="1200" dirty="0" smtClean="0">
              <a:effectLst/>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Comic Sans MS" panose="030F0702030302020204" pitchFamily="66" charset="0"/>
              </a:rPr>
              <a:t>Higher Apprenticeships</a:t>
            </a:r>
          </a:p>
          <a:p>
            <a:endParaRPr lang="en-GB" dirty="0" smtClean="0"/>
          </a:p>
          <a:p>
            <a:pPr marL="285750" indent="-285750">
              <a:buFont typeface="Arial" panose="020B0604020202020204" pitchFamily="34" charset="0"/>
              <a:buChar char="•"/>
            </a:pPr>
            <a:r>
              <a:rPr lang="en-GB" sz="1200" dirty="0" smtClean="0">
                <a:latin typeface="Comic Sans MS" panose="030F0702030302020204" pitchFamily="66" charset="0"/>
              </a:rPr>
              <a:t>Higher and Degree Apprenticeships are a great alternative to university, offering qualifications up to degree level, no tuition fees and the opportunity to earn while you learn</a:t>
            </a:r>
            <a:r>
              <a:rPr lang="en-GB" sz="1200" b="1" dirty="0" smtClean="0">
                <a:latin typeface="Comic Sans MS" panose="030F0702030302020204" pitchFamily="66" charset="0"/>
              </a:rPr>
              <a:t>.</a:t>
            </a:r>
          </a:p>
          <a:p>
            <a:pPr marL="285750" indent="-285750">
              <a:buFont typeface="Arial" panose="020B0604020202020204" pitchFamily="34" charset="0"/>
              <a:buChar char="•"/>
            </a:pPr>
            <a:r>
              <a:rPr lang="en-GB" sz="1200" dirty="0" smtClean="0">
                <a:latin typeface="Comic Sans MS" panose="030F0702030302020204" pitchFamily="66" charset="0"/>
              </a:rPr>
              <a:t>Higher and degree apprentices typically split their time between college or university and the workplace. As with other apprenticeships they are employed throughout and the cost of the fees are shared between government and their employer.</a:t>
            </a:r>
          </a:p>
          <a:p>
            <a:endParaRPr lang="en-GB" dirty="0" smtClean="0"/>
          </a:p>
          <a:p>
            <a:r>
              <a:rPr lang="en-GB" sz="1200" b="1" dirty="0" smtClean="0">
                <a:latin typeface="Comic Sans MS" panose="030F0702030302020204" pitchFamily="66" charset="0"/>
              </a:rPr>
              <a:t>What's an HND?</a:t>
            </a:r>
          </a:p>
          <a:p>
            <a:pPr marL="285750" indent="-285750">
              <a:buFont typeface="Arial" panose="020B0604020202020204" pitchFamily="34" charset="0"/>
              <a:buChar char="•"/>
            </a:pPr>
            <a:r>
              <a:rPr lang="en-GB" sz="1200" dirty="0" smtClean="0">
                <a:latin typeface="Comic Sans MS" panose="030F0702030302020204" pitchFamily="66" charset="0"/>
              </a:rPr>
              <a:t>A Higher National Diploma (HND) is a work-related course provided by higher and further education colleges in the UK. </a:t>
            </a:r>
          </a:p>
          <a:p>
            <a:pPr marL="285750" indent="-285750">
              <a:buFont typeface="Arial" panose="020B0604020202020204" pitchFamily="34" charset="0"/>
              <a:buChar char="•"/>
            </a:pPr>
            <a:r>
              <a:rPr lang="en-GB" sz="1200" dirty="0" smtClean="0">
                <a:latin typeface="Comic Sans MS" panose="030F0702030302020204" pitchFamily="66" charset="0"/>
              </a:rPr>
              <a:t>A full-time HND takes two years to complete, or three to four years part-time. Generally an HND is the equivalent to two years at university. </a:t>
            </a:r>
          </a:p>
          <a:p>
            <a:r>
              <a:rPr lang="en-GB" b="1" dirty="0" smtClean="0">
                <a:latin typeface="Comic Sans MS" panose="030F0702030302020204" pitchFamily="66" charset="0"/>
              </a:rPr>
              <a:t>What's an HNC?</a:t>
            </a:r>
            <a:endParaRPr lang="en-GB" dirty="0" smtClean="0">
              <a:latin typeface="Comic Sans MS" panose="030F0702030302020204" pitchFamily="66" charset="0"/>
            </a:endParaRPr>
          </a:p>
          <a:p>
            <a:pPr marL="285750" indent="-285750">
              <a:buFont typeface="Arial" panose="020B0604020202020204" pitchFamily="34" charset="0"/>
              <a:buChar char="•"/>
            </a:pPr>
            <a:r>
              <a:rPr lang="en-GB" sz="1200" dirty="0" smtClean="0">
                <a:latin typeface="Comic Sans MS" panose="030F0702030302020204" pitchFamily="66" charset="0"/>
              </a:rPr>
              <a:t>A full-time Higher National Certificate (HNC) takes one year to complete, or two years part-time. </a:t>
            </a:r>
          </a:p>
          <a:p>
            <a:pPr marL="285750" indent="-285750">
              <a:buFont typeface="Arial" panose="020B0604020202020204" pitchFamily="34" charset="0"/>
              <a:buChar char="•"/>
            </a:pPr>
            <a:r>
              <a:rPr lang="en-GB" sz="1200" dirty="0" smtClean="0">
                <a:latin typeface="Comic Sans MS" panose="030F0702030302020204" pitchFamily="66" charset="0"/>
              </a:rPr>
              <a:t>Many HNC courses cover the same subjects as an HND, but an HNC is one level below an HND (it's generally equivalent to the first year at university).</a:t>
            </a:r>
            <a:r>
              <a:rPr lang="en-GB" sz="1200" dirty="0" smtClean="0"/>
              <a:t> </a:t>
            </a:r>
          </a:p>
          <a:p>
            <a:pPr marL="285750" indent="-285750">
              <a:buFont typeface="Arial" panose="020B0604020202020204" pitchFamily="34" charset="0"/>
              <a:buChar char="•"/>
            </a:pPr>
            <a:endParaRPr lang="en-GB" sz="1200" b="1" dirty="0" smtClean="0">
              <a:solidFill>
                <a:srgbClr val="00B0F0"/>
              </a:solidFill>
              <a:latin typeface="Comic Sans MS" panose="030F0702030302020204" pitchFamily="66" charset="0"/>
            </a:endParaRPr>
          </a:p>
          <a:p>
            <a:pPr marL="285750" indent="-285750">
              <a:buFont typeface="Arial" panose="020B0604020202020204" pitchFamily="34" charset="0"/>
              <a:buChar char="•"/>
            </a:pPr>
            <a:r>
              <a:rPr lang="en-GB" sz="1400" b="1" dirty="0" smtClean="0">
                <a:solidFill>
                  <a:srgbClr val="00B0F0"/>
                </a:solidFill>
                <a:latin typeface="Comic Sans MS" panose="030F0702030302020204" pitchFamily="66" charset="0"/>
              </a:rPr>
              <a:t>Honours Degree Courses</a:t>
            </a:r>
          </a:p>
          <a:p>
            <a:pPr algn="ctr"/>
            <a:endParaRPr lang="en-GB" sz="1400" b="1" dirty="0" smtClean="0">
              <a:solidFill>
                <a:srgbClr val="00B0F0"/>
              </a:solidFill>
              <a:latin typeface="Comic Sans MS" panose="030F0702030302020204" pitchFamily="66" charset="0"/>
            </a:endParaRPr>
          </a:p>
          <a:p>
            <a:pPr marL="342900" indent="-342900">
              <a:buFont typeface="Arial" panose="020B0604020202020204" pitchFamily="34" charset="0"/>
              <a:buChar char="•"/>
            </a:pPr>
            <a:r>
              <a:rPr lang="en-GB" sz="1200" dirty="0" smtClean="0">
                <a:latin typeface="Comic Sans MS" panose="030F0702030302020204" pitchFamily="66" charset="0"/>
              </a:rPr>
              <a:t>An Honours degree is a course of study leading to a qualification such as a Bachelor of Arts (BA), Bachelor of Science (BSc), or Bachelor of Law (LLB). </a:t>
            </a:r>
          </a:p>
          <a:p>
            <a:pPr marL="342900" indent="-342900">
              <a:buFont typeface="Arial" panose="020B0604020202020204" pitchFamily="34" charset="0"/>
              <a:buChar char="•"/>
            </a:pPr>
            <a:r>
              <a:rPr lang="en-GB" sz="1200" dirty="0" smtClean="0">
                <a:latin typeface="Comic Sans MS" panose="030F0702030302020204" pitchFamily="66" charset="0"/>
              </a:rPr>
              <a:t>This typically takes three or four years to complete full time (normally four years if you're doing a sandwich course, which includes a year in industry or abroad).</a:t>
            </a:r>
          </a:p>
          <a:p>
            <a:pPr marL="342900" indent="-342900">
              <a:buFont typeface="Arial" panose="020B0604020202020204" pitchFamily="34" charset="0"/>
              <a:buChar char="•"/>
            </a:pPr>
            <a:r>
              <a:rPr lang="en-GB" sz="1200" dirty="0" smtClean="0">
                <a:latin typeface="Comic Sans MS" panose="030F0702030302020204" pitchFamily="66" charset="0"/>
              </a:rPr>
              <a:t>You can study for a full or part-time Honours Degree at a university, or more flexibly in your own time with the Open University, building up credits through a series of shorter courses.</a:t>
            </a:r>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24</a:t>
            </a:fld>
            <a:endParaRPr lang="en-US"/>
          </a:p>
        </p:txBody>
      </p:sp>
    </p:spTree>
    <p:extLst>
      <p:ext uri="{BB962C8B-B14F-4D97-AF65-F5344CB8AC3E}">
        <p14:creationId xmlns:p14="http://schemas.microsoft.com/office/powerpoint/2010/main" val="5953476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smtClean="0">
                <a:solidFill>
                  <a:srgbClr val="00B0F0"/>
                </a:solidFill>
                <a:latin typeface="Comic Sans MS" panose="030F0702030302020204" pitchFamily="66" charset="0"/>
              </a:rPr>
              <a:t>Foundation Degrees</a:t>
            </a:r>
          </a:p>
          <a:p>
            <a:pPr marL="285750" indent="-285750">
              <a:buFont typeface="Arial" panose="020B0604020202020204" pitchFamily="34" charset="0"/>
              <a:buChar char="•"/>
            </a:pPr>
            <a:r>
              <a:rPr lang="en-GB" sz="1200" dirty="0" smtClean="0">
                <a:latin typeface="Comic Sans MS" panose="030F0702030302020204" pitchFamily="66" charset="0"/>
              </a:rPr>
              <a:t>Foundation degrees are ideal if you’re unsure about taking a full degree or if you want to study while you work. </a:t>
            </a:r>
          </a:p>
          <a:p>
            <a:pPr marL="285750" indent="-285750">
              <a:buFont typeface="Arial" panose="020B0604020202020204" pitchFamily="34" charset="0"/>
              <a:buChar char="•"/>
            </a:pPr>
            <a:r>
              <a:rPr lang="en-GB" sz="1200" dirty="0" smtClean="0">
                <a:latin typeface="Comic Sans MS" panose="030F0702030302020204" pitchFamily="66" charset="0"/>
              </a:rPr>
              <a:t>Whether you’re working in or towards the role now, you can gain professional and technical skills to further your career – within a shorter time frame than a full degree.</a:t>
            </a:r>
          </a:p>
          <a:p>
            <a:pPr marL="285750" indent="-285750">
              <a:buFont typeface="Arial" panose="020B0604020202020204" pitchFamily="34" charset="0"/>
              <a:buChar char="•"/>
            </a:pPr>
            <a:r>
              <a:rPr lang="en-GB" sz="1200" dirty="0" smtClean="0">
                <a:latin typeface="Comic Sans MS" panose="030F0702030302020204" pitchFamily="66" charset="0"/>
              </a:rPr>
              <a:t>They usually take two years full-time to complete, or longer for part-time students.</a:t>
            </a:r>
          </a:p>
          <a:p>
            <a:pPr marL="285750" indent="-285750">
              <a:buFont typeface="Arial" panose="020B0604020202020204" pitchFamily="34" charset="0"/>
              <a:buChar char="•"/>
            </a:pPr>
            <a:r>
              <a:rPr lang="en-GB" sz="1200" dirty="0" smtClean="0">
                <a:latin typeface="Comic Sans MS" panose="030F0702030302020204" pitchFamily="66" charset="0"/>
              </a:rPr>
              <a:t>Normally you can continue for a further year to gain a full honours degree, which is useful if you decide to go for a full degree after all.</a:t>
            </a:r>
            <a:endParaRPr lang="en-GB" sz="1200" dirty="0" smtClean="0">
              <a:effectLst/>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Comic Sans MS" panose="030F0702030302020204" pitchFamily="66" charset="0"/>
              </a:rPr>
              <a:t>Higher Apprenticeships</a:t>
            </a:r>
          </a:p>
          <a:p>
            <a:endParaRPr lang="en-GB" dirty="0" smtClean="0"/>
          </a:p>
          <a:p>
            <a:pPr marL="285750" indent="-285750">
              <a:buFont typeface="Arial" panose="020B0604020202020204" pitchFamily="34" charset="0"/>
              <a:buChar char="•"/>
            </a:pPr>
            <a:r>
              <a:rPr lang="en-GB" sz="1200" dirty="0" smtClean="0">
                <a:latin typeface="Comic Sans MS" panose="030F0702030302020204" pitchFamily="66" charset="0"/>
              </a:rPr>
              <a:t>Higher and Degree Apprenticeships are a great alternative to university, offering qualifications up to degree level, no tuition fees and the opportunity to earn while you learn</a:t>
            </a:r>
            <a:r>
              <a:rPr lang="en-GB" sz="1200" b="1" dirty="0" smtClean="0">
                <a:latin typeface="Comic Sans MS" panose="030F0702030302020204" pitchFamily="66" charset="0"/>
              </a:rPr>
              <a:t>.</a:t>
            </a:r>
          </a:p>
          <a:p>
            <a:pPr marL="285750" indent="-285750">
              <a:buFont typeface="Arial" panose="020B0604020202020204" pitchFamily="34" charset="0"/>
              <a:buChar char="•"/>
            </a:pPr>
            <a:r>
              <a:rPr lang="en-GB" sz="1200" dirty="0" smtClean="0">
                <a:latin typeface="Comic Sans MS" panose="030F0702030302020204" pitchFamily="66" charset="0"/>
              </a:rPr>
              <a:t>Higher and degree apprentices typically split their time between college or university and the workplace. As with other apprenticeships they are employed throughout and the cost of the fees are shared between government and their employer.</a:t>
            </a:r>
          </a:p>
          <a:p>
            <a:endParaRPr lang="en-GB" dirty="0" smtClean="0"/>
          </a:p>
          <a:p>
            <a:r>
              <a:rPr lang="en-GB" sz="1200" b="1" dirty="0" smtClean="0">
                <a:latin typeface="Comic Sans MS" panose="030F0702030302020204" pitchFamily="66" charset="0"/>
              </a:rPr>
              <a:t>What's an HND?</a:t>
            </a:r>
          </a:p>
          <a:p>
            <a:pPr marL="285750" indent="-285750">
              <a:buFont typeface="Arial" panose="020B0604020202020204" pitchFamily="34" charset="0"/>
              <a:buChar char="•"/>
            </a:pPr>
            <a:r>
              <a:rPr lang="en-GB" sz="1200" dirty="0" smtClean="0">
                <a:latin typeface="Comic Sans MS" panose="030F0702030302020204" pitchFamily="66" charset="0"/>
              </a:rPr>
              <a:t>A Higher National Diploma (HND) is a work-related course provided by higher and further education colleges in the UK. </a:t>
            </a:r>
          </a:p>
          <a:p>
            <a:pPr marL="285750" indent="-285750">
              <a:buFont typeface="Arial" panose="020B0604020202020204" pitchFamily="34" charset="0"/>
              <a:buChar char="•"/>
            </a:pPr>
            <a:r>
              <a:rPr lang="en-GB" sz="1200" dirty="0" smtClean="0">
                <a:latin typeface="Comic Sans MS" panose="030F0702030302020204" pitchFamily="66" charset="0"/>
              </a:rPr>
              <a:t>A full-time HND takes two years to complete, or three to four years part-time. Generally an HND is the equivalent to two years at university. </a:t>
            </a:r>
          </a:p>
          <a:p>
            <a:r>
              <a:rPr lang="en-GB" b="1" dirty="0" smtClean="0">
                <a:latin typeface="Comic Sans MS" panose="030F0702030302020204" pitchFamily="66" charset="0"/>
              </a:rPr>
              <a:t>What's an HNC?</a:t>
            </a:r>
            <a:endParaRPr lang="en-GB" dirty="0" smtClean="0">
              <a:latin typeface="Comic Sans MS" panose="030F0702030302020204" pitchFamily="66" charset="0"/>
            </a:endParaRPr>
          </a:p>
          <a:p>
            <a:pPr marL="285750" indent="-285750">
              <a:buFont typeface="Arial" panose="020B0604020202020204" pitchFamily="34" charset="0"/>
              <a:buChar char="•"/>
            </a:pPr>
            <a:r>
              <a:rPr lang="en-GB" sz="1200" dirty="0" smtClean="0">
                <a:latin typeface="Comic Sans MS" panose="030F0702030302020204" pitchFamily="66" charset="0"/>
              </a:rPr>
              <a:t>A full-time Higher National Certificate (HNC) takes one year to complete, or two years part-time. </a:t>
            </a:r>
          </a:p>
          <a:p>
            <a:pPr marL="285750" indent="-285750">
              <a:buFont typeface="Arial" panose="020B0604020202020204" pitchFamily="34" charset="0"/>
              <a:buChar char="•"/>
            </a:pPr>
            <a:r>
              <a:rPr lang="en-GB" sz="1200" dirty="0" smtClean="0">
                <a:latin typeface="Comic Sans MS" panose="030F0702030302020204" pitchFamily="66" charset="0"/>
              </a:rPr>
              <a:t>Many HNC courses cover the same subjects as an HND, but an HNC is one level below an HND (it's generally equivalent to the first year at university).</a:t>
            </a:r>
            <a:r>
              <a:rPr lang="en-GB" sz="1200" dirty="0" smtClean="0"/>
              <a:t> </a:t>
            </a:r>
          </a:p>
          <a:p>
            <a:pPr marL="285750" indent="-285750">
              <a:buFont typeface="Arial" panose="020B0604020202020204" pitchFamily="34" charset="0"/>
              <a:buChar char="•"/>
            </a:pPr>
            <a:endParaRPr lang="en-GB" sz="1200" b="1" dirty="0" smtClean="0">
              <a:solidFill>
                <a:srgbClr val="00B0F0"/>
              </a:solidFill>
              <a:latin typeface="Comic Sans MS" panose="030F0702030302020204" pitchFamily="66" charset="0"/>
            </a:endParaRPr>
          </a:p>
          <a:p>
            <a:pPr marL="285750" indent="-285750">
              <a:buFont typeface="Arial" panose="020B0604020202020204" pitchFamily="34" charset="0"/>
              <a:buChar char="•"/>
            </a:pPr>
            <a:r>
              <a:rPr lang="en-GB" sz="1400" b="1" dirty="0" smtClean="0">
                <a:solidFill>
                  <a:srgbClr val="00B0F0"/>
                </a:solidFill>
                <a:latin typeface="Comic Sans MS" panose="030F0702030302020204" pitchFamily="66" charset="0"/>
              </a:rPr>
              <a:t>Honours Degree Courses</a:t>
            </a:r>
          </a:p>
          <a:p>
            <a:pPr algn="ctr"/>
            <a:endParaRPr lang="en-GB" sz="1400" b="1" dirty="0" smtClean="0">
              <a:solidFill>
                <a:srgbClr val="00B0F0"/>
              </a:solidFill>
              <a:latin typeface="Comic Sans MS" panose="030F0702030302020204" pitchFamily="66" charset="0"/>
            </a:endParaRPr>
          </a:p>
          <a:p>
            <a:pPr marL="342900" indent="-342900">
              <a:buFont typeface="Arial" panose="020B0604020202020204" pitchFamily="34" charset="0"/>
              <a:buChar char="•"/>
            </a:pPr>
            <a:r>
              <a:rPr lang="en-GB" sz="1200" dirty="0" smtClean="0">
                <a:latin typeface="Comic Sans MS" panose="030F0702030302020204" pitchFamily="66" charset="0"/>
              </a:rPr>
              <a:t>An Honours degree is a course of study leading to a qualification such as a Bachelor of Arts (BA), Bachelor of Science (BSc), or Bachelor of Law (LLB). </a:t>
            </a:r>
          </a:p>
          <a:p>
            <a:pPr marL="342900" indent="-342900">
              <a:buFont typeface="Arial" panose="020B0604020202020204" pitchFamily="34" charset="0"/>
              <a:buChar char="•"/>
            </a:pPr>
            <a:r>
              <a:rPr lang="en-GB" sz="1200" dirty="0" smtClean="0">
                <a:latin typeface="Comic Sans MS" panose="030F0702030302020204" pitchFamily="66" charset="0"/>
              </a:rPr>
              <a:t>This typically takes three or four years to complete full time (normally four years if you're doing a sandwich course, which includes a year in industry or abroad).</a:t>
            </a:r>
          </a:p>
          <a:p>
            <a:pPr marL="342900" indent="-342900">
              <a:buFont typeface="Arial" panose="020B0604020202020204" pitchFamily="34" charset="0"/>
              <a:buChar char="•"/>
            </a:pPr>
            <a:r>
              <a:rPr lang="en-GB" sz="1200" dirty="0" smtClean="0">
                <a:latin typeface="Comic Sans MS" panose="030F0702030302020204" pitchFamily="66" charset="0"/>
              </a:rPr>
              <a:t>You can study for a full or part-time Honours Degree at a university, or more flexibly in your own time with the Open University, building up credits through a series of shorter courses.</a:t>
            </a:r>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25</a:t>
            </a:fld>
            <a:endParaRPr lang="en-US"/>
          </a:p>
        </p:txBody>
      </p:sp>
    </p:spTree>
    <p:extLst>
      <p:ext uri="{BB962C8B-B14F-4D97-AF65-F5344CB8AC3E}">
        <p14:creationId xmlns:p14="http://schemas.microsoft.com/office/powerpoint/2010/main" val="11845281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smtClean="0">
                <a:solidFill>
                  <a:srgbClr val="00B0F0"/>
                </a:solidFill>
                <a:latin typeface="Comic Sans MS" panose="030F0702030302020204" pitchFamily="66" charset="0"/>
              </a:rPr>
              <a:t>Foundation Degrees</a:t>
            </a:r>
          </a:p>
          <a:p>
            <a:pPr marL="285750" indent="-285750">
              <a:buFont typeface="Arial" panose="020B0604020202020204" pitchFamily="34" charset="0"/>
              <a:buChar char="•"/>
            </a:pPr>
            <a:r>
              <a:rPr lang="en-GB" sz="1200" dirty="0" smtClean="0">
                <a:latin typeface="Comic Sans MS" panose="030F0702030302020204" pitchFamily="66" charset="0"/>
              </a:rPr>
              <a:t>Foundation degrees are ideal if you’re unsure about taking a full degree or if you want to study while you work. </a:t>
            </a:r>
          </a:p>
          <a:p>
            <a:pPr marL="285750" indent="-285750">
              <a:buFont typeface="Arial" panose="020B0604020202020204" pitchFamily="34" charset="0"/>
              <a:buChar char="•"/>
            </a:pPr>
            <a:r>
              <a:rPr lang="en-GB" sz="1200" dirty="0" smtClean="0">
                <a:latin typeface="Comic Sans MS" panose="030F0702030302020204" pitchFamily="66" charset="0"/>
              </a:rPr>
              <a:t>Whether you’re working in or towards the role now, you can gain professional and technical skills to further your career – within a shorter time frame than a full degree.</a:t>
            </a:r>
          </a:p>
          <a:p>
            <a:pPr marL="285750" indent="-285750">
              <a:buFont typeface="Arial" panose="020B0604020202020204" pitchFamily="34" charset="0"/>
              <a:buChar char="•"/>
            </a:pPr>
            <a:r>
              <a:rPr lang="en-GB" sz="1200" dirty="0" smtClean="0">
                <a:latin typeface="Comic Sans MS" panose="030F0702030302020204" pitchFamily="66" charset="0"/>
              </a:rPr>
              <a:t>They usually take two years full-time to complete, or longer for part-time students.</a:t>
            </a:r>
          </a:p>
          <a:p>
            <a:pPr marL="285750" indent="-285750">
              <a:buFont typeface="Arial" panose="020B0604020202020204" pitchFamily="34" charset="0"/>
              <a:buChar char="•"/>
            </a:pPr>
            <a:r>
              <a:rPr lang="en-GB" sz="1200" dirty="0" smtClean="0">
                <a:latin typeface="Comic Sans MS" panose="030F0702030302020204" pitchFamily="66" charset="0"/>
              </a:rPr>
              <a:t>Normally you can continue for a further year to gain a full honours degree, which is useful if you decide to go for a full degree after all.</a:t>
            </a:r>
            <a:endParaRPr lang="en-GB" sz="1200" dirty="0" smtClean="0">
              <a:effectLst/>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Comic Sans MS" panose="030F0702030302020204" pitchFamily="66" charset="0"/>
              </a:rPr>
              <a:t>Higher Apprenticeships</a:t>
            </a:r>
          </a:p>
          <a:p>
            <a:endParaRPr lang="en-GB" dirty="0" smtClean="0"/>
          </a:p>
          <a:p>
            <a:pPr marL="285750" indent="-285750">
              <a:buFont typeface="Arial" panose="020B0604020202020204" pitchFamily="34" charset="0"/>
              <a:buChar char="•"/>
            </a:pPr>
            <a:r>
              <a:rPr lang="en-GB" sz="1200" dirty="0" smtClean="0">
                <a:latin typeface="Comic Sans MS" panose="030F0702030302020204" pitchFamily="66" charset="0"/>
              </a:rPr>
              <a:t>Higher and Degree Apprenticeships are a great alternative to university, offering qualifications up to degree level, no tuition fees and the opportunity to earn while you learn</a:t>
            </a:r>
            <a:r>
              <a:rPr lang="en-GB" sz="1200" b="1" dirty="0" smtClean="0">
                <a:latin typeface="Comic Sans MS" panose="030F0702030302020204" pitchFamily="66" charset="0"/>
              </a:rPr>
              <a:t>.</a:t>
            </a:r>
          </a:p>
          <a:p>
            <a:pPr marL="285750" indent="-285750">
              <a:buFont typeface="Arial" panose="020B0604020202020204" pitchFamily="34" charset="0"/>
              <a:buChar char="•"/>
            </a:pPr>
            <a:r>
              <a:rPr lang="en-GB" sz="1200" dirty="0" smtClean="0">
                <a:latin typeface="Comic Sans MS" panose="030F0702030302020204" pitchFamily="66" charset="0"/>
              </a:rPr>
              <a:t>Higher and degree apprentices typically split their time between college or university and the workplace. As with other apprenticeships they are employed throughout and the cost of the fees are shared between government and their employer.</a:t>
            </a:r>
          </a:p>
          <a:p>
            <a:endParaRPr lang="en-GB" dirty="0" smtClean="0"/>
          </a:p>
          <a:p>
            <a:r>
              <a:rPr lang="en-GB" sz="1200" b="1" dirty="0" smtClean="0">
                <a:latin typeface="Comic Sans MS" panose="030F0702030302020204" pitchFamily="66" charset="0"/>
              </a:rPr>
              <a:t>What's an HND?</a:t>
            </a:r>
          </a:p>
          <a:p>
            <a:pPr marL="285750" indent="-285750">
              <a:buFont typeface="Arial" panose="020B0604020202020204" pitchFamily="34" charset="0"/>
              <a:buChar char="•"/>
            </a:pPr>
            <a:r>
              <a:rPr lang="en-GB" sz="1200" dirty="0" smtClean="0">
                <a:latin typeface="Comic Sans MS" panose="030F0702030302020204" pitchFamily="66" charset="0"/>
              </a:rPr>
              <a:t>A Higher National Diploma (HND) is a work-related course provided by higher and further education colleges in the UK. </a:t>
            </a:r>
          </a:p>
          <a:p>
            <a:pPr marL="285750" indent="-285750">
              <a:buFont typeface="Arial" panose="020B0604020202020204" pitchFamily="34" charset="0"/>
              <a:buChar char="•"/>
            </a:pPr>
            <a:r>
              <a:rPr lang="en-GB" sz="1200" dirty="0" smtClean="0">
                <a:latin typeface="Comic Sans MS" panose="030F0702030302020204" pitchFamily="66" charset="0"/>
              </a:rPr>
              <a:t>A full-time HND takes two years to complete, or three to four years part-time. Generally an HND is the equivalent to two years at university. </a:t>
            </a:r>
          </a:p>
          <a:p>
            <a:r>
              <a:rPr lang="en-GB" b="1" dirty="0" smtClean="0">
                <a:latin typeface="Comic Sans MS" panose="030F0702030302020204" pitchFamily="66" charset="0"/>
              </a:rPr>
              <a:t>What's an HNC?</a:t>
            </a:r>
            <a:endParaRPr lang="en-GB" dirty="0" smtClean="0">
              <a:latin typeface="Comic Sans MS" panose="030F0702030302020204" pitchFamily="66" charset="0"/>
            </a:endParaRPr>
          </a:p>
          <a:p>
            <a:pPr marL="285750" indent="-285750">
              <a:buFont typeface="Arial" panose="020B0604020202020204" pitchFamily="34" charset="0"/>
              <a:buChar char="•"/>
            </a:pPr>
            <a:r>
              <a:rPr lang="en-GB" sz="1200" dirty="0" smtClean="0">
                <a:latin typeface="Comic Sans MS" panose="030F0702030302020204" pitchFamily="66" charset="0"/>
              </a:rPr>
              <a:t>A full-time Higher National Certificate (HNC) takes one year to complete, or two years part-time. </a:t>
            </a:r>
          </a:p>
          <a:p>
            <a:pPr marL="285750" indent="-285750">
              <a:buFont typeface="Arial" panose="020B0604020202020204" pitchFamily="34" charset="0"/>
              <a:buChar char="•"/>
            </a:pPr>
            <a:r>
              <a:rPr lang="en-GB" sz="1200" dirty="0" smtClean="0">
                <a:latin typeface="Comic Sans MS" panose="030F0702030302020204" pitchFamily="66" charset="0"/>
              </a:rPr>
              <a:t>Many HNC courses cover the same subjects as an HND, but an HNC is one level below an HND (it's generally equivalent to the first year at university).</a:t>
            </a:r>
            <a:r>
              <a:rPr lang="en-GB" sz="1200" dirty="0" smtClean="0"/>
              <a:t> </a:t>
            </a:r>
          </a:p>
          <a:p>
            <a:pPr marL="285750" indent="-285750">
              <a:buFont typeface="Arial" panose="020B0604020202020204" pitchFamily="34" charset="0"/>
              <a:buChar char="•"/>
            </a:pPr>
            <a:endParaRPr lang="en-GB" sz="1200" b="1" dirty="0" smtClean="0">
              <a:solidFill>
                <a:srgbClr val="00B0F0"/>
              </a:solidFill>
              <a:latin typeface="Comic Sans MS" panose="030F0702030302020204" pitchFamily="66" charset="0"/>
            </a:endParaRPr>
          </a:p>
          <a:p>
            <a:pPr marL="285750" indent="-285750">
              <a:buFont typeface="Arial" panose="020B0604020202020204" pitchFamily="34" charset="0"/>
              <a:buChar char="•"/>
            </a:pPr>
            <a:r>
              <a:rPr lang="en-GB" sz="1400" b="1" dirty="0" smtClean="0">
                <a:solidFill>
                  <a:srgbClr val="00B0F0"/>
                </a:solidFill>
                <a:latin typeface="Comic Sans MS" panose="030F0702030302020204" pitchFamily="66" charset="0"/>
              </a:rPr>
              <a:t>Honours Degree Courses</a:t>
            </a:r>
          </a:p>
          <a:p>
            <a:pPr algn="ctr"/>
            <a:endParaRPr lang="en-GB" sz="1400" b="1" dirty="0" smtClean="0">
              <a:solidFill>
                <a:srgbClr val="00B0F0"/>
              </a:solidFill>
              <a:latin typeface="Comic Sans MS" panose="030F0702030302020204" pitchFamily="66" charset="0"/>
            </a:endParaRPr>
          </a:p>
          <a:p>
            <a:pPr marL="342900" indent="-342900">
              <a:buFont typeface="Arial" panose="020B0604020202020204" pitchFamily="34" charset="0"/>
              <a:buChar char="•"/>
            </a:pPr>
            <a:r>
              <a:rPr lang="en-GB" sz="1200" dirty="0" smtClean="0">
                <a:latin typeface="Comic Sans MS" panose="030F0702030302020204" pitchFamily="66" charset="0"/>
              </a:rPr>
              <a:t>An Honours degree is a course of study leading to a qualification such as a Bachelor of Arts (BA), Bachelor of Science (BSc), or Bachelor of Law (LLB). </a:t>
            </a:r>
          </a:p>
          <a:p>
            <a:pPr marL="342900" indent="-342900">
              <a:buFont typeface="Arial" panose="020B0604020202020204" pitchFamily="34" charset="0"/>
              <a:buChar char="•"/>
            </a:pPr>
            <a:r>
              <a:rPr lang="en-GB" sz="1200" dirty="0" smtClean="0">
                <a:latin typeface="Comic Sans MS" panose="030F0702030302020204" pitchFamily="66" charset="0"/>
              </a:rPr>
              <a:t>This typically takes three or four years to complete full time (normally four years if you're doing a sandwich course, which includes a year in industry or abroad).</a:t>
            </a:r>
          </a:p>
          <a:p>
            <a:pPr marL="342900" indent="-342900">
              <a:buFont typeface="Arial" panose="020B0604020202020204" pitchFamily="34" charset="0"/>
              <a:buChar char="•"/>
            </a:pPr>
            <a:r>
              <a:rPr lang="en-GB" sz="1200" dirty="0" smtClean="0">
                <a:latin typeface="Comic Sans MS" panose="030F0702030302020204" pitchFamily="66" charset="0"/>
              </a:rPr>
              <a:t>You can study for a full or part-time Honours Degree at a university, or more flexibly in your own time with the Open University, building up credits through a series of shorter courses.</a:t>
            </a:r>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26</a:t>
            </a:fld>
            <a:endParaRPr lang="en-US"/>
          </a:p>
        </p:txBody>
      </p:sp>
    </p:spTree>
    <p:extLst>
      <p:ext uri="{BB962C8B-B14F-4D97-AF65-F5344CB8AC3E}">
        <p14:creationId xmlns:p14="http://schemas.microsoft.com/office/powerpoint/2010/main" val="23347192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smtClean="0">
                <a:solidFill>
                  <a:srgbClr val="00B0F0"/>
                </a:solidFill>
                <a:latin typeface="Comic Sans MS" panose="030F0702030302020204" pitchFamily="66" charset="0"/>
              </a:rPr>
              <a:t>Foundation Degrees</a:t>
            </a:r>
          </a:p>
          <a:p>
            <a:pPr marL="285750" indent="-285750">
              <a:buFont typeface="Arial" panose="020B0604020202020204" pitchFamily="34" charset="0"/>
              <a:buChar char="•"/>
            </a:pPr>
            <a:r>
              <a:rPr lang="en-GB" sz="1200" dirty="0" smtClean="0">
                <a:latin typeface="Comic Sans MS" panose="030F0702030302020204" pitchFamily="66" charset="0"/>
              </a:rPr>
              <a:t>Foundation degrees are ideal if you’re unsure about taking a full degree or if you want to study while you work. </a:t>
            </a:r>
          </a:p>
          <a:p>
            <a:pPr marL="285750" indent="-285750">
              <a:buFont typeface="Arial" panose="020B0604020202020204" pitchFamily="34" charset="0"/>
              <a:buChar char="•"/>
            </a:pPr>
            <a:r>
              <a:rPr lang="en-GB" sz="1200" dirty="0" smtClean="0">
                <a:latin typeface="Comic Sans MS" panose="030F0702030302020204" pitchFamily="66" charset="0"/>
              </a:rPr>
              <a:t>Whether you’re working in or towards the role now, you can gain professional and technical skills to further your career – within a shorter time frame than a full degree.</a:t>
            </a:r>
          </a:p>
          <a:p>
            <a:pPr marL="285750" indent="-285750">
              <a:buFont typeface="Arial" panose="020B0604020202020204" pitchFamily="34" charset="0"/>
              <a:buChar char="•"/>
            </a:pPr>
            <a:r>
              <a:rPr lang="en-GB" sz="1200" dirty="0" smtClean="0">
                <a:latin typeface="Comic Sans MS" panose="030F0702030302020204" pitchFamily="66" charset="0"/>
              </a:rPr>
              <a:t>They usually take two years full-time to complete, or longer for part-time students.</a:t>
            </a:r>
          </a:p>
          <a:p>
            <a:pPr marL="285750" indent="-285750">
              <a:buFont typeface="Arial" panose="020B0604020202020204" pitchFamily="34" charset="0"/>
              <a:buChar char="•"/>
            </a:pPr>
            <a:r>
              <a:rPr lang="en-GB" sz="1200" dirty="0" smtClean="0">
                <a:latin typeface="Comic Sans MS" panose="030F0702030302020204" pitchFamily="66" charset="0"/>
              </a:rPr>
              <a:t>Normally you can continue for a further year to gain a full honours degree, which is useful if you decide to go for a full degree after all.</a:t>
            </a:r>
            <a:endParaRPr lang="en-GB" sz="1200" dirty="0" smtClean="0">
              <a:effectLst/>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Comic Sans MS" panose="030F0702030302020204" pitchFamily="66" charset="0"/>
              </a:rPr>
              <a:t>Higher Apprenticeships</a:t>
            </a:r>
          </a:p>
          <a:p>
            <a:endParaRPr lang="en-GB" dirty="0" smtClean="0"/>
          </a:p>
          <a:p>
            <a:pPr marL="285750" indent="-285750">
              <a:buFont typeface="Arial" panose="020B0604020202020204" pitchFamily="34" charset="0"/>
              <a:buChar char="•"/>
            </a:pPr>
            <a:r>
              <a:rPr lang="en-GB" sz="1200" dirty="0" smtClean="0">
                <a:latin typeface="Comic Sans MS" panose="030F0702030302020204" pitchFamily="66" charset="0"/>
              </a:rPr>
              <a:t>Higher and Degree Apprenticeships are a great alternative to university, offering qualifications up to degree level, no tuition fees and the opportunity to earn while you learn</a:t>
            </a:r>
            <a:r>
              <a:rPr lang="en-GB" sz="1200" b="1" dirty="0" smtClean="0">
                <a:latin typeface="Comic Sans MS" panose="030F0702030302020204" pitchFamily="66" charset="0"/>
              </a:rPr>
              <a:t>.</a:t>
            </a:r>
          </a:p>
          <a:p>
            <a:pPr marL="285750" indent="-285750">
              <a:buFont typeface="Arial" panose="020B0604020202020204" pitchFamily="34" charset="0"/>
              <a:buChar char="•"/>
            </a:pPr>
            <a:r>
              <a:rPr lang="en-GB" sz="1200" dirty="0" smtClean="0">
                <a:latin typeface="Comic Sans MS" panose="030F0702030302020204" pitchFamily="66" charset="0"/>
              </a:rPr>
              <a:t>Higher and degree apprentices typically split their time between college or university and the workplace. As with other apprenticeships they are employed throughout and the cost of the fees are shared between government and their employer.</a:t>
            </a:r>
          </a:p>
          <a:p>
            <a:endParaRPr lang="en-GB" dirty="0" smtClean="0"/>
          </a:p>
          <a:p>
            <a:r>
              <a:rPr lang="en-GB" sz="1200" b="1" dirty="0" smtClean="0">
                <a:latin typeface="Comic Sans MS" panose="030F0702030302020204" pitchFamily="66" charset="0"/>
              </a:rPr>
              <a:t>What's an HND?</a:t>
            </a:r>
          </a:p>
          <a:p>
            <a:pPr marL="285750" indent="-285750">
              <a:buFont typeface="Arial" panose="020B0604020202020204" pitchFamily="34" charset="0"/>
              <a:buChar char="•"/>
            </a:pPr>
            <a:r>
              <a:rPr lang="en-GB" sz="1200" dirty="0" smtClean="0">
                <a:latin typeface="Comic Sans MS" panose="030F0702030302020204" pitchFamily="66" charset="0"/>
              </a:rPr>
              <a:t>A Higher National Diploma (HND) is a work-related course provided by higher and further education colleges in the UK. </a:t>
            </a:r>
          </a:p>
          <a:p>
            <a:pPr marL="285750" indent="-285750">
              <a:buFont typeface="Arial" panose="020B0604020202020204" pitchFamily="34" charset="0"/>
              <a:buChar char="•"/>
            </a:pPr>
            <a:r>
              <a:rPr lang="en-GB" sz="1200" dirty="0" smtClean="0">
                <a:latin typeface="Comic Sans MS" panose="030F0702030302020204" pitchFamily="66" charset="0"/>
              </a:rPr>
              <a:t>A full-time HND takes two years to complete, or three to four years part-time. Generally an HND is the equivalent to two years at university. </a:t>
            </a:r>
          </a:p>
          <a:p>
            <a:r>
              <a:rPr lang="en-GB" b="1" dirty="0" smtClean="0">
                <a:latin typeface="Comic Sans MS" panose="030F0702030302020204" pitchFamily="66" charset="0"/>
              </a:rPr>
              <a:t>What's an HNC?</a:t>
            </a:r>
            <a:endParaRPr lang="en-GB" dirty="0" smtClean="0">
              <a:latin typeface="Comic Sans MS" panose="030F0702030302020204" pitchFamily="66" charset="0"/>
            </a:endParaRPr>
          </a:p>
          <a:p>
            <a:pPr marL="285750" indent="-285750">
              <a:buFont typeface="Arial" panose="020B0604020202020204" pitchFamily="34" charset="0"/>
              <a:buChar char="•"/>
            </a:pPr>
            <a:r>
              <a:rPr lang="en-GB" sz="1200" dirty="0" smtClean="0">
                <a:latin typeface="Comic Sans MS" panose="030F0702030302020204" pitchFamily="66" charset="0"/>
              </a:rPr>
              <a:t>A full-time Higher National Certificate (HNC) takes one year to complete, or two years part-time. </a:t>
            </a:r>
          </a:p>
          <a:p>
            <a:pPr marL="285750" indent="-285750">
              <a:buFont typeface="Arial" panose="020B0604020202020204" pitchFamily="34" charset="0"/>
              <a:buChar char="•"/>
            </a:pPr>
            <a:r>
              <a:rPr lang="en-GB" sz="1200" dirty="0" smtClean="0">
                <a:latin typeface="Comic Sans MS" panose="030F0702030302020204" pitchFamily="66" charset="0"/>
              </a:rPr>
              <a:t>Many HNC courses cover the same subjects as an HND, but an HNC is one level below an HND (it's generally equivalent to the first year at university).</a:t>
            </a:r>
            <a:r>
              <a:rPr lang="en-GB" sz="1200" dirty="0" smtClean="0"/>
              <a:t> </a:t>
            </a:r>
          </a:p>
          <a:p>
            <a:pPr marL="285750" indent="-285750">
              <a:buFont typeface="Arial" panose="020B0604020202020204" pitchFamily="34" charset="0"/>
              <a:buChar char="•"/>
            </a:pPr>
            <a:endParaRPr lang="en-GB" sz="1200" b="1" dirty="0" smtClean="0">
              <a:solidFill>
                <a:srgbClr val="00B0F0"/>
              </a:solidFill>
              <a:latin typeface="Comic Sans MS" panose="030F0702030302020204" pitchFamily="66" charset="0"/>
            </a:endParaRPr>
          </a:p>
          <a:p>
            <a:pPr marL="285750" indent="-285750">
              <a:buFont typeface="Arial" panose="020B0604020202020204" pitchFamily="34" charset="0"/>
              <a:buChar char="•"/>
            </a:pPr>
            <a:r>
              <a:rPr lang="en-GB" sz="1400" b="1" dirty="0" smtClean="0">
                <a:solidFill>
                  <a:srgbClr val="00B0F0"/>
                </a:solidFill>
                <a:latin typeface="Comic Sans MS" panose="030F0702030302020204" pitchFamily="66" charset="0"/>
              </a:rPr>
              <a:t>Honours Degree Courses</a:t>
            </a:r>
          </a:p>
          <a:p>
            <a:pPr algn="ctr"/>
            <a:endParaRPr lang="en-GB" sz="1400" b="1" dirty="0" smtClean="0">
              <a:solidFill>
                <a:srgbClr val="00B0F0"/>
              </a:solidFill>
              <a:latin typeface="Comic Sans MS" panose="030F0702030302020204" pitchFamily="66" charset="0"/>
            </a:endParaRPr>
          </a:p>
          <a:p>
            <a:pPr marL="342900" indent="-342900">
              <a:buFont typeface="Arial" panose="020B0604020202020204" pitchFamily="34" charset="0"/>
              <a:buChar char="•"/>
            </a:pPr>
            <a:r>
              <a:rPr lang="en-GB" sz="1200" dirty="0" smtClean="0">
                <a:latin typeface="Comic Sans MS" panose="030F0702030302020204" pitchFamily="66" charset="0"/>
              </a:rPr>
              <a:t>An Honours degree is a course of study leading to a qualification such as a Bachelor of Arts (BA), Bachelor of Science (BSc), or Bachelor of Law (LLB). </a:t>
            </a:r>
          </a:p>
          <a:p>
            <a:pPr marL="342900" indent="-342900">
              <a:buFont typeface="Arial" panose="020B0604020202020204" pitchFamily="34" charset="0"/>
              <a:buChar char="•"/>
            </a:pPr>
            <a:r>
              <a:rPr lang="en-GB" sz="1200" dirty="0" smtClean="0">
                <a:latin typeface="Comic Sans MS" panose="030F0702030302020204" pitchFamily="66" charset="0"/>
              </a:rPr>
              <a:t>This typically takes three or four years to complete full time (normally four years if you're doing a sandwich course, which includes a year in industry or abroad).</a:t>
            </a:r>
          </a:p>
          <a:p>
            <a:pPr marL="342900" indent="-342900">
              <a:buFont typeface="Arial" panose="020B0604020202020204" pitchFamily="34" charset="0"/>
              <a:buChar char="•"/>
            </a:pPr>
            <a:r>
              <a:rPr lang="en-GB" sz="1200" dirty="0" smtClean="0">
                <a:latin typeface="Comic Sans MS" panose="030F0702030302020204" pitchFamily="66" charset="0"/>
              </a:rPr>
              <a:t>You can study for a full or part-time Honours Degree at a university, or more flexibly in your own time with the Open University, building up credits through a series of shorter courses.</a:t>
            </a:r>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27</a:t>
            </a:fld>
            <a:endParaRPr lang="en-US"/>
          </a:p>
        </p:txBody>
      </p:sp>
    </p:spTree>
    <p:extLst>
      <p:ext uri="{BB962C8B-B14F-4D97-AF65-F5344CB8AC3E}">
        <p14:creationId xmlns:p14="http://schemas.microsoft.com/office/powerpoint/2010/main" val="21166229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smtClean="0">
                <a:solidFill>
                  <a:srgbClr val="00B0F0"/>
                </a:solidFill>
                <a:latin typeface="Comic Sans MS" panose="030F0702030302020204" pitchFamily="66" charset="0"/>
              </a:rPr>
              <a:t>Foundation Degrees</a:t>
            </a:r>
          </a:p>
          <a:p>
            <a:pPr marL="285750" indent="-285750">
              <a:buFont typeface="Arial" panose="020B0604020202020204" pitchFamily="34" charset="0"/>
              <a:buChar char="•"/>
            </a:pPr>
            <a:r>
              <a:rPr lang="en-GB" sz="1200" dirty="0" smtClean="0">
                <a:latin typeface="Comic Sans MS" panose="030F0702030302020204" pitchFamily="66" charset="0"/>
              </a:rPr>
              <a:t>Foundation degrees are ideal if you’re unsure about taking a full degree or if you want to study while you work. </a:t>
            </a:r>
          </a:p>
          <a:p>
            <a:pPr marL="285750" indent="-285750">
              <a:buFont typeface="Arial" panose="020B0604020202020204" pitchFamily="34" charset="0"/>
              <a:buChar char="•"/>
            </a:pPr>
            <a:r>
              <a:rPr lang="en-GB" sz="1200" dirty="0" smtClean="0">
                <a:latin typeface="Comic Sans MS" panose="030F0702030302020204" pitchFamily="66" charset="0"/>
              </a:rPr>
              <a:t>Whether you’re working in or towards the role now, you can gain professional and technical skills to further your career – within a shorter time frame than a full degree.</a:t>
            </a:r>
          </a:p>
          <a:p>
            <a:pPr marL="285750" indent="-285750">
              <a:buFont typeface="Arial" panose="020B0604020202020204" pitchFamily="34" charset="0"/>
              <a:buChar char="•"/>
            </a:pPr>
            <a:r>
              <a:rPr lang="en-GB" sz="1200" dirty="0" smtClean="0">
                <a:latin typeface="Comic Sans MS" panose="030F0702030302020204" pitchFamily="66" charset="0"/>
              </a:rPr>
              <a:t>They usually take two years full-time to complete, or longer for part-time students.</a:t>
            </a:r>
          </a:p>
          <a:p>
            <a:pPr marL="285750" indent="-285750">
              <a:buFont typeface="Arial" panose="020B0604020202020204" pitchFamily="34" charset="0"/>
              <a:buChar char="•"/>
            </a:pPr>
            <a:r>
              <a:rPr lang="en-GB" sz="1200" dirty="0" smtClean="0">
                <a:latin typeface="Comic Sans MS" panose="030F0702030302020204" pitchFamily="66" charset="0"/>
              </a:rPr>
              <a:t>Normally you can continue for a further year to gain a full honours degree, which is useful if you decide to go for a full degree after all.</a:t>
            </a:r>
            <a:endParaRPr lang="en-GB" sz="1200" dirty="0" smtClean="0">
              <a:effectLst/>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Comic Sans MS" panose="030F0702030302020204" pitchFamily="66" charset="0"/>
              </a:rPr>
              <a:t>Higher Apprenticeships</a:t>
            </a:r>
          </a:p>
          <a:p>
            <a:endParaRPr lang="en-GB" dirty="0" smtClean="0"/>
          </a:p>
          <a:p>
            <a:pPr marL="285750" indent="-285750">
              <a:buFont typeface="Arial" panose="020B0604020202020204" pitchFamily="34" charset="0"/>
              <a:buChar char="•"/>
            </a:pPr>
            <a:r>
              <a:rPr lang="en-GB" sz="1200" dirty="0" smtClean="0">
                <a:latin typeface="Comic Sans MS" panose="030F0702030302020204" pitchFamily="66" charset="0"/>
              </a:rPr>
              <a:t>Higher and Degree Apprenticeships are a great alternative to university, offering qualifications up to degree level, no tuition fees and the opportunity to earn while you learn</a:t>
            </a:r>
            <a:r>
              <a:rPr lang="en-GB" sz="1200" b="1" dirty="0" smtClean="0">
                <a:latin typeface="Comic Sans MS" panose="030F0702030302020204" pitchFamily="66" charset="0"/>
              </a:rPr>
              <a:t>.</a:t>
            </a:r>
          </a:p>
          <a:p>
            <a:pPr marL="285750" indent="-285750">
              <a:buFont typeface="Arial" panose="020B0604020202020204" pitchFamily="34" charset="0"/>
              <a:buChar char="•"/>
            </a:pPr>
            <a:r>
              <a:rPr lang="en-GB" sz="1200" dirty="0" smtClean="0">
                <a:latin typeface="Comic Sans MS" panose="030F0702030302020204" pitchFamily="66" charset="0"/>
              </a:rPr>
              <a:t>Higher and degree apprentices typically split their time between college or university and the workplace. As with other apprenticeships they are employed throughout and the cost of the fees are shared between government and their employer.</a:t>
            </a:r>
          </a:p>
          <a:p>
            <a:endParaRPr lang="en-GB" dirty="0" smtClean="0"/>
          </a:p>
          <a:p>
            <a:r>
              <a:rPr lang="en-GB" sz="1200" b="1" dirty="0" smtClean="0">
                <a:latin typeface="Comic Sans MS" panose="030F0702030302020204" pitchFamily="66" charset="0"/>
              </a:rPr>
              <a:t>What's an HND?</a:t>
            </a:r>
          </a:p>
          <a:p>
            <a:pPr marL="285750" indent="-285750">
              <a:buFont typeface="Arial" panose="020B0604020202020204" pitchFamily="34" charset="0"/>
              <a:buChar char="•"/>
            </a:pPr>
            <a:r>
              <a:rPr lang="en-GB" sz="1200" dirty="0" smtClean="0">
                <a:latin typeface="Comic Sans MS" panose="030F0702030302020204" pitchFamily="66" charset="0"/>
              </a:rPr>
              <a:t>A Higher National Diploma (HND) is a work-related course provided by higher and further education colleges in the UK. </a:t>
            </a:r>
          </a:p>
          <a:p>
            <a:pPr marL="285750" indent="-285750">
              <a:buFont typeface="Arial" panose="020B0604020202020204" pitchFamily="34" charset="0"/>
              <a:buChar char="•"/>
            </a:pPr>
            <a:r>
              <a:rPr lang="en-GB" sz="1200" dirty="0" smtClean="0">
                <a:latin typeface="Comic Sans MS" panose="030F0702030302020204" pitchFamily="66" charset="0"/>
              </a:rPr>
              <a:t>A full-time HND takes two years to complete, or three to four years part-time. Generally an HND is the equivalent to two years at university. </a:t>
            </a:r>
          </a:p>
          <a:p>
            <a:r>
              <a:rPr lang="en-GB" b="1" dirty="0" smtClean="0">
                <a:latin typeface="Comic Sans MS" panose="030F0702030302020204" pitchFamily="66" charset="0"/>
              </a:rPr>
              <a:t>What's an HNC?</a:t>
            </a:r>
            <a:endParaRPr lang="en-GB" dirty="0" smtClean="0">
              <a:latin typeface="Comic Sans MS" panose="030F0702030302020204" pitchFamily="66" charset="0"/>
            </a:endParaRPr>
          </a:p>
          <a:p>
            <a:pPr marL="285750" indent="-285750">
              <a:buFont typeface="Arial" panose="020B0604020202020204" pitchFamily="34" charset="0"/>
              <a:buChar char="•"/>
            </a:pPr>
            <a:r>
              <a:rPr lang="en-GB" sz="1200" dirty="0" smtClean="0">
                <a:latin typeface="Comic Sans MS" panose="030F0702030302020204" pitchFamily="66" charset="0"/>
              </a:rPr>
              <a:t>A full-time Higher National Certificate (HNC) takes one year to complete, or two years part-time. </a:t>
            </a:r>
          </a:p>
          <a:p>
            <a:pPr marL="285750" indent="-285750">
              <a:buFont typeface="Arial" panose="020B0604020202020204" pitchFamily="34" charset="0"/>
              <a:buChar char="•"/>
            </a:pPr>
            <a:r>
              <a:rPr lang="en-GB" sz="1200" dirty="0" smtClean="0">
                <a:latin typeface="Comic Sans MS" panose="030F0702030302020204" pitchFamily="66" charset="0"/>
              </a:rPr>
              <a:t>Many HNC courses cover the same subjects as an HND, but an HNC is one level below an HND (it's generally equivalent to the first year at university).</a:t>
            </a:r>
            <a:r>
              <a:rPr lang="en-GB" sz="1200" dirty="0" smtClean="0"/>
              <a:t> </a:t>
            </a:r>
          </a:p>
          <a:p>
            <a:pPr marL="285750" indent="-285750">
              <a:buFont typeface="Arial" panose="020B0604020202020204" pitchFamily="34" charset="0"/>
              <a:buChar char="•"/>
            </a:pPr>
            <a:endParaRPr lang="en-GB" sz="1200" b="1" dirty="0" smtClean="0">
              <a:solidFill>
                <a:srgbClr val="00B0F0"/>
              </a:solidFill>
              <a:latin typeface="Comic Sans MS" panose="030F0702030302020204" pitchFamily="66" charset="0"/>
            </a:endParaRPr>
          </a:p>
          <a:p>
            <a:pPr marL="285750" indent="-285750">
              <a:buFont typeface="Arial" panose="020B0604020202020204" pitchFamily="34" charset="0"/>
              <a:buChar char="•"/>
            </a:pPr>
            <a:r>
              <a:rPr lang="en-GB" sz="1400" b="1" dirty="0" smtClean="0">
                <a:solidFill>
                  <a:srgbClr val="00B0F0"/>
                </a:solidFill>
                <a:latin typeface="Comic Sans MS" panose="030F0702030302020204" pitchFamily="66" charset="0"/>
              </a:rPr>
              <a:t>Honours Degree Courses</a:t>
            </a:r>
          </a:p>
          <a:p>
            <a:pPr algn="ctr"/>
            <a:endParaRPr lang="en-GB" sz="1400" b="1" dirty="0" smtClean="0">
              <a:solidFill>
                <a:srgbClr val="00B0F0"/>
              </a:solidFill>
              <a:latin typeface="Comic Sans MS" panose="030F0702030302020204" pitchFamily="66" charset="0"/>
            </a:endParaRPr>
          </a:p>
          <a:p>
            <a:pPr marL="342900" indent="-342900">
              <a:buFont typeface="Arial" panose="020B0604020202020204" pitchFamily="34" charset="0"/>
              <a:buChar char="•"/>
            </a:pPr>
            <a:r>
              <a:rPr lang="en-GB" sz="1200" dirty="0" smtClean="0">
                <a:latin typeface="Comic Sans MS" panose="030F0702030302020204" pitchFamily="66" charset="0"/>
              </a:rPr>
              <a:t>An Honours degree is a course of study leading to a qualification such as a Bachelor of Arts (BA), Bachelor of Science (BSc), or Bachelor of Law (LLB). </a:t>
            </a:r>
          </a:p>
          <a:p>
            <a:pPr marL="342900" indent="-342900">
              <a:buFont typeface="Arial" panose="020B0604020202020204" pitchFamily="34" charset="0"/>
              <a:buChar char="•"/>
            </a:pPr>
            <a:r>
              <a:rPr lang="en-GB" sz="1200" dirty="0" smtClean="0">
                <a:latin typeface="Comic Sans MS" panose="030F0702030302020204" pitchFamily="66" charset="0"/>
              </a:rPr>
              <a:t>This typically takes three or four years to complete full time (normally four years if you're doing a sandwich course, which includes a year in industry or abroad).</a:t>
            </a:r>
          </a:p>
          <a:p>
            <a:pPr marL="342900" indent="-342900">
              <a:buFont typeface="Arial" panose="020B0604020202020204" pitchFamily="34" charset="0"/>
              <a:buChar char="•"/>
            </a:pPr>
            <a:r>
              <a:rPr lang="en-GB" sz="1200" dirty="0" smtClean="0">
                <a:latin typeface="Comic Sans MS" panose="030F0702030302020204" pitchFamily="66" charset="0"/>
              </a:rPr>
              <a:t>You can study for a full or part-time Honours Degree at a university, or more flexibly in your own time with the Open University, building up credits through a series of shorter courses.</a:t>
            </a:r>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28</a:t>
            </a:fld>
            <a:endParaRPr lang="en-US"/>
          </a:p>
        </p:txBody>
      </p:sp>
    </p:spTree>
    <p:extLst>
      <p:ext uri="{BB962C8B-B14F-4D97-AF65-F5344CB8AC3E}">
        <p14:creationId xmlns:p14="http://schemas.microsoft.com/office/powerpoint/2010/main" val="7811448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smtClean="0">
                <a:solidFill>
                  <a:srgbClr val="00B0F0"/>
                </a:solidFill>
                <a:latin typeface="Comic Sans MS" panose="030F0702030302020204" pitchFamily="66" charset="0"/>
              </a:rPr>
              <a:t>Foundation Degrees</a:t>
            </a:r>
          </a:p>
          <a:p>
            <a:pPr marL="285750" indent="-285750">
              <a:buFont typeface="Arial" panose="020B0604020202020204" pitchFamily="34" charset="0"/>
              <a:buChar char="•"/>
            </a:pPr>
            <a:r>
              <a:rPr lang="en-GB" sz="1200" dirty="0" smtClean="0">
                <a:latin typeface="Comic Sans MS" panose="030F0702030302020204" pitchFamily="66" charset="0"/>
              </a:rPr>
              <a:t>Foundation degrees are ideal if you’re unsure about taking a full degree or if you want to study while you work. </a:t>
            </a:r>
          </a:p>
          <a:p>
            <a:pPr marL="285750" indent="-285750">
              <a:buFont typeface="Arial" panose="020B0604020202020204" pitchFamily="34" charset="0"/>
              <a:buChar char="•"/>
            </a:pPr>
            <a:r>
              <a:rPr lang="en-GB" sz="1200" dirty="0" smtClean="0">
                <a:latin typeface="Comic Sans MS" panose="030F0702030302020204" pitchFamily="66" charset="0"/>
              </a:rPr>
              <a:t>Whether you’re working in or towards the role now, you can gain professional and technical skills to further your career – within a shorter time frame than a full degree.</a:t>
            </a:r>
          </a:p>
          <a:p>
            <a:pPr marL="285750" indent="-285750">
              <a:buFont typeface="Arial" panose="020B0604020202020204" pitchFamily="34" charset="0"/>
              <a:buChar char="•"/>
            </a:pPr>
            <a:r>
              <a:rPr lang="en-GB" sz="1200" dirty="0" smtClean="0">
                <a:latin typeface="Comic Sans MS" panose="030F0702030302020204" pitchFamily="66" charset="0"/>
              </a:rPr>
              <a:t>They usually take two years full-time to complete, or longer for part-time students.</a:t>
            </a:r>
          </a:p>
          <a:p>
            <a:pPr marL="285750" indent="-285750">
              <a:buFont typeface="Arial" panose="020B0604020202020204" pitchFamily="34" charset="0"/>
              <a:buChar char="•"/>
            </a:pPr>
            <a:r>
              <a:rPr lang="en-GB" sz="1200" dirty="0" smtClean="0">
                <a:latin typeface="Comic Sans MS" panose="030F0702030302020204" pitchFamily="66" charset="0"/>
              </a:rPr>
              <a:t>Normally you can continue for a further year to gain a full honours degree, which is useful if you decide to go for a full degree after all.</a:t>
            </a:r>
            <a:endParaRPr lang="en-GB" sz="1200" dirty="0" smtClean="0">
              <a:effectLst/>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Comic Sans MS" panose="030F0702030302020204" pitchFamily="66" charset="0"/>
              </a:rPr>
              <a:t>Higher Apprenticeships</a:t>
            </a:r>
          </a:p>
          <a:p>
            <a:endParaRPr lang="en-GB" dirty="0" smtClean="0"/>
          </a:p>
          <a:p>
            <a:pPr marL="285750" indent="-285750">
              <a:buFont typeface="Arial" panose="020B0604020202020204" pitchFamily="34" charset="0"/>
              <a:buChar char="•"/>
            </a:pPr>
            <a:r>
              <a:rPr lang="en-GB" sz="1200" dirty="0" smtClean="0">
                <a:latin typeface="Comic Sans MS" panose="030F0702030302020204" pitchFamily="66" charset="0"/>
              </a:rPr>
              <a:t>Higher and Degree Apprenticeships are a great alternative to university, offering qualifications up to degree level, no tuition fees and the opportunity to earn while you learn</a:t>
            </a:r>
            <a:r>
              <a:rPr lang="en-GB" sz="1200" b="1" dirty="0" smtClean="0">
                <a:latin typeface="Comic Sans MS" panose="030F0702030302020204" pitchFamily="66" charset="0"/>
              </a:rPr>
              <a:t>.</a:t>
            </a:r>
          </a:p>
          <a:p>
            <a:pPr marL="285750" indent="-285750">
              <a:buFont typeface="Arial" panose="020B0604020202020204" pitchFamily="34" charset="0"/>
              <a:buChar char="•"/>
            </a:pPr>
            <a:r>
              <a:rPr lang="en-GB" sz="1200" dirty="0" smtClean="0">
                <a:latin typeface="Comic Sans MS" panose="030F0702030302020204" pitchFamily="66" charset="0"/>
              </a:rPr>
              <a:t>Higher and degree apprentices typically split their time between college or university and the workplace. As with other apprenticeships they are employed throughout and the cost of the fees are shared between government and their employer.</a:t>
            </a:r>
          </a:p>
          <a:p>
            <a:endParaRPr lang="en-GB" dirty="0" smtClean="0"/>
          </a:p>
          <a:p>
            <a:r>
              <a:rPr lang="en-GB" sz="1200" b="1" dirty="0" smtClean="0">
                <a:latin typeface="Comic Sans MS" panose="030F0702030302020204" pitchFamily="66" charset="0"/>
              </a:rPr>
              <a:t>What's an HND?</a:t>
            </a:r>
          </a:p>
          <a:p>
            <a:pPr marL="285750" indent="-285750">
              <a:buFont typeface="Arial" panose="020B0604020202020204" pitchFamily="34" charset="0"/>
              <a:buChar char="•"/>
            </a:pPr>
            <a:r>
              <a:rPr lang="en-GB" sz="1200" dirty="0" smtClean="0">
                <a:latin typeface="Comic Sans MS" panose="030F0702030302020204" pitchFamily="66" charset="0"/>
              </a:rPr>
              <a:t>A Higher National Diploma (HND) is a work-related course provided by higher and further education colleges in the UK. </a:t>
            </a:r>
          </a:p>
          <a:p>
            <a:pPr marL="285750" indent="-285750">
              <a:buFont typeface="Arial" panose="020B0604020202020204" pitchFamily="34" charset="0"/>
              <a:buChar char="•"/>
            </a:pPr>
            <a:r>
              <a:rPr lang="en-GB" sz="1200" dirty="0" smtClean="0">
                <a:latin typeface="Comic Sans MS" panose="030F0702030302020204" pitchFamily="66" charset="0"/>
              </a:rPr>
              <a:t>A full-time HND takes two years to complete, or three to four years part-time. Generally an HND is the equivalent to two years at university. </a:t>
            </a:r>
          </a:p>
          <a:p>
            <a:r>
              <a:rPr lang="en-GB" b="1" dirty="0" smtClean="0">
                <a:latin typeface="Comic Sans MS" panose="030F0702030302020204" pitchFamily="66" charset="0"/>
              </a:rPr>
              <a:t>What's an HNC?</a:t>
            </a:r>
            <a:endParaRPr lang="en-GB" dirty="0" smtClean="0">
              <a:latin typeface="Comic Sans MS" panose="030F0702030302020204" pitchFamily="66" charset="0"/>
            </a:endParaRPr>
          </a:p>
          <a:p>
            <a:pPr marL="285750" indent="-285750">
              <a:buFont typeface="Arial" panose="020B0604020202020204" pitchFamily="34" charset="0"/>
              <a:buChar char="•"/>
            </a:pPr>
            <a:r>
              <a:rPr lang="en-GB" sz="1200" dirty="0" smtClean="0">
                <a:latin typeface="Comic Sans MS" panose="030F0702030302020204" pitchFamily="66" charset="0"/>
              </a:rPr>
              <a:t>A full-time Higher National Certificate (HNC) takes one year to complete, or two years part-time. </a:t>
            </a:r>
          </a:p>
          <a:p>
            <a:pPr marL="285750" indent="-285750">
              <a:buFont typeface="Arial" panose="020B0604020202020204" pitchFamily="34" charset="0"/>
              <a:buChar char="•"/>
            </a:pPr>
            <a:r>
              <a:rPr lang="en-GB" sz="1200" dirty="0" smtClean="0">
                <a:latin typeface="Comic Sans MS" panose="030F0702030302020204" pitchFamily="66" charset="0"/>
              </a:rPr>
              <a:t>Many HNC courses cover the same subjects as an HND, but an HNC is one level below an HND (it's generally equivalent to the first year at university).</a:t>
            </a:r>
            <a:r>
              <a:rPr lang="en-GB" sz="1200" dirty="0" smtClean="0"/>
              <a:t> </a:t>
            </a:r>
          </a:p>
          <a:p>
            <a:pPr marL="285750" indent="-285750">
              <a:buFont typeface="Arial" panose="020B0604020202020204" pitchFamily="34" charset="0"/>
              <a:buChar char="•"/>
            </a:pPr>
            <a:endParaRPr lang="en-GB" sz="1200" b="1" dirty="0" smtClean="0">
              <a:solidFill>
                <a:srgbClr val="00B0F0"/>
              </a:solidFill>
              <a:latin typeface="Comic Sans MS" panose="030F0702030302020204" pitchFamily="66" charset="0"/>
            </a:endParaRPr>
          </a:p>
          <a:p>
            <a:pPr marL="285750" indent="-285750">
              <a:buFont typeface="Arial" panose="020B0604020202020204" pitchFamily="34" charset="0"/>
              <a:buChar char="•"/>
            </a:pPr>
            <a:r>
              <a:rPr lang="en-GB" sz="1400" b="1" dirty="0" smtClean="0">
                <a:solidFill>
                  <a:srgbClr val="00B0F0"/>
                </a:solidFill>
                <a:latin typeface="Comic Sans MS" panose="030F0702030302020204" pitchFamily="66" charset="0"/>
              </a:rPr>
              <a:t>Honours Degree Courses</a:t>
            </a:r>
          </a:p>
          <a:p>
            <a:pPr algn="ctr"/>
            <a:endParaRPr lang="en-GB" sz="1400" b="1" dirty="0" smtClean="0">
              <a:solidFill>
                <a:srgbClr val="00B0F0"/>
              </a:solidFill>
              <a:latin typeface="Comic Sans MS" panose="030F0702030302020204" pitchFamily="66" charset="0"/>
            </a:endParaRPr>
          </a:p>
          <a:p>
            <a:pPr marL="342900" indent="-342900">
              <a:buFont typeface="Arial" panose="020B0604020202020204" pitchFamily="34" charset="0"/>
              <a:buChar char="•"/>
            </a:pPr>
            <a:r>
              <a:rPr lang="en-GB" sz="1200" dirty="0" smtClean="0">
                <a:latin typeface="Comic Sans MS" panose="030F0702030302020204" pitchFamily="66" charset="0"/>
              </a:rPr>
              <a:t>An Honours degree is a course of study leading to a qualification such as a Bachelor of Arts (BA), Bachelor of Science (BSc), or Bachelor of Law (LLB). </a:t>
            </a:r>
          </a:p>
          <a:p>
            <a:pPr marL="342900" indent="-342900">
              <a:buFont typeface="Arial" panose="020B0604020202020204" pitchFamily="34" charset="0"/>
              <a:buChar char="•"/>
            </a:pPr>
            <a:r>
              <a:rPr lang="en-GB" sz="1200" dirty="0" smtClean="0">
                <a:latin typeface="Comic Sans MS" panose="030F0702030302020204" pitchFamily="66" charset="0"/>
              </a:rPr>
              <a:t>This typically takes three or four years to complete full time (normally four years if you're doing a sandwich course, which includes a year in industry or abroad).</a:t>
            </a:r>
          </a:p>
          <a:p>
            <a:pPr marL="342900" indent="-342900">
              <a:buFont typeface="Arial" panose="020B0604020202020204" pitchFamily="34" charset="0"/>
              <a:buChar char="•"/>
            </a:pPr>
            <a:r>
              <a:rPr lang="en-GB" sz="1200" dirty="0" smtClean="0">
                <a:latin typeface="Comic Sans MS" panose="030F0702030302020204" pitchFamily="66" charset="0"/>
              </a:rPr>
              <a:t>You can study for a full or part-time Honours Degree at a university, or more flexibly in your own time with the Open University, building up credits through a series of shorter courses.</a:t>
            </a:r>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29</a:t>
            </a:fld>
            <a:endParaRPr lang="en-US"/>
          </a:p>
        </p:txBody>
      </p:sp>
    </p:spTree>
    <p:extLst>
      <p:ext uri="{BB962C8B-B14F-4D97-AF65-F5344CB8AC3E}">
        <p14:creationId xmlns:p14="http://schemas.microsoft.com/office/powerpoint/2010/main" val="639254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Check-in- </a:t>
            </a:r>
            <a:r>
              <a:rPr lang="en-US" sz="1200" kern="1200" dirty="0" smtClean="0">
                <a:solidFill>
                  <a:schemeClr val="tx1"/>
                </a:solidFill>
                <a:effectLst/>
                <a:latin typeface="+mn-lt"/>
                <a:ea typeface="+mn-ea"/>
                <a:cs typeface="+mn-cs"/>
              </a:rPr>
              <a:t>Introduce yourself and share a fact that you have recently learnt </a:t>
            </a:r>
            <a:endParaRPr lang="en-GB" sz="1200" kern="1200" dirty="0" smtClean="0">
              <a:solidFill>
                <a:schemeClr val="tx1"/>
              </a:solidFill>
              <a:effectLst/>
              <a:latin typeface="+mn-lt"/>
              <a:ea typeface="+mn-ea"/>
              <a:cs typeface="+mn-cs"/>
            </a:endParaRPr>
          </a:p>
          <a:p>
            <a:endParaRPr lang="en-GB" dirty="0" smtClean="0"/>
          </a:p>
          <a:p>
            <a:r>
              <a:rPr lang="en-GB" dirty="0" smtClean="0"/>
              <a:t>Here</a:t>
            </a:r>
            <a:r>
              <a:rPr lang="en-GB" baseline="0" dirty="0" smtClean="0"/>
              <a:t> is a chance to talk through something you’ve learned this week. It can be anything! Tailor it to yourself. This is to emphasise that learning doesn’t just stop when you leave school. Ask the students if there’s anything different they’ve learned this week that they want to share</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3</a:t>
            </a:fld>
            <a:endParaRPr lang="en-US"/>
          </a:p>
        </p:txBody>
      </p:sp>
    </p:spTree>
    <p:extLst>
      <p:ext uri="{BB962C8B-B14F-4D97-AF65-F5344CB8AC3E}">
        <p14:creationId xmlns:p14="http://schemas.microsoft.com/office/powerpoint/2010/main" val="8848503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smtClean="0">
                <a:solidFill>
                  <a:srgbClr val="00B0F0"/>
                </a:solidFill>
                <a:latin typeface="Comic Sans MS" panose="030F0702030302020204" pitchFamily="66" charset="0"/>
              </a:rPr>
              <a:t>Foundation Degrees</a:t>
            </a:r>
          </a:p>
          <a:p>
            <a:pPr marL="285750" indent="-285750">
              <a:buFont typeface="Arial" panose="020B0604020202020204" pitchFamily="34" charset="0"/>
              <a:buChar char="•"/>
            </a:pPr>
            <a:r>
              <a:rPr lang="en-GB" sz="1200" dirty="0" smtClean="0">
                <a:latin typeface="Comic Sans MS" panose="030F0702030302020204" pitchFamily="66" charset="0"/>
              </a:rPr>
              <a:t>Foundation degrees are ideal if you’re unsure about taking a full degree or if you want to study while you work. </a:t>
            </a:r>
          </a:p>
          <a:p>
            <a:pPr marL="285750" indent="-285750">
              <a:buFont typeface="Arial" panose="020B0604020202020204" pitchFamily="34" charset="0"/>
              <a:buChar char="•"/>
            </a:pPr>
            <a:r>
              <a:rPr lang="en-GB" sz="1200" dirty="0" smtClean="0">
                <a:latin typeface="Comic Sans MS" panose="030F0702030302020204" pitchFamily="66" charset="0"/>
              </a:rPr>
              <a:t>Whether you’re working in or towards the role now, you can gain professional and technical skills to further your career – within a shorter time frame than a full degree.</a:t>
            </a:r>
          </a:p>
          <a:p>
            <a:pPr marL="285750" indent="-285750">
              <a:buFont typeface="Arial" panose="020B0604020202020204" pitchFamily="34" charset="0"/>
              <a:buChar char="•"/>
            </a:pPr>
            <a:r>
              <a:rPr lang="en-GB" sz="1200" dirty="0" smtClean="0">
                <a:latin typeface="Comic Sans MS" panose="030F0702030302020204" pitchFamily="66" charset="0"/>
              </a:rPr>
              <a:t>They usually take two years full-time to complete, or longer for part-time students.</a:t>
            </a:r>
          </a:p>
          <a:p>
            <a:pPr marL="285750" indent="-285750">
              <a:buFont typeface="Arial" panose="020B0604020202020204" pitchFamily="34" charset="0"/>
              <a:buChar char="•"/>
            </a:pPr>
            <a:r>
              <a:rPr lang="en-GB" sz="1200" dirty="0" smtClean="0">
                <a:latin typeface="Comic Sans MS" panose="030F0702030302020204" pitchFamily="66" charset="0"/>
              </a:rPr>
              <a:t>Normally you can continue for a further year to gain a full honours degree, which is useful if you decide to go for a full degree after all.</a:t>
            </a:r>
            <a:endParaRPr lang="en-GB" sz="1200" dirty="0" smtClean="0">
              <a:effectLst/>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Comic Sans MS" panose="030F0702030302020204" pitchFamily="66" charset="0"/>
              </a:rPr>
              <a:t>Higher Apprenticeships</a:t>
            </a:r>
          </a:p>
          <a:p>
            <a:endParaRPr lang="en-GB" dirty="0" smtClean="0"/>
          </a:p>
          <a:p>
            <a:pPr marL="285750" indent="-285750">
              <a:buFont typeface="Arial" panose="020B0604020202020204" pitchFamily="34" charset="0"/>
              <a:buChar char="•"/>
            </a:pPr>
            <a:r>
              <a:rPr lang="en-GB" sz="1200" dirty="0" smtClean="0">
                <a:latin typeface="Comic Sans MS" panose="030F0702030302020204" pitchFamily="66" charset="0"/>
              </a:rPr>
              <a:t>Higher and Degree Apprenticeships are a great alternative to university, offering qualifications up to degree level, no tuition fees and the opportunity to earn while you learn</a:t>
            </a:r>
            <a:r>
              <a:rPr lang="en-GB" sz="1200" b="1" dirty="0" smtClean="0">
                <a:latin typeface="Comic Sans MS" panose="030F0702030302020204" pitchFamily="66" charset="0"/>
              </a:rPr>
              <a:t>.</a:t>
            </a:r>
          </a:p>
          <a:p>
            <a:pPr marL="285750" indent="-285750">
              <a:buFont typeface="Arial" panose="020B0604020202020204" pitchFamily="34" charset="0"/>
              <a:buChar char="•"/>
            </a:pPr>
            <a:r>
              <a:rPr lang="en-GB" sz="1200" dirty="0" smtClean="0">
                <a:latin typeface="Comic Sans MS" panose="030F0702030302020204" pitchFamily="66" charset="0"/>
              </a:rPr>
              <a:t>Higher and degree apprentices typically split their time between college or university and the workplace. As with other apprenticeships they are employed throughout and the cost of the fees are shared between government and their employer.</a:t>
            </a:r>
          </a:p>
          <a:p>
            <a:endParaRPr lang="en-GB" dirty="0" smtClean="0"/>
          </a:p>
          <a:p>
            <a:r>
              <a:rPr lang="en-GB" sz="1200" b="1" dirty="0" smtClean="0">
                <a:latin typeface="Comic Sans MS" panose="030F0702030302020204" pitchFamily="66" charset="0"/>
              </a:rPr>
              <a:t>What's an HND?</a:t>
            </a:r>
          </a:p>
          <a:p>
            <a:pPr marL="285750" indent="-285750">
              <a:buFont typeface="Arial" panose="020B0604020202020204" pitchFamily="34" charset="0"/>
              <a:buChar char="•"/>
            </a:pPr>
            <a:r>
              <a:rPr lang="en-GB" sz="1200" dirty="0" smtClean="0">
                <a:latin typeface="Comic Sans MS" panose="030F0702030302020204" pitchFamily="66" charset="0"/>
              </a:rPr>
              <a:t>A Higher National Diploma (HND) is a work-related course provided by higher and further education colleges in the UK. </a:t>
            </a:r>
          </a:p>
          <a:p>
            <a:pPr marL="285750" indent="-285750">
              <a:buFont typeface="Arial" panose="020B0604020202020204" pitchFamily="34" charset="0"/>
              <a:buChar char="•"/>
            </a:pPr>
            <a:r>
              <a:rPr lang="en-GB" sz="1200" dirty="0" smtClean="0">
                <a:latin typeface="Comic Sans MS" panose="030F0702030302020204" pitchFamily="66" charset="0"/>
              </a:rPr>
              <a:t>A full-time HND takes two years to complete, or three to four years part-time. Generally an HND is the equivalent to two years at university. </a:t>
            </a:r>
          </a:p>
          <a:p>
            <a:r>
              <a:rPr lang="en-GB" b="1" dirty="0" smtClean="0">
                <a:latin typeface="Comic Sans MS" panose="030F0702030302020204" pitchFamily="66" charset="0"/>
              </a:rPr>
              <a:t>What's an HNC?</a:t>
            </a:r>
            <a:endParaRPr lang="en-GB" dirty="0" smtClean="0">
              <a:latin typeface="Comic Sans MS" panose="030F0702030302020204" pitchFamily="66" charset="0"/>
            </a:endParaRPr>
          </a:p>
          <a:p>
            <a:pPr marL="285750" indent="-285750">
              <a:buFont typeface="Arial" panose="020B0604020202020204" pitchFamily="34" charset="0"/>
              <a:buChar char="•"/>
            </a:pPr>
            <a:r>
              <a:rPr lang="en-GB" sz="1200" dirty="0" smtClean="0">
                <a:latin typeface="Comic Sans MS" panose="030F0702030302020204" pitchFamily="66" charset="0"/>
              </a:rPr>
              <a:t>A full-time Higher National Certificate (HNC) takes one year to complete, or two years part-time. </a:t>
            </a:r>
          </a:p>
          <a:p>
            <a:pPr marL="285750" indent="-285750">
              <a:buFont typeface="Arial" panose="020B0604020202020204" pitchFamily="34" charset="0"/>
              <a:buChar char="•"/>
            </a:pPr>
            <a:r>
              <a:rPr lang="en-GB" sz="1200" dirty="0" smtClean="0">
                <a:latin typeface="Comic Sans MS" panose="030F0702030302020204" pitchFamily="66" charset="0"/>
              </a:rPr>
              <a:t>Many HNC courses cover the same subjects as an HND, but an HNC is one level below an HND (it's generally equivalent to the first year at university).</a:t>
            </a:r>
            <a:r>
              <a:rPr lang="en-GB" sz="1200" dirty="0" smtClean="0"/>
              <a:t> </a:t>
            </a:r>
          </a:p>
          <a:p>
            <a:pPr marL="285750" indent="-285750">
              <a:buFont typeface="Arial" panose="020B0604020202020204" pitchFamily="34" charset="0"/>
              <a:buChar char="•"/>
            </a:pPr>
            <a:endParaRPr lang="en-GB" sz="1200" b="1" dirty="0" smtClean="0">
              <a:solidFill>
                <a:srgbClr val="00B0F0"/>
              </a:solidFill>
              <a:latin typeface="Comic Sans MS" panose="030F0702030302020204" pitchFamily="66" charset="0"/>
            </a:endParaRPr>
          </a:p>
          <a:p>
            <a:pPr marL="285750" indent="-285750">
              <a:buFont typeface="Arial" panose="020B0604020202020204" pitchFamily="34" charset="0"/>
              <a:buChar char="•"/>
            </a:pPr>
            <a:r>
              <a:rPr lang="en-GB" sz="1400" b="1" dirty="0" smtClean="0">
                <a:solidFill>
                  <a:srgbClr val="00B0F0"/>
                </a:solidFill>
                <a:latin typeface="Comic Sans MS" panose="030F0702030302020204" pitchFamily="66" charset="0"/>
              </a:rPr>
              <a:t>Honours Degree Courses</a:t>
            </a:r>
          </a:p>
          <a:p>
            <a:pPr algn="ctr"/>
            <a:endParaRPr lang="en-GB" sz="1400" b="1" dirty="0" smtClean="0">
              <a:solidFill>
                <a:srgbClr val="00B0F0"/>
              </a:solidFill>
              <a:latin typeface="Comic Sans MS" panose="030F0702030302020204" pitchFamily="66" charset="0"/>
            </a:endParaRPr>
          </a:p>
          <a:p>
            <a:pPr marL="342900" indent="-342900">
              <a:buFont typeface="Arial" panose="020B0604020202020204" pitchFamily="34" charset="0"/>
              <a:buChar char="•"/>
            </a:pPr>
            <a:r>
              <a:rPr lang="en-GB" sz="1200" dirty="0" smtClean="0">
                <a:latin typeface="Comic Sans MS" panose="030F0702030302020204" pitchFamily="66" charset="0"/>
              </a:rPr>
              <a:t>An Honours degree is a course of study leading to a qualification such as a Bachelor of Arts (BA), Bachelor of Science (BSc), or Bachelor of Law (LLB). </a:t>
            </a:r>
          </a:p>
          <a:p>
            <a:pPr marL="342900" indent="-342900">
              <a:buFont typeface="Arial" panose="020B0604020202020204" pitchFamily="34" charset="0"/>
              <a:buChar char="•"/>
            </a:pPr>
            <a:r>
              <a:rPr lang="en-GB" sz="1200" dirty="0" smtClean="0">
                <a:latin typeface="Comic Sans MS" panose="030F0702030302020204" pitchFamily="66" charset="0"/>
              </a:rPr>
              <a:t>This typically takes three or four years to complete full time (normally four years if you're doing a sandwich course, which includes a year in industry or abroad).</a:t>
            </a:r>
          </a:p>
          <a:p>
            <a:pPr marL="342900" indent="-342900">
              <a:buFont typeface="Arial" panose="020B0604020202020204" pitchFamily="34" charset="0"/>
              <a:buChar char="•"/>
            </a:pPr>
            <a:r>
              <a:rPr lang="en-GB" sz="1200" dirty="0" smtClean="0">
                <a:latin typeface="Comic Sans MS" panose="030F0702030302020204" pitchFamily="66" charset="0"/>
              </a:rPr>
              <a:t>You can study for a full or part-time Honours Degree at a university, or more flexibly in your own time with the Open University, building up credits through a series of shorter courses.</a:t>
            </a:r>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30</a:t>
            </a:fld>
            <a:endParaRPr lang="en-US"/>
          </a:p>
        </p:txBody>
      </p:sp>
    </p:spTree>
    <p:extLst>
      <p:ext uri="{BB962C8B-B14F-4D97-AF65-F5344CB8AC3E}">
        <p14:creationId xmlns:p14="http://schemas.microsoft.com/office/powerpoint/2010/main" val="14509059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smtClean="0">
                <a:solidFill>
                  <a:srgbClr val="00B0F0"/>
                </a:solidFill>
                <a:latin typeface="Comic Sans MS" panose="030F0702030302020204" pitchFamily="66" charset="0"/>
              </a:rPr>
              <a:t>Foundation Degrees</a:t>
            </a:r>
          </a:p>
          <a:p>
            <a:pPr marL="285750" indent="-285750">
              <a:buFont typeface="Arial" panose="020B0604020202020204" pitchFamily="34" charset="0"/>
              <a:buChar char="•"/>
            </a:pPr>
            <a:r>
              <a:rPr lang="en-GB" sz="1200" dirty="0" smtClean="0">
                <a:latin typeface="Comic Sans MS" panose="030F0702030302020204" pitchFamily="66" charset="0"/>
              </a:rPr>
              <a:t>Foundation degrees are ideal if you’re unsure about taking a full degree or if you want to study while you work. </a:t>
            </a:r>
          </a:p>
          <a:p>
            <a:pPr marL="285750" indent="-285750">
              <a:buFont typeface="Arial" panose="020B0604020202020204" pitchFamily="34" charset="0"/>
              <a:buChar char="•"/>
            </a:pPr>
            <a:r>
              <a:rPr lang="en-GB" sz="1200" dirty="0" smtClean="0">
                <a:latin typeface="Comic Sans MS" panose="030F0702030302020204" pitchFamily="66" charset="0"/>
              </a:rPr>
              <a:t>Whether you’re working in or towards the role now, you can gain professional and technical skills to further your career – within a shorter time frame than a full degree.</a:t>
            </a:r>
          </a:p>
          <a:p>
            <a:pPr marL="285750" indent="-285750">
              <a:buFont typeface="Arial" panose="020B0604020202020204" pitchFamily="34" charset="0"/>
              <a:buChar char="•"/>
            </a:pPr>
            <a:r>
              <a:rPr lang="en-GB" sz="1200" dirty="0" smtClean="0">
                <a:latin typeface="Comic Sans MS" panose="030F0702030302020204" pitchFamily="66" charset="0"/>
              </a:rPr>
              <a:t>They usually take two years full-time to complete, or longer for part-time students.</a:t>
            </a:r>
          </a:p>
          <a:p>
            <a:pPr marL="285750" indent="-285750">
              <a:buFont typeface="Arial" panose="020B0604020202020204" pitchFamily="34" charset="0"/>
              <a:buChar char="•"/>
            </a:pPr>
            <a:r>
              <a:rPr lang="en-GB" sz="1200" dirty="0" smtClean="0">
                <a:latin typeface="Comic Sans MS" panose="030F0702030302020204" pitchFamily="66" charset="0"/>
              </a:rPr>
              <a:t>Normally you can continue for a further year to gain a full honours degree, which is useful if you decide to go for a full degree after all.</a:t>
            </a:r>
            <a:endParaRPr lang="en-GB" sz="1200" dirty="0" smtClean="0">
              <a:effectLst/>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Comic Sans MS" panose="030F0702030302020204" pitchFamily="66" charset="0"/>
              </a:rPr>
              <a:t>Higher Apprenticeships</a:t>
            </a:r>
          </a:p>
          <a:p>
            <a:endParaRPr lang="en-GB" dirty="0" smtClean="0"/>
          </a:p>
          <a:p>
            <a:pPr marL="285750" indent="-285750">
              <a:buFont typeface="Arial" panose="020B0604020202020204" pitchFamily="34" charset="0"/>
              <a:buChar char="•"/>
            </a:pPr>
            <a:r>
              <a:rPr lang="en-GB" sz="1200" dirty="0" smtClean="0">
                <a:latin typeface="Comic Sans MS" panose="030F0702030302020204" pitchFamily="66" charset="0"/>
              </a:rPr>
              <a:t>Higher and Degree Apprenticeships are a great alternative to university, offering qualifications up to degree level, no tuition fees and the opportunity to earn while you learn</a:t>
            </a:r>
            <a:r>
              <a:rPr lang="en-GB" sz="1200" b="1" dirty="0" smtClean="0">
                <a:latin typeface="Comic Sans MS" panose="030F0702030302020204" pitchFamily="66" charset="0"/>
              </a:rPr>
              <a:t>.</a:t>
            </a:r>
          </a:p>
          <a:p>
            <a:pPr marL="285750" indent="-285750">
              <a:buFont typeface="Arial" panose="020B0604020202020204" pitchFamily="34" charset="0"/>
              <a:buChar char="•"/>
            </a:pPr>
            <a:r>
              <a:rPr lang="en-GB" sz="1200" dirty="0" smtClean="0">
                <a:latin typeface="Comic Sans MS" panose="030F0702030302020204" pitchFamily="66" charset="0"/>
              </a:rPr>
              <a:t>Higher and degree apprentices typically split their time between college or university and the workplace. As with other apprenticeships they are employed throughout and the cost of the fees are shared between government and their employer.</a:t>
            </a:r>
          </a:p>
          <a:p>
            <a:endParaRPr lang="en-GB" dirty="0" smtClean="0"/>
          </a:p>
          <a:p>
            <a:r>
              <a:rPr lang="en-GB" sz="1200" b="1" dirty="0" smtClean="0">
                <a:latin typeface="Comic Sans MS" panose="030F0702030302020204" pitchFamily="66" charset="0"/>
              </a:rPr>
              <a:t>What's an HND?</a:t>
            </a:r>
          </a:p>
          <a:p>
            <a:pPr marL="285750" indent="-285750">
              <a:buFont typeface="Arial" panose="020B0604020202020204" pitchFamily="34" charset="0"/>
              <a:buChar char="•"/>
            </a:pPr>
            <a:r>
              <a:rPr lang="en-GB" sz="1200" dirty="0" smtClean="0">
                <a:latin typeface="Comic Sans MS" panose="030F0702030302020204" pitchFamily="66" charset="0"/>
              </a:rPr>
              <a:t>A Higher National Diploma (HND) is a work-related course provided by higher and further education colleges in the UK. </a:t>
            </a:r>
          </a:p>
          <a:p>
            <a:pPr marL="285750" indent="-285750">
              <a:buFont typeface="Arial" panose="020B0604020202020204" pitchFamily="34" charset="0"/>
              <a:buChar char="•"/>
            </a:pPr>
            <a:r>
              <a:rPr lang="en-GB" sz="1200" dirty="0" smtClean="0">
                <a:latin typeface="Comic Sans MS" panose="030F0702030302020204" pitchFamily="66" charset="0"/>
              </a:rPr>
              <a:t>A full-time HND takes two years to complete, or three to four years part-time. Generally an HND is the equivalent to two years at university. </a:t>
            </a:r>
          </a:p>
          <a:p>
            <a:r>
              <a:rPr lang="en-GB" b="1" dirty="0" smtClean="0">
                <a:latin typeface="Comic Sans MS" panose="030F0702030302020204" pitchFamily="66" charset="0"/>
              </a:rPr>
              <a:t>What's an HNC?</a:t>
            </a:r>
            <a:endParaRPr lang="en-GB" dirty="0" smtClean="0">
              <a:latin typeface="Comic Sans MS" panose="030F0702030302020204" pitchFamily="66" charset="0"/>
            </a:endParaRPr>
          </a:p>
          <a:p>
            <a:pPr marL="285750" indent="-285750">
              <a:buFont typeface="Arial" panose="020B0604020202020204" pitchFamily="34" charset="0"/>
              <a:buChar char="•"/>
            </a:pPr>
            <a:r>
              <a:rPr lang="en-GB" sz="1200" dirty="0" smtClean="0">
                <a:latin typeface="Comic Sans MS" panose="030F0702030302020204" pitchFamily="66" charset="0"/>
              </a:rPr>
              <a:t>A full-time Higher National Certificate (HNC) takes one year to complete, or two years part-time. </a:t>
            </a:r>
          </a:p>
          <a:p>
            <a:pPr marL="285750" indent="-285750">
              <a:buFont typeface="Arial" panose="020B0604020202020204" pitchFamily="34" charset="0"/>
              <a:buChar char="•"/>
            </a:pPr>
            <a:r>
              <a:rPr lang="en-GB" sz="1200" dirty="0" smtClean="0">
                <a:latin typeface="Comic Sans MS" panose="030F0702030302020204" pitchFamily="66" charset="0"/>
              </a:rPr>
              <a:t>Many HNC courses cover the same subjects as an HND, but an HNC is one level below an HND (it's generally equivalent to the first year at university).</a:t>
            </a:r>
            <a:r>
              <a:rPr lang="en-GB" sz="1200" dirty="0" smtClean="0"/>
              <a:t> </a:t>
            </a:r>
          </a:p>
          <a:p>
            <a:pPr marL="285750" indent="-285750">
              <a:buFont typeface="Arial" panose="020B0604020202020204" pitchFamily="34" charset="0"/>
              <a:buChar char="•"/>
            </a:pPr>
            <a:endParaRPr lang="en-GB" sz="1200" b="1" dirty="0" smtClean="0">
              <a:solidFill>
                <a:srgbClr val="00B0F0"/>
              </a:solidFill>
              <a:latin typeface="Comic Sans MS" panose="030F0702030302020204" pitchFamily="66" charset="0"/>
            </a:endParaRPr>
          </a:p>
          <a:p>
            <a:pPr marL="285750" indent="-285750">
              <a:buFont typeface="Arial" panose="020B0604020202020204" pitchFamily="34" charset="0"/>
              <a:buChar char="•"/>
            </a:pPr>
            <a:r>
              <a:rPr lang="en-GB" sz="1400" b="1" dirty="0" smtClean="0">
                <a:solidFill>
                  <a:srgbClr val="00B0F0"/>
                </a:solidFill>
                <a:latin typeface="Comic Sans MS" panose="030F0702030302020204" pitchFamily="66" charset="0"/>
              </a:rPr>
              <a:t>Honours Degree Courses</a:t>
            </a:r>
          </a:p>
          <a:p>
            <a:pPr algn="ctr"/>
            <a:endParaRPr lang="en-GB" sz="1400" b="1" dirty="0" smtClean="0">
              <a:solidFill>
                <a:srgbClr val="00B0F0"/>
              </a:solidFill>
              <a:latin typeface="Comic Sans MS" panose="030F0702030302020204" pitchFamily="66" charset="0"/>
            </a:endParaRPr>
          </a:p>
          <a:p>
            <a:pPr marL="342900" indent="-342900">
              <a:buFont typeface="Arial" panose="020B0604020202020204" pitchFamily="34" charset="0"/>
              <a:buChar char="•"/>
            </a:pPr>
            <a:r>
              <a:rPr lang="en-GB" sz="1200" dirty="0" smtClean="0">
                <a:latin typeface="Comic Sans MS" panose="030F0702030302020204" pitchFamily="66" charset="0"/>
              </a:rPr>
              <a:t>An Honours degree is a course of study leading to a qualification such as a Bachelor of Arts (BA), Bachelor of Science (BSc), or Bachelor of Law (LLB). </a:t>
            </a:r>
          </a:p>
          <a:p>
            <a:pPr marL="342900" indent="-342900">
              <a:buFont typeface="Arial" panose="020B0604020202020204" pitchFamily="34" charset="0"/>
              <a:buChar char="•"/>
            </a:pPr>
            <a:r>
              <a:rPr lang="en-GB" sz="1200" dirty="0" smtClean="0">
                <a:latin typeface="Comic Sans MS" panose="030F0702030302020204" pitchFamily="66" charset="0"/>
              </a:rPr>
              <a:t>This typically takes three or four years to complete full time (normally four years if you're doing a sandwich course, which includes a year in industry or abroad).</a:t>
            </a:r>
          </a:p>
          <a:p>
            <a:pPr marL="342900" indent="-342900">
              <a:buFont typeface="Arial" panose="020B0604020202020204" pitchFamily="34" charset="0"/>
              <a:buChar char="•"/>
            </a:pPr>
            <a:r>
              <a:rPr lang="en-GB" sz="1200" dirty="0" smtClean="0">
                <a:latin typeface="Comic Sans MS" panose="030F0702030302020204" pitchFamily="66" charset="0"/>
              </a:rPr>
              <a:t>You can study for a full or part-time Honours Degree at a university, or more flexibly in your own time with the Open University, building up credits through a series of shorter courses.</a:t>
            </a:r>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31</a:t>
            </a:fld>
            <a:endParaRPr lang="en-US"/>
          </a:p>
        </p:txBody>
      </p:sp>
    </p:spTree>
    <p:extLst>
      <p:ext uri="{BB962C8B-B14F-4D97-AF65-F5344CB8AC3E}">
        <p14:creationId xmlns:p14="http://schemas.microsoft.com/office/powerpoint/2010/main" val="35335374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smtClean="0">
                <a:solidFill>
                  <a:srgbClr val="00B0F0"/>
                </a:solidFill>
                <a:latin typeface="Comic Sans MS" panose="030F0702030302020204" pitchFamily="66" charset="0"/>
              </a:rPr>
              <a:t>Foundation Degrees</a:t>
            </a:r>
          </a:p>
          <a:p>
            <a:pPr marL="285750" indent="-285750">
              <a:buFont typeface="Arial" panose="020B0604020202020204" pitchFamily="34" charset="0"/>
              <a:buChar char="•"/>
            </a:pPr>
            <a:r>
              <a:rPr lang="en-GB" sz="1200" dirty="0" smtClean="0">
                <a:latin typeface="Comic Sans MS" panose="030F0702030302020204" pitchFamily="66" charset="0"/>
              </a:rPr>
              <a:t>Foundation degrees are ideal if you’re unsure about taking a full degree or if you want to study while you work. </a:t>
            </a:r>
          </a:p>
          <a:p>
            <a:pPr marL="285750" indent="-285750">
              <a:buFont typeface="Arial" panose="020B0604020202020204" pitchFamily="34" charset="0"/>
              <a:buChar char="•"/>
            </a:pPr>
            <a:r>
              <a:rPr lang="en-GB" sz="1200" dirty="0" smtClean="0">
                <a:latin typeface="Comic Sans MS" panose="030F0702030302020204" pitchFamily="66" charset="0"/>
              </a:rPr>
              <a:t>Whether you’re working in or towards the role now, you can gain professional and technical skills to further your career – within a shorter time frame than a full degree.</a:t>
            </a:r>
          </a:p>
          <a:p>
            <a:pPr marL="285750" indent="-285750">
              <a:buFont typeface="Arial" panose="020B0604020202020204" pitchFamily="34" charset="0"/>
              <a:buChar char="•"/>
            </a:pPr>
            <a:r>
              <a:rPr lang="en-GB" sz="1200" dirty="0" smtClean="0">
                <a:latin typeface="Comic Sans MS" panose="030F0702030302020204" pitchFamily="66" charset="0"/>
              </a:rPr>
              <a:t>They usually take two years full-time to complete, or longer for part-time students.</a:t>
            </a:r>
          </a:p>
          <a:p>
            <a:pPr marL="285750" indent="-285750">
              <a:buFont typeface="Arial" panose="020B0604020202020204" pitchFamily="34" charset="0"/>
              <a:buChar char="•"/>
            </a:pPr>
            <a:r>
              <a:rPr lang="en-GB" sz="1200" dirty="0" smtClean="0">
                <a:latin typeface="Comic Sans MS" panose="030F0702030302020204" pitchFamily="66" charset="0"/>
              </a:rPr>
              <a:t>Normally you can continue for a further year to gain a full honours degree, which is useful if you decide to go for a full degree after all.</a:t>
            </a:r>
            <a:endParaRPr lang="en-GB" sz="1200" dirty="0" smtClean="0">
              <a:effectLst/>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Comic Sans MS" panose="030F0702030302020204" pitchFamily="66" charset="0"/>
              </a:rPr>
              <a:t>Higher Apprenticeships</a:t>
            </a:r>
          </a:p>
          <a:p>
            <a:endParaRPr lang="en-GB" dirty="0" smtClean="0"/>
          </a:p>
          <a:p>
            <a:pPr marL="285750" indent="-285750">
              <a:buFont typeface="Arial" panose="020B0604020202020204" pitchFamily="34" charset="0"/>
              <a:buChar char="•"/>
            </a:pPr>
            <a:r>
              <a:rPr lang="en-GB" sz="1200" dirty="0" smtClean="0">
                <a:latin typeface="Comic Sans MS" panose="030F0702030302020204" pitchFamily="66" charset="0"/>
              </a:rPr>
              <a:t>Higher and Degree Apprenticeships are a great alternative to university, offering qualifications up to degree level, no tuition fees and the opportunity to earn while you learn</a:t>
            </a:r>
            <a:r>
              <a:rPr lang="en-GB" sz="1200" b="1" dirty="0" smtClean="0">
                <a:latin typeface="Comic Sans MS" panose="030F0702030302020204" pitchFamily="66" charset="0"/>
              </a:rPr>
              <a:t>.</a:t>
            </a:r>
          </a:p>
          <a:p>
            <a:pPr marL="285750" indent="-285750">
              <a:buFont typeface="Arial" panose="020B0604020202020204" pitchFamily="34" charset="0"/>
              <a:buChar char="•"/>
            </a:pPr>
            <a:r>
              <a:rPr lang="en-GB" sz="1200" dirty="0" smtClean="0">
                <a:latin typeface="Comic Sans MS" panose="030F0702030302020204" pitchFamily="66" charset="0"/>
              </a:rPr>
              <a:t>Higher and degree apprentices typically split their time between college or university and the workplace. As with other apprenticeships they are employed throughout and the cost of the fees are shared between government and their employer.</a:t>
            </a:r>
          </a:p>
          <a:p>
            <a:endParaRPr lang="en-GB" dirty="0" smtClean="0"/>
          </a:p>
          <a:p>
            <a:r>
              <a:rPr lang="en-GB" sz="1200" b="1" dirty="0" smtClean="0">
                <a:latin typeface="Comic Sans MS" panose="030F0702030302020204" pitchFamily="66" charset="0"/>
              </a:rPr>
              <a:t>What's an HND?</a:t>
            </a:r>
          </a:p>
          <a:p>
            <a:pPr marL="285750" indent="-285750">
              <a:buFont typeface="Arial" panose="020B0604020202020204" pitchFamily="34" charset="0"/>
              <a:buChar char="•"/>
            </a:pPr>
            <a:r>
              <a:rPr lang="en-GB" sz="1200" dirty="0" smtClean="0">
                <a:latin typeface="Comic Sans MS" panose="030F0702030302020204" pitchFamily="66" charset="0"/>
              </a:rPr>
              <a:t>A Higher National Diploma (HND) is a work-related course provided by higher and further education colleges in the UK. </a:t>
            </a:r>
          </a:p>
          <a:p>
            <a:pPr marL="285750" indent="-285750">
              <a:buFont typeface="Arial" panose="020B0604020202020204" pitchFamily="34" charset="0"/>
              <a:buChar char="•"/>
            </a:pPr>
            <a:r>
              <a:rPr lang="en-GB" sz="1200" dirty="0" smtClean="0">
                <a:latin typeface="Comic Sans MS" panose="030F0702030302020204" pitchFamily="66" charset="0"/>
              </a:rPr>
              <a:t>A full-time HND takes two years to complete, or three to four years part-time. Generally an HND is the equivalent to two years at university. </a:t>
            </a:r>
          </a:p>
          <a:p>
            <a:r>
              <a:rPr lang="en-GB" b="1" dirty="0" smtClean="0">
                <a:latin typeface="Comic Sans MS" panose="030F0702030302020204" pitchFamily="66" charset="0"/>
              </a:rPr>
              <a:t>What's an HNC?</a:t>
            </a:r>
            <a:endParaRPr lang="en-GB" dirty="0" smtClean="0">
              <a:latin typeface="Comic Sans MS" panose="030F0702030302020204" pitchFamily="66" charset="0"/>
            </a:endParaRPr>
          </a:p>
          <a:p>
            <a:pPr marL="285750" indent="-285750">
              <a:buFont typeface="Arial" panose="020B0604020202020204" pitchFamily="34" charset="0"/>
              <a:buChar char="•"/>
            </a:pPr>
            <a:r>
              <a:rPr lang="en-GB" sz="1200" dirty="0" smtClean="0">
                <a:latin typeface="Comic Sans MS" panose="030F0702030302020204" pitchFamily="66" charset="0"/>
              </a:rPr>
              <a:t>A full-time Higher National Certificate (HNC) takes one year to complete, or two years part-time. </a:t>
            </a:r>
          </a:p>
          <a:p>
            <a:pPr marL="285750" indent="-285750">
              <a:buFont typeface="Arial" panose="020B0604020202020204" pitchFamily="34" charset="0"/>
              <a:buChar char="•"/>
            </a:pPr>
            <a:r>
              <a:rPr lang="en-GB" sz="1200" dirty="0" smtClean="0">
                <a:latin typeface="Comic Sans MS" panose="030F0702030302020204" pitchFamily="66" charset="0"/>
              </a:rPr>
              <a:t>Many HNC courses cover the same subjects as an HND, but an HNC is one level below an HND (it's generally equivalent to the first year at university).</a:t>
            </a:r>
            <a:r>
              <a:rPr lang="en-GB" sz="1200" dirty="0" smtClean="0"/>
              <a:t> </a:t>
            </a:r>
          </a:p>
          <a:p>
            <a:pPr marL="285750" indent="-285750">
              <a:buFont typeface="Arial" panose="020B0604020202020204" pitchFamily="34" charset="0"/>
              <a:buChar char="•"/>
            </a:pPr>
            <a:endParaRPr lang="en-GB" sz="1200" b="1" dirty="0" smtClean="0">
              <a:solidFill>
                <a:srgbClr val="00B0F0"/>
              </a:solidFill>
              <a:latin typeface="Comic Sans MS" panose="030F0702030302020204" pitchFamily="66" charset="0"/>
            </a:endParaRPr>
          </a:p>
          <a:p>
            <a:pPr marL="285750" indent="-285750">
              <a:buFont typeface="Arial" panose="020B0604020202020204" pitchFamily="34" charset="0"/>
              <a:buChar char="•"/>
            </a:pPr>
            <a:r>
              <a:rPr lang="en-GB" sz="1400" b="1" dirty="0" smtClean="0">
                <a:solidFill>
                  <a:srgbClr val="00B0F0"/>
                </a:solidFill>
                <a:latin typeface="Comic Sans MS" panose="030F0702030302020204" pitchFamily="66" charset="0"/>
              </a:rPr>
              <a:t>Honours Degree Courses</a:t>
            </a:r>
          </a:p>
          <a:p>
            <a:pPr algn="ctr"/>
            <a:endParaRPr lang="en-GB" sz="1400" b="1" dirty="0" smtClean="0">
              <a:solidFill>
                <a:srgbClr val="00B0F0"/>
              </a:solidFill>
              <a:latin typeface="Comic Sans MS" panose="030F0702030302020204" pitchFamily="66" charset="0"/>
            </a:endParaRPr>
          </a:p>
          <a:p>
            <a:pPr marL="342900" indent="-342900">
              <a:buFont typeface="Arial" panose="020B0604020202020204" pitchFamily="34" charset="0"/>
              <a:buChar char="•"/>
            </a:pPr>
            <a:r>
              <a:rPr lang="en-GB" sz="1200" dirty="0" smtClean="0">
                <a:latin typeface="Comic Sans MS" panose="030F0702030302020204" pitchFamily="66" charset="0"/>
              </a:rPr>
              <a:t>An Honours degree is a course of study leading to a qualification such as a Bachelor of Arts (BA), Bachelor of Science (BSc), or Bachelor of Law (LLB). </a:t>
            </a:r>
          </a:p>
          <a:p>
            <a:pPr marL="342900" indent="-342900">
              <a:buFont typeface="Arial" panose="020B0604020202020204" pitchFamily="34" charset="0"/>
              <a:buChar char="•"/>
            </a:pPr>
            <a:r>
              <a:rPr lang="en-GB" sz="1200" dirty="0" smtClean="0">
                <a:latin typeface="Comic Sans MS" panose="030F0702030302020204" pitchFamily="66" charset="0"/>
              </a:rPr>
              <a:t>This typically takes three or four years to complete full time (normally four years if you're doing a sandwich course, which includes a year in industry or abroad).</a:t>
            </a:r>
          </a:p>
          <a:p>
            <a:pPr marL="342900" indent="-342900">
              <a:buFont typeface="Arial" panose="020B0604020202020204" pitchFamily="34" charset="0"/>
              <a:buChar char="•"/>
            </a:pPr>
            <a:r>
              <a:rPr lang="en-GB" sz="1200" dirty="0" smtClean="0">
                <a:latin typeface="Comic Sans MS" panose="030F0702030302020204" pitchFamily="66" charset="0"/>
              </a:rPr>
              <a:t>You can study for a full or part-time Honours Degree at a university, or more flexibly in your own time with the Open University, building up credits through a series of shorter courses.</a:t>
            </a:r>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32</a:t>
            </a:fld>
            <a:endParaRPr lang="en-US"/>
          </a:p>
        </p:txBody>
      </p:sp>
    </p:spTree>
    <p:extLst>
      <p:ext uri="{BB962C8B-B14F-4D97-AF65-F5344CB8AC3E}">
        <p14:creationId xmlns:p14="http://schemas.microsoft.com/office/powerpoint/2010/main" val="33502701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Reinforce</a:t>
            </a:r>
            <a:r>
              <a:rPr lang="en-GB" baseline="0" dirty="0" smtClean="0"/>
              <a:t> that you can develop transferable skills in HE and a degree does not limit you to one field</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33</a:t>
            </a:fld>
            <a:endParaRPr lang="en-US"/>
          </a:p>
        </p:txBody>
      </p:sp>
    </p:spTree>
    <p:extLst>
      <p:ext uri="{BB962C8B-B14F-4D97-AF65-F5344CB8AC3E}">
        <p14:creationId xmlns:p14="http://schemas.microsoft.com/office/powerpoint/2010/main" val="478872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smtClean="0"/>
              <a:t>1.3</a:t>
            </a:r>
            <a:endParaRPr lang="en-GB" dirty="0" smtClean="0"/>
          </a:p>
          <a:p>
            <a:r>
              <a:rPr lang="en-GB" dirty="0" smtClean="0"/>
              <a:t>This is an introductory</a:t>
            </a:r>
            <a:r>
              <a:rPr lang="en-GB" baseline="0" dirty="0" smtClean="0"/>
              <a:t> slide to the next section. Ask students if they know what a qualification or qualification chain is.</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34</a:t>
            </a:fld>
            <a:endParaRPr lang="en-US"/>
          </a:p>
        </p:txBody>
      </p:sp>
    </p:spTree>
    <p:extLst>
      <p:ext uri="{BB962C8B-B14F-4D97-AF65-F5344CB8AC3E}">
        <p14:creationId xmlns:p14="http://schemas.microsoft.com/office/powerpoint/2010/main" val="35777362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Qualification chain-</a:t>
            </a:r>
            <a:r>
              <a:rPr lang="en-US" sz="1200" kern="1200" dirty="0" smtClean="0">
                <a:solidFill>
                  <a:schemeClr val="tx1"/>
                </a:solidFill>
                <a:effectLst/>
                <a:latin typeface="+mn-lt"/>
                <a:ea typeface="+mn-ea"/>
                <a:cs typeface="+mn-cs"/>
              </a:rPr>
              <a:t> From the lists of levels 3 – 7 qualifications, identify the university pathway. Where does it start and end? What are the qualifications called? (</a:t>
            </a:r>
            <a:r>
              <a:rPr lang="en-US" sz="1200" b="1" kern="1200" dirty="0" smtClean="0">
                <a:solidFill>
                  <a:schemeClr val="tx1"/>
                </a:solidFill>
                <a:effectLst/>
                <a:latin typeface="+mn-lt"/>
                <a:ea typeface="+mn-ea"/>
                <a:cs typeface="+mn-cs"/>
              </a:rPr>
              <a:t>Foundation</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BA</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MA</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PhD</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GB" dirty="0" smtClean="0"/>
              <a:t>Talk through the levels.</a:t>
            </a:r>
            <a:r>
              <a:rPr lang="en-GB" baseline="0" dirty="0" smtClean="0"/>
              <a:t> Relate back to what is FE and HE and where the students are at now. Talk about where you (EO) got up to and where they would like to get up to. Are there any doctors in the room?</a:t>
            </a:r>
          </a:p>
          <a:p>
            <a:endParaRPr lang="en-GB" baseline="0" dirty="0" smtClean="0"/>
          </a:p>
        </p:txBody>
      </p:sp>
      <p:sp>
        <p:nvSpPr>
          <p:cNvPr id="4" name="Slide Number Placeholder 3"/>
          <p:cNvSpPr>
            <a:spLocks noGrp="1"/>
          </p:cNvSpPr>
          <p:nvPr>
            <p:ph type="sldNum" sz="quarter" idx="10"/>
          </p:nvPr>
        </p:nvSpPr>
        <p:spPr/>
        <p:txBody>
          <a:bodyPr/>
          <a:lstStyle/>
          <a:p>
            <a:fld id="{812CBC23-9250-7349-A59D-41C845E0C87D}" type="slidenum">
              <a:rPr lang="en-US" smtClean="0"/>
              <a:t>35</a:t>
            </a:fld>
            <a:endParaRPr lang="en-US"/>
          </a:p>
        </p:txBody>
      </p:sp>
    </p:spTree>
    <p:extLst>
      <p:ext uri="{BB962C8B-B14F-4D97-AF65-F5344CB8AC3E}">
        <p14:creationId xmlns:p14="http://schemas.microsoft.com/office/powerpoint/2010/main" val="4282573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Apprenticeship levels</a:t>
            </a:r>
            <a:r>
              <a:rPr lang="en-US" sz="1200" kern="1200" dirty="0" smtClean="0">
                <a:solidFill>
                  <a:schemeClr val="tx1"/>
                </a:solidFill>
                <a:effectLst/>
                <a:latin typeface="+mn-lt"/>
                <a:ea typeface="+mn-ea"/>
                <a:cs typeface="+mn-cs"/>
              </a:rPr>
              <a:t> – talk through the different levels of apprenticeships and look at the equivalent levels. This is to introduce </a:t>
            </a:r>
            <a:r>
              <a:rPr lang="en-US" sz="1200" kern="1200" smtClean="0">
                <a:solidFill>
                  <a:schemeClr val="tx1"/>
                </a:solidFill>
                <a:effectLst/>
                <a:latin typeface="+mn-lt"/>
                <a:ea typeface="+mn-ea"/>
                <a:cs typeface="+mn-cs"/>
              </a:rPr>
              <a:t>the terms </a:t>
            </a:r>
            <a:endParaRPr lang="en-GB" sz="1200" kern="1200" dirty="0" smtClean="0">
              <a:solidFill>
                <a:schemeClr val="tx1"/>
              </a:solidFill>
              <a:effectLst/>
              <a:latin typeface="+mn-lt"/>
              <a:ea typeface="+mn-ea"/>
              <a:cs typeface="+mn-cs"/>
            </a:endParaRPr>
          </a:p>
          <a:p>
            <a:endParaRPr lang="en-GB" dirty="0" smtClean="0"/>
          </a:p>
          <a:p>
            <a:r>
              <a:rPr lang="en-GB" dirty="0" smtClean="0"/>
              <a:t>This</a:t>
            </a:r>
            <a:r>
              <a:rPr lang="en-GB" baseline="0" dirty="0" smtClean="0"/>
              <a:t> may appeal to the vocational students, talk through how level 4-7 is equivalent to university standard and is a valuable route to take</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36</a:t>
            </a:fld>
            <a:endParaRPr lang="en-US"/>
          </a:p>
        </p:txBody>
      </p:sp>
    </p:spTree>
    <p:extLst>
      <p:ext uri="{BB962C8B-B14F-4D97-AF65-F5344CB8AC3E}">
        <p14:creationId xmlns:p14="http://schemas.microsoft.com/office/powerpoint/2010/main" val="28802161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Resource Booklet Page 8: 1.3 Diamond 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Your learning-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Contextualise</a:t>
            </a:r>
            <a:r>
              <a:rPr lang="en-US" sz="1200" kern="1200" dirty="0" smtClean="0">
                <a:solidFill>
                  <a:schemeClr val="tx1"/>
                </a:solidFill>
                <a:effectLst/>
                <a:latin typeface="+mn-lt"/>
                <a:ea typeface="+mn-ea"/>
                <a:cs typeface="+mn-cs"/>
              </a:rPr>
              <a:t> GCSE option choices in terms of dreams and aspirations for the future by using the diamond nine resource to sort their GCSE options.</a:t>
            </a:r>
            <a:endParaRPr lang="en-GB" sz="1200" kern="1200" dirty="0" smtClean="0">
              <a:solidFill>
                <a:schemeClr val="tx1"/>
              </a:solidFill>
              <a:effectLst/>
              <a:latin typeface="+mn-lt"/>
              <a:ea typeface="+mn-ea"/>
              <a:cs typeface="+mn-cs"/>
            </a:endParaRPr>
          </a:p>
          <a:p>
            <a:endParaRPr lang="en-GB" dirty="0" smtClean="0"/>
          </a:p>
          <a:p>
            <a:r>
              <a:rPr lang="en-GB" b="1" dirty="0" smtClean="0"/>
              <a:t>Activity: </a:t>
            </a:r>
          </a:p>
          <a:p>
            <a:r>
              <a:rPr lang="en-GB" dirty="0" smtClean="0"/>
              <a:t>Get students thinking about what enjoy vs what</a:t>
            </a:r>
            <a:r>
              <a:rPr lang="en-GB" baseline="0" dirty="0" smtClean="0"/>
              <a:t> they think is important for the future. Highlights why the school’s prioritised subjects are English, Maths and Science. These are required for next steps.</a:t>
            </a:r>
          </a:p>
          <a:p>
            <a:endParaRPr lang="en-GB" baseline="0" dirty="0" smtClean="0"/>
          </a:p>
          <a:p>
            <a:pPr marL="0" indent="0">
              <a:buFont typeface="Arial" panose="020B0604020202020204" pitchFamily="34" charset="0"/>
              <a:buNone/>
            </a:pPr>
            <a:r>
              <a:rPr lang="en-GB" baseline="0" dirty="0" smtClean="0"/>
              <a:t>Write your current GCSE subjects in the diamonds on the paper in front of you, cut them out with scissors and order them with your favourite subjects at the top and least favourite at the bottom.</a:t>
            </a:r>
          </a:p>
          <a:p>
            <a:pPr marL="171450" indent="-171450">
              <a:buFont typeface="Arial" panose="020B0604020202020204" pitchFamily="34" charset="0"/>
              <a:buChar char="•"/>
            </a:pPr>
            <a:r>
              <a:rPr lang="en-GB" baseline="0" dirty="0" smtClean="0"/>
              <a:t>Which do you value most and why. </a:t>
            </a:r>
          </a:p>
          <a:p>
            <a:pPr marL="171450" indent="-171450">
              <a:buFont typeface="Arial" panose="020B0604020202020204" pitchFamily="34" charset="0"/>
              <a:buChar char="•"/>
            </a:pPr>
            <a:r>
              <a:rPr lang="en-GB" baseline="0" dirty="0" smtClean="0"/>
              <a:t>Now rearrange them to the order the school values most. What's the difference and why?</a:t>
            </a:r>
          </a:p>
          <a:p>
            <a:pPr marL="171450" indent="-171450">
              <a:buFont typeface="Arial" panose="020B0604020202020204" pitchFamily="34" charset="0"/>
              <a:buChar char="•"/>
            </a:pPr>
            <a:endParaRPr lang="en-GB" baseline="0" dirty="0" smtClean="0"/>
          </a:p>
          <a:p>
            <a:r>
              <a:rPr lang="en-GB" b="1" i="1" baseline="0" dirty="0" smtClean="0"/>
              <a:t>*Perhaps change to favourite subject, as year 10 have favourite GCSE option. </a:t>
            </a:r>
            <a:r>
              <a:rPr lang="en-GB" sz="1200" b="1" i="1" kern="1200" baseline="0" dirty="0" smtClean="0">
                <a:solidFill>
                  <a:schemeClr val="tx1"/>
                </a:solidFill>
                <a:effectLst/>
                <a:latin typeface="+mn-lt"/>
                <a:ea typeface="+mn-ea"/>
                <a:cs typeface="+mn-cs"/>
              </a:rPr>
              <a:t>W</a:t>
            </a:r>
            <a:r>
              <a:rPr lang="en-GB" sz="1200" b="1" i="1" kern="1200" dirty="0" smtClean="0">
                <a:solidFill>
                  <a:schemeClr val="tx1"/>
                </a:solidFill>
                <a:effectLst/>
                <a:latin typeface="+mn-lt"/>
                <a:ea typeface="+mn-ea"/>
                <a:cs typeface="+mn-cs"/>
              </a:rPr>
              <a:t>ould need to change this to make it suitable for students to do online </a:t>
            </a:r>
          </a:p>
          <a:p>
            <a:pPr marL="0" indent="0">
              <a:buFont typeface="Arial" panose="020B0604020202020204" pitchFamily="34" charset="0"/>
              <a:buNone/>
            </a:pPr>
            <a:endParaRPr lang="en-GB" dirty="0" smtClean="0"/>
          </a:p>
          <a:p>
            <a:r>
              <a:rPr lang="en-GB" sz="1200" b="0" i="1" kern="1200" dirty="0" smtClean="0">
                <a:solidFill>
                  <a:schemeClr val="tx1"/>
                </a:solidFill>
                <a:effectLst/>
                <a:latin typeface="+mn-lt"/>
                <a:ea typeface="+mn-ea"/>
                <a:cs typeface="+mn-cs"/>
              </a:rPr>
              <a:t>Some schools may not be doing GCSEs at Y9. This may need re wording </a:t>
            </a:r>
          </a:p>
          <a:p>
            <a:r>
              <a:rPr lang="en-GB" sz="1200" b="0" i="1" kern="1200" dirty="0" smtClean="0">
                <a:solidFill>
                  <a:schemeClr val="tx1"/>
                </a:solidFill>
                <a:effectLst/>
                <a:latin typeface="+mn-lt"/>
                <a:ea typeface="+mn-ea"/>
                <a:cs typeface="+mn-cs"/>
              </a:rPr>
              <a:t>for schools that don’t start until Y10/11. Could this help students in </a:t>
            </a:r>
          </a:p>
          <a:p>
            <a:r>
              <a:rPr lang="en-GB" sz="1200" b="0" i="1" kern="1200" dirty="0" smtClean="0">
                <a:solidFill>
                  <a:schemeClr val="tx1"/>
                </a:solidFill>
                <a:effectLst/>
                <a:latin typeface="+mn-lt"/>
                <a:ea typeface="+mn-ea"/>
                <a:cs typeface="+mn-cs"/>
              </a:rPr>
              <a:t>choosing their GCSE options? So what are their favourite subjects at </a:t>
            </a:r>
          </a:p>
          <a:p>
            <a:r>
              <a:rPr lang="en-GB" sz="1200" b="0" i="1" kern="1200" dirty="0" smtClean="0">
                <a:solidFill>
                  <a:schemeClr val="tx1"/>
                </a:solidFill>
                <a:effectLst/>
                <a:latin typeface="+mn-lt"/>
                <a:ea typeface="+mn-ea"/>
                <a:cs typeface="+mn-cs"/>
              </a:rPr>
              <a:t>school. *Make a note on </a:t>
            </a:r>
            <a:r>
              <a:rPr lang="en-GB" sz="1200" b="0" i="1" kern="1200" dirty="0" err="1" smtClean="0">
                <a:solidFill>
                  <a:schemeClr val="tx1"/>
                </a:solidFill>
                <a:effectLst/>
                <a:latin typeface="+mn-lt"/>
                <a:ea typeface="+mn-ea"/>
                <a:cs typeface="+mn-cs"/>
              </a:rPr>
              <a:t>SoW</a:t>
            </a:r>
            <a:r>
              <a:rPr lang="en-GB" sz="1200" b="0" i="1" kern="1200" dirty="0" smtClean="0">
                <a:solidFill>
                  <a:schemeClr val="tx1"/>
                </a:solidFill>
                <a:effectLst/>
                <a:latin typeface="+mn-lt"/>
                <a:ea typeface="+mn-ea"/>
                <a:cs typeface="+mn-cs"/>
              </a:rPr>
              <a:t> document made need to be changed slightly </a:t>
            </a:r>
          </a:p>
          <a:p>
            <a:r>
              <a:rPr lang="en-GB" sz="1200" b="0" i="1" kern="1200" dirty="0" smtClean="0">
                <a:solidFill>
                  <a:schemeClr val="tx1"/>
                </a:solidFill>
                <a:effectLst/>
                <a:latin typeface="+mn-lt"/>
                <a:ea typeface="+mn-ea"/>
                <a:cs typeface="+mn-cs"/>
              </a:rPr>
              <a:t>for some schools.*</a:t>
            </a:r>
          </a:p>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37</a:t>
            </a:fld>
            <a:endParaRPr lang="en-US"/>
          </a:p>
        </p:txBody>
      </p:sp>
    </p:spTree>
    <p:extLst>
      <p:ext uri="{BB962C8B-B14F-4D97-AF65-F5344CB8AC3E}">
        <p14:creationId xmlns:p14="http://schemas.microsoft.com/office/powerpoint/2010/main" val="22795608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Independent activity: </a:t>
            </a:r>
            <a:r>
              <a:rPr lang="en-US" sz="1200" b="0" kern="1200" dirty="0" smtClean="0">
                <a:solidFill>
                  <a:schemeClr val="tx1"/>
                </a:solidFill>
                <a:effectLst/>
                <a:latin typeface="+mn-lt"/>
                <a:ea typeface="+mn-ea"/>
                <a:cs typeface="+mn-cs"/>
              </a:rPr>
              <a:t>For</a:t>
            </a:r>
            <a:r>
              <a:rPr lang="en-US" sz="1200" b="0" kern="1200" baseline="0" dirty="0" smtClean="0">
                <a:solidFill>
                  <a:schemeClr val="tx1"/>
                </a:solidFill>
                <a:effectLst/>
                <a:latin typeface="+mn-lt"/>
                <a:ea typeface="+mn-ea"/>
                <a:cs typeface="+mn-cs"/>
              </a:rPr>
              <a:t> next session f</a:t>
            </a:r>
            <a:r>
              <a:rPr lang="en-US" sz="1200" kern="1200" dirty="0" smtClean="0">
                <a:solidFill>
                  <a:schemeClr val="tx1"/>
                </a:solidFill>
                <a:effectLst/>
                <a:latin typeface="+mn-lt"/>
                <a:ea typeface="+mn-ea"/>
                <a:cs typeface="+mn-cs"/>
              </a:rPr>
              <a:t>ind an apprenticeship that interests you! Bring some information about it to next session</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38</a:t>
            </a:fld>
            <a:endParaRPr lang="en-US"/>
          </a:p>
        </p:txBody>
      </p:sp>
    </p:spTree>
    <p:extLst>
      <p:ext uri="{BB962C8B-B14F-4D97-AF65-F5344CB8AC3E}">
        <p14:creationId xmlns:p14="http://schemas.microsoft.com/office/powerpoint/2010/main" val="1450382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Resource Booklet Page 4-5: 1.1 Learning Terminology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Ask the group what is learning? </a:t>
            </a:r>
            <a:r>
              <a:rPr lang="en-US" sz="1200" kern="1200" dirty="0" smtClean="0">
                <a:solidFill>
                  <a:schemeClr val="tx1"/>
                </a:solidFill>
                <a:effectLst/>
                <a:latin typeface="+mn-lt"/>
                <a:ea typeface="+mn-ea"/>
                <a:cs typeface="+mn-cs"/>
              </a:rPr>
              <a:t>-Does it ever stop? What is the school-leaving age? Do the matching the key terms</a:t>
            </a:r>
            <a:r>
              <a:rPr lang="en-US" sz="1200" kern="1200" baseline="0" dirty="0" smtClean="0">
                <a:solidFill>
                  <a:schemeClr val="tx1"/>
                </a:solidFill>
                <a:effectLst/>
                <a:latin typeface="+mn-lt"/>
                <a:ea typeface="+mn-ea"/>
                <a:cs typeface="+mn-cs"/>
              </a:rPr>
              <a:t> activity</a:t>
            </a:r>
            <a:r>
              <a:rPr lang="en-US" sz="1200" kern="1200" dirty="0" smtClean="0">
                <a:solidFill>
                  <a:schemeClr val="tx1"/>
                </a:solidFill>
                <a:effectLst/>
                <a:latin typeface="+mn-lt"/>
                <a:ea typeface="+mn-ea"/>
                <a:cs typeface="+mn-cs"/>
              </a:rPr>
              <a:t> to explore key words like compulsory and post compulsory.</a:t>
            </a:r>
            <a:r>
              <a:rPr lang="en-US" sz="1200" kern="1200" baseline="0" dirty="0" smtClean="0">
                <a:solidFill>
                  <a:schemeClr val="tx1"/>
                </a:solidFill>
                <a:effectLst/>
                <a:latin typeface="+mn-lt"/>
                <a:ea typeface="+mn-ea"/>
                <a:cs typeface="+mn-cs"/>
              </a:rPr>
              <a:t> E</a:t>
            </a:r>
            <a:r>
              <a:rPr lang="en-US" sz="1200" kern="1200" dirty="0" smtClean="0">
                <a:solidFill>
                  <a:schemeClr val="tx1"/>
                </a:solidFill>
                <a:effectLst/>
                <a:latin typeface="+mn-lt"/>
                <a:ea typeface="+mn-ea"/>
                <a:cs typeface="+mn-cs"/>
              </a:rPr>
              <a:t>xplain post-16 options.</a:t>
            </a:r>
            <a:endParaRPr lang="en-GB" sz="1200" kern="1200" dirty="0" smtClean="0">
              <a:solidFill>
                <a:schemeClr val="tx1"/>
              </a:solidFill>
              <a:effectLst/>
              <a:latin typeface="+mn-lt"/>
              <a:ea typeface="+mn-ea"/>
              <a:cs typeface="+mn-cs"/>
            </a:endParaRPr>
          </a:p>
          <a:p>
            <a:endParaRPr lang="en-GB" dirty="0" smtClean="0"/>
          </a:p>
          <a:p>
            <a:r>
              <a:rPr lang="en-GB" dirty="0" smtClean="0"/>
              <a:t>Talk through</a:t>
            </a:r>
            <a:r>
              <a:rPr lang="en-GB" baseline="0" dirty="0" smtClean="0"/>
              <a:t> that there are a variety of different types of learning and education. Ask if any of the students can provide a definition.</a:t>
            </a:r>
            <a:endParaRPr lang="en-GB" dirty="0" smtClean="0"/>
          </a:p>
          <a:p>
            <a:endParaRPr lang="en-GB" dirty="0" smtClean="0"/>
          </a:p>
          <a:p>
            <a:r>
              <a:rPr lang="en-GB" dirty="0" smtClean="0"/>
              <a:t>Activity: In pairs or 3’s (students) use the cut out</a:t>
            </a:r>
            <a:r>
              <a:rPr lang="en-GB" baseline="0" dirty="0" smtClean="0"/>
              <a:t> resources to match up the terms and definitions</a:t>
            </a:r>
          </a:p>
        </p:txBody>
      </p:sp>
      <p:sp>
        <p:nvSpPr>
          <p:cNvPr id="4" name="Slide Number Placeholder 3"/>
          <p:cNvSpPr>
            <a:spLocks noGrp="1"/>
          </p:cNvSpPr>
          <p:nvPr>
            <p:ph type="sldNum" sz="quarter" idx="10"/>
          </p:nvPr>
        </p:nvSpPr>
        <p:spPr/>
        <p:txBody>
          <a:bodyPr/>
          <a:lstStyle/>
          <a:p>
            <a:fld id="{812CBC23-9250-7349-A59D-41C845E0C87D}" type="slidenum">
              <a:rPr lang="en-US" smtClean="0"/>
              <a:t>4</a:t>
            </a:fld>
            <a:endParaRPr lang="en-US"/>
          </a:p>
        </p:txBody>
      </p:sp>
    </p:spTree>
    <p:extLst>
      <p:ext uri="{BB962C8B-B14F-4D97-AF65-F5344CB8AC3E}">
        <p14:creationId xmlns:p14="http://schemas.microsoft.com/office/powerpoint/2010/main" val="1091694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1"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5</a:t>
            </a:fld>
            <a:endParaRPr lang="en-US"/>
          </a:p>
        </p:txBody>
      </p:sp>
    </p:spTree>
    <p:extLst>
      <p:ext uri="{BB962C8B-B14F-4D97-AF65-F5344CB8AC3E}">
        <p14:creationId xmlns:p14="http://schemas.microsoft.com/office/powerpoint/2010/main" val="522124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can be quite a complex topic. Talk about how you must stay</a:t>
            </a:r>
            <a:r>
              <a:rPr lang="en-GB" baseline="0" dirty="0" smtClean="0"/>
              <a:t> in education or training until you are 18.</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6</a:t>
            </a:fld>
            <a:endParaRPr lang="en-US"/>
          </a:p>
        </p:txBody>
      </p:sp>
    </p:spTree>
    <p:extLst>
      <p:ext uri="{BB962C8B-B14F-4D97-AF65-F5344CB8AC3E}">
        <p14:creationId xmlns:p14="http://schemas.microsoft.com/office/powerpoint/2010/main" val="3030220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Introduce</a:t>
            </a:r>
            <a:r>
              <a:rPr lang="en-GB" baseline="0" dirty="0" smtClean="0"/>
              <a:t> post-16 options and a</a:t>
            </a:r>
            <a:r>
              <a:rPr lang="en-GB" dirty="0" smtClean="0"/>
              <a:t>sk students what they</a:t>
            </a:r>
            <a:r>
              <a:rPr lang="en-GB" baseline="0" dirty="0" smtClean="0"/>
              <a:t> already know first.</a:t>
            </a:r>
            <a:r>
              <a:rPr lang="en-GB" dirty="0" smtClean="0"/>
              <a:t> Explain</a:t>
            </a:r>
            <a:r>
              <a:rPr lang="en-GB" baseline="0" dirty="0" smtClean="0"/>
              <a:t> all the routes. Ask students if they have any idea if they know which route they’d like to take at this point. Also reinforce if they don’t know yet, that that’s ok!</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C81D5A61-955A-44A9-9A71-4BD1FD1DB690}" type="slidenum">
              <a:rPr lang="en-GB" smtClean="0"/>
              <a:t>7</a:t>
            </a:fld>
            <a:endParaRPr lang="en-GB"/>
          </a:p>
        </p:txBody>
      </p:sp>
    </p:spTree>
    <p:extLst>
      <p:ext uri="{BB962C8B-B14F-4D97-AF65-F5344CB8AC3E}">
        <p14:creationId xmlns:p14="http://schemas.microsoft.com/office/powerpoint/2010/main" val="3192888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Resource Booklet Page 6: 1.1 Vocational vs Academic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Picture sort-</a:t>
            </a:r>
            <a:r>
              <a:rPr lang="en-US" sz="1200" kern="1200" dirty="0" smtClean="0">
                <a:solidFill>
                  <a:schemeClr val="tx1"/>
                </a:solidFill>
                <a:effectLst/>
                <a:latin typeface="+mn-lt"/>
                <a:ea typeface="+mn-ea"/>
                <a:cs typeface="+mn-cs"/>
              </a:rPr>
              <a:t> Explore </a:t>
            </a:r>
            <a:r>
              <a:rPr lang="en-US" sz="1200" b="1" kern="1200" dirty="0" smtClean="0">
                <a:solidFill>
                  <a:schemeClr val="tx1"/>
                </a:solidFill>
                <a:effectLst/>
                <a:latin typeface="+mn-lt"/>
                <a:ea typeface="+mn-ea"/>
                <a:cs typeface="+mn-cs"/>
              </a:rPr>
              <a:t>vocational</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academic</a:t>
            </a:r>
            <a:r>
              <a:rPr lang="en-US" sz="1200" kern="1200" dirty="0" smtClean="0">
                <a:solidFill>
                  <a:schemeClr val="tx1"/>
                </a:solidFill>
                <a:effectLst/>
                <a:latin typeface="+mn-lt"/>
                <a:ea typeface="+mn-ea"/>
                <a:cs typeface="+mn-cs"/>
              </a:rPr>
              <a:t>. – use the resource of pictures for them to sort into academic/vocational piles, opening up a discussion about what type of learner they are.</a:t>
            </a:r>
          </a:p>
          <a:p>
            <a:endParaRPr lang="en-US" sz="1200" kern="1200" dirty="0" smtClean="0">
              <a:solidFill>
                <a:schemeClr val="tx1"/>
              </a:solidFill>
              <a:effectLst/>
              <a:latin typeface="+mn-lt"/>
              <a:ea typeface="+mn-ea"/>
              <a:cs typeface="+mn-cs"/>
            </a:endParaRPr>
          </a:p>
          <a:p>
            <a:r>
              <a:rPr lang="en-GB" dirty="0" smtClean="0"/>
              <a:t>Picture sort</a:t>
            </a:r>
          </a:p>
          <a:p>
            <a:r>
              <a:rPr lang="en-GB" dirty="0" smtClean="0"/>
              <a:t>Using the Vocational</a:t>
            </a:r>
            <a:r>
              <a:rPr lang="en-GB" baseline="0" dirty="0" smtClean="0"/>
              <a:t> vs academic photo resource. Ask the students in pairs or individually to sort the career photos into ‘academic’ piles and ‘vocational’ piles</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8</a:t>
            </a:fld>
            <a:endParaRPr lang="en-US"/>
          </a:p>
        </p:txBody>
      </p:sp>
    </p:spTree>
    <p:extLst>
      <p:ext uri="{BB962C8B-B14F-4D97-AF65-F5344CB8AC3E}">
        <p14:creationId xmlns:p14="http://schemas.microsoft.com/office/powerpoint/2010/main" val="893677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Picture sort-</a:t>
            </a:r>
            <a:r>
              <a:rPr lang="en-US" sz="1200" kern="1200" dirty="0" smtClean="0">
                <a:solidFill>
                  <a:schemeClr val="tx1"/>
                </a:solidFill>
                <a:effectLst/>
                <a:latin typeface="+mn-lt"/>
                <a:ea typeface="+mn-ea"/>
                <a:cs typeface="+mn-cs"/>
              </a:rPr>
              <a:t> Explore </a:t>
            </a:r>
            <a:r>
              <a:rPr lang="en-US" sz="1200" b="1" kern="1200" dirty="0" smtClean="0">
                <a:solidFill>
                  <a:schemeClr val="tx1"/>
                </a:solidFill>
                <a:effectLst/>
                <a:latin typeface="+mn-lt"/>
                <a:ea typeface="+mn-ea"/>
                <a:cs typeface="+mn-cs"/>
              </a:rPr>
              <a:t>vocational</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academic</a:t>
            </a:r>
            <a:r>
              <a:rPr lang="en-US" sz="1200" kern="1200" dirty="0" smtClean="0">
                <a:solidFill>
                  <a:schemeClr val="tx1"/>
                </a:solidFill>
                <a:effectLst/>
                <a:latin typeface="+mn-lt"/>
                <a:ea typeface="+mn-ea"/>
                <a:cs typeface="+mn-cs"/>
              </a:rPr>
              <a:t>. – use the resource of pictures for them to sort into academic/vocational piles, opening up a discussion about what type of learner they are.</a:t>
            </a:r>
          </a:p>
          <a:p>
            <a:endParaRPr lang="en-US" sz="1200" kern="1200" dirty="0" smtClean="0">
              <a:solidFill>
                <a:schemeClr val="tx1"/>
              </a:solidFill>
              <a:effectLst/>
              <a:latin typeface="+mn-lt"/>
              <a:ea typeface="+mn-ea"/>
              <a:cs typeface="+mn-cs"/>
            </a:endParaRPr>
          </a:p>
          <a:p>
            <a:r>
              <a:rPr lang="en-GB" b="1" dirty="0" smtClean="0"/>
              <a:t>Resource: </a:t>
            </a:r>
            <a:r>
              <a:rPr lang="en-GB" dirty="0" smtClean="0"/>
              <a:t>1.1 Picture sort</a:t>
            </a:r>
          </a:p>
          <a:p>
            <a:r>
              <a:rPr lang="en-GB" dirty="0" smtClean="0"/>
              <a:t>Using the Vocational</a:t>
            </a:r>
            <a:r>
              <a:rPr lang="en-GB" baseline="0" dirty="0" smtClean="0"/>
              <a:t> vs academic photo resource. Ask the students in pairs or individually to sort the career photos into ‘academic’ piles and ‘vocational’ piles</a:t>
            </a:r>
          </a:p>
          <a:p>
            <a:endParaRPr lang="en-GB" baseline="0" dirty="0" smtClean="0"/>
          </a:p>
        </p:txBody>
      </p:sp>
      <p:sp>
        <p:nvSpPr>
          <p:cNvPr id="4" name="Slide Number Placeholder 3"/>
          <p:cNvSpPr>
            <a:spLocks noGrp="1"/>
          </p:cNvSpPr>
          <p:nvPr>
            <p:ph type="sldNum" sz="quarter" idx="10"/>
          </p:nvPr>
        </p:nvSpPr>
        <p:spPr/>
        <p:txBody>
          <a:bodyPr/>
          <a:lstStyle/>
          <a:p>
            <a:fld id="{812CBC23-9250-7349-A59D-41C845E0C87D}" type="slidenum">
              <a:rPr lang="en-US" smtClean="0"/>
              <a:t>9</a:t>
            </a:fld>
            <a:endParaRPr lang="en-US"/>
          </a:p>
        </p:txBody>
      </p:sp>
    </p:spTree>
    <p:extLst>
      <p:ext uri="{BB962C8B-B14F-4D97-AF65-F5344CB8AC3E}">
        <p14:creationId xmlns:p14="http://schemas.microsoft.com/office/powerpoint/2010/main" val="1292879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Tree>
    <p:extLst/>
  </p:cSld>
  <p:clrMapOvr>
    <a:masterClrMapping/>
  </p:clrMapOvr>
  <p:transition spd="slow">
    <p:push/>
  </p:transition>
  <p:timing>
    <p:tnLst>
      <p:par>
        <p:cTn id="1" dur="indefinite" restart="never" nodeType="tmRoot"/>
      </p:par>
    </p:tnLst>
  </p:timing>
  <p:extLst mod="1">
    <p:ext uri="{DCECCB84-F9BA-43D5-87BE-67443E8EF086}">
      <p15:sldGuideLst xmlns:p15="http://schemas.microsoft.com/office/powerpoint/2012/main" xmlns="">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age text">
    <p:bg>
      <p:bgPr>
        <a:solidFill>
          <a:schemeClr val="bg1"/>
        </a:solidFill>
        <a:effectLst/>
      </p:bgPr>
    </p:bg>
    <p:spTree>
      <p:nvGrpSpPr>
        <p:cNvPr id="1" name=""/>
        <p:cNvGrpSpPr/>
        <p:nvPr/>
      </p:nvGrpSpPr>
      <p:grpSpPr>
        <a:xfrm>
          <a:off x="0" y="0"/>
          <a:ext cx="0" cy="0"/>
          <a:chOff x="0" y="0"/>
          <a:chExt cx="0" cy="0"/>
        </a:xfrm>
      </p:grpSpPr>
      <p:sp>
        <p:nvSpPr>
          <p:cNvPr id="10" name="TextBox 9"/>
          <p:cNvSpPr txBox="1"/>
          <p:nvPr userDrawn="1"/>
        </p:nvSpPr>
        <p:spPr>
          <a:xfrm>
            <a:off x="317374" y="4748216"/>
            <a:ext cx="5818250" cy="707886"/>
          </a:xfrm>
          <a:prstGeom prst="rect">
            <a:avLst/>
          </a:prstGeom>
          <a:noFill/>
        </p:spPr>
        <p:txBody>
          <a:bodyPr wrap="square" rtlCol="0">
            <a:spAutoFit/>
          </a:bodyPr>
          <a:lstStyle/>
          <a:p>
            <a:pPr algn="l"/>
            <a:r>
              <a:rPr lang="en-US" sz="2000" i="0" spc="600" baseline="0" dirty="0" smtClean="0">
                <a:solidFill>
                  <a:srgbClr val="00B0F0"/>
                </a:solidFill>
                <a:latin typeface="+mj-lt"/>
                <a:ea typeface="Verdana" charset="0"/>
                <a:cs typeface="Verdana" charset="0"/>
              </a:rPr>
              <a:t>THIS IS THE TITLE OF </a:t>
            </a:r>
          </a:p>
          <a:p>
            <a:pPr algn="l"/>
            <a:r>
              <a:rPr lang="en-US" sz="2000" i="0" spc="600" baseline="0" dirty="0" smtClean="0">
                <a:solidFill>
                  <a:srgbClr val="00B0F0"/>
                </a:solidFill>
                <a:latin typeface="+mj-lt"/>
                <a:ea typeface="Verdana" charset="0"/>
                <a:cs typeface="Verdana" charset="0"/>
              </a:rPr>
              <a:t>THE DOCUMENT</a:t>
            </a:r>
            <a:endParaRPr lang="en-US" sz="2000" i="0" spc="600" baseline="0" dirty="0">
              <a:solidFill>
                <a:srgbClr val="00B0F0"/>
              </a:solidFill>
              <a:latin typeface="+mj-lt"/>
              <a:ea typeface="Verdana" charset="0"/>
              <a:cs typeface="Verdana" charset="0"/>
            </a:endParaRPr>
          </a:p>
        </p:txBody>
      </p:sp>
      <p:sp>
        <p:nvSpPr>
          <p:cNvPr id="25" name="TextBox 24"/>
          <p:cNvSpPr txBox="1"/>
          <p:nvPr userDrawn="1"/>
        </p:nvSpPr>
        <p:spPr>
          <a:xfrm>
            <a:off x="325612" y="5771744"/>
            <a:ext cx="9447922" cy="276999"/>
          </a:xfrm>
          <a:prstGeom prst="rect">
            <a:avLst/>
          </a:prstGeom>
          <a:noFill/>
        </p:spPr>
        <p:txBody>
          <a:bodyPr wrap="square" rtlCol="0">
            <a:spAutoFit/>
          </a:bodyPr>
          <a:lstStyle/>
          <a:p>
            <a:pPr algn="l"/>
            <a:r>
              <a:rPr lang="en-US" sz="1200" spc="300" baseline="0" dirty="0" smtClean="0">
                <a:solidFill>
                  <a:srgbClr val="0070C0"/>
                </a:solidFill>
                <a:latin typeface="+mn-lt"/>
                <a:ea typeface="Verdana" charset="0"/>
                <a:cs typeface="Verdana" charset="0"/>
              </a:rPr>
              <a:t>This is the subtitle text</a:t>
            </a:r>
            <a:endParaRPr lang="en-US" sz="1200" spc="300" baseline="0" dirty="0">
              <a:solidFill>
                <a:srgbClr val="0070C0"/>
              </a:solidFill>
              <a:latin typeface="+mn-lt"/>
              <a:ea typeface="Verdana" charset="0"/>
              <a:cs typeface="Verdana" charset="0"/>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6314" y="5500286"/>
            <a:ext cx="2203691" cy="637872"/>
          </a:xfrm>
          <a:prstGeom prst="rect">
            <a:avLst/>
          </a:prstGeom>
        </p:spPr>
      </p:pic>
      <p:sp>
        <p:nvSpPr>
          <p:cNvPr id="13" name="TextBox 12"/>
          <p:cNvSpPr txBox="1"/>
          <p:nvPr userDrawn="1"/>
        </p:nvSpPr>
        <p:spPr>
          <a:xfrm>
            <a:off x="330229" y="6453188"/>
            <a:ext cx="6438276" cy="215444"/>
          </a:xfrm>
          <a:prstGeom prst="rect">
            <a:avLst/>
          </a:prstGeom>
          <a:noFill/>
        </p:spPr>
        <p:txBody>
          <a:bodyPr wrap="square" rtlCol="0">
            <a:spAutoFit/>
          </a:bodyPr>
          <a:lstStyle/>
          <a:p>
            <a:pPr algn="l"/>
            <a:r>
              <a:rPr lang="en-US" sz="800" spc="200" baseline="0" dirty="0" smtClean="0">
                <a:solidFill>
                  <a:srgbClr val="1E2C52"/>
                </a:solidFill>
                <a:latin typeface="Verdana" charset="0"/>
                <a:ea typeface="Verdana" charset="0"/>
                <a:cs typeface="Verdana" charset="0"/>
              </a:rPr>
              <a:t>September 2017</a:t>
            </a:r>
            <a:endParaRPr lang="en-US" sz="800" spc="200" baseline="0" dirty="0">
              <a:solidFill>
                <a:srgbClr val="1E2C52"/>
              </a:solidFill>
              <a:latin typeface="Verdana" charset="0"/>
              <a:ea typeface="Verdana" charset="0"/>
              <a:cs typeface="Verdana" charset="0"/>
            </a:endParaRPr>
          </a:p>
        </p:txBody>
      </p:sp>
      <p:cxnSp>
        <p:nvCxnSpPr>
          <p:cNvPr id="14" name="Straight Connector 13"/>
          <p:cNvCxnSpPr/>
          <p:nvPr userDrawn="1"/>
        </p:nvCxnSpPr>
        <p:spPr>
          <a:xfrm>
            <a:off x="407988" y="6346097"/>
            <a:ext cx="11376025" cy="0"/>
          </a:xfrm>
          <a:prstGeom prst="line">
            <a:avLst/>
          </a:prstGeom>
          <a:ln>
            <a:solidFill>
              <a:srgbClr val="1E2C52"/>
            </a:solidFill>
          </a:ln>
        </p:spPr>
        <p:style>
          <a:lnRef idx="1">
            <a:schemeClr val="accent1"/>
          </a:lnRef>
          <a:fillRef idx="0">
            <a:schemeClr val="accent1"/>
          </a:fillRef>
          <a:effectRef idx="0">
            <a:schemeClr val="accent1"/>
          </a:effectRef>
          <a:fontRef idx="minor">
            <a:schemeClr val="tx1"/>
          </a:fontRef>
        </p:style>
      </p:cxnSp>
      <p:pic>
        <p:nvPicPr>
          <p:cNvPr id="1026" name="Picture 2" descr="http://www2.wlv.ac.uk/webteam/files/wlv_logo_colour_transparen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19678" y="4681471"/>
            <a:ext cx="2654290" cy="534988"/>
          </a:xfrm>
          <a:prstGeom prst="rect">
            <a:avLst/>
          </a:prstGeom>
          <a:noFill/>
          <a:extLst>
            <a:ext uri="{909E8E84-426E-40DD-AFC4-6F175D3DCCD1}">
              <a14:hiddenFill xmlns:a14="http://schemas.microsoft.com/office/drawing/2010/main">
                <a:solidFill>
                  <a:srgbClr val="FFFFFF"/>
                </a:solidFill>
              </a14:hiddenFill>
            </a:ext>
          </a:extLst>
        </p:spPr>
      </p:pic>
    </p:spTree>
    <p:extLst/>
  </p:cSld>
  <p:clrMapOvr>
    <a:masterClrMapping/>
  </p:clrMapOvr>
  <p:transition spd="slow">
    <p:push/>
  </p:transition>
  <p:timing>
    <p:tnLst>
      <p:par>
        <p:cTn id="1" dur="indefinite" restart="never" nodeType="tmRoot"/>
      </p:par>
    </p:tnLst>
  </p:timing>
  <p:extLst mod="1">
    <p:ext uri="{DCECCB84-F9BA-43D5-87BE-67443E8EF086}">
      <p15:sldGuideLst xmlns:p15="http://schemas.microsoft.com/office/powerpoint/2012/main" xmlns="">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break text">
    <p:spTree>
      <p:nvGrpSpPr>
        <p:cNvPr id="1" name=""/>
        <p:cNvGrpSpPr/>
        <p:nvPr/>
      </p:nvGrpSpPr>
      <p:grpSpPr>
        <a:xfrm>
          <a:off x="0" y="0"/>
          <a:ext cx="0" cy="0"/>
          <a:chOff x="0" y="0"/>
          <a:chExt cx="0" cy="0"/>
        </a:xfrm>
      </p:grpSpPr>
      <p:sp>
        <p:nvSpPr>
          <p:cNvPr id="10" name="TextBox 9"/>
          <p:cNvSpPr txBox="1"/>
          <p:nvPr userDrawn="1"/>
        </p:nvSpPr>
        <p:spPr>
          <a:xfrm>
            <a:off x="1387029" y="4180537"/>
            <a:ext cx="9447922" cy="461665"/>
          </a:xfrm>
          <a:prstGeom prst="rect">
            <a:avLst/>
          </a:prstGeom>
          <a:noFill/>
        </p:spPr>
        <p:txBody>
          <a:bodyPr wrap="square" rtlCol="0">
            <a:spAutoFit/>
          </a:bodyPr>
          <a:lstStyle/>
          <a:p>
            <a:pPr algn="ctr"/>
            <a:r>
              <a:rPr lang="en-US" sz="2400" spc="1000" dirty="0" smtClean="0">
                <a:solidFill>
                  <a:schemeClr val="tx2"/>
                </a:solidFill>
                <a:latin typeface="Verdana" charset="0"/>
                <a:ea typeface="Verdana" charset="0"/>
                <a:cs typeface="Verdana" charset="0"/>
              </a:rPr>
              <a:t>SECTION BREAK TITLE</a:t>
            </a:r>
            <a:endParaRPr lang="en-US" sz="2400" spc="1000" dirty="0">
              <a:solidFill>
                <a:schemeClr val="tx2"/>
              </a:solidFill>
              <a:latin typeface="Verdana" charset="0"/>
              <a:ea typeface="Verdana" charset="0"/>
              <a:cs typeface="Verdana" charset="0"/>
            </a:endParaRPr>
          </a:p>
        </p:txBody>
      </p:sp>
    </p:spTree>
    <p:extLst/>
  </p:cSld>
  <p:clrMapOvr>
    <a:masterClrMapping/>
  </p:clrMapOvr>
  <p:transition spd="slow">
    <p:push/>
  </p:transition>
  <p:timing>
    <p:tnLst>
      <p:par>
        <p:cTn id="1" dur="indefinite" restart="never" nodeType="tmRoot"/>
      </p:par>
    </p:tnLst>
  </p:timing>
  <p:extLst mod="1">
    <p:ext uri="{DCECCB84-F9BA-43D5-87BE-67443E8EF086}">
      <p15:sldGuideLst xmlns:p15="http://schemas.microsoft.com/office/powerpoint/2012/main" xmlns="">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ption 1">
    <p:bg>
      <p:bgPr>
        <a:solidFill>
          <a:schemeClr val="bg1"/>
        </a:solidFill>
        <a:effectLst/>
      </p:bgPr>
    </p:bg>
    <p:spTree>
      <p:nvGrpSpPr>
        <p:cNvPr id="1" name=""/>
        <p:cNvGrpSpPr/>
        <p:nvPr/>
      </p:nvGrpSpPr>
      <p:grpSpPr>
        <a:xfrm>
          <a:off x="0" y="0"/>
          <a:ext cx="0" cy="0"/>
          <a:chOff x="0" y="0"/>
          <a:chExt cx="0" cy="0"/>
        </a:xfrm>
      </p:grpSpPr>
      <p:sp>
        <p:nvSpPr>
          <p:cNvPr id="8" name="TextBox 7"/>
          <p:cNvSpPr txBox="1"/>
          <p:nvPr userDrawn="1"/>
        </p:nvSpPr>
        <p:spPr>
          <a:xfrm>
            <a:off x="1432305" y="1547170"/>
            <a:ext cx="3466587" cy="3760004"/>
          </a:xfrm>
          <a:prstGeom prst="rect">
            <a:avLst/>
          </a:prstGeom>
          <a:noFill/>
        </p:spPr>
        <p:txBody>
          <a:bodyPr wrap="square" rtlCol="0">
            <a:spAutoFit/>
          </a:bodyPr>
          <a:lstStyle/>
          <a:p>
            <a:pPr>
              <a:lnSpc>
                <a:spcPct val="150000"/>
              </a:lnSpc>
            </a:pPr>
            <a:r>
              <a:rPr lang="en-US" sz="1000" kern="1200" dirty="0" err="1" smtClean="0">
                <a:solidFill>
                  <a:schemeClr val="tx1">
                    <a:lumMod val="65000"/>
                    <a:lumOff val="35000"/>
                  </a:schemeClr>
                </a:solidFill>
                <a:effectLst/>
                <a:latin typeface="+mn-lt"/>
                <a:ea typeface="+mn-ea"/>
                <a:cs typeface="+mn-cs"/>
              </a:rPr>
              <a:t>Vit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vendicatet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latius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Giaecus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elibus</a:t>
            </a:r>
            <a:r>
              <a:rPr lang="en-US" sz="1000" kern="1200" dirty="0" smtClean="0">
                <a:solidFill>
                  <a:schemeClr val="tx1">
                    <a:lumMod val="65000"/>
                    <a:lumOff val="35000"/>
                  </a:schemeClr>
                </a:solidFill>
                <a:effectLst/>
                <a:latin typeface="+mn-lt"/>
                <a:ea typeface="+mn-ea"/>
                <a:cs typeface="+mn-cs"/>
              </a:rPr>
              <a:t> re con </a:t>
            </a:r>
            <a:r>
              <a:rPr lang="en-US" sz="1000" kern="1200" dirty="0" err="1" smtClean="0">
                <a:solidFill>
                  <a:schemeClr val="tx1">
                    <a:lumMod val="65000"/>
                    <a:lumOff val="35000"/>
                  </a:schemeClr>
                </a:solidFill>
                <a:effectLst/>
                <a:latin typeface="+mn-lt"/>
                <a:ea typeface="+mn-ea"/>
                <a:cs typeface="+mn-cs"/>
              </a:rPr>
              <a:t>everesto</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quia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dolo</a:t>
            </a:r>
            <a:r>
              <a:rPr lang="en-US" sz="1000" kern="1200" dirty="0" smtClean="0">
                <a:solidFill>
                  <a:schemeClr val="tx1">
                    <a:lumMod val="65000"/>
                    <a:lumOff val="35000"/>
                  </a:schemeClr>
                </a:solidFill>
                <a:effectLst/>
                <a:latin typeface="+mn-lt"/>
                <a:ea typeface="+mn-ea"/>
                <a:cs typeface="+mn-cs"/>
              </a:rPr>
              <a:t> quam </a:t>
            </a:r>
            <a:r>
              <a:rPr lang="en-US" sz="1000" kern="1200" dirty="0" err="1" smtClean="0">
                <a:solidFill>
                  <a:schemeClr val="tx1">
                    <a:lumMod val="65000"/>
                    <a:lumOff val="35000"/>
                  </a:schemeClr>
                </a:solidFill>
                <a:effectLst/>
                <a:latin typeface="+mn-lt"/>
                <a:ea typeface="+mn-ea"/>
                <a:cs typeface="+mn-cs"/>
              </a:rPr>
              <a:t>volore</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molorrore</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quia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autem</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doluptate</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lautent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occatur</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Equatia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epediaspicia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nonsequi</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aut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volori</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sunt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voluptas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aut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optatem</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poribus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apis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ra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si</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ommolo</a:t>
            </a:r>
            <a:r>
              <a:rPr lang="en-US" sz="1000" kern="1200" dirty="0" smtClean="0">
                <a:solidFill>
                  <a:schemeClr val="tx1">
                    <a:lumMod val="65000"/>
                    <a:lumOff val="35000"/>
                  </a:schemeClr>
                </a:solidFill>
                <a:effectLst/>
                <a:latin typeface="+mn-lt"/>
                <a:ea typeface="+mn-ea"/>
                <a:cs typeface="+mn-cs"/>
              </a:rPr>
              <a:t> min pore, </a:t>
            </a:r>
            <a:r>
              <a:rPr lang="en-US" sz="1000" kern="1200" dirty="0" err="1" smtClean="0">
                <a:solidFill>
                  <a:schemeClr val="tx1">
                    <a:lumMod val="65000"/>
                    <a:lumOff val="35000"/>
                  </a:schemeClr>
                </a:solidFill>
                <a:effectLst/>
                <a:latin typeface="+mn-lt"/>
                <a:ea typeface="+mn-ea"/>
                <a:cs typeface="+mn-cs"/>
              </a:rPr>
              <a:t>conserro</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modit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prae</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dollese</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ntempos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sundempore</a:t>
            </a:r>
            <a:r>
              <a:rPr lang="en-US" sz="1000" kern="1200" dirty="0" smtClean="0">
                <a:solidFill>
                  <a:schemeClr val="tx1">
                    <a:lumMod val="65000"/>
                    <a:lumOff val="35000"/>
                  </a:schemeClr>
                </a:solidFill>
                <a:effectLst/>
                <a:latin typeface="+mn-lt"/>
                <a:ea typeface="+mn-ea"/>
                <a:cs typeface="+mn-cs"/>
              </a:rPr>
              <a:t> nus.</a:t>
            </a:r>
          </a:p>
          <a:p>
            <a:pPr>
              <a:lnSpc>
                <a:spcPct val="150000"/>
              </a:lnSpc>
            </a:pPr>
            <a:endParaRPr lang="en-US" sz="1000" kern="1200" dirty="0" smtClean="0">
              <a:solidFill>
                <a:schemeClr val="tx1">
                  <a:lumMod val="65000"/>
                  <a:lumOff val="35000"/>
                </a:schemeClr>
              </a:solidFill>
              <a:effectLst/>
              <a:latin typeface="+mn-lt"/>
              <a:ea typeface="+mn-ea"/>
              <a:cs typeface="+mn-cs"/>
            </a:endParaRPr>
          </a:p>
          <a:p>
            <a:pPr>
              <a:lnSpc>
                <a:spcPct val="150000"/>
              </a:lnSpc>
            </a:pPr>
            <a:r>
              <a:rPr lang="en-US" sz="1000" kern="1200" dirty="0" err="1" smtClean="0">
                <a:solidFill>
                  <a:schemeClr val="tx1">
                    <a:lumMod val="65000"/>
                    <a:lumOff val="35000"/>
                  </a:schemeClr>
                </a:solidFill>
                <a:effectLst/>
                <a:latin typeface="+mn-lt"/>
                <a:ea typeface="+mn-ea"/>
                <a:cs typeface="+mn-cs"/>
              </a:rPr>
              <a:t>Rion</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rehento</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ruptas</a:t>
            </a:r>
            <a:r>
              <a:rPr lang="en-US" sz="1000" kern="1200" dirty="0" smtClean="0">
                <a:solidFill>
                  <a:schemeClr val="tx1">
                    <a:lumMod val="65000"/>
                    <a:lumOff val="35000"/>
                  </a:schemeClr>
                </a:solidFill>
                <a:effectLst/>
                <a:latin typeface="+mn-lt"/>
                <a:ea typeface="+mn-ea"/>
                <a:cs typeface="+mn-cs"/>
              </a:rPr>
              <a:t> el </a:t>
            </a:r>
            <a:r>
              <a:rPr lang="en-US" sz="1000" kern="1200" dirty="0" err="1" smtClean="0">
                <a:solidFill>
                  <a:schemeClr val="tx1">
                    <a:lumMod val="65000"/>
                    <a:lumOff val="35000"/>
                  </a:schemeClr>
                </a:solidFill>
                <a:effectLst/>
                <a:latin typeface="+mn-lt"/>
                <a:ea typeface="+mn-ea"/>
                <a:cs typeface="+mn-cs"/>
              </a:rPr>
              <a:t>molupta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eruptatibusa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dolorum</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dolores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tiundipid</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estiuntem</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esequas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voluptae</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voluptiunt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facea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cus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idendis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molupta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doluptas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doluptas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aditas</a:t>
            </a:r>
            <a:r>
              <a:rPr lang="en-US" sz="1000" kern="1200" dirty="0" smtClean="0">
                <a:solidFill>
                  <a:schemeClr val="tx1">
                    <a:lumMod val="65000"/>
                    <a:lumOff val="35000"/>
                  </a:schemeClr>
                </a:solidFill>
                <a:effectLst/>
                <a:latin typeface="+mn-lt"/>
                <a:ea typeface="+mn-ea"/>
                <a:cs typeface="+mn-cs"/>
              </a:rPr>
              <a:t> et et </a:t>
            </a:r>
            <a:r>
              <a:rPr lang="en-US" sz="1000" kern="1200" dirty="0" err="1" smtClean="0">
                <a:solidFill>
                  <a:schemeClr val="tx1">
                    <a:lumMod val="65000"/>
                    <a:lumOff val="35000"/>
                  </a:schemeClr>
                </a:solidFill>
                <a:effectLst/>
                <a:latin typeface="+mn-lt"/>
                <a:ea typeface="+mn-ea"/>
                <a:cs typeface="+mn-cs"/>
              </a:rPr>
              <a:t>ra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nam</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omnis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simusdandel</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imillab</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orrumquis</a:t>
            </a:r>
            <a:r>
              <a:rPr lang="en-US" sz="1000" kern="1200" dirty="0" smtClean="0">
                <a:solidFill>
                  <a:schemeClr val="tx1">
                    <a:lumMod val="65000"/>
                    <a:lumOff val="35000"/>
                  </a:schemeClr>
                </a:solidFill>
                <a:effectLst/>
                <a:latin typeface="+mn-lt"/>
                <a:ea typeface="+mn-ea"/>
                <a:cs typeface="+mn-cs"/>
              </a:rPr>
              <a:t> que </a:t>
            </a:r>
            <a:r>
              <a:rPr lang="en-US" sz="1000" kern="1200" dirty="0" err="1" smtClean="0">
                <a:solidFill>
                  <a:schemeClr val="tx1">
                    <a:lumMod val="65000"/>
                    <a:lumOff val="35000"/>
                  </a:schemeClr>
                </a:solidFill>
                <a:effectLst/>
                <a:latin typeface="+mn-lt"/>
                <a:ea typeface="+mn-ea"/>
                <a:cs typeface="+mn-cs"/>
              </a:rPr>
              <a:t>porrum</a:t>
            </a:r>
            <a:r>
              <a:rPr lang="en-US" sz="1000" kern="1200" dirty="0" smtClean="0">
                <a:solidFill>
                  <a:schemeClr val="tx1">
                    <a:lumMod val="65000"/>
                    <a:lumOff val="35000"/>
                  </a:schemeClr>
                </a:solidFill>
                <a:effectLst/>
                <a:latin typeface="+mn-lt"/>
                <a:ea typeface="+mn-ea"/>
                <a:cs typeface="+mn-cs"/>
              </a:rPr>
              <a:t> quam </a:t>
            </a:r>
            <a:r>
              <a:rPr lang="en-US" sz="1000" kern="1200" dirty="0" err="1" smtClean="0">
                <a:solidFill>
                  <a:schemeClr val="tx1">
                    <a:lumMod val="65000"/>
                    <a:lumOff val="35000"/>
                  </a:schemeClr>
                </a:solidFill>
                <a:effectLst/>
                <a:latin typeface="+mn-lt"/>
                <a:ea typeface="+mn-ea"/>
                <a:cs typeface="+mn-cs"/>
              </a:rPr>
              <a:t>aut</a:t>
            </a:r>
            <a:r>
              <a:rPr lang="en-US" sz="1000" kern="1200" dirty="0" smtClean="0">
                <a:solidFill>
                  <a:schemeClr val="tx1">
                    <a:lumMod val="65000"/>
                    <a:lumOff val="35000"/>
                  </a:schemeClr>
                </a:solidFill>
                <a:effectLst/>
                <a:latin typeface="+mn-lt"/>
                <a:ea typeface="+mn-ea"/>
                <a:cs typeface="+mn-cs"/>
              </a:rPr>
              <a:t> et quod </a:t>
            </a:r>
            <a:r>
              <a:rPr lang="en-US" sz="1000" kern="1200" dirty="0" err="1" smtClean="0">
                <a:solidFill>
                  <a:schemeClr val="tx1">
                    <a:lumMod val="65000"/>
                    <a:lumOff val="35000"/>
                  </a:schemeClr>
                </a:solidFill>
                <a:effectLst/>
                <a:latin typeface="+mn-lt"/>
                <a:ea typeface="+mn-ea"/>
                <a:cs typeface="+mn-cs"/>
              </a:rPr>
              <a:t>enim</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verum</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fugias</a:t>
            </a:r>
            <a:r>
              <a:rPr lang="en-US" sz="1000" kern="1200" dirty="0" smtClean="0">
                <a:solidFill>
                  <a:schemeClr val="tx1">
                    <a:lumMod val="65000"/>
                    <a:lumOff val="35000"/>
                  </a:schemeClr>
                </a:solidFill>
                <a:effectLst/>
                <a:latin typeface="+mn-lt"/>
                <a:ea typeface="+mn-ea"/>
                <a:cs typeface="+mn-cs"/>
              </a:rPr>
              <a:t> quae </a:t>
            </a:r>
            <a:r>
              <a:rPr lang="en-US" sz="1000" kern="1200" dirty="0" err="1" smtClean="0">
                <a:solidFill>
                  <a:schemeClr val="tx1">
                    <a:lumMod val="65000"/>
                    <a:lumOff val="35000"/>
                  </a:schemeClr>
                </a:solidFill>
                <a:effectLst/>
                <a:latin typeface="+mn-lt"/>
                <a:ea typeface="+mn-ea"/>
                <a:cs typeface="+mn-cs"/>
              </a:rPr>
              <a:t>magnatur</a:t>
            </a:r>
            <a:r>
              <a:rPr lang="en-US" sz="1000" kern="1200" dirty="0" smtClean="0">
                <a:solidFill>
                  <a:schemeClr val="tx1">
                    <a:lumMod val="65000"/>
                    <a:lumOff val="35000"/>
                  </a:schemeClr>
                </a:solidFill>
                <a:effectLst/>
                <a:latin typeface="+mn-lt"/>
                <a:ea typeface="+mn-ea"/>
                <a:cs typeface="+mn-cs"/>
              </a:rPr>
              <a:t> mi, </a:t>
            </a:r>
            <a:r>
              <a:rPr lang="en-US" sz="1000" kern="1200" dirty="0" err="1" smtClean="0">
                <a:solidFill>
                  <a:schemeClr val="tx1">
                    <a:lumMod val="65000"/>
                    <a:lumOff val="35000"/>
                  </a:schemeClr>
                </a:solidFill>
                <a:effectLst/>
                <a:latin typeface="+mn-lt"/>
                <a:ea typeface="+mn-ea"/>
                <a:cs typeface="+mn-cs"/>
              </a:rPr>
              <a:t>volorit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lantior</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iatusci</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cuptaturepro</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maximint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verum</a:t>
            </a:r>
            <a:r>
              <a:rPr lang="en-US" sz="1000" kern="1200" dirty="0" smtClean="0">
                <a:solidFill>
                  <a:schemeClr val="tx1">
                    <a:lumMod val="65000"/>
                    <a:lumOff val="35000"/>
                  </a:schemeClr>
                </a:solidFill>
                <a:effectLst/>
                <a:latin typeface="+mn-lt"/>
                <a:ea typeface="+mn-ea"/>
                <a:cs typeface="+mn-cs"/>
              </a:rPr>
              <a:t> hit maiorum que </a:t>
            </a:r>
            <a:r>
              <a:rPr lang="en-US" sz="1000" kern="1200" dirty="0" err="1" smtClean="0">
                <a:solidFill>
                  <a:schemeClr val="tx1">
                    <a:lumMod val="65000"/>
                    <a:lumOff val="35000"/>
                  </a:schemeClr>
                </a:solidFill>
                <a:effectLst/>
                <a:latin typeface="+mn-lt"/>
                <a:ea typeface="+mn-ea"/>
                <a:cs typeface="+mn-cs"/>
              </a:rPr>
              <a:t>nobis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maiostiasi</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ommoloria</a:t>
            </a:r>
            <a:r>
              <a:rPr lang="en-US" sz="1000" kern="1200" dirty="0" smtClean="0">
                <a:solidFill>
                  <a:schemeClr val="tx1">
                    <a:lumMod val="65000"/>
                    <a:lumOff val="35000"/>
                  </a:schemeClr>
                </a:solidFill>
                <a:effectLst/>
                <a:latin typeface="+mn-lt"/>
                <a:ea typeface="+mn-ea"/>
                <a:cs typeface="+mn-cs"/>
              </a:rPr>
              <a:t> con re </a:t>
            </a:r>
            <a:r>
              <a:rPr lang="en-US" sz="1000" kern="1200" dirty="0" err="1" smtClean="0">
                <a:solidFill>
                  <a:schemeClr val="tx1">
                    <a:lumMod val="65000"/>
                    <a:lumOff val="35000"/>
                  </a:schemeClr>
                </a:solidFill>
                <a:effectLst/>
                <a:latin typeface="+mn-lt"/>
                <a:ea typeface="+mn-ea"/>
                <a:cs typeface="+mn-cs"/>
              </a:rPr>
              <a:t>niendit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corro</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enihitium</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intio</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denis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sedipsum</a:t>
            </a:r>
            <a:r>
              <a:rPr lang="en-US" sz="1000" kern="1200" dirty="0" smtClean="0">
                <a:solidFill>
                  <a:schemeClr val="tx1">
                    <a:lumMod val="65000"/>
                    <a:lumOff val="35000"/>
                  </a:schemeClr>
                </a:solidFill>
                <a:effectLst/>
                <a:latin typeface="+mn-lt"/>
                <a:ea typeface="+mn-ea"/>
                <a:cs typeface="+mn-cs"/>
              </a:rPr>
              <a:t> qui </a:t>
            </a:r>
            <a:r>
              <a:rPr lang="en-US" sz="1000" kern="1200" dirty="0" err="1" smtClean="0">
                <a:solidFill>
                  <a:schemeClr val="tx1">
                    <a:lumMod val="65000"/>
                    <a:lumOff val="35000"/>
                  </a:schemeClr>
                </a:solidFill>
                <a:effectLst/>
                <a:latin typeface="+mn-lt"/>
                <a:ea typeface="+mn-ea"/>
                <a:cs typeface="+mn-cs"/>
              </a:rPr>
              <a:t>omnis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elis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eos</a:t>
            </a:r>
            <a:r>
              <a:rPr lang="en-US" sz="1000" kern="1200" dirty="0" smtClean="0">
                <a:solidFill>
                  <a:schemeClr val="tx1">
                    <a:lumMod val="65000"/>
                    <a:lumOff val="35000"/>
                  </a:schemeClr>
                </a:solidFill>
                <a:effectLst/>
                <a:latin typeface="+mn-lt"/>
                <a:ea typeface="+mn-ea"/>
                <a:cs typeface="+mn-cs"/>
              </a:rPr>
              <a:t> res </a:t>
            </a:r>
            <a:r>
              <a:rPr lang="en-US" sz="1000" kern="1200" dirty="0" err="1" smtClean="0">
                <a:solidFill>
                  <a:schemeClr val="tx1">
                    <a:lumMod val="65000"/>
                    <a:lumOff val="35000"/>
                  </a:schemeClr>
                </a:solidFill>
                <a:effectLst/>
                <a:latin typeface="+mn-lt"/>
                <a:ea typeface="+mn-ea"/>
                <a:cs typeface="+mn-cs"/>
              </a:rPr>
              <a:t>dolupta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tescidestis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exerio</a:t>
            </a:r>
            <a:r>
              <a:rPr lang="en-US" sz="1000" kern="1200" dirty="0" smtClean="0">
                <a:solidFill>
                  <a:schemeClr val="tx1">
                    <a:lumMod val="65000"/>
                    <a:lumOff val="35000"/>
                  </a:schemeClr>
                </a:solidFill>
                <a:effectLst/>
                <a:latin typeface="+mn-lt"/>
                <a:ea typeface="+mn-ea"/>
                <a:cs typeface="+mn-cs"/>
              </a:rPr>
              <a:t>.</a:t>
            </a:r>
            <a:endParaRPr lang="en-US" sz="1000" kern="1200" dirty="0">
              <a:solidFill>
                <a:schemeClr val="tx1">
                  <a:lumMod val="65000"/>
                  <a:lumOff val="35000"/>
                </a:schemeClr>
              </a:solidFill>
              <a:effectLst/>
              <a:latin typeface="+mn-lt"/>
              <a:ea typeface="+mn-ea"/>
              <a:cs typeface="+mn-cs"/>
            </a:endParaRPr>
          </a:p>
        </p:txBody>
      </p:sp>
      <p:sp>
        <p:nvSpPr>
          <p:cNvPr id="9" name="TextBox 8"/>
          <p:cNvSpPr txBox="1"/>
          <p:nvPr userDrawn="1"/>
        </p:nvSpPr>
        <p:spPr>
          <a:xfrm>
            <a:off x="551172" y="599739"/>
            <a:ext cx="2877432" cy="400110"/>
          </a:xfrm>
          <a:prstGeom prst="rect">
            <a:avLst/>
          </a:prstGeom>
          <a:noFill/>
        </p:spPr>
        <p:txBody>
          <a:bodyPr wrap="square" rtlCol="0" anchor="t" anchorCtr="0">
            <a:spAutoFit/>
          </a:bodyPr>
          <a:lstStyle/>
          <a:p>
            <a:pPr algn="l"/>
            <a:r>
              <a:rPr lang="en-US" sz="2000" spc="300" baseline="0" dirty="0" smtClean="0">
                <a:solidFill>
                  <a:srgbClr val="00B0F0"/>
                </a:solidFill>
                <a:latin typeface="+mj-lt"/>
                <a:ea typeface="Verdana" charset="0"/>
                <a:cs typeface="Verdana" charset="0"/>
              </a:rPr>
              <a:t>Page title here</a:t>
            </a:r>
          </a:p>
        </p:txBody>
      </p:sp>
    </p:spTree>
    <p:extLst/>
  </p:cSld>
  <p:clrMapOvr>
    <a:masterClrMapping/>
  </p:clrMapOvr>
  <p:transition spd="slow">
    <p:push/>
  </p:transition>
  <p:timing>
    <p:tnLst>
      <p:par>
        <p:cTn id="1" dur="indefinite" restart="never" nodeType="tmRoot"/>
      </p:par>
    </p:tnLst>
  </p:timing>
  <p:extLst mod="1">
    <p:ext uri="{DCECCB84-F9BA-43D5-87BE-67443E8EF086}">
      <p15:sldGuideLst xmlns:p15="http://schemas.microsoft.com/office/powerpoint/2012/main" xmlns="">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ption 2">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1447535" y="1906713"/>
            <a:ext cx="4636695" cy="3323987"/>
          </a:xfrm>
          <a:prstGeom prst="rect">
            <a:avLst/>
          </a:prstGeom>
          <a:noFill/>
        </p:spPr>
        <p:txBody>
          <a:bodyPr wrap="square" rtlCol="0">
            <a:spAutoFit/>
          </a:bodyPr>
          <a:lstStyle/>
          <a:p>
            <a:pPr marL="400050" indent="-400050">
              <a:lnSpc>
                <a:spcPct val="200000"/>
              </a:lnSpc>
              <a:buFont typeface="Arial" charset="0"/>
              <a:buChar char="•"/>
            </a:pPr>
            <a:r>
              <a:rPr lang="en-US" sz="1400" kern="1200" dirty="0" err="1" smtClean="0">
                <a:solidFill>
                  <a:schemeClr val="tx1">
                    <a:lumMod val="65000"/>
                    <a:lumOff val="35000"/>
                  </a:schemeClr>
                </a:solidFill>
                <a:effectLst/>
                <a:latin typeface="+mn-lt"/>
                <a:ea typeface="+mn-ea"/>
                <a:cs typeface="+mn-cs"/>
              </a:rPr>
              <a:t>Giaecus</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elibus</a:t>
            </a:r>
            <a:r>
              <a:rPr lang="en-US" sz="1400" kern="1200" dirty="0" smtClean="0">
                <a:solidFill>
                  <a:schemeClr val="tx1">
                    <a:lumMod val="65000"/>
                    <a:lumOff val="35000"/>
                  </a:schemeClr>
                </a:solidFill>
                <a:effectLst/>
                <a:latin typeface="+mn-lt"/>
                <a:ea typeface="+mn-ea"/>
                <a:cs typeface="+mn-cs"/>
              </a:rPr>
              <a:t> re con </a:t>
            </a:r>
            <a:r>
              <a:rPr lang="en-US" sz="1400" kern="1200" dirty="0" err="1" smtClean="0">
                <a:solidFill>
                  <a:schemeClr val="tx1">
                    <a:lumMod val="65000"/>
                    <a:lumOff val="35000"/>
                  </a:schemeClr>
                </a:solidFill>
                <a:effectLst/>
                <a:latin typeface="+mn-lt"/>
                <a:ea typeface="+mn-ea"/>
                <a:cs typeface="+mn-cs"/>
              </a:rPr>
              <a:t>everesto</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quia</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dolo</a:t>
            </a:r>
            <a:endParaRPr lang="en-US" sz="1400" kern="1200" dirty="0" smtClean="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smtClean="0">
                <a:solidFill>
                  <a:schemeClr val="tx1">
                    <a:lumMod val="65000"/>
                    <a:lumOff val="35000"/>
                  </a:schemeClr>
                </a:solidFill>
                <a:effectLst/>
                <a:latin typeface="+mn-lt"/>
                <a:ea typeface="+mn-ea"/>
                <a:cs typeface="+mn-cs"/>
              </a:rPr>
              <a:t>Giaecus</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elibus</a:t>
            </a:r>
            <a:r>
              <a:rPr lang="en-US" sz="1400" kern="1200" dirty="0" smtClean="0">
                <a:solidFill>
                  <a:schemeClr val="tx1">
                    <a:lumMod val="65000"/>
                    <a:lumOff val="35000"/>
                  </a:schemeClr>
                </a:solidFill>
                <a:effectLst/>
                <a:latin typeface="+mn-lt"/>
                <a:ea typeface="+mn-ea"/>
                <a:cs typeface="+mn-cs"/>
              </a:rPr>
              <a:t> re con </a:t>
            </a:r>
            <a:r>
              <a:rPr lang="en-US" sz="1400" kern="1200" dirty="0" err="1" smtClean="0">
                <a:solidFill>
                  <a:schemeClr val="tx1">
                    <a:lumMod val="65000"/>
                    <a:lumOff val="35000"/>
                  </a:schemeClr>
                </a:solidFill>
                <a:effectLst/>
                <a:latin typeface="+mn-lt"/>
                <a:ea typeface="+mn-ea"/>
                <a:cs typeface="+mn-cs"/>
              </a:rPr>
              <a:t>everesto</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quia</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dolo</a:t>
            </a:r>
            <a:endParaRPr lang="en-US" sz="1400" kern="1200" dirty="0" smtClean="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smtClean="0">
                <a:solidFill>
                  <a:schemeClr val="tx1">
                    <a:lumMod val="65000"/>
                    <a:lumOff val="35000"/>
                  </a:schemeClr>
                </a:solidFill>
                <a:effectLst/>
                <a:latin typeface="+mn-lt"/>
                <a:ea typeface="+mn-ea"/>
                <a:cs typeface="+mn-cs"/>
              </a:rPr>
              <a:t>Giaecus</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elibus</a:t>
            </a:r>
            <a:r>
              <a:rPr lang="en-US" sz="1400" kern="1200" dirty="0" smtClean="0">
                <a:solidFill>
                  <a:schemeClr val="tx1">
                    <a:lumMod val="65000"/>
                    <a:lumOff val="35000"/>
                  </a:schemeClr>
                </a:solidFill>
                <a:effectLst/>
                <a:latin typeface="+mn-lt"/>
                <a:ea typeface="+mn-ea"/>
                <a:cs typeface="+mn-cs"/>
              </a:rPr>
              <a:t> re con </a:t>
            </a:r>
            <a:r>
              <a:rPr lang="en-US" sz="1400" kern="1200" dirty="0" err="1" smtClean="0">
                <a:solidFill>
                  <a:schemeClr val="tx1">
                    <a:lumMod val="65000"/>
                    <a:lumOff val="35000"/>
                  </a:schemeClr>
                </a:solidFill>
                <a:effectLst/>
                <a:latin typeface="+mn-lt"/>
                <a:ea typeface="+mn-ea"/>
                <a:cs typeface="+mn-cs"/>
              </a:rPr>
              <a:t>everesto</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quia</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dolo</a:t>
            </a:r>
            <a:endParaRPr lang="en-US" sz="1400" kern="1200" dirty="0" smtClean="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smtClean="0">
                <a:solidFill>
                  <a:schemeClr val="tx1">
                    <a:lumMod val="65000"/>
                    <a:lumOff val="35000"/>
                  </a:schemeClr>
                </a:solidFill>
                <a:effectLst/>
                <a:latin typeface="+mn-lt"/>
                <a:ea typeface="+mn-ea"/>
                <a:cs typeface="+mn-cs"/>
              </a:rPr>
              <a:t>Giaecus</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elibus</a:t>
            </a:r>
            <a:r>
              <a:rPr lang="en-US" sz="1400" kern="1200" dirty="0" smtClean="0">
                <a:solidFill>
                  <a:schemeClr val="tx1">
                    <a:lumMod val="65000"/>
                    <a:lumOff val="35000"/>
                  </a:schemeClr>
                </a:solidFill>
                <a:effectLst/>
                <a:latin typeface="+mn-lt"/>
                <a:ea typeface="+mn-ea"/>
                <a:cs typeface="+mn-cs"/>
              </a:rPr>
              <a:t> re con </a:t>
            </a:r>
            <a:r>
              <a:rPr lang="en-US" sz="1400" kern="1200" dirty="0" err="1" smtClean="0">
                <a:solidFill>
                  <a:schemeClr val="tx1">
                    <a:lumMod val="65000"/>
                    <a:lumOff val="35000"/>
                  </a:schemeClr>
                </a:solidFill>
                <a:effectLst/>
                <a:latin typeface="+mn-lt"/>
                <a:ea typeface="+mn-ea"/>
                <a:cs typeface="+mn-cs"/>
              </a:rPr>
              <a:t>everesto</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quia</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dolo</a:t>
            </a:r>
            <a:endParaRPr lang="en-US" sz="1400" kern="1200" dirty="0" smtClean="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smtClean="0">
                <a:solidFill>
                  <a:schemeClr val="tx1">
                    <a:lumMod val="65000"/>
                    <a:lumOff val="35000"/>
                  </a:schemeClr>
                </a:solidFill>
                <a:effectLst/>
                <a:latin typeface="+mn-lt"/>
                <a:ea typeface="+mn-ea"/>
                <a:cs typeface="+mn-cs"/>
              </a:rPr>
              <a:t>Giaecus</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elibus</a:t>
            </a:r>
            <a:r>
              <a:rPr lang="en-US" sz="1400" kern="1200" dirty="0" smtClean="0">
                <a:solidFill>
                  <a:schemeClr val="tx1">
                    <a:lumMod val="65000"/>
                    <a:lumOff val="35000"/>
                  </a:schemeClr>
                </a:solidFill>
                <a:effectLst/>
                <a:latin typeface="+mn-lt"/>
                <a:ea typeface="+mn-ea"/>
                <a:cs typeface="+mn-cs"/>
              </a:rPr>
              <a:t> re con </a:t>
            </a:r>
            <a:r>
              <a:rPr lang="en-US" sz="1400" kern="1200" dirty="0" err="1" smtClean="0">
                <a:solidFill>
                  <a:schemeClr val="tx1">
                    <a:lumMod val="65000"/>
                    <a:lumOff val="35000"/>
                  </a:schemeClr>
                </a:solidFill>
                <a:effectLst/>
                <a:latin typeface="+mn-lt"/>
                <a:ea typeface="+mn-ea"/>
                <a:cs typeface="+mn-cs"/>
              </a:rPr>
              <a:t>everesto</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quia</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dolo</a:t>
            </a:r>
            <a:endParaRPr lang="en-US" sz="1400" kern="1200" dirty="0" smtClean="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smtClean="0">
                <a:solidFill>
                  <a:schemeClr val="tx1">
                    <a:lumMod val="65000"/>
                    <a:lumOff val="35000"/>
                  </a:schemeClr>
                </a:solidFill>
                <a:effectLst/>
                <a:latin typeface="+mn-lt"/>
                <a:ea typeface="+mn-ea"/>
                <a:cs typeface="+mn-cs"/>
              </a:rPr>
              <a:t>Giaecus</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elibus</a:t>
            </a:r>
            <a:r>
              <a:rPr lang="en-US" sz="1400" kern="1200" dirty="0" smtClean="0">
                <a:solidFill>
                  <a:schemeClr val="tx1">
                    <a:lumMod val="65000"/>
                    <a:lumOff val="35000"/>
                  </a:schemeClr>
                </a:solidFill>
                <a:effectLst/>
                <a:latin typeface="+mn-lt"/>
                <a:ea typeface="+mn-ea"/>
                <a:cs typeface="+mn-cs"/>
              </a:rPr>
              <a:t> re con </a:t>
            </a:r>
            <a:r>
              <a:rPr lang="en-US" sz="1400" kern="1200" dirty="0" err="1" smtClean="0">
                <a:solidFill>
                  <a:schemeClr val="tx1">
                    <a:lumMod val="65000"/>
                    <a:lumOff val="35000"/>
                  </a:schemeClr>
                </a:solidFill>
                <a:effectLst/>
                <a:latin typeface="+mn-lt"/>
                <a:ea typeface="+mn-ea"/>
                <a:cs typeface="+mn-cs"/>
              </a:rPr>
              <a:t>everesto</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quia</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dolo</a:t>
            </a:r>
            <a:endParaRPr lang="en-US" sz="1400" kern="1200" dirty="0" smtClean="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smtClean="0">
                <a:solidFill>
                  <a:schemeClr val="tx1">
                    <a:lumMod val="65000"/>
                    <a:lumOff val="35000"/>
                  </a:schemeClr>
                </a:solidFill>
                <a:effectLst/>
                <a:latin typeface="+mn-lt"/>
                <a:ea typeface="+mn-ea"/>
                <a:cs typeface="+mn-cs"/>
              </a:rPr>
              <a:t>Giaecus</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elibus</a:t>
            </a:r>
            <a:r>
              <a:rPr lang="en-US" sz="1400" kern="1200" dirty="0" smtClean="0">
                <a:solidFill>
                  <a:schemeClr val="tx1">
                    <a:lumMod val="65000"/>
                    <a:lumOff val="35000"/>
                  </a:schemeClr>
                </a:solidFill>
                <a:effectLst/>
                <a:latin typeface="+mn-lt"/>
                <a:ea typeface="+mn-ea"/>
                <a:cs typeface="+mn-cs"/>
              </a:rPr>
              <a:t> re con </a:t>
            </a:r>
            <a:r>
              <a:rPr lang="en-US" sz="1400" kern="1200" dirty="0" err="1" smtClean="0">
                <a:solidFill>
                  <a:schemeClr val="tx1">
                    <a:lumMod val="65000"/>
                    <a:lumOff val="35000"/>
                  </a:schemeClr>
                </a:solidFill>
                <a:effectLst/>
                <a:latin typeface="+mn-lt"/>
                <a:ea typeface="+mn-ea"/>
                <a:cs typeface="+mn-cs"/>
              </a:rPr>
              <a:t>everesto</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quia</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dolo</a:t>
            </a:r>
            <a:endParaRPr lang="en-US" sz="1400" kern="1200" dirty="0" smtClean="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100000"/>
              </a:lnSpc>
              <a:spcBef>
                <a:spcPts val="0"/>
              </a:spcBef>
              <a:spcAft>
                <a:spcPts val="0"/>
              </a:spcAft>
              <a:buClrTx/>
              <a:buSzTx/>
              <a:buFont typeface="+mj-lt"/>
              <a:buAutoNum type="arabicPeriod"/>
              <a:tabLst/>
              <a:defRPr/>
            </a:pPr>
            <a:endParaRPr lang="en-US" sz="1400" kern="1200" dirty="0" smtClean="0">
              <a:solidFill>
                <a:schemeClr val="tx1">
                  <a:lumMod val="65000"/>
                  <a:lumOff val="35000"/>
                </a:schemeClr>
              </a:solidFill>
              <a:effectLst/>
              <a:latin typeface="+mn-lt"/>
              <a:ea typeface="+mn-ea"/>
              <a:cs typeface="+mn-cs"/>
            </a:endParaRPr>
          </a:p>
        </p:txBody>
      </p:sp>
      <p:sp>
        <p:nvSpPr>
          <p:cNvPr id="5" name="TextBox 4"/>
          <p:cNvSpPr txBox="1"/>
          <p:nvPr userDrawn="1"/>
        </p:nvSpPr>
        <p:spPr>
          <a:xfrm>
            <a:off x="551172" y="599739"/>
            <a:ext cx="2877432" cy="400110"/>
          </a:xfrm>
          <a:prstGeom prst="rect">
            <a:avLst/>
          </a:prstGeom>
          <a:noFill/>
        </p:spPr>
        <p:txBody>
          <a:bodyPr wrap="square" rtlCol="0" anchor="t" anchorCtr="0">
            <a:spAutoFit/>
          </a:bodyPr>
          <a:lstStyle/>
          <a:p>
            <a:pPr algn="l"/>
            <a:r>
              <a:rPr lang="en-US" sz="2000" spc="300" baseline="0" dirty="0" smtClean="0">
                <a:solidFill>
                  <a:srgbClr val="00B0F0"/>
                </a:solidFill>
                <a:latin typeface="Verdana" charset="0"/>
                <a:ea typeface="Verdana" charset="0"/>
                <a:cs typeface="Verdana" charset="0"/>
              </a:rPr>
              <a:t>Page title here</a:t>
            </a:r>
          </a:p>
        </p:txBody>
      </p:sp>
    </p:spTree>
    <p:extLst/>
  </p:cSld>
  <p:clrMapOvr>
    <a:masterClrMapping/>
  </p:clrMapOvr>
  <p:transition spd="slow">
    <p:push/>
  </p:transition>
  <p:timing>
    <p:tnLst>
      <p:par>
        <p:cTn id="1" dur="indefinite" restart="never" nodeType="tmRoot"/>
      </p:par>
    </p:tnLst>
  </p:timing>
  <p:extLst mod="1">
    <p:ext uri="{DCECCB84-F9BA-43D5-87BE-67443E8EF086}">
      <p15:sldGuideLst xmlns:p15="http://schemas.microsoft.com/office/powerpoint/2012/main" xmlns="">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ption 3">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1387334" y="1957133"/>
            <a:ext cx="3466587" cy="3300134"/>
          </a:xfrm>
          <a:prstGeom prst="rect">
            <a:avLst/>
          </a:prstGeom>
          <a:noFill/>
        </p:spPr>
        <p:txBody>
          <a:bodyPr wrap="square" rtlCol="0">
            <a:spAutoFit/>
          </a:bodyPr>
          <a:lstStyle/>
          <a:p>
            <a:pPr>
              <a:lnSpc>
                <a:spcPct val="150000"/>
              </a:lnSpc>
            </a:pPr>
            <a:r>
              <a:rPr lang="en-US" sz="1000" kern="1200" dirty="0" err="1" smtClean="0">
                <a:solidFill>
                  <a:schemeClr val="tx1">
                    <a:lumMod val="65000"/>
                    <a:lumOff val="35000"/>
                  </a:schemeClr>
                </a:solidFill>
                <a:effectLst/>
                <a:latin typeface="+mn-lt"/>
                <a:ea typeface="+mn-ea"/>
                <a:cs typeface="+mn-cs"/>
              </a:rPr>
              <a:t>Vit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vendicatet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latius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Giaecus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elibus</a:t>
            </a:r>
            <a:r>
              <a:rPr lang="en-US" sz="1000" kern="1200" dirty="0" smtClean="0">
                <a:solidFill>
                  <a:schemeClr val="tx1">
                    <a:lumMod val="65000"/>
                    <a:lumOff val="35000"/>
                  </a:schemeClr>
                </a:solidFill>
                <a:effectLst/>
                <a:latin typeface="+mn-lt"/>
                <a:ea typeface="+mn-ea"/>
                <a:cs typeface="+mn-cs"/>
              </a:rPr>
              <a:t> re con </a:t>
            </a:r>
            <a:r>
              <a:rPr lang="en-US" sz="1000" kern="1200" dirty="0" err="1" smtClean="0">
                <a:solidFill>
                  <a:schemeClr val="tx1">
                    <a:lumMod val="65000"/>
                    <a:lumOff val="35000"/>
                  </a:schemeClr>
                </a:solidFill>
                <a:effectLst/>
                <a:latin typeface="+mn-lt"/>
                <a:ea typeface="+mn-ea"/>
                <a:cs typeface="+mn-cs"/>
              </a:rPr>
              <a:t>everesto</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quia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dolo</a:t>
            </a:r>
            <a:r>
              <a:rPr lang="en-US" sz="1000" kern="1200" dirty="0" smtClean="0">
                <a:solidFill>
                  <a:schemeClr val="tx1">
                    <a:lumMod val="65000"/>
                    <a:lumOff val="35000"/>
                  </a:schemeClr>
                </a:solidFill>
                <a:effectLst/>
                <a:latin typeface="+mn-lt"/>
                <a:ea typeface="+mn-ea"/>
                <a:cs typeface="+mn-cs"/>
              </a:rPr>
              <a:t> quam </a:t>
            </a:r>
            <a:r>
              <a:rPr lang="en-US" sz="1000" kern="1200" dirty="0" err="1" smtClean="0">
                <a:solidFill>
                  <a:schemeClr val="tx1">
                    <a:lumMod val="65000"/>
                    <a:lumOff val="35000"/>
                  </a:schemeClr>
                </a:solidFill>
                <a:effectLst/>
                <a:latin typeface="+mn-lt"/>
                <a:ea typeface="+mn-ea"/>
                <a:cs typeface="+mn-cs"/>
              </a:rPr>
              <a:t>volore</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molorrore</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quia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autem</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doluptate</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lautent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occatur</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Equatia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epediaspicia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nonsequi</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aut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volori</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sunt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voluptas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aut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optatem</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poribus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apis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ra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si</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ommolo</a:t>
            </a:r>
            <a:r>
              <a:rPr lang="en-US" sz="1000" kern="1200" dirty="0" smtClean="0">
                <a:solidFill>
                  <a:schemeClr val="tx1">
                    <a:lumMod val="65000"/>
                    <a:lumOff val="35000"/>
                  </a:schemeClr>
                </a:solidFill>
                <a:effectLst/>
                <a:latin typeface="+mn-lt"/>
                <a:ea typeface="+mn-ea"/>
                <a:cs typeface="+mn-cs"/>
              </a:rPr>
              <a:t> min pore, </a:t>
            </a:r>
            <a:r>
              <a:rPr lang="en-US" sz="1000" kern="1200" dirty="0" err="1" smtClean="0">
                <a:solidFill>
                  <a:schemeClr val="tx1">
                    <a:lumMod val="65000"/>
                    <a:lumOff val="35000"/>
                  </a:schemeClr>
                </a:solidFill>
                <a:effectLst/>
                <a:latin typeface="+mn-lt"/>
                <a:ea typeface="+mn-ea"/>
                <a:cs typeface="+mn-cs"/>
              </a:rPr>
              <a:t>conserro</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modit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prae</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dollese</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ntempos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sundempore</a:t>
            </a:r>
            <a:r>
              <a:rPr lang="en-US" sz="1000" kern="1200" dirty="0" smtClean="0">
                <a:solidFill>
                  <a:schemeClr val="tx1">
                    <a:lumMod val="65000"/>
                    <a:lumOff val="35000"/>
                  </a:schemeClr>
                </a:solidFill>
                <a:effectLst/>
                <a:latin typeface="+mn-lt"/>
                <a:ea typeface="+mn-ea"/>
                <a:cs typeface="+mn-cs"/>
              </a:rPr>
              <a:t> nus.</a:t>
            </a:r>
          </a:p>
          <a:p>
            <a:pPr>
              <a:lnSpc>
                <a:spcPct val="150000"/>
              </a:lnSpc>
            </a:pPr>
            <a:endParaRPr lang="en-US" sz="1000" kern="1200" dirty="0" smtClean="0">
              <a:solidFill>
                <a:schemeClr val="tx1">
                  <a:lumMod val="65000"/>
                  <a:lumOff val="35000"/>
                </a:schemeClr>
              </a:solidFill>
              <a:effectLst/>
              <a:latin typeface="+mn-lt"/>
              <a:ea typeface="+mn-ea"/>
              <a:cs typeface="+mn-cs"/>
            </a:endParaRPr>
          </a:p>
          <a:p>
            <a:pPr>
              <a:lnSpc>
                <a:spcPct val="150000"/>
              </a:lnSpc>
            </a:pPr>
            <a:r>
              <a:rPr lang="en-US" sz="1000" kern="1200" dirty="0" err="1" smtClean="0">
                <a:solidFill>
                  <a:schemeClr val="tx1">
                    <a:lumMod val="65000"/>
                    <a:lumOff val="35000"/>
                  </a:schemeClr>
                </a:solidFill>
                <a:effectLst/>
                <a:latin typeface="+mn-lt"/>
                <a:ea typeface="+mn-ea"/>
                <a:cs typeface="+mn-cs"/>
              </a:rPr>
              <a:t>Rion</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rehento</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ruptas</a:t>
            </a:r>
            <a:r>
              <a:rPr lang="en-US" sz="1000" kern="1200" dirty="0" smtClean="0">
                <a:solidFill>
                  <a:schemeClr val="tx1">
                    <a:lumMod val="65000"/>
                    <a:lumOff val="35000"/>
                  </a:schemeClr>
                </a:solidFill>
                <a:effectLst/>
                <a:latin typeface="+mn-lt"/>
                <a:ea typeface="+mn-ea"/>
                <a:cs typeface="+mn-cs"/>
              </a:rPr>
              <a:t> el </a:t>
            </a:r>
            <a:r>
              <a:rPr lang="en-US" sz="1000" kern="1200" dirty="0" err="1" smtClean="0">
                <a:solidFill>
                  <a:schemeClr val="tx1">
                    <a:lumMod val="65000"/>
                    <a:lumOff val="35000"/>
                  </a:schemeClr>
                </a:solidFill>
                <a:effectLst/>
                <a:latin typeface="+mn-lt"/>
                <a:ea typeface="+mn-ea"/>
                <a:cs typeface="+mn-cs"/>
              </a:rPr>
              <a:t>molupta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eruptatibusa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dolorum</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dolores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tiundipid</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estiuntem</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esequas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voluptae</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voluptiunt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facea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cus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idendis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molupta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doluptas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doluptas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aditas</a:t>
            </a:r>
            <a:r>
              <a:rPr lang="en-US" sz="1000" kern="1200" dirty="0" smtClean="0">
                <a:solidFill>
                  <a:schemeClr val="tx1">
                    <a:lumMod val="65000"/>
                    <a:lumOff val="35000"/>
                  </a:schemeClr>
                </a:solidFill>
                <a:effectLst/>
                <a:latin typeface="+mn-lt"/>
                <a:ea typeface="+mn-ea"/>
                <a:cs typeface="+mn-cs"/>
              </a:rPr>
              <a:t> et et </a:t>
            </a:r>
            <a:r>
              <a:rPr lang="en-US" sz="1000" kern="1200" dirty="0" err="1" smtClean="0">
                <a:solidFill>
                  <a:schemeClr val="tx1">
                    <a:lumMod val="65000"/>
                    <a:lumOff val="35000"/>
                  </a:schemeClr>
                </a:solidFill>
                <a:effectLst/>
                <a:latin typeface="+mn-lt"/>
                <a:ea typeface="+mn-ea"/>
                <a:cs typeface="+mn-cs"/>
              </a:rPr>
              <a:t>ra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nam</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omnis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simusdandel</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imillab</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orrumquis</a:t>
            </a:r>
            <a:r>
              <a:rPr lang="en-US" sz="1000" kern="1200" dirty="0" smtClean="0">
                <a:solidFill>
                  <a:schemeClr val="tx1">
                    <a:lumMod val="65000"/>
                    <a:lumOff val="35000"/>
                  </a:schemeClr>
                </a:solidFill>
                <a:effectLst/>
                <a:latin typeface="+mn-lt"/>
                <a:ea typeface="+mn-ea"/>
                <a:cs typeface="+mn-cs"/>
              </a:rPr>
              <a:t> que </a:t>
            </a:r>
            <a:r>
              <a:rPr lang="en-US" sz="1000" kern="1200" dirty="0" err="1" smtClean="0">
                <a:solidFill>
                  <a:schemeClr val="tx1">
                    <a:lumMod val="65000"/>
                    <a:lumOff val="35000"/>
                  </a:schemeClr>
                </a:solidFill>
                <a:effectLst/>
                <a:latin typeface="+mn-lt"/>
                <a:ea typeface="+mn-ea"/>
                <a:cs typeface="+mn-cs"/>
              </a:rPr>
              <a:t>porrum</a:t>
            </a:r>
            <a:r>
              <a:rPr lang="en-US" sz="1000" kern="1200" dirty="0" smtClean="0">
                <a:solidFill>
                  <a:schemeClr val="tx1">
                    <a:lumMod val="65000"/>
                    <a:lumOff val="35000"/>
                  </a:schemeClr>
                </a:solidFill>
                <a:effectLst/>
                <a:latin typeface="+mn-lt"/>
                <a:ea typeface="+mn-ea"/>
                <a:cs typeface="+mn-cs"/>
              </a:rPr>
              <a:t> quam </a:t>
            </a:r>
            <a:r>
              <a:rPr lang="en-US" sz="1000" kern="1200" dirty="0" err="1" smtClean="0">
                <a:solidFill>
                  <a:schemeClr val="tx1">
                    <a:lumMod val="65000"/>
                    <a:lumOff val="35000"/>
                  </a:schemeClr>
                </a:solidFill>
                <a:effectLst/>
                <a:latin typeface="+mn-lt"/>
                <a:ea typeface="+mn-ea"/>
                <a:cs typeface="+mn-cs"/>
              </a:rPr>
              <a:t>aut</a:t>
            </a:r>
            <a:r>
              <a:rPr lang="en-US" sz="1000" kern="1200" dirty="0" smtClean="0">
                <a:solidFill>
                  <a:schemeClr val="tx1">
                    <a:lumMod val="65000"/>
                    <a:lumOff val="35000"/>
                  </a:schemeClr>
                </a:solidFill>
                <a:effectLst/>
                <a:latin typeface="+mn-lt"/>
                <a:ea typeface="+mn-ea"/>
                <a:cs typeface="+mn-cs"/>
              </a:rPr>
              <a:t> et quod </a:t>
            </a:r>
            <a:r>
              <a:rPr lang="en-US" sz="1000" kern="1200" dirty="0" err="1" smtClean="0">
                <a:solidFill>
                  <a:schemeClr val="tx1">
                    <a:lumMod val="65000"/>
                    <a:lumOff val="35000"/>
                  </a:schemeClr>
                </a:solidFill>
                <a:effectLst/>
                <a:latin typeface="+mn-lt"/>
                <a:ea typeface="+mn-ea"/>
                <a:cs typeface="+mn-cs"/>
              </a:rPr>
              <a:t>enim</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verum</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fugias</a:t>
            </a:r>
            <a:r>
              <a:rPr lang="en-US" sz="1000" kern="1200" dirty="0" smtClean="0">
                <a:solidFill>
                  <a:schemeClr val="tx1">
                    <a:lumMod val="65000"/>
                    <a:lumOff val="35000"/>
                  </a:schemeClr>
                </a:solidFill>
                <a:effectLst/>
                <a:latin typeface="+mn-lt"/>
                <a:ea typeface="+mn-ea"/>
                <a:cs typeface="+mn-cs"/>
              </a:rPr>
              <a:t> quae </a:t>
            </a:r>
            <a:r>
              <a:rPr lang="en-US" sz="1000" kern="1200" dirty="0" err="1" smtClean="0">
                <a:solidFill>
                  <a:schemeClr val="tx1">
                    <a:lumMod val="65000"/>
                    <a:lumOff val="35000"/>
                  </a:schemeClr>
                </a:solidFill>
                <a:effectLst/>
                <a:latin typeface="+mn-lt"/>
                <a:ea typeface="+mn-ea"/>
                <a:cs typeface="+mn-cs"/>
              </a:rPr>
              <a:t>magnatur</a:t>
            </a:r>
            <a:r>
              <a:rPr lang="en-US" sz="1000" kern="1200" dirty="0" smtClean="0">
                <a:solidFill>
                  <a:schemeClr val="tx1">
                    <a:lumMod val="65000"/>
                    <a:lumOff val="35000"/>
                  </a:schemeClr>
                </a:solidFill>
                <a:effectLst/>
                <a:latin typeface="+mn-lt"/>
                <a:ea typeface="+mn-ea"/>
                <a:cs typeface="+mn-cs"/>
              </a:rPr>
              <a:t> mi, </a:t>
            </a:r>
            <a:r>
              <a:rPr lang="en-US" sz="1000" kern="1200" dirty="0" err="1" smtClean="0">
                <a:solidFill>
                  <a:schemeClr val="tx1">
                    <a:lumMod val="65000"/>
                    <a:lumOff val="35000"/>
                  </a:schemeClr>
                </a:solidFill>
                <a:effectLst/>
                <a:latin typeface="+mn-lt"/>
                <a:ea typeface="+mn-ea"/>
                <a:cs typeface="+mn-cs"/>
              </a:rPr>
              <a:t>volorit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lantior</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iatusci</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cuptaturepro</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maximint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verum</a:t>
            </a:r>
            <a:r>
              <a:rPr lang="en-US" sz="1000" kern="1200" dirty="0" smtClean="0">
                <a:solidFill>
                  <a:schemeClr val="tx1">
                    <a:lumMod val="65000"/>
                    <a:lumOff val="35000"/>
                  </a:schemeClr>
                </a:solidFill>
                <a:effectLst/>
                <a:latin typeface="+mn-lt"/>
                <a:ea typeface="+mn-ea"/>
                <a:cs typeface="+mn-cs"/>
              </a:rPr>
              <a:t> hit maiorum que </a:t>
            </a:r>
            <a:r>
              <a:rPr lang="en-US" sz="1000" kern="1200" dirty="0" err="1" smtClean="0">
                <a:solidFill>
                  <a:schemeClr val="tx1">
                    <a:lumMod val="65000"/>
                    <a:lumOff val="35000"/>
                  </a:schemeClr>
                </a:solidFill>
                <a:effectLst/>
                <a:latin typeface="+mn-lt"/>
                <a:ea typeface="+mn-ea"/>
                <a:cs typeface="+mn-cs"/>
              </a:rPr>
              <a:t>nobis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maiostiasi</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ommoloria</a:t>
            </a:r>
            <a:r>
              <a:rPr lang="en-US" sz="1000" kern="1200" dirty="0" smtClean="0">
                <a:solidFill>
                  <a:schemeClr val="tx1">
                    <a:lumMod val="65000"/>
                    <a:lumOff val="35000"/>
                  </a:schemeClr>
                </a:solidFill>
                <a:effectLst/>
                <a:latin typeface="+mn-lt"/>
                <a:ea typeface="+mn-ea"/>
                <a:cs typeface="+mn-cs"/>
              </a:rPr>
              <a:t> con re </a:t>
            </a:r>
            <a:r>
              <a:rPr lang="en-US" sz="1000" kern="1200" dirty="0" err="1" smtClean="0">
                <a:solidFill>
                  <a:schemeClr val="tx1">
                    <a:lumMod val="65000"/>
                    <a:lumOff val="35000"/>
                  </a:schemeClr>
                </a:solidFill>
                <a:effectLst/>
                <a:latin typeface="+mn-lt"/>
                <a:ea typeface="+mn-ea"/>
                <a:cs typeface="+mn-cs"/>
              </a:rPr>
              <a:t>niendit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corro</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enihitium</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intio</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denis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sedipsum</a:t>
            </a:r>
            <a:r>
              <a:rPr lang="en-US" sz="1000" kern="1200" dirty="0" smtClean="0">
                <a:solidFill>
                  <a:schemeClr val="tx1">
                    <a:lumMod val="65000"/>
                    <a:lumOff val="35000"/>
                  </a:schemeClr>
                </a:solidFill>
                <a:effectLst/>
                <a:latin typeface="+mn-lt"/>
                <a:ea typeface="+mn-ea"/>
                <a:cs typeface="+mn-cs"/>
              </a:rPr>
              <a:t> qui </a:t>
            </a:r>
            <a:r>
              <a:rPr lang="en-US" sz="1000" kern="1200" dirty="0" err="1" smtClean="0">
                <a:solidFill>
                  <a:schemeClr val="tx1">
                    <a:lumMod val="65000"/>
                    <a:lumOff val="35000"/>
                  </a:schemeClr>
                </a:solidFill>
                <a:effectLst/>
                <a:latin typeface="+mn-lt"/>
                <a:ea typeface="+mn-ea"/>
                <a:cs typeface="+mn-cs"/>
              </a:rPr>
              <a:t>omnis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elis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eos</a:t>
            </a:r>
            <a:r>
              <a:rPr lang="en-US" sz="1000" kern="1200" dirty="0" smtClean="0">
                <a:solidFill>
                  <a:schemeClr val="tx1">
                    <a:lumMod val="65000"/>
                    <a:lumOff val="35000"/>
                  </a:schemeClr>
                </a:solidFill>
                <a:effectLst/>
                <a:latin typeface="+mn-lt"/>
                <a:ea typeface="+mn-ea"/>
                <a:cs typeface="+mn-cs"/>
              </a:rPr>
              <a:t> res </a:t>
            </a:r>
            <a:r>
              <a:rPr lang="en-US" sz="1000" kern="1200" dirty="0" err="1" smtClean="0">
                <a:solidFill>
                  <a:schemeClr val="tx1">
                    <a:lumMod val="65000"/>
                    <a:lumOff val="35000"/>
                  </a:schemeClr>
                </a:solidFill>
                <a:effectLst/>
                <a:latin typeface="+mn-lt"/>
                <a:ea typeface="+mn-ea"/>
                <a:cs typeface="+mn-cs"/>
              </a:rPr>
              <a:t>dolupta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tescidestis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exerio</a:t>
            </a:r>
            <a:r>
              <a:rPr lang="en-US" sz="1000" kern="1200" dirty="0" smtClean="0">
                <a:solidFill>
                  <a:schemeClr val="tx1">
                    <a:lumMod val="65000"/>
                    <a:lumOff val="35000"/>
                  </a:schemeClr>
                </a:solidFill>
                <a:effectLst/>
                <a:latin typeface="+mn-lt"/>
                <a:ea typeface="+mn-ea"/>
                <a:cs typeface="+mn-cs"/>
              </a:rPr>
              <a:t>.</a:t>
            </a:r>
            <a:endParaRPr lang="en-US" sz="1000" kern="1200" dirty="0">
              <a:solidFill>
                <a:schemeClr val="tx1">
                  <a:lumMod val="65000"/>
                  <a:lumOff val="35000"/>
                </a:schemeClr>
              </a:solidFill>
              <a:effectLst/>
              <a:latin typeface="+mn-lt"/>
              <a:ea typeface="+mn-ea"/>
              <a:cs typeface="+mn-cs"/>
            </a:endParaRPr>
          </a:p>
        </p:txBody>
      </p:sp>
      <p:sp>
        <p:nvSpPr>
          <p:cNvPr id="5" name="TextBox 4"/>
          <p:cNvSpPr txBox="1"/>
          <p:nvPr userDrawn="1"/>
        </p:nvSpPr>
        <p:spPr>
          <a:xfrm>
            <a:off x="5597789" y="1787730"/>
            <a:ext cx="4636695" cy="1815882"/>
          </a:xfrm>
          <a:prstGeom prst="rect">
            <a:avLst/>
          </a:prstGeom>
          <a:noFill/>
        </p:spPr>
        <p:txBody>
          <a:bodyPr wrap="square" rtlCol="0">
            <a:spAutoFit/>
          </a:bodyPr>
          <a:lstStyle/>
          <a:p>
            <a:pPr marL="400050" indent="-400050">
              <a:lnSpc>
                <a:spcPct val="200000"/>
              </a:lnSpc>
              <a:buFont typeface="Arial" charset="0"/>
              <a:buChar char="•"/>
            </a:pPr>
            <a:r>
              <a:rPr lang="en-US" sz="1400" kern="1200" dirty="0" err="1" smtClean="0">
                <a:solidFill>
                  <a:schemeClr val="tx1">
                    <a:lumMod val="65000"/>
                    <a:lumOff val="35000"/>
                  </a:schemeClr>
                </a:solidFill>
                <a:effectLst/>
                <a:latin typeface="+mn-lt"/>
                <a:ea typeface="+mn-ea"/>
                <a:cs typeface="+mn-cs"/>
              </a:rPr>
              <a:t>Giaecus</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elibus</a:t>
            </a:r>
            <a:r>
              <a:rPr lang="en-US" sz="1400" kern="1200" dirty="0" smtClean="0">
                <a:solidFill>
                  <a:schemeClr val="tx1">
                    <a:lumMod val="65000"/>
                    <a:lumOff val="35000"/>
                  </a:schemeClr>
                </a:solidFill>
                <a:effectLst/>
                <a:latin typeface="+mn-lt"/>
                <a:ea typeface="+mn-ea"/>
                <a:cs typeface="+mn-cs"/>
              </a:rPr>
              <a:t> re con </a:t>
            </a:r>
            <a:r>
              <a:rPr lang="en-US" sz="1400" kern="1200" dirty="0" err="1" smtClean="0">
                <a:solidFill>
                  <a:schemeClr val="tx1">
                    <a:lumMod val="65000"/>
                    <a:lumOff val="35000"/>
                  </a:schemeClr>
                </a:solidFill>
                <a:effectLst/>
                <a:latin typeface="+mn-lt"/>
                <a:ea typeface="+mn-ea"/>
                <a:cs typeface="+mn-cs"/>
              </a:rPr>
              <a:t>everesto</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quia</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dolo</a:t>
            </a:r>
            <a:endParaRPr lang="en-US" sz="1400" kern="1200" dirty="0" smtClean="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smtClean="0">
                <a:solidFill>
                  <a:schemeClr val="tx1">
                    <a:lumMod val="65000"/>
                    <a:lumOff val="35000"/>
                  </a:schemeClr>
                </a:solidFill>
                <a:effectLst/>
                <a:latin typeface="+mn-lt"/>
                <a:ea typeface="+mn-ea"/>
                <a:cs typeface="+mn-cs"/>
              </a:rPr>
              <a:t>Giaecus</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elibus</a:t>
            </a:r>
            <a:r>
              <a:rPr lang="en-US" sz="1400" kern="1200" dirty="0" smtClean="0">
                <a:solidFill>
                  <a:schemeClr val="tx1">
                    <a:lumMod val="65000"/>
                    <a:lumOff val="35000"/>
                  </a:schemeClr>
                </a:solidFill>
                <a:effectLst/>
                <a:latin typeface="+mn-lt"/>
                <a:ea typeface="+mn-ea"/>
                <a:cs typeface="+mn-cs"/>
              </a:rPr>
              <a:t> re con </a:t>
            </a:r>
            <a:r>
              <a:rPr lang="en-US" sz="1400" kern="1200" dirty="0" err="1" smtClean="0">
                <a:solidFill>
                  <a:schemeClr val="tx1">
                    <a:lumMod val="65000"/>
                    <a:lumOff val="35000"/>
                  </a:schemeClr>
                </a:solidFill>
                <a:effectLst/>
                <a:latin typeface="+mn-lt"/>
                <a:ea typeface="+mn-ea"/>
                <a:cs typeface="+mn-cs"/>
              </a:rPr>
              <a:t>everesto</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quia</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dolo</a:t>
            </a:r>
            <a:endParaRPr lang="en-US" sz="1400" kern="1200" dirty="0" smtClean="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smtClean="0">
                <a:solidFill>
                  <a:schemeClr val="tx1">
                    <a:lumMod val="65000"/>
                    <a:lumOff val="35000"/>
                  </a:schemeClr>
                </a:solidFill>
                <a:effectLst/>
                <a:latin typeface="+mn-lt"/>
                <a:ea typeface="+mn-ea"/>
                <a:cs typeface="+mn-cs"/>
              </a:rPr>
              <a:t>Giaecus</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elibus</a:t>
            </a:r>
            <a:r>
              <a:rPr lang="en-US" sz="1400" kern="1200" dirty="0" smtClean="0">
                <a:solidFill>
                  <a:schemeClr val="tx1">
                    <a:lumMod val="65000"/>
                    <a:lumOff val="35000"/>
                  </a:schemeClr>
                </a:solidFill>
                <a:effectLst/>
                <a:latin typeface="+mn-lt"/>
                <a:ea typeface="+mn-ea"/>
                <a:cs typeface="+mn-cs"/>
              </a:rPr>
              <a:t> re con </a:t>
            </a:r>
            <a:r>
              <a:rPr lang="en-US" sz="1400" kern="1200" dirty="0" err="1" smtClean="0">
                <a:solidFill>
                  <a:schemeClr val="tx1">
                    <a:lumMod val="65000"/>
                    <a:lumOff val="35000"/>
                  </a:schemeClr>
                </a:solidFill>
                <a:effectLst/>
                <a:latin typeface="+mn-lt"/>
                <a:ea typeface="+mn-ea"/>
                <a:cs typeface="+mn-cs"/>
              </a:rPr>
              <a:t>everesto</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quia</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dolo</a:t>
            </a:r>
            <a:endParaRPr lang="en-US" sz="1400" kern="1200" dirty="0" smtClean="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smtClean="0">
                <a:solidFill>
                  <a:schemeClr val="tx1">
                    <a:lumMod val="65000"/>
                    <a:lumOff val="35000"/>
                  </a:schemeClr>
                </a:solidFill>
                <a:effectLst/>
                <a:latin typeface="+mn-lt"/>
                <a:ea typeface="+mn-ea"/>
                <a:cs typeface="+mn-cs"/>
              </a:rPr>
              <a:t>Giaecus</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elibus</a:t>
            </a:r>
            <a:r>
              <a:rPr lang="en-US" sz="1400" kern="1200" dirty="0" smtClean="0">
                <a:solidFill>
                  <a:schemeClr val="tx1">
                    <a:lumMod val="65000"/>
                    <a:lumOff val="35000"/>
                  </a:schemeClr>
                </a:solidFill>
                <a:effectLst/>
                <a:latin typeface="+mn-lt"/>
                <a:ea typeface="+mn-ea"/>
                <a:cs typeface="+mn-cs"/>
              </a:rPr>
              <a:t> re con </a:t>
            </a:r>
            <a:r>
              <a:rPr lang="en-US" sz="1400" kern="1200" dirty="0" err="1" smtClean="0">
                <a:solidFill>
                  <a:schemeClr val="tx1">
                    <a:lumMod val="65000"/>
                    <a:lumOff val="35000"/>
                  </a:schemeClr>
                </a:solidFill>
                <a:effectLst/>
                <a:latin typeface="+mn-lt"/>
                <a:ea typeface="+mn-ea"/>
                <a:cs typeface="+mn-cs"/>
              </a:rPr>
              <a:t>everesto</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quia</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dolo</a:t>
            </a:r>
            <a:endParaRPr lang="en-US" sz="1400" kern="1200" dirty="0" smtClean="0">
              <a:solidFill>
                <a:schemeClr val="tx1">
                  <a:lumMod val="65000"/>
                  <a:lumOff val="35000"/>
                </a:schemeClr>
              </a:solidFill>
              <a:effectLst/>
              <a:latin typeface="+mn-lt"/>
              <a:ea typeface="+mn-ea"/>
              <a:cs typeface="+mn-cs"/>
            </a:endParaRPr>
          </a:p>
        </p:txBody>
      </p:sp>
      <p:sp>
        <p:nvSpPr>
          <p:cNvPr id="6" name="TextBox 5"/>
          <p:cNvSpPr txBox="1"/>
          <p:nvPr userDrawn="1"/>
        </p:nvSpPr>
        <p:spPr>
          <a:xfrm>
            <a:off x="551172" y="599739"/>
            <a:ext cx="2877432" cy="400110"/>
          </a:xfrm>
          <a:prstGeom prst="rect">
            <a:avLst/>
          </a:prstGeom>
          <a:noFill/>
        </p:spPr>
        <p:txBody>
          <a:bodyPr wrap="square" rtlCol="0" anchor="t" anchorCtr="0">
            <a:spAutoFit/>
          </a:bodyPr>
          <a:lstStyle/>
          <a:p>
            <a:pPr algn="l"/>
            <a:r>
              <a:rPr lang="en-US" sz="2000" spc="300" baseline="0" dirty="0" smtClean="0">
                <a:solidFill>
                  <a:srgbClr val="00B0F0"/>
                </a:solidFill>
                <a:latin typeface="Verdana" charset="0"/>
                <a:ea typeface="Verdana" charset="0"/>
                <a:cs typeface="Verdana" charset="0"/>
              </a:rPr>
              <a:t>Page title here</a:t>
            </a:r>
          </a:p>
        </p:txBody>
      </p:sp>
    </p:spTree>
    <p:extLst/>
  </p:cSld>
  <p:clrMapOvr>
    <a:masterClrMapping/>
  </p:clrMapOvr>
  <p:transition spd="slow">
    <p:push/>
  </p:transition>
  <p:timing>
    <p:tnLst>
      <p:par>
        <p:cTn id="1" dur="indefinite" restart="never" nodeType="tmRoot"/>
      </p:par>
    </p:tnLst>
  </p:timing>
  <p:extLst mod="1">
    <p:ext uri="{DCECCB84-F9BA-43D5-87BE-67443E8EF086}">
      <p15:sldGuideLst xmlns:p15="http://schemas.microsoft.com/office/powerpoint/2012/main" xmlns="">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27" name="Rectangle 26"/>
          <p:cNvSpPr/>
          <p:nvPr userDrawn="1"/>
        </p:nvSpPr>
        <p:spPr>
          <a:xfrm>
            <a:off x="0" y="1"/>
            <a:ext cx="12192000" cy="685799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6" name="Picture 5"/>
          <p:cNvPicPr>
            <a:picLocks noChangeAspect="1"/>
          </p:cNvPicPr>
          <p:nvPr userDrawn="1"/>
        </p:nvPicPr>
        <p:blipFill>
          <a:blip r:embed="rId2">
            <a:alphaModFix amt="7000"/>
            <a:extLst>
              <a:ext uri="{28A0092B-C50C-407E-A947-70E740481C1C}">
                <a14:useLocalDpi xmlns:a14="http://schemas.microsoft.com/office/drawing/2010/main" val="0"/>
              </a:ext>
            </a:extLst>
          </a:blip>
          <a:stretch>
            <a:fillRect/>
          </a:stretch>
        </p:blipFill>
        <p:spPr>
          <a:xfrm>
            <a:off x="7836813" y="-1672436"/>
            <a:ext cx="5645896" cy="5645894"/>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76799" y="2374392"/>
            <a:ext cx="2438400" cy="705810"/>
          </a:xfrm>
          <a:prstGeom prst="rect">
            <a:avLst/>
          </a:prstGeom>
        </p:spPr>
      </p:pic>
      <p:pic>
        <p:nvPicPr>
          <p:cNvPr id="4098" name="Picture 2" descr="http://www2.wlv.ac.uk/webteam/files/wlv_logo_white_transparent.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084636" y="3429000"/>
            <a:ext cx="4022725" cy="842998"/>
          </a:xfrm>
          <a:prstGeom prst="rect">
            <a:avLst/>
          </a:prstGeom>
          <a:noFill/>
          <a:extLst>
            <a:ext uri="{909E8E84-426E-40DD-AFC4-6F175D3DCCD1}">
              <a14:hiddenFill xmlns:a14="http://schemas.microsoft.com/office/drawing/2010/main">
                <a:solidFill>
                  <a:srgbClr val="FFFFFF"/>
                </a:solidFill>
              </a14:hiddenFill>
            </a:ext>
          </a:extLst>
        </p:spPr>
      </p:pic>
    </p:spTree>
    <p:extLst/>
  </p:cSld>
  <p:clrMapOvr>
    <a:masterClrMapping/>
  </p:clrMapOvr>
  <p:transition spd="slow">
    <p:push/>
  </p:transition>
  <p:timing>
    <p:tnLst>
      <p:par>
        <p:cTn id="1" dur="indefinite" restart="never" nodeType="tmRoot"/>
      </p:par>
    </p:tnLst>
  </p:timing>
  <p:extLst mod="1">
    <p:ext uri="{DCECCB84-F9BA-43D5-87BE-67443E8EF086}">
      <p15:sldGuideLst xmlns:p15="http://schemas.microsoft.com/office/powerpoint/2012/main" xmlns="">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1EDFC3A-D68A-4CCF-A13D-7A9489886926}" type="datetimeFigureOut">
              <a:rPr lang="en-GB" smtClean="0"/>
              <a:t>11/05/2021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9469B40-DDDB-4220-9EA4-257CD2D4C61D}" type="slidenum">
              <a:rPr lang="en-GB" smtClean="0"/>
              <a:t>‹#›</a:t>
            </a:fld>
            <a:endParaRPr lang="en-GB"/>
          </a:p>
        </p:txBody>
      </p:sp>
    </p:spTree>
    <p:extLst>
      <p:ext uri="{BB962C8B-B14F-4D97-AF65-F5344CB8AC3E}">
        <p14:creationId xmlns:p14="http://schemas.microsoft.com/office/powerpoint/2010/main" val="1978538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1EDFC3A-D68A-4CCF-A13D-7A9489886926}" type="datetimeFigureOut">
              <a:rPr lang="en-GB" smtClean="0"/>
              <a:t>11/05/2021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9469B40-DDDB-4220-9EA4-257CD2D4C61D}" type="slidenum">
              <a:rPr lang="en-GB" smtClean="0"/>
              <a:t>‹#›</a:t>
            </a:fld>
            <a:endParaRPr lang="en-GB"/>
          </a:p>
        </p:txBody>
      </p:sp>
    </p:spTree>
    <p:extLst>
      <p:ext uri="{BB962C8B-B14F-4D97-AF65-F5344CB8AC3E}">
        <p14:creationId xmlns:p14="http://schemas.microsoft.com/office/powerpoint/2010/main" val="1727147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b="45640"/>
          <a:stretch/>
        </p:blipFill>
        <p:spPr>
          <a:xfrm>
            <a:off x="229136" y="209549"/>
            <a:ext cx="11753314" cy="4250983"/>
          </a:xfrm>
          <a:prstGeom prst="rect">
            <a:avLst/>
          </a:prstGeom>
        </p:spPr>
      </p:pic>
    </p:spTree>
    <p:extLst>
      <p:ext uri="{BB962C8B-B14F-4D97-AF65-F5344CB8AC3E}">
        <p14:creationId xmlns:p14="http://schemas.microsoft.com/office/powerpoint/2010/main" val="1297724646"/>
      </p:ext>
    </p:extLst>
  </p:cSld>
  <p:clrMapOvr>
    <a:masterClrMapping/>
  </p:clrMapOvr>
  <p:transition spd="slow">
    <p:push/>
  </p:transition>
  <p:timing>
    <p:tnLst>
      <p:par>
        <p:cTn id="1" dur="indefinite" restart="never" nodeType="tmRoot"/>
      </p:par>
    </p:tnLst>
  </p:timing>
  <p:extLst mod="1">
    <p:ext uri="{DCECCB84-F9BA-43D5-87BE-67443E8EF086}">
      <p15:sldGuideLst xmlns:p15="http://schemas.microsoft.com/office/powerpoint/2012/main" xmlns="">
        <p15:guide id="1" orient="horz" pos="4065" userDrawn="1">
          <p15:clr>
            <a:srgbClr val="FBAE40"/>
          </p15:clr>
        </p15:guide>
        <p15:guide id="3" pos="7423" userDrawn="1">
          <p15:clr>
            <a:srgbClr val="FBAE40"/>
          </p15:clr>
        </p15:guide>
        <p15:guide id="4" pos="257" userDrawn="1">
          <p15:clr>
            <a:srgbClr val="FBAE40"/>
          </p15:clr>
        </p15:guide>
        <p15:guide id="5" orient="horz" pos="255" userDrawn="1">
          <p15:clr>
            <a:srgbClr val="FBAE40"/>
          </p15:clr>
        </p15:guide>
        <p15:guide id="6"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l="163" t="14576" r="-163" b="30555"/>
          <a:stretch/>
        </p:blipFill>
        <p:spPr>
          <a:xfrm>
            <a:off x="238254" y="228599"/>
            <a:ext cx="11687045" cy="4267201"/>
          </a:xfrm>
          <a:prstGeom prst="rect">
            <a:avLst/>
          </a:prstGeom>
        </p:spPr>
      </p:pic>
    </p:spTree>
    <p:extLst/>
  </p:cSld>
  <p:clrMapOvr>
    <a:masterClrMapping/>
  </p:clrMapOvr>
  <p:transition spd="slow">
    <p:push/>
  </p:transition>
  <p:timing>
    <p:tnLst>
      <p:par>
        <p:cTn id="1" dur="indefinite" restart="never" nodeType="tmRoot"/>
      </p:par>
    </p:tnLst>
  </p:timing>
  <p:extLst mod="1">
    <p:ext uri="{DCECCB84-F9BA-43D5-87BE-67443E8EF086}">
      <p15:sldGuideLst xmlns:p15="http://schemas.microsoft.com/office/powerpoint/2012/main" xmlns="">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background">
    <p:spTree>
      <p:nvGrpSpPr>
        <p:cNvPr id="1" name=""/>
        <p:cNvGrpSpPr/>
        <p:nvPr/>
      </p:nvGrpSpPr>
      <p:grpSpPr>
        <a:xfrm>
          <a:off x="0" y="0"/>
          <a:ext cx="0" cy="0"/>
          <a:chOff x="0" y="0"/>
          <a:chExt cx="0" cy="0"/>
        </a:xfrm>
      </p:grpSpPr>
      <p:sp>
        <p:nvSpPr>
          <p:cNvPr id="27" name="Rectangle 26"/>
          <p:cNvSpPr/>
          <p:nvPr userDrawn="1"/>
        </p:nvSpPr>
        <p:spPr>
          <a:xfrm>
            <a:off x="245762" y="3259208"/>
            <a:ext cx="11675533" cy="335190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6003" y="1093889"/>
            <a:ext cx="3015050" cy="872724"/>
          </a:xfrm>
          <a:prstGeom prst="rect">
            <a:avLst/>
          </a:prstGeom>
        </p:spPr>
      </p:pic>
      <p:pic>
        <p:nvPicPr>
          <p:cNvPr id="2" name="Picture 1"/>
          <p:cNvPicPr>
            <a:picLocks noChangeAspect="1"/>
          </p:cNvPicPr>
          <p:nvPr userDrawn="1"/>
        </p:nvPicPr>
        <p:blipFill>
          <a:blip r:embed="rId3">
            <a:alphaModFix amt="12000"/>
            <a:extLst>
              <a:ext uri="{28A0092B-C50C-407E-A947-70E740481C1C}">
                <a14:useLocalDpi xmlns:a14="http://schemas.microsoft.com/office/drawing/2010/main" val="0"/>
              </a:ext>
            </a:extLst>
          </a:blip>
          <a:stretch>
            <a:fillRect/>
          </a:stretch>
        </p:blipFill>
        <p:spPr>
          <a:xfrm>
            <a:off x="-1743152" y="216123"/>
            <a:ext cx="6972292" cy="6972290"/>
          </a:xfrm>
          <a:prstGeom prst="rect">
            <a:avLst/>
          </a:prstGeom>
        </p:spPr>
      </p:pic>
    </p:spTree>
    <p:extLst/>
  </p:cSld>
  <p:clrMapOvr>
    <a:masterClrMapping/>
  </p:clrMapOvr>
  <p:transition spd="slow">
    <p:push/>
  </p:transition>
  <p:timing>
    <p:tnLst>
      <p:par>
        <p:cTn id="1" dur="indefinite" restart="never" nodeType="tmRoot"/>
      </p:par>
    </p:tnLst>
  </p:timing>
  <p:extLst mod="1">
    <p:ext uri="{DCECCB84-F9BA-43D5-87BE-67443E8EF086}">
      <p15:sldGuideLst xmlns:p15="http://schemas.microsoft.com/office/powerpoint/2012/main" xmlns="">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ckground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15384" y="5927469"/>
            <a:ext cx="1816229" cy="525719"/>
          </a:xfrm>
          <a:prstGeom prst="rect">
            <a:avLst/>
          </a:prstGeom>
        </p:spPr>
      </p:pic>
      <p:pic>
        <p:nvPicPr>
          <p:cNvPr id="6" name="Picture 2" descr="http://www2.wlv.ac.uk/webteam/files/wlv_logo_colour_transparent.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977323" y="433321"/>
            <a:ext cx="2654290" cy="534988"/>
          </a:xfrm>
          <a:prstGeom prst="rect">
            <a:avLst/>
          </a:prstGeom>
          <a:noFill/>
          <a:extLst>
            <a:ext uri="{909E8E84-426E-40DD-AFC4-6F175D3DCCD1}">
              <a14:hiddenFill xmlns:a14="http://schemas.microsoft.com/office/drawing/2010/main">
                <a:solidFill>
                  <a:srgbClr val="FFFFFF"/>
                </a:solidFill>
              </a14:hiddenFill>
            </a:ext>
          </a:extLst>
        </p:spPr>
      </p:pic>
    </p:spTree>
    <p:extLst/>
  </p:cSld>
  <p:clrMapOvr>
    <a:masterClrMapping/>
  </p:clrMapOvr>
  <p:transition spd="slow">
    <p:push/>
  </p:transition>
  <p:timing>
    <p:tnLst>
      <p:par>
        <p:cTn id="1" dur="indefinite" restart="never" nodeType="tmRoot"/>
      </p:par>
    </p:tnLst>
  </p:timing>
  <p:extLst mod="1">
    <p:ext uri="{DCECCB84-F9BA-43D5-87BE-67443E8EF086}">
      <p15:sldGuideLst xmlns:p15="http://schemas.microsoft.com/office/powerpoint/2012/main" xmlns="">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ackground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78809" y="354452"/>
            <a:ext cx="2138886" cy="619114"/>
          </a:xfrm>
          <a:prstGeom prst="rect">
            <a:avLst/>
          </a:prstGeom>
        </p:spPr>
      </p:pic>
      <p:cxnSp>
        <p:nvCxnSpPr>
          <p:cNvPr id="11" name="Straight Connector 10"/>
          <p:cNvCxnSpPr/>
          <p:nvPr userDrawn="1"/>
        </p:nvCxnSpPr>
        <p:spPr>
          <a:xfrm>
            <a:off x="407988" y="6346097"/>
            <a:ext cx="7096682" cy="0"/>
          </a:xfrm>
          <a:prstGeom prst="line">
            <a:avLst/>
          </a:prstGeom>
          <a:ln>
            <a:solidFill>
              <a:srgbClr val="1E2C52"/>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67021" y="6138356"/>
            <a:ext cx="2061369" cy="415482"/>
          </a:xfrm>
          <a:prstGeom prst="rect">
            <a:avLst/>
          </a:prstGeom>
        </p:spPr>
      </p:pic>
      <p:sp>
        <p:nvSpPr>
          <p:cNvPr id="6" name="TextBox 5"/>
          <p:cNvSpPr txBox="1"/>
          <p:nvPr userDrawn="1"/>
        </p:nvSpPr>
        <p:spPr>
          <a:xfrm>
            <a:off x="330229" y="6453188"/>
            <a:ext cx="6438276" cy="215444"/>
          </a:xfrm>
          <a:prstGeom prst="rect">
            <a:avLst/>
          </a:prstGeom>
          <a:noFill/>
        </p:spPr>
        <p:txBody>
          <a:bodyPr wrap="square" rtlCol="0">
            <a:spAutoFit/>
          </a:bodyPr>
          <a:lstStyle/>
          <a:p>
            <a:pPr algn="l"/>
            <a:r>
              <a:rPr lang="en-US" sz="800" spc="200" baseline="0" dirty="0" smtClean="0">
                <a:solidFill>
                  <a:srgbClr val="1E2C52"/>
                </a:solidFill>
                <a:latin typeface="Verdana" charset="0"/>
                <a:ea typeface="Verdana" charset="0"/>
                <a:cs typeface="Verdana" charset="0"/>
              </a:rPr>
              <a:t>Knowledge Curriculum |  Year 9 Session 1 – What Is Learning?</a:t>
            </a:r>
            <a:endParaRPr lang="en-US" sz="800" spc="200" baseline="0" dirty="0">
              <a:solidFill>
                <a:srgbClr val="1E2C52"/>
              </a:solidFill>
              <a:latin typeface="Verdana" charset="0"/>
              <a:ea typeface="Verdana" charset="0"/>
              <a:cs typeface="Verdana" charset="0"/>
            </a:endParaRPr>
          </a:p>
        </p:txBody>
      </p:sp>
      <p:pic>
        <p:nvPicPr>
          <p:cNvPr id="1026" name="Picture 2" descr="Uni Connect - SUN"/>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944375" y="6063083"/>
            <a:ext cx="1526796" cy="566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915528"/>
      </p:ext>
    </p:extLst>
  </p:cSld>
  <p:clrMapOvr>
    <a:masterClrMapping/>
  </p:clrMapOvr>
  <p:transition spd="slow">
    <p:push/>
  </p:transition>
  <p:timing>
    <p:tnLst>
      <p:par>
        <p:cTn id="1" dur="indefinite" restart="never" nodeType="tmRoot"/>
      </p:par>
    </p:tnLst>
  </p:timing>
  <p:extLst mod="1">
    <p:ext uri="{DCECCB84-F9BA-43D5-87BE-67443E8EF086}">
      <p15:sldGuideLst xmlns:p15="http://schemas.microsoft.com/office/powerpoint/2012/main" xmlns="">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ground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330229" y="6453188"/>
            <a:ext cx="6438276" cy="215444"/>
          </a:xfrm>
          <a:prstGeom prst="rect">
            <a:avLst/>
          </a:prstGeom>
          <a:noFill/>
        </p:spPr>
        <p:txBody>
          <a:bodyPr wrap="square" rtlCol="0">
            <a:spAutoFit/>
          </a:bodyPr>
          <a:lstStyle/>
          <a:p>
            <a:pPr algn="l"/>
            <a:r>
              <a:rPr lang="en-US" sz="800" spc="200" baseline="0" dirty="0" smtClean="0">
                <a:solidFill>
                  <a:srgbClr val="1E2C52"/>
                </a:solidFill>
                <a:latin typeface="Verdana" charset="0"/>
                <a:ea typeface="Verdana" charset="0"/>
                <a:cs typeface="Verdana" charset="0"/>
              </a:rPr>
              <a:t>Presentation title here  |  Date</a:t>
            </a:r>
            <a:endParaRPr lang="en-US" sz="800" spc="200" baseline="0" dirty="0">
              <a:solidFill>
                <a:srgbClr val="1E2C52"/>
              </a:solidFill>
              <a:latin typeface="Verdana" charset="0"/>
              <a:ea typeface="Verdana" charset="0"/>
              <a:cs typeface="Verdana" charset="0"/>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15384" y="5927469"/>
            <a:ext cx="1816229" cy="525719"/>
          </a:xfrm>
          <a:prstGeom prst="rect">
            <a:avLst/>
          </a:prstGeom>
        </p:spPr>
      </p:pic>
    </p:spTree>
    <p:extLst/>
  </p:cSld>
  <p:clrMapOvr>
    <a:masterClrMapping/>
  </p:clrMapOvr>
  <p:transition spd="slow">
    <p:push/>
  </p:transition>
  <p:timing>
    <p:tnLst>
      <p:par>
        <p:cTn id="1" dur="indefinite" restart="never" nodeType="tmRoot"/>
      </p:par>
    </p:tnLst>
  </p:timing>
  <p:extLst mod="1">
    <p:ext uri="{DCECCB84-F9BA-43D5-87BE-67443E8EF086}">
      <p15:sldGuideLst xmlns:p15="http://schemas.microsoft.com/office/powerpoint/2012/main" xmlns="">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ground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50208" y="309563"/>
            <a:ext cx="1816229" cy="525719"/>
          </a:xfrm>
          <a:prstGeom prst="rect">
            <a:avLst/>
          </a:prstGeom>
        </p:spPr>
      </p:pic>
      <p:pic>
        <p:nvPicPr>
          <p:cNvPr id="3074" name="Picture 2" descr="http://www2.wlv.ac.uk/webteam/files/wlv_logo_white_transparent.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36575" y="6155706"/>
            <a:ext cx="2987675" cy="626094"/>
          </a:xfrm>
          <a:prstGeom prst="rect">
            <a:avLst/>
          </a:prstGeom>
          <a:noFill/>
          <a:extLst>
            <a:ext uri="{909E8E84-426E-40DD-AFC4-6F175D3DCCD1}">
              <a14:hiddenFill xmlns:a14="http://schemas.microsoft.com/office/drawing/2010/main">
                <a:solidFill>
                  <a:srgbClr val="FFFFFF"/>
                </a:solidFill>
              </a14:hiddenFill>
            </a:ext>
          </a:extLst>
        </p:spPr>
      </p:pic>
    </p:spTree>
    <p:extLst/>
  </p:cSld>
  <p:clrMapOvr>
    <a:masterClrMapping/>
  </p:clrMapOvr>
  <p:transition spd="slow">
    <p:push/>
  </p:transition>
  <p:timing>
    <p:tnLst>
      <p:par>
        <p:cTn id="1" dur="indefinite" restart="never" nodeType="tmRoot"/>
      </p:par>
    </p:tnLst>
  </p:timing>
  <p:extLst mod="1">
    <p:ext uri="{DCECCB84-F9BA-43D5-87BE-67443E8EF086}">
      <p15:sldGuideLst xmlns:p15="http://schemas.microsoft.com/office/powerpoint/2012/main" xmlns="">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ckground op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330229" y="6453188"/>
            <a:ext cx="6438276" cy="215444"/>
          </a:xfrm>
          <a:prstGeom prst="rect">
            <a:avLst/>
          </a:prstGeom>
          <a:noFill/>
        </p:spPr>
        <p:txBody>
          <a:bodyPr wrap="square" rtlCol="0">
            <a:spAutoFit/>
          </a:bodyPr>
          <a:lstStyle/>
          <a:p>
            <a:pPr algn="l"/>
            <a:r>
              <a:rPr lang="en-US" sz="800" spc="200" baseline="0" dirty="0" smtClean="0">
                <a:solidFill>
                  <a:srgbClr val="1E2C52"/>
                </a:solidFill>
                <a:latin typeface="Verdana" charset="0"/>
                <a:ea typeface="Verdana" charset="0"/>
                <a:cs typeface="Verdana" charset="0"/>
              </a:rPr>
              <a:t>Presentation title here  |  Date</a:t>
            </a:r>
            <a:endParaRPr lang="en-US" sz="800" spc="200" baseline="0" dirty="0">
              <a:solidFill>
                <a:srgbClr val="1E2C52"/>
              </a:solidFill>
              <a:latin typeface="Verdana" charset="0"/>
              <a:ea typeface="Verdana" charset="0"/>
              <a:cs typeface="Verdana" charset="0"/>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15384" y="6035191"/>
            <a:ext cx="1816229" cy="525719"/>
          </a:xfrm>
          <a:prstGeom prst="rect">
            <a:avLst/>
          </a:prstGeom>
        </p:spPr>
      </p:pic>
    </p:spTree>
    <p:extLst/>
  </p:cSld>
  <p:clrMapOvr>
    <a:masterClrMapping/>
  </p:clrMapOvr>
  <p:transition spd="slow">
    <p:push/>
  </p:transition>
  <p:timing>
    <p:tnLst>
      <p:par>
        <p:cTn id="1" dur="indefinite" restart="never" nodeType="tmRoot"/>
      </p:par>
    </p:tnLst>
  </p:timing>
  <p:extLst mod="1">
    <p:ext uri="{DCECCB84-F9BA-43D5-87BE-67443E8EF086}">
      <p15:sldGuideLst xmlns:p15="http://schemas.microsoft.com/office/powerpoint/2012/main" xmlns="">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895729"/>
      </p:ext>
    </p:extLst>
  </p:cSld>
  <p:clrMap bg1="lt1" tx1="dk1" bg2="lt2" tx2="dk2" accent1="accent1" accent2="accent2" accent3="accent3" accent4="accent4" accent5="accent5" accent6="accent6" hlink="hlink" folHlink="folHlink"/>
  <p:sldLayoutIdLst>
    <p:sldLayoutId id="2147483683" r:id="rId1"/>
    <p:sldLayoutId id="2147483649" r:id="rId2"/>
    <p:sldLayoutId id="2147483675" r:id="rId3"/>
    <p:sldLayoutId id="2147483661" r:id="rId4"/>
    <p:sldLayoutId id="2147483664" r:id="rId5"/>
    <p:sldLayoutId id="2147483687" r:id="rId6"/>
    <p:sldLayoutId id="2147483671" r:id="rId7"/>
    <p:sldLayoutId id="2147483679" r:id="rId8"/>
    <p:sldLayoutId id="2147483682" r:id="rId9"/>
    <p:sldLayoutId id="2147483684" r:id="rId10"/>
    <p:sldLayoutId id="2147483676" r:id="rId11"/>
    <p:sldLayoutId id="2147483665" r:id="rId12"/>
    <p:sldLayoutId id="2147483680" r:id="rId13"/>
    <p:sldLayoutId id="2147483681" r:id="rId14"/>
    <p:sldLayoutId id="2147483662" r:id="rId15"/>
    <p:sldLayoutId id="2147483685" r:id="rId16"/>
    <p:sldLayoutId id="2147483686" r:id="rId17"/>
  </p:sldLayoutIdLst>
  <p:transition spd="slow">
    <p:push/>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cad=rja&amp;uact=8&amp;ved=2ahUKEwiovLfm05ncAhWMcRQKHZKsCwkQjRx6BAgBEAU&amp;url=https://www.biography.com/people/meghan-markle-013117&amp;psig=AOvVaw0TClNbQ80QegZuBOScwryM&amp;ust=1531488060037324"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cad=rja&amp;uact=8&amp;ved=2ahUKEwi-9ueT1JncAhWFtRQKHYmoAE8QjRx6BAgBEAU&amp;url=https://www.pinterest.com/pin/283867582747416171/&amp;psig=AOvVaw28X1G8G-vBXV6cukbxOWPg&amp;ust=1531488164989802"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4.gif"/><Relationship Id="rId5" Type="http://schemas.openxmlformats.org/officeDocument/2006/relationships/hyperlink" Target="http://www.google.co.uk/url?sa=i&amp;rct=j&amp;q=&amp;esrc=s&amp;source=images&amp;cd=&amp;cad=rja&amp;uact=8&amp;ved=2ahUKEwjelp3t15ncAhUBkBQKHf_BASoQjRx6BAgBEAU&amp;url=http://moonchild-gifs.tumblr.com/post/46578715433/meghan-markle-gif-hunt&amp;psig=AOvVaw3bNAJGABV-xVdwdZmQ7-36&amp;ust=1531489103310711" TargetMode="Externa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cad=rja&amp;uact=8&amp;ved=2ahUKEwitpbKx1pncAhWEzxQKHVoSA64QjRx6BAgBEAU&amp;url=https://www.ndtv.com/world-news/you-think-theyll-say-thank-you-trump-after-china-frees-us-athletes-1775986&amp;psig=AOvVaw1q5EKsRn40hpenRvgZcXuM&amp;ust=1531488751838062"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cad=rja&amp;uact=8&amp;ved=2ahUKEwiUoYKj1pncAhUGuRQKHWBxCJkQjRx6BAgBEAU&amp;url=https://www.csmonitor.com/USA/Elections/From-the-Wires/2010/1008/Donald-Trump-drops-fresh-hints-about-potential-run-for-president&amp;psig=AOvVaw2lk0VfWDI8cP1dSnck4EZV&amp;ust=1531488724849776"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7.gif"/><Relationship Id="rId5" Type="http://schemas.openxmlformats.org/officeDocument/2006/relationships/hyperlink" Target="https://www.google.co.uk/url?sa=i&amp;rct=j&amp;q=&amp;esrc=s&amp;source=images&amp;cd=&amp;cad=rja&amp;uact=8&amp;ved=2ahUKEwiF7NPj2JncAhXFaRQKHcvyAjQQjRx6BAgBEAU&amp;url=https://giphy.com/gifs/election2016-rnc-republican-national-convention-2016-l46CAPzswmb3qjGgg&amp;psig=AOvVaw0yV4hQvUsSu4Bpvk_M-h9X&amp;ust=1531489293403334" TargetMode="Externa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0.gif"/></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46.gif"/></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49.gif"/></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52.gif"/></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61.gi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5.xml"/><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hyperlink" Target="https://www.google.co.uk/url?sa=i&amp;url=https://kttrainingproviders.co.uk/product/gym-instructor-course-level-2-doncaster/&amp;psig=AOvVaw1g2xPEgNj7dHQyciZvmoFS&amp;ust=1581762898406000&amp;source=images&amp;cd=vfe&amp;ved=0CAIQjRxqFwoTCJjwzJDs0OcCFQAAAAAdAAAAABAV" TargetMode="External"/><Relationship Id="rId18" Type="http://schemas.openxmlformats.org/officeDocument/2006/relationships/image" Target="../media/image27.jpeg"/><Relationship Id="rId3" Type="http://schemas.openxmlformats.org/officeDocument/2006/relationships/hyperlink" Target="https://www.google.co.uk/url?sa=i&amp;url=https://www.123test.com/professions/profession-plumber/&amp;psig=AOvVaw1NdJslMqnrEv00Gkrnox5-&amp;ust=1581762612176000&amp;source=images&amp;cd=vfe&amp;ved=0CAIQjRxqFwoTCOi-34br0OcCFQAAAAAdAAAAABAF" TargetMode="External"/><Relationship Id="rId21" Type="http://schemas.openxmlformats.org/officeDocument/2006/relationships/hyperlink" Target="https://www.google.co.uk/url?sa=i&amp;url=https://www.reddit.com/r/todayilearned/comments/g6wet/til_that_judges_and_lawyers_in_the_uk_still_wear/&amp;psig=AOvVaw18DkesiyrHhEBE8w-hTl13&amp;ust=1581761517313000&amp;source=images&amp;cd=vfe&amp;ved=0CAIQjRxqFwoTCOjp6fzm0OcCFQAAAAAdAAAAABAE" TargetMode="External"/><Relationship Id="rId7" Type="http://schemas.openxmlformats.org/officeDocument/2006/relationships/hyperlink" Target="https://www.google.co.uk/url?sa=i&amp;url=https://www.professionalautomechanic.com/4-car-repair-and-maintenance-tasks-only-professional-mechanics-should-handle/&amp;psig=AOvVaw3L3vmML1714lAEvcaiE63U&amp;ust=1581762649573000&amp;source=images&amp;cd=vfe&amp;ved=0CAIQjRxqFwoTCPj82Jjr0OcCFQAAAAAdAAAAABAE" TargetMode="External"/><Relationship Id="rId12" Type="http://schemas.openxmlformats.org/officeDocument/2006/relationships/image" Target="../media/image24.jpeg"/><Relationship Id="rId17" Type="http://schemas.openxmlformats.org/officeDocument/2006/relationships/hyperlink" Target="https://www.google.co.uk/url?sa=i&amp;url=https://www.stemcell.com/efficient-research/productive-habits&amp;psig=AOvVaw2zit2SweyRuJrUsYJF6AIA&amp;ust=1581760799636000&amp;source=images&amp;cd=vfe&amp;ved=0CAIQjRxqFwoTCOCCxabk0OcCFQAAAAAdAAAAABAE" TargetMode="External"/><Relationship Id="rId2" Type="http://schemas.openxmlformats.org/officeDocument/2006/relationships/notesSlide" Target="../notesSlides/notesSlide9.xml"/><Relationship Id="rId16" Type="http://schemas.openxmlformats.org/officeDocument/2006/relationships/image" Target="../media/image26.jpeg"/><Relationship Id="rId20" Type="http://schemas.openxmlformats.org/officeDocument/2006/relationships/image" Target="../media/image28.jpeg"/><Relationship Id="rId1" Type="http://schemas.openxmlformats.org/officeDocument/2006/relationships/slideLayout" Target="../slideLayouts/slideLayout6.xml"/><Relationship Id="rId6" Type="http://schemas.openxmlformats.org/officeDocument/2006/relationships/image" Target="../media/image21.jpeg"/><Relationship Id="rId11" Type="http://schemas.openxmlformats.org/officeDocument/2006/relationships/hyperlink" Target="https://www.google.co.uk/url?sa=i&amp;url=https://monkeypuzzledaynurseries.com/our-nursery-staff/&amp;psig=AOvVaw3HfwfxxxsABrsre8jHjlzG&amp;ust=1581762832396000&amp;source=images&amp;cd=vfe&amp;ved=0CAIQjRxqFwoTCMiNnvHr0OcCFQAAAAAdAAAAABAD" TargetMode="External"/><Relationship Id="rId5" Type="http://schemas.openxmlformats.org/officeDocument/2006/relationships/hyperlink" Target="https://www.google.co.uk/url?sa=i&amp;url=https://www.expatica.com/de/living/lifestyle/practical-german-vocabulary-going-to-the-hairdresser-in-germany-101733/&amp;psig=AOvVaw2Ytbsu_Ja7DcJnxlUee4i_&amp;ust=1581762498455000&amp;source=images&amp;cd=vfe&amp;ved=0CAIQjRxqFwoTCNiA1dDq0OcCFQAAAAAdAAAAABAE" TargetMode="External"/><Relationship Id="rId15" Type="http://schemas.openxmlformats.org/officeDocument/2006/relationships/hyperlink" Target="https://www.google.co.uk/url?sa=i&amp;url=https://dogtime.com/dog-health/fitness/802-finding-vet-hsus&amp;psig=AOvVaw3KGWG_xKw3bXjAxvhYd236&amp;ust=1581761724882000&amp;source=images&amp;cd=vfe&amp;ved=0CAIQjRxqFwoTCJj029_n0OcCFQAAAAAdAAAAABAE" TargetMode="External"/><Relationship Id="rId10" Type="http://schemas.openxmlformats.org/officeDocument/2006/relationships/image" Target="../media/image23.jpeg"/><Relationship Id="rId19" Type="http://schemas.openxmlformats.org/officeDocument/2006/relationships/hyperlink" Target="https://www.google.co.uk/url?sa=i&amp;url=http://theconversation.com/whats-in-a-title-when-it-comes-to-doctor-more-than-you-might-think-127979&amp;psig=AOvVaw306T3jmiym0B_Xh6fcjCEc&amp;ust=1581761635137000&amp;source=images&amp;cd=vfe&amp;ved=0CAIQjRxqFwoTCLjL97Tn0OcCFQAAAAAdAAAAABAE" TargetMode="External"/><Relationship Id="rId4" Type="http://schemas.openxmlformats.org/officeDocument/2006/relationships/image" Target="../media/image20.jpeg"/><Relationship Id="rId9" Type="http://schemas.openxmlformats.org/officeDocument/2006/relationships/hyperlink" Target="https://www.google.co.uk/url?sa=i&amp;url=https://www.rutc.ac.uk/courses/catering-and-hospitality/207-level-1.html&amp;psig=AOvVaw0Fnlo58hxPw7Hteeh-3a-j&amp;ust=1581762699654000&amp;source=images&amp;cd=vfe&amp;ved=0CAIQjRxqFwoTCJDTxbDr0OcCFQAAAAAdAAAAABAE" TargetMode="External"/><Relationship Id="rId14" Type="http://schemas.openxmlformats.org/officeDocument/2006/relationships/image" Target="../media/image25.jpeg"/><Relationship Id="rId22"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6314" y="5347886"/>
            <a:ext cx="2203691" cy="637872"/>
          </a:xfrm>
          <a:prstGeom prst="rect">
            <a:avLst/>
          </a:prstGeom>
        </p:spPr>
      </p:pic>
      <p:cxnSp>
        <p:nvCxnSpPr>
          <p:cNvPr id="6" name="Straight Connector 5"/>
          <p:cNvCxnSpPr/>
          <p:nvPr/>
        </p:nvCxnSpPr>
        <p:spPr>
          <a:xfrm>
            <a:off x="407988" y="6346097"/>
            <a:ext cx="11376025" cy="0"/>
          </a:xfrm>
          <a:prstGeom prst="line">
            <a:avLst/>
          </a:prstGeom>
          <a:ln>
            <a:solidFill>
              <a:srgbClr val="1E2C52"/>
            </a:solidFill>
          </a:ln>
        </p:spPr>
        <p:style>
          <a:lnRef idx="1">
            <a:schemeClr val="accent1"/>
          </a:lnRef>
          <a:fillRef idx="0">
            <a:schemeClr val="accent1"/>
          </a:fillRef>
          <a:effectRef idx="0">
            <a:schemeClr val="accent1"/>
          </a:effectRef>
          <a:fontRef idx="minor">
            <a:schemeClr val="tx1"/>
          </a:fontRef>
        </p:style>
      </p:cxnSp>
      <p:pic>
        <p:nvPicPr>
          <p:cNvPr id="7" name="Picture 2" descr="http://www2.wlv.ac.uk/webteam/files/wlv_logo_colour_transpare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9678" y="4624321"/>
            <a:ext cx="2654290" cy="53498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30229" y="5098934"/>
            <a:ext cx="7165444" cy="685106"/>
          </a:xfrm>
          <a:prstGeom prst="rect">
            <a:avLst/>
          </a:prstGeom>
          <a:solidFill>
            <a:srgbClr val="1D7C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smtClean="0"/>
              <a:t>SESSION 1: WHAT IS LEARNING?</a:t>
            </a:r>
            <a:endParaRPr lang="en-GB" sz="3600" b="1" dirty="0"/>
          </a:p>
        </p:txBody>
      </p:sp>
    </p:spTree>
    <p:extLst>
      <p:ext uri="{BB962C8B-B14F-4D97-AF65-F5344CB8AC3E}">
        <p14:creationId xmlns:p14="http://schemas.microsoft.com/office/powerpoint/2010/main" val="2046526794"/>
      </p:ext>
    </p:extLst>
  </p:cSld>
  <p:clrMapOvr>
    <a:masterClrMapping/>
  </p:clrMapOvr>
  <p:transition spd="slow">
    <p:pu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639294455"/>
              </p:ext>
            </p:extLst>
          </p:nvPr>
        </p:nvGraphicFramePr>
        <p:xfrm>
          <a:off x="849746" y="497993"/>
          <a:ext cx="8128000" cy="274828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xmlns="" val="4045295145"/>
                    </a:ext>
                  </a:extLst>
                </a:gridCol>
                <a:gridCol w="4064000">
                  <a:extLst>
                    <a:ext uri="{9D8B030D-6E8A-4147-A177-3AD203B41FA5}">
                      <a16:colId xmlns:a16="http://schemas.microsoft.com/office/drawing/2014/main" xmlns="" val="1220585224"/>
                    </a:ext>
                  </a:extLst>
                </a:gridCol>
              </a:tblGrid>
              <a:tr h="370840">
                <a:tc>
                  <a:txBody>
                    <a:bodyPr/>
                    <a:lstStyle/>
                    <a:p>
                      <a:r>
                        <a:rPr lang="en-GB" b="1" dirty="0" smtClean="0"/>
                        <a:t>Term</a:t>
                      </a:r>
                      <a:endParaRPr lang="en-GB" b="1" dirty="0"/>
                    </a:p>
                  </a:txBody>
                  <a:tcPr>
                    <a:solidFill>
                      <a:srgbClr val="1D7CC7"/>
                    </a:solidFill>
                  </a:tcPr>
                </a:tc>
                <a:tc>
                  <a:txBody>
                    <a:bodyPr/>
                    <a:lstStyle/>
                    <a:p>
                      <a:r>
                        <a:rPr lang="en-GB" dirty="0" smtClean="0"/>
                        <a:t>Definition</a:t>
                      </a:r>
                      <a:endParaRPr lang="en-GB" dirty="0"/>
                    </a:p>
                  </a:txBody>
                  <a:tcPr>
                    <a:solidFill>
                      <a:srgbClr val="1D7CC7"/>
                    </a:solidFill>
                  </a:tcPr>
                </a:tc>
                <a:extLst>
                  <a:ext uri="{0D108BD9-81ED-4DB2-BD59-A6C34878D82A}">
                    <a16:rowId xmlns:a16="http://schemas.microsoft.com/office/drawing/2014/main" xmlns="" val="364172824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Academic Education</a:t>
                      </a:r>
                    </a:p>
                  </a:txBody>
                  <a:tcPr>
                    <a:solidFill>
                      <a:srgbClr val="91C4E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smtClean="0"/>
                        <a:t>Concerned with subjects such as English</a:t>
                      </a:r>
                      <a:r>
                        <a:rPr lang="en-GB" sz="1800" baseline="0" dirty="0" smtClean="0"/>
                        <a:t>, Maths and Science which are theory based – lots of thinking, reading and writing.</a:t>
                      </a:r>
                      <a:endParaRPr lang="en-GB" sz="1800" dirty="0" smtClean="0"/>
                    </a:p>
                  </a:txBody>
                  <a:tcPr>
                    <a:solidFill>
                      <a:srgbClr val="91C4EF"/>
                    </a:solidFill>
                  </a:tcPr>
                </a:tc>
                <a:extLst>
                  <a:ext uri="{0D108BD9-81ED-4DB2-BD59-A6C34878D82A}">
                    <a16:rowId xmlns:a16="http://schemas.microsoft.com/office/drawing/2014/main" xmlns="" val="3041039306"/>
                  </a:ext>
                </a:extLst>
              </a:tr>
              <a:tr h="370840">
                <a:tc>
                  <a:txBody>
                    <a:bodyPr/>
                    <a:lstStyle/>
                    <a:p>
                      <a:r>
                        <a:rPr lang="en-GB" dirty="0" smtClean="0"/>
                        <a:t>Vocational Education</a:t>
                      </a:r>
                      <a:endParaRPr lang="en-GB" dirty="0"/>
                    </a:p>
                  </a:txBody>
                  <a:tcPr>
                    <a:solidFill>
                      <a:srgbClr val="B6D8F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smtClean="0"/>
                        <a:t>Concerned</a:t>
                      </a:r>
                      <a:r>
                        <a:rPr lang="en-GB" sz="1800" baseline="0" dirty="0" smtClean="0"/>
                        <a:t> with subjects such as Business Studies, Health and Social Care and Sport – practical subjects linking to a specific career.</a:t>
                      </a:r>
                      <a:endParaRPr lang="en-GB" sz="1800" dirty="0" smtClean="0"/>
                    </a:p>
                  </a:txBody>
                  <a:tcPr>
                    <a:solidFill>
                      <a:srgbClr val="B6D8F4"/>
                    </a:solidFill>
                  </a:tcPr>
                </a:tc>
                <a:extLst>
                  <a:ext uri="{0D108BD9-81ED-4DB2-BD59-A6C34878D82A}">
                    <a16:rowId xmlns:a16="http://schemas.microsoft.com/office/drawing/2014/main" xmlns="" val="66128540"/>
                  </a:ext>
                </a:extLst>
              </a:tr>
            </a:tbl>
          </a:graphicData>
        </a:graphic>
      </p:graphicFrame>
      <p:sp>
        <p:nvSpPr>
          <p:cNvPr id="3" name="TextBox 2"/>
          <p:cNvSpPr txBox="1"/>
          <p:nvPr/>
        </p:nvSpPr>
        <p:spPr>
          <a:xfrm>
            <a:off x="849746" y="3761605"/>
            <a:ext cx="5218545" cy="1569660"/>
          </a:xfrm>
          <a:prstGeom prst="rect">
            <a:avLst/>
          </a:prstGeom>
          <a:solidFill>
            <a:srgbClr val="00B050"/>
          </a:solidFill>
          <a:ln w="28575">
            <a:noFill/>
          </a:ln>
        </p:spPr>
        <p:txBody>
          <a:bodyPr wrap="square" rtlCol="0">
            <a:spAutoFit/>
          </a:bodyPr>
          <a:lstStyle/>
          <a:p>
            <a:r>
              <a:rPr lang="en-GB" sz="3200" dirty="0" smtClean="0">
                <a:solidFill>
                  <a:schemeClr val="bg1"/>
                </a:solidFill>
              </a:rPr>
              <a:t>Are you more </a:t>
            </a:r>
            <a:r>
              <a:rPr lang="en-GB" sz="3200" b="1" dirty="0" smtClean="0">
                <a:solidFill>
                  <a:srgbClr val="FFFF00"/>
                </a:solidFill>
              </a:rPr>
              <a:t>academic</a:t>
            </a:r>
            <a:r>
              <a:rPr lang="en-GB" sz="3200" dirty="0" smtClean="0">
                <a:solidFill>
                  <a:schemeClr val="bg1"/>
                </a:solidFill>
              </a:rPr>
              <a:t> or </a:t>
            </a:r>
            <a:r>
              <a:rPr lang="en-GB" sz="3200" b="1" dirty="0" smtClean="0">
                <a:solidFill>
                  <a:srgbClr val="FFFF00"/>
                </a:solidFill>
              </a:rPr>
              <a:t>vocational</a:t>
            </a:r>
            <a:r>
              <a:rPr lang="en-GB" sz="3200" b="1" dirty="0" smtClean="0">
                <a:solidFill>
                  <a:schemeClr val="bg1"/>
                </a:solidFill>
              </a:rPr>
              <a:t>? </a:t>
            </a:r>
            <a:r>
              <a:rPr lang="en-GB" sz="3200" dirty="0" smtClean="0">
                <a:solidFill>
                  <a:schemeClr val="bg1"/>
                </a:solidFill>
              </a:rPr>
              <a:t>Think for a minute then share.</a:t>
            </a:r>
            <a:endParaRPr lang="en-GB" sz="3200" dirty="0">
              <a:solidFill>
                <a:schemeClr val="bg1"/>
              </a:solidFill>
            </a:endParaRPr>
          </a:p>
        </p:txBody>
      </p:sp>
      <p:pic>
        <p:nvPicPr>
          <p:cNvPr id="4" name="Picture 3"/>
          <p:cNvPicPr>
            <a:picLocks noChangeAspect="1"/>
          </p:cNvPicPr>
          <p:nvPr/>
        </p:nvPicPr>
        <p:blipFill>
          <a:blip r:embed="rId3"/>
          <a:stretch>
            <a:fillRect/>
          </a:stretch>
        </p:blipFill>
        <p:spPr>
          <a:xfrm>
            <a:off x="8779212" y="3246273"/>
            <a:ext cx="2590800" cy="2600325"/>
          </a:xfrm>
          <a:prstGeom prst="rect">
            <a:avLst/>
          </a:prstGeom>
        </p:spPr>
      </p:pic>
    </p:spTree>
    <p:extLst>
      <p:ext uri="{BB962C8B-B14F-4D97-AF65-F5344CB8AC3E}">
        <p14:creationId xmlns:p14="http://schemas.microsoft.com/office/powerpoint/2010/main" val="2959540357"/>
      </p:ext>
    </p:extLst>
  </p:cSld>
  <p:clrMapOvr>
    <a:masterClrMapping/>
  </p:clrMapOvr>
  <p:transition spd="slow">
    <p:push/>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46824562"/>
              </p:ext>
            </p:extLst>
          </p:nvPr>
        </p:nvGraphicFramePr>
        <p:xfrm>
          <a:off x="849746" y="497993"/>
          <a:ext cx="8128000" cy="274828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xmlns="" val="4045295145"/>
                    </a:ext>
                  </a:extLst>
                </a:gridCol>
                <a:gridCol w="4064000">
                  <a:extLst>
                    <a:ext uri="{9D8B030D-6E8A-4147-A177-3AD203B41FA5}">
                      <a16:colId xmlns:a16="http://schemas.microsoft.com/office/drawing/2014/main" xmlns="" val="1220585224"/>
                    </a:ext>
                  </a:extLst>
                </a:gridCol>
              </a:tblGrid>
              <a:tr h="370840">
                <a:tc>
                  <a:txBody>
                    <a:bodyPr/>
                    <a:lstStyle/>
                    <a:p>
                      <a:r>
                        <a:rPr lang="en-GB" b="1" dirty="0" smtClean="0"/>
                        <a:t>Term</a:t>
                      </a:r>
                      <a:endParaRPr lang="en-GB" b="1" dirty="0"/>
                    </a:p>
                  </a:txBody>
                  <a:tcPr>
                    <a:solidFill>
                      <a:srgbClr val="1D7CC7"/>
                    </a:solidFill>
                  </a:tcPr>
                </a:tc>
                <a:tc>
                  <a:txBody>
                    <a:bodyPr/>
                    <a:lstStyle/>
                    <a:p>
                      <a:r>
                        <a:rPr lang="en-GB" dirty="0" smtClean="0"/>
                        <a:t>Definition</a:t>
                      </a:r>
                      <a:endParaRPr lang="en-GB" dirty="0"/>
                    </a:p>
                  </a:txBody>
                  <a:tcPr>
                    <a:solidFill>
                      <a:srgbClr val="1D7CC7"/>
                    </a:solidFill>
                  </a:tcPr>
                </a:tc>
                <a:extLst>
                  <a:ext uri="{0D108BD9-81ED-4DB2-BD59-A6C34878D82A}">
                    <a16:rowId xmlns:a16="http://schemas.microsoft.com/office/drawing/2014/main" xmlns="" val="364172824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Higher Education</a:t>
                      </a:r>
                    </a:p>
                  </a:txBody>
                  <a:tcPr>
                    <a:solidFill>
                      <a:srgbClr val="91C4E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smtClean="0"/>
                        <a:t>Applies to any form of education that results in a level 4+ qualification. This includes HND, foundation degree, university degree or degree apprenticeship.</a:t>
                      </a:r>
                    </a:p>
                  </a:txBody>
                  <a:tcPr>
                    <a:solidFill>
                      <a:srgbClr val="91C4EF"/>
                    </a:solidFill>
                  </a:tcPr>
                </a:tc>
                <a:extLst>
                  <a:ext uri="{0D108BD9-81ED-4DB2-BD59-A6C34878D82A}">
                    <a16:rowId xmlns:a16="http://schemas.microsoft.com/office/drawing/2014/main" xmlns="" val="3041039306"/>
                  </a:ext>
                </a:extLst>
              </a:tr>
              <a:tr h="370840">
                <a:tc>
                  <a:txBody>
                    <a:bodyPr/>
                    <a:lstStyle/>
                    <a:p>
                      <a:r>
                        <a:rPr lang="en-GB" dirty="0" smtClean="0"/>
                        <a:t>Further Education</a:t>
                      </a:r>
                      <a:endParaRPr lang="en-GB" dirty="0"/>
                    </a:p>
                  </a:txBody>
                  <a:tcPr>
                    <a:solidFill>
                      <a:srgbClr val="B6D8F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smtClean="0"/>
                        <a:t>Post-compulsory learning at a non-degree level – e.g. apprenticeships, lifelong learning qualifications etc.</a:t>
                      </a:r>
                    </a:p>
                  </a:txBody>
                  <a:tcPr>
                    <a:solidFill>
                      <a:srgbClr val="B6D8F4"/>
                    </a:solidFill>
                  </a:tcPr>
                </a:tc>
                <a:extLst>
                  <a:ext uri="{0D108BD9-81ED-4DB2-BD59-A6C34878D82A}">
                    <a16:rowId xmlns:a16="http://schemas.microsoft.com/office/drawing/2014/main" xmlns="" val="66128540"/>
                  </a:ext>
                </a:extLst>
              </a:tr>
            </a:tbl>
          </a:graphicData>
        </a:graphic>
      </p:graphicFrame>
      <p:sp>
        <p:nvSpPr>
          <p:cNvPr id="3" name="TextBox 2"/>
          <p:cNvSpPr txBox="1"/>
          <p:nvPr/>
        </p:nvSpPr>
        <p:spPr>
          <a:xfrm>
            <a:off x="849746" y="3657209"/>
            <a:ext cx="4516105" cy="2062103"/>
          </a:xfrm>
          <a:prstGeom prst="rect">
            <a:avLst/>
          </a:prstGeom>
          <a:solidFill>
            <a:srgbClr val="002060"/>
          </a:solidFill>
          <a:ln w="28575">
            <a:noFill/>
          </a:ln>
        </p:spPr>
        <p:txBody>
          <a:bodyPr wrap="square" rtlCol="0">
            <a:spAutoFit/>
          </a:bodyPr>
          <a:lstStyle/>
          <a:p>
            <a:r>
              <a:rPr lang="en-GB" sz="3200" dirty="0" smtClean="0">
                <a:solidFill>
                  <a:schemeClr val="bg1"/>
                </a:solidFill>
              </a:rPr>
              <a:t>DISCUSS…Why is it important to think about further/higher education now? </a:t>
            </a:r>
            <a:endParaRPr lang="en-GB" sz="3200" dirty="0">
              <a:solidFill>
                <a:schemeClr val="bg1"/>
              </a:solidFill>
            </a:endParaRPr>
          </a:p>
        </p:txBody>
      </p:sp>
    </p:spTree>
    <p:extLst>
      <p:ext uri="{BB962C8B-B14F-4D97-AF65-F5344CB8AC3E}">
        <p14:creationId xmlns:p14="http://schemas.microsoft.com/office/powerpoint/2010/main" val="3265835024"/>
      </p:ext>
    </p:extLst>
  </p:cSld>
  <p:clrMapOvr>
    <a:masterClrMapping/>
  </p:clrMapOvr>
  <p:transition spd="slow">
    <p:push/>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6771" y="4122964"/>
            <a:ext cx="8417378" cy="923330"/>
          </a:xfrm>
          <a:prstGeom prst="rect">
            <a:avLst/>
          </a:prstGeom>
          <a:noFill/>
        </p:spPr>
        <p:txBody>
          <a:bodyPr wrap="square" rtlCol="0">
            <a:spAutoFit/>
          </a:bodyPr>
          <a:lstStyle/>
          <a:p>
            <a:pPr algn="ctr"/>
            <a:r>
              <a:rPr lang="en-GB" sz="5400" b="1" dirty="0" smtClean="0">
                <a:solidFill>
                  <a:schemeClr val="bg1"/>
                </a:solidFill>
              </a:rPr>
              <a:t>Celebrity Degree Quiz</a:t>
            </a:r>
            <a:endParaRPr lang="en-GB" sz="5400" b="1" dirty="0">
              <a:solidFill>
                <a:schemeClr val="bg1"/>
              </a:solidFill>
            </a:endParaRPr>
          </a:p>
        </p:txBody>
      </p:sp>
      <p:sp>
        <p:nvSpPr>
          <p:cNvPr id="4" name="Rectangle 3"/>
          <p:cNvSpPr/>
          <p:nvPr/>
        </p:nvSpPr>
        <p:spPr>
          <a:xfrm>
            <a:off x="165456" y="1907909"/>
            <a:ext cx="7131271" cy="3785652"/>
          </a:xfrm>
          <a:prstGeom prst="rect">
            <a:avLst/>
          </a:prstGeom>
          <a:noFill/>
        </p:spPr>
        <p:txBody>
          <a:bodyPr wrap="square" lIns="91440" tIns="45720" rIns="91440" bIns="45720">
            <a:spAutoFit/>
          </a:bodyPr>
          <a:lstStyle/>
          <a:p>
            <a:pPr algn="ctr"/>
            <a:r>
              <a:rPr lang="en-US" sz="4800" b="1" cap="none" spc="0" dirty="0" smtClean="0">
                <a:ln w="10541" cmpd="sng">
                  <a:solidFill>
                    <a:schemeClr val="tx1"/>
                  </a:solidFill>
                  <a:prstDash val="solid"/>
                </a:ln>
                <a:effectLst/>
              </a:rPr>
              <a:t>What degree did these celebrities choose?</a:t>
            </a:r>
          </a:p>
          <a:p>
            <a:pPr algn="ctr"/>
            <a:endParaRPr lang="en-US" sz="4800" b="1" cap="none" spc="0" dirty="0" smtClean="0">
              <a:ln w="10541" cmpd="sng">
                <a:solidFill>
                  <a:schemeClr val="tx1"/>
                </a:solidFill>
                <a:prstDash val="solid"/>
              </a:ln>
              <a:effectLst/>
            </a:endParaRPr>
          </a:p>
          <a:p>
            <a:pPr algn="ctr"/>
            <a:r>
              <a:rPr lang="en-US" sz="4800" b="1" dirty="0" smtClean="0">
                <a:ln w="10541" cmpd="sng">
                  <a:noFill/>
                  <a:prstDash val="solid"/>
                </a:ln>
                <a:solidFill>
                  <a:srgbClr val="1D7CC7"/>
                </a:solidFill>
              </a:rPr>
              <a:t>Write your answers on your worksheets</a:t>
            </a:r>
            <a:endParaRPr lang="en-US" sz="4800" b="1" cap="none" spc="0" dirty="0">
              <a:ln w="10541" cmpd="sng">
                <a:noFill/>
                <a:prstDash val="solid"/>
              </a:ln>
              <a:solidFill>
                <a:srgbClr val="1D7CC7"/>
              </a:solidFill>
              <a:effectLst/>
            </a:endParaRPr>
          </a:p>
        </p:txBody>
      </p:sp>
      <p:pic>
        <p:nvPicPr>
          <p:cNvPr id="1026" name="Picture 2" descr="Stay on course | Her Mentor Ce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2754" y="2057114"/>
            <a:ext cx="3565183" cy="281968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53B7B010-2BCB-CF42-A555-DC3B463137B3}"/>
              </a:ext>
            </a:extLst>
          </p:cNvPr>
          <p:cNvSpPr txBox="1"/>
          <p:nvPr/>
        </p:nvSpPr>
        <p:spPr>
          <a:xfrm>
            <a:off x="501681" y="339551"/>
            <a:ext cx="5802866" cy="646331"/>
          </a:xfrm>
          <a:prstGeom prst="rect">
            <a:avLst/>
          </a:prstGeom>
          <a:solidFill>
            <a:srgbClr val="1D7CC7"/>
          </a:solidFill>
        </p:spPr>
        <p:txBody>
          <a:bodyPr wrap="square" rtlCol="0">
            <a:spAutoFit/>
          </a:bodyPr>
          <a:lstStyle/>
          <a:p>
            <a:r>
              <a:rPr lang="en-GB" sz="3600" b="1" dirty="0" smtClean="0">
                <a:solidFill>
                  <a:schemeClr val="bg1"/>
                </a:solidFill>
              </a:rPr>
              <a:t>CELEBRITY DEGREE QUIZ!</a:t>
            </a:r>
          </a:p>
        </p:txBody>
      </p:sp>
    </p:spTree>
    <p:extLst>
      <p:ext uri="{BB962C8B-B14F-4D97-AF65-F5344CB8AC3E}">
        <p14:creationId xmlns:p14="http://schemas.microsoft.com/office/powerpoint/2010/main" val="4157975891"/>
      </p:ext>
    </p:extLst>
  </p:cSld>
  <p:clrMapOvr>
    <a:masterClrMapping/>
  </p:clrMapOvr>
  <p:transition spd="slow">
    <p:pu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1034474" y="208436"/>
            <a:ext cx="7727390" cy="7605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600" b="1" dirty="0" smtClean="0">
                <a:solidFill>
                  <a:srgbClr val="00B0F0"/>
                </a:solidFill>
                <a:latin typeface="+mn-lt"/>
              </a:rPr>
              <a:t>Meghan </a:t>
            </a:r>
            <a:r>
              <a:rPr lang="en-GB" sz="6600" b="1" dirty="0" err="1" smtClean="0">
                <a:solidFill>
                  <a:srgbClr val="00B0F0"/>
                </a:solidFill>
                <a:latin typeface="+mn-lt"/>
              </a:rPr>
              <a:t>Markle</a:t>
            </a:r>
            <a:endParaRPr lang="en-GB" sz="6600" b="1" dirty="0" smtClean="0">
              <a:solidFill>
                <a:srgbClr val="00B0F0"/>
              </a:solidFill>
              <a:latin typeface="+mn-lt"/>
            </a:endParaRPr>
          </a:p>
        </p:txBody>
      </p:sp>
      <p:sp>
        <p:nvSpPr>
          <p:cNvPr id="7" name="Cloud 6"/>
          <p:cNvSpPr/>
          <p:nvPr/>
        </p:nvSpPr>
        <p:spPr>
          <a:xfrm rot="20462456">
            <a:off x="90006" y="1977915"/>
            <a:ext cx="3975018" cy="3345895"/>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rPr>
              <a:t>Former </a:t>
            </a:r>
            <a:r>
              <a:rPr lang="en-GB" sz="2400" b="1" i="1" dirty="0" smtClean="0">
                <a:solidFill>
                  <a:schemeClr val="tx1"/>
                </a:solidFill>
              </a:rPr>
              <a:t>Suits</a:t>
            </a:r>
            <a:r>
              <a:rPr lang="en-GB" sz="2400" dirty="0" smtClean="0">
                <a:solidFill>
                  <a:schemeClr val="tx1"/>
                </a:solidFill>
              </a:rPr>
              <a:t> actress who recently married into the Royal family with Prince Harry.</a:t>
            </a:r>
            <a:endParaRPr lang="en-GB" sz="2400" dirty="0">
              <a:solidFill>
                <a:schemeClr val="tx1"/>
              </a:solidFill>
            </a:endParaRPr>
          </a:p>
        </p:txBody>
      </p:sp>
      <p:sp>
        <p:nvSpPr>
          <p:cNvPr id="8" name="TextBox 7"/>
          <p:cNvSpPr txBox="1"/>
          <p:nvPr/>
        </p:nvSpPr>
        <p:spPr>
          <a:xfrm>
            <a:off x="7459578" y="2305823"/>
            <a:ext cx="4211053" cy="3046988"/>
          </a:xfrm>
          <a:prstGeom prst="rect">
            <a:avLst/>
          </a:prstGeom>
          <a:noFill/>
        </p:spPr>
        <p:txBody>
          <a:bodyPr wrap="square" rtlCol="0">
            <a:spAutoFit/>
          </a:bodyPr>
          <a:lstStyle/>
          <a:p>
            <a:r>
              <a:rPr lang="en-GB" sz="3200" b="1" dirty="0" smtClean="0"/>
              <a:t>A) </a:t>
            </a:r>
            <a:r>
              <a:rPr lang="en-GB" sz="3200" dirty="0" smtClean="0"/>
              <a:t>Drama</a:t>
            </a:r>
            <a:endParaRPr lang="en-GB" sz="3200" b="1" dirty="0" smtClean="0"/>
          </a:p>
          <a:p>
            <a:r>
              <a:rPr lang="en-GB" sz="3200" b="1" dirty="0" smtClean="0"/>
              <a:t>B)</a:t>
            </a:r>
            <a:r>
              <a:rPr lang="en-GB" sz="3200" dirty="0" smtClean="0"/>
              <a:t> Theatre and International Studies</a:t>
            </a:r>
          </a:p>
          <a:p>
            <a:r>
              <a:rPr lang="en-GB" sz="3200" b="1" dirty="0" smtClean="0"/>
              <a:t>C)</a:t>
            </a:r>
            <a:r>
              <a:rPr lang="en-GB" sz="3200" dirty="0" smtClean="0"/>
              <a:t> Law</a:t>
            </a:r>
          </a:p>
          <a:p>
            <a:r>
              <a:rPr lang="en-GB" sz="3200" b="1" dirty="0" smtClean="0"/>
              <a:t>D)</a:t>
            </a:r>
            <a:r>
              <a:rPr lang="en-GB" sz="3200" dirty="0"/>
              <a:t> </a:t>
            </a:r>
            <a:r>
              <a:rPr lang="en-GB" sz="3200" dirty="0" smtClean="0"/>
              <a:t>Criminology and Psychology</a:t>
            </a:r>
            <a:endParaRPr lang="en-GB" sz="3200" dirty="0"/>
          </a:p>
        </p:txBody>
      </p:sp>
      <p:pic>
        <p:nvPicPr>
          <p:cNvPr id="2050" name="Picture 2" descr="Image result for meghan markle">
            <a:hlinkClick r:id="rId3"/>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440" r="11509" b="7401"/>
          <a:stretch/>
        </p:blipFill>
        <p:spPr bwMode="auto">
          <a:xfrm>
            <a:off x="4404276" y="1742341"/>
            <a:ext cx="2887579" cy="3817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385523"/>
      </p:ext>
    </p:extLst>
  </p:cSld>
  <p:clrMapOvr>
    <a:masterClrMapping/>
  </p:clrMapOvr>
  <p:transition spd="slow">
    <p:push/>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350982" y="208435"/>
            <a:ext cx="8410881" cy="9243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600" b="1" dirty="0" smtClean="0">
                <a:solidFill>
                  <a:srgbClr val="00B0F0"/>
                </a:solidFill>
                <a:latin typeface="+mn-lt"/>
              </a:rPr>
              <a:t>Meghan </a:t>
            </a:r>
            <a:r>
              <a:rPr lang="en-GB" sz="6600" b="1" dirty="0" err="1" smtClean="0">
                <a:solidFill>
                  <a:srgbClr val="00B0F0"/>
                </a:solidFill>
                <a:latin typeface="+mn-lt"/>
              </a:rPr>
              <a:t>Markle</a:t>
            </a:r>
            <a:endParaRPr lang="en-GB" sz="6600" b="1" dirty="0" smtClean="0">
              <a:solidFill>
                <a:srgbClr val="00B0F0"/>
              </a:solidFill>
              <a:latin typeface="+mn-lt"/>
            </a:endParaRPr>
          </a:p>
        </p:txBody>
      </p:sp>
      <p:sp>
        <p:nvSpPr>
          <p:cNvPr id="5" name="TextBox 4"/>
          <p:cNvSpPr txBox="1"/>
          <p:nvPr/>
        </p:nvSpPr>
        <p:spPr>
          <a:xfrm>
            <a:off x="5940099" y="2181588"/>
            <a:ext cx="4840956" cy="1077218"/>
          </a:xfrm>
          <a:prstGeom prst="rect">
            <a:avLst/>
          </a:prstGeom>
          <a:noFill/>
        </p:spPr>
        <p:txBody>
          <a:bodyPr wrap="square" rtlCol="0">
            <a:spAutoFit/>
          </a:bodyPr>
          <a:lstStyle/>
          <a:p>
            <a:r>
              <a:rPr lang="en-GB" sz="3200" b="1" dirty="0" smtClean="0"/>
              <a:t>B)</a:t>
            </a:r>
            <a:r>
              <a:rPr lang="en-GB" sz="3200" dirty="0" smtClean="0"/>
              <a:t> Theatre and International Studies</a:t>
            </a:r>
          </a:p>
        </p:txBody>
      </p:sp>
      <p:sp>
        <p:nvSpPr>
          <p:cNvPr id="6" name="Rectangle 5"/>
          <p:cNvSpPr/>
          <p:nvPr/>
        </p:nvSpPr>
        <p:spPr>
          <a:xfrm>
            <a:off x="3796847" y="4874234"/>
            <a:ext cx="3897044" cy="1077218"/>
          </a:xfrm>
          <a:prstGeom prst="rect">
            <a:avLst/>
          </a:prstGeom>
        </p:spPr>
        <p:txBody>
          <a:bodyPr wrap="square">
            <a:spAutoFit/>
          </a:bodyPr>
          <a:lstStyle/>
          <a:p>
            <a:r>
              <a:rPr lang="en-GB" sz="3200" dirty="0" err="1" smtClean="0"/>
              <a:t>Northwestern</a:t>
            </a:r>
            <a:r>
              <a:rPr lang="en-GB" sz="3200" dirty="0" smtClean="0"/>
              <a:t> University, USA </a:t>
            </a:r>
            <a:endParaRPr lang="en-GB" sz="3200" dirty="0"/>
          </a:p>
        </p:txBody>
      </p:sp>
      <p:pic>
        <p:nvPicPr>
          <p:cNvPr id="3074" name="Picture 2" descr="Image result for meghan markle graduation">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t="7015" b="30303"/>
          <a:stretch/>
        </p:blipFill>
        <p:spPr bwMode="auto">
          <a:xfrm>
            <a:off x="1510626" y="1321615"/>
            <a:ext cx="2072447" cy="455939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meghan markle gif">
            <a:hlinkClick r:id="rId5"/>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896493" y="3601311"/>
            <a:ext cx="2093400" cy="1708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46829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6" presetClass="emph" presetSubtype="0" fill="hold" nodeType="afterEffect">
                                  <p:stCondLst>
                                    <p:cond delay="0"/>
                                  </p:stCondLst>
                                  <p:childTnLst>
                                    <p:animScale>
                                      <p:cBhvr>
                                        <p:cTn id="9" dur="2000" fill="hold"/>
                                        <p:tgtEl>
                                          <p:spTgt spid="5">
                                            <p:txEl>
                                              <p:pRg st="0" end="0"/>
                                            </p:txEl>
                                          </p:spTgt>
                                        </p:tgtEl>
                                      </p:cBhvr>
                                      <p:by x="150000" y="150000"/>
                                    </p:animScale>
                                  </p:childTnLst>
                                </p:cTn>
                              </p:par>
                              <p:par>
                                <p:cTn id="10" presetID="1" presetClass="entr" presetSubtype="0" fill="hold" nodeType="withEffect">
                                  <p:stCondLst>
                                    <p:cond delay="0"/>
                                  </p:stCondLst>
                                  <p:childTnLst>
                                    <p:set>
                                      <p:cBhvr>
                                        <p:cTn id="11" dur="1" fill="hold">
                                          <p:stCondLst>
                                            <p:cond delay="0"/>
                                          </p:stCondLst>
                                        </p:cTn>
                                        <p:tgtEl>
                                          <p:spTgt spid="3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2934270" y="208436"/>
            <a:ext cx="5827593" cy="7605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600" b="1" dirty="0" smtClean="0">
                <a:solidFill>
                  <a:srgbClr val="00B0F0"/>
                </a:solidFill>
                <a:latin typeface="+mn-lt"/>
              </a:rPr>
              <a:t>Donald Trump</a:t>
            </a:r>
          </a:p>
        </p:txBody>
      </p:sp>
      <p:sp>
        <p:nvSpPr>
          <p:cNvPr id="7" name="Cloud 6"/>
          <p:cNvSpPr/>
          <p:nvPr/>
        </p:nvSpPr>
        <p:spPr>
          <a:xfrm rot="20462456">
            <a:off x="68363" y="2005682"/>
            <a:ext cx="3767951" cy="2814654"/>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rPr>
              <a:t>Former </a:t>
            </a:r>
            <a:r>
              <a:rPr lang="en-GB" sz="2400" b="1" i="1" dirty="0" smtClean="0">
                <a:solidFill>
                  <a:schemeClr val="tx1"/>
                </a:solidFill>
              </a:rPr>
              <a:t>President </a:t>
            </a:r>
            <a:r>
              <a:rPr lang="en-GB" sz="2400" dirty="0" smtClean="0">
                <a:solidFill>
                  <a:schemeClr val="tx1"/>
                </a:solidFill>
              </a:rPr>
              <a:t>of the United States of America.</a:t>
            </a:r>
            <a:endParaRPr lang="en-GB" sz="2400" dirty="0">
              <a:solidFill>
                <a:schemeClr val="tx1"/>
              </a:solidFill>
            </a:endParaRPr>
          </a:p>
        </p:txBody>
      </p:sp>
      <p:sp>
        <p:nvSpPr>
          <p:cNvPr id="8" name="TextBox 7"/>
          <p:cNvSpPr txBox="1"/>
          <p:nvPr/>
        </p:nvSpPr>
        <p:spPr>
          <a:xfrm>
            <a:off x="7633141" y="2305822"/>
            <a:ext cx="4052425" cy="2062103"/>
          </a:xfrm>
          <a:prstGeom prst="rect">
            <a:avLst/>
          </a:prstGeom>
          <a:noFill/>
        </p:spPr>
        <p:txBody>
          <a:bodyPr wrap="square" rtlCol="0">
            <a:spAutoFit/>
          </a:bodyPr>
          <a:lstStyle/>
          <a:p>
            <a:r>
              <a:rPr lang="en-GB" sz="3200" b="1" dirty="0" smtClean="0"/>
              <a:t>A)</a:t>
            </a:r>
            <a:r>
              <a:rPr lang="en-GB" sz="3200" dirty="0" smtClean="0"/>
              <a:t> Politics</a:t>
            </a:r>
          </a:p>
          <a:p>
            <a:r>
              <a:rPr lang="en-GB" sz="3200" b="1" dirty="0" smtClean="0"/>
              <a:t>B)</a:t>
            </a:r>
            <a:r>
              <a:rPr lang="en-GB" sz="3200" dirty="0" smtClean="0"/>
              <a:t> Business Studies</a:t>
            </a:r>
          </a:p>
          <a:p>
            <a:r>
              <a:rPr lang="en-GB" sz="3200" b="1" dirty="0" smtClean="0"/>
              <a:t>C)</a:t>
            </a:r>
            <a:r>
              <a:rPr lang="en-GB" sz="3200" dirty="0" smtClean="0"/>
              <a:t> English with Russian</a:t>
            </a:r>
          </a:p>
          <a:p>
            <a:r>
              <a:rPr lang="en-GB" sz="3200" b="1" dirty="0" smtClean="0"/>
              <a:t>D)</a:t>
            </a:r>
            <a:r>
              <a:rPr lang="en-GB" sz="3200" dirty="0" smtClean="0"/>
              <a:t> Economics</a:t>
            </a:r>
            <a:endParaRPr lang="en-GB" sz="3200" dirty="0"/>
          </a:p>
        </p:txBody>
      </p:sp>
      <p:pic>
        <p:nvPicPr>
          <p:cNvPr id="5122" name="Picture 2" descr="Related image">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458" r="25773" b="7768"/>
          <a:stretch/>
        </p:blipFill>
        <p:spPr bwMode="auto">
          <a:xfrm>
            <a:off x="4239512" y="1715717"/>
            <a:ext cx="3217107" cy="3394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431932"/>
      </p:ext>
    </p:extLst>
  </p:cSld>
  <p:clrMapOvr>
    <a:masterClrMapping/>
  </p:clrMapOvr>
  <p:transition spd="slow">
    <p:pu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2934270" y="208436"/>
            <a:ext cx="5827593" cy="9652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600" b="1" dirty="0" smtClean="0">
                <a:solidFill>
                  <a:srgbClr val="00B0F0"/>
                </a:solidFill>
                <a:latin typeface="+mn-lt"/>
              </a:rPr>
              <a:t>Donald Trump</a:t>
            </a:r>
          </a:p>
        </p:txBody>
      </p:sp>
      <p:sp>
        <p:nvSpPr>
          <p:cNvPr id="6" name="Rectangle 5"/>
          <p:cNvSpPr/>
          <p:nvPr/>
        </p:nvSpPr>
        <p:spPr>
          <a:xfrm>
            <a:off x="4221178" y="4366615"/>
            <a:ext cx="3605384" cy="1077218"/>
          </a:xfrm>
          <a:prstGeom prst="rect">
            <a:avLst/>
          </a:prstGeom>
        </p:spPr>
        <p:txBody>
          <a:bodyPr wrap="square">
            <a:spAutoFit/>
          </a:bodyPr>
          <a:lstStyle/>
          <a:p>
            <a:r>
              <a:rPr lang="en-GB" sz="3200" dirty="0" smtClean="0"/>
              <a:t>University of Pennsylvania, USA </a:t>
            </a:r>
            <a:endParaRPr lang="en-GB" sz="3200" dirty="0"/>
          </a:p>
        </p:txBody>
      </p:sp>
      <p:sp>
        <p:nvSpPr>
          <p:cNvPr id="8" name="TextBox 7"/>
          <p:cNvSpPr txBox="1"/>
          <p:nvPr/>
        </p:nvSpPr>
        <p:spPr>
          <a:xfrm>
            <a:off x="5349191" y="3201258"/>
            <a:ext cx="4099975" cy="584775"/>
          </a:xfrm>
          <a:prstGeom prst="rect">
            <a:avLst/>
          </a:prstGeom>
          <a:noFill/>
        </p:spPr>
        <p:txBody>
          <a:bodyPr wrap="square" rtlCol="0">
            <a:spAutoFit/>
          </a:bodyPr>
          <a:lstStyle/>
          <a:p>
            <a:r>
              <a:rPr lang="en-GB" sz="3200" b="1" dirty="0" smtClean="0"/>
              <a:t>D)</a:t>
            </a:r>
            <a:r>
              <a:rPr lang="en-GB" sz="3200" dirty="0" smtClean="0"/>
              <a:t> Economics</a:t>
            </a:r>
            <a:endParaRPr lang="en-GB" sz="3200" dirty="0"/>
          </a:p>
        </p:txBody>
      </p:sp>
      <p:pic>
        <p:nvPicPr>
          <p:cNvPr id="4098" name="Picture 2" descr="Image result for donald trump degree">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517967" y="1274122"/>
            <a:ext cx="3407647" cy="454353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Image result for donald trump gif">
            <a:hlinkClick r:id="rId5"/>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443628" y="3786033"/>
            <a:ext cx="3466737" cy="1942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029543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6" presetClass="emph" presetSubtype="0" fill="hold" nodeType="afterEffect">
                                  <p:stCondLst>
                                    <p:cond delay="0"/>
                                  </p:stCondLst>
                                  <p:childTnLst>
                                    <p:animScale>
                                      <p:cBhvr>
                                        <p:cTn id="9" dur="2000" fill="hold"/>
                                        <p:tgtEl>
                                          <p:spTgt spid="8">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2934270" y="208436"/>
            <a:ext cx="5827593" cy="7605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600" b="1" dirty="0" smtClean="0">
                <a:solidFill>
                  <a:srgbClr val="00B0F0"/>
                </a:solidFill>
                <a:latin typeface="+mn-lt"/>
              </a:rPr>
              <a:t>Selena Gomez</a:t>
            </a:r>
          </a:p>
        </p:txBody>
      </p:sp>
      <p:sp>
        <p:nvSpPr>
          <p:cNvPr id="7" name="Cloud 6"/>
          <p:cNvSpPr/>
          <p:nvPr/>
        </p:nvSpPr>
        <p:spPr>
          <a:xfrm rot="20462456">
            <a:off x="120071" y="1862515"/>
            <a:ext cx="3594871" cy="2948714"/>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rPr>
              <a:t>Popstar famous for songs such as </a:t>
            </a:r>
            <a:r>
              <a:rPr lang="en-GB" sz="2400" b="1" i="1" dirty="0" smtClean="0">
                <a:solidFill>
                  <a:schemeClr val="tx1"/>
                </a:solidFill>
              </a:rPr>
              <a:t>‘Come &amp; Get It’</a:t>
            </a:r>
            <a:r>
              <a:rPr lang="en-GB" sz="2400" dirty="0" smtClean="0">
                <a:solidFill>
                  <a:schemeClr val="tx1"/>
                </a:solidFill>
              </a:rPr>
              <a:t>.</a:t>
            </a:r>
            <a:endParaRPr lang="en-GB" sz="2400" dirty="0">
              <a:solidFill>
                <a:schemeClr val="tx1"/>
              </a:solidFill>
            </a:endParaRPr>
          </a:p>
        </p:txBody>
      </p:sp>
      <p:sp>
        <p:nvSpPr>
          <p:cNvPr id="9" name="TextBox 8"/>
          <p:cNvSpPr txBox="1"/>
          <p:nvPr/>
        </p:nvSpPr>
        <p:spPr>
          <a:xfrm>
            <a:off x="7572541" y="2305822"/>
            <a:ext cx="3877931" cy="2062103"/>
          </a:xfrm>
          <a:prstGeom prst="rect">
            <a:avLst/>
          </a:prstGeom>
          <a:noFill/>
        </p:spPr>
        <p:txBody>
          <a:bodyPr wrap="square" rtlCol="0">
            <a:spAutoFit/>
          </a:bodyPr>
          <a:lstStyle/>
          <a:p>
            <a:r>
              <a:rPr lang="en-GB" sz="3200" b="1" dirty="0" smtClean="0"/>
              <a:t>A)</a:t>
            </a:r>
            <a:r>
              <a:rPr lang="en-GB" sz="3200" dirty="0" smtClean="0"/>
              <a:t> Theatre</a:t>
            </a:r>
          </a:p>
          <a:p>
            <a:r>
              <a:rPr lang="en-GB" sz="3200" b="1" dirty="0" smtClean="0"/>
              <a:t>B)</a:t>
            </a:r>
            <a:r>
              <a:rPr lang="en-GB" sz="3200" dirty="0" smtClean="0"/>
              <a:t> Performing Arts</a:t>
            </a:r>
          </a:p>
          <a:p>
            <a:r>
              <a:rPr lang="en-GB" sz="3200" b="1" dirty="0" smtClean="0"/>
              <a:t>C)</a:t>
            </a:r>
            <a:r>
              <a:rPr lang="en-GB" sz="3200" dirty="0" smtClean="0"/>
              <a:t> Never Attended</a:t>
            </a:r>
          </a:p>
          <a:p>
            <a:r>
              <a:rPr lang="en-GB" sz="3200" b="1" dirty="0" smtClean="0"/>
              <a:t>D)</a:t>
            </a:r>
            <a:r>
              <a:rPr lang="en-GB" sz="3200" dirty="0"/>
              <a:t> </a:t>
            </a:r>
            <a:r>
              <a:rPr lang="en-GB" sz="3200" dirty="0" smtClean="0"/>
              <a:t>Sound Production</a:t>
            </a:r>
            <a:endParaRPr lang="en-GB" sz="3200" dirty="0"/>
          </a:p>
        </p:txBody>
      </p:sp>
      <p:pic>
        <p:nvPicPr>
          <p:cNvPr id="17412" name="Picture 4" descr="Image result for selena gomez"/>
          <p:cNvPicPr>
            <a:picLocks noChangeAspect="1" noChangeArrowheads="1"/>
          </p:cNvPicPr>
          <p:nvPr/>
        </p:nvPicPr>
        <p:blipFill rotWithShape="1">
          <a:blip r:embed="rId3">
            <a:extLst>
              <a:ext uri="{28A0092B-C50C-407E-A947-70E740481C1C}">
                <a14:useLocalDpi xmlns:a14="http://schemas.microsoft.com/office/drawing/2010/main" val="0"/>
              </a:ext>
            </a:extLst>
          </a:blip>
          <a:srcRect l="25689" r="27847"/>
          <a:stretch/>
        </p:blipFill>
        <p:spPr bwMode="auto">
          <a:xfrm>
            <a:off x="4366588" y="1542266"/>
            <a:ext cx="2962956" cy="3589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120534"/>
      </p:ext>
    </p:extLst>
  </p:cSld>
  <p:clrMapOvr>
    <a:masterClrMapping/>
  </p:clrMapOvr>
  <p:transition spd="slow">
    <p:push/>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2934270" y="208436"/>
            <a:ext cx="5827593" cy="7605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600" b="1" dirty="0" smtClean="0">
                <a:solidFill>
                  <a:srgbClr val="00B0F0"/>
                </a:solidFill>
                <a:latin typeface="+mn-lt"/>
              </a:rPr>
              <a:t>Selena Gomez</a:t>
            </a:r>
          </a:p>
        </p:txBody>
      </p:sp>
      <p:sp>
        <p:nvSpPr>
          <p:cNvPr id="9" name="TextBox 8"/>
          <p:cNvSpPr txBox="1"/>
          <p:nvPr/>
        </p:nvSpPr>
        <p:spPr>
          <a:xfrm>
            <a:off x="5279716" y="2445470"/>
            <a:ext cx="3877931" cy="584775"/>
          </a:xfrm>
          <a:prstGeom prst="rect">
            <a:avLst/>
          </a:prstGeom>
          <a:noFill/>
        </p:spPr>
        <p:txBody>
          <a:bodyPr wrap="square" rtlCol="0">
            <a:spAutoFit/>
          </a:bodyPr>
          <a:lstStyle/>
          <a:p>
            <a:r>
              <a:rPr lang="en-GB" sz="3200" b="1" dirty="0" smtClean="0"/>
              <a:t>C)</a:t>
            </a:r>
            <a:r>
              <a:rPr lang="en-GB" sz="3200" dirty="0" smtClean="0"/>
              <a:t> Never Attended</a:t>
            </a:r>
          </a:p>
        </p:txBody>
      </p:sp>
      <p:pic>
        <p:nvPicPr>
          <p:cNvPr id="18434" name="Picture 2" descr="Image result for selena gomez graduation"/>
          <p:cNvPicPr>
            <a:picLocks noChangeAspect="1" noChangeArrowheads="1"/>
          </p:cNvPicPr>
          <p:nvPr/>
        </p:nvPicPr>
        <p:blipFill rotWithShape="1">
          <a:blip r:embed="rId3">
            <a:extLst>
              <a:ext uri="{28A0092B-C50C-407E-A947-70E740481C1C}">
                <a14:useLocalDpi xmlns:a14="http://schemas.microsoft.com/office/drawing/2010/main" val="0"/>
              </a:ext>
            </a:extLst>
          </a:blip>
          <a:srcRect l="9628" t="2145" r="57323" b="1882"/>
          <a:stretch/>
        </p:blipFill>
        <p:spPr bwMode="auto">
          <a:xfrm>
            <a:off x="1256663" y="1501254"/>
            <a:ext cx="2181506" cy="4244452"/>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Image result for selena gomez nope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79716" y="3563357"/>
            <a:ext cx="3446759" cy="2136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7582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9">
                                            <p:txEl>
                                              <p:pRg st="0" end="0"/>
                                            </p:txEl>
                                          </p:spTgt>
                                        </p:tgtEl>
                                      </p:cBhvr>
                                      <p:by x="150000" y="150000"/>
                                    </p:animScale>
                                  </p:childTnLst>
                                </p:cTn>
                              </p:par>
                              <p:par>
                                <p:cTn id="7" presetID="1" presetClass="entr" presetSubtype="0" fill="hold" nodeType="withEffect">
                                  <p:stCondLst>
                                    <p:cond delay="0"/>
                                  </p:stCondLst>
                                  <p:childTnLst>
                                    <p:set>
                                      <p:cBhvr>
                                        <p:cTn id="8" dur="1" fill="hold">
                                          <p:stCondLst>
                                            <p:cond delay="0"/>
                                          </p:stCondLst>
                                        </p:cTn>
                                        <p:tgtEl>
                                          <p:spTgt spid="18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2934270" y="208436"/>
            <a:ext cx="5827593" cy="7605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600" b="1" dirty="0" smtClean="0">
                <a:solidFill>
                  <a:srgbClr val="00B0F0"/>
                </a:solidFill>
                <a:latin typeface="+mn-lt"/>
              </a:rPr>
              <a:t>Will Ferrell</a:t>
            </a:r>
          </a:p>
        </p:txBody>
      </p:sp>
      <p:sp>
        <p:nvSpPr>
          <p:cNvPr id="7" name="Cloud 6"/>
          <p:cNvSpPr/>
          <p:nvPr/>
        </p:nvSpPr>
        <p:spPr>
          <a:xfrm rot="20462456">
            <a:off x="153317" y="1895365"/>
            <a:ext cx="4251718" cy="2883023"/>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rPr>
              <a:t>Actor famous for his role as </a:t>
            </a:r>
            <a:r>
              <a:rPr lang="en-GB" sz="2400" b="1" i="1" dirty="0" smtClean="0">
                <a:solidFill>
                  <a:schemeClr val="tx1"/>
                </a:solidFill>
              </a:rPr>
              <a:t>Buddy </a:t>
            </a:r>
            <a:r>
              <a:rPr lang="en-GB" sz="2400" dirty="0" smtClean="0">
                <a:solidFill>
                  <a:schemeClr val="tx1"/>
                </a:solidFill>
              </a:rPr>
              <a:t>in the film Elf.</a:t>
            </a:r>
            <a:endParaRPr lang="en-GB" sz="2400" dirty="0">
              <a:solidFill>
                <a:schemeClr val="tx1"/>
              </a:solidFill>
            </a:endParaRPr>
          </a:p>
        </p:txBody>
      </p:sp>
      <p:pic>
        <p:nvPicPr>
          <p:cNvPr id="4098" name="Picture 2" descr="Image result for will ferr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2080" y="1528893"/>
            <a:ext cx="2711971" cy="361596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572541" y="2305822"/>
            <a:ext cx="3877931" cy="2062103"/>
          </a:xfrm>
          <a:prstGeom prst="rect">
            <a:avLst/>
          </a:prstGeom>
          <a:noFill/>
        </p:spPr>
        <p:txBody>
          <a:bodyPr wrap="square" rtlCol="0">
            <a:spAutoFit/>
          </a:bodyPr>
          <a:lstStyle/>
          <a:p>
            <a:r>
              <a:rPr lang="en-GB" sz="3200" b="1" dirty="0" smtClean="0"/>
              <a:t>A)</a:t>
            </a:r>
            <a:r>
              <a:rPr lang="en-GB" sz="3200" dirty="0" smtClean="0"/>
              <a:t> Sports Information</a:t>
            </a:r>
          </a:p>
          <a:p>
            <a:r>
              <a:rPr lang="en-GB" sz="3200" b="1" dirty="0" smtClean="0"/>
              <a:t>B)</a:t>
            </a:r>
            <a:r>
              <a:rPr lang="en-GB" sz="3200" dirty="0" smtClean="0"/>
              <a:t> Medicine</a:t>
            </a:r>
          </a:p>
          <a:p>
            <a:r>
              <a:rPr lang="en-GB" sz="3200" b="1" dirty="0" smtClean="0"/>
              <a:t>C)</a:t>
            </a:r>
            <a:r>
              <a:rPr lang="en-GB" sz="3200" dirty="0" smtClean="0"/>
              <a:t> Film Studies</a:t>
            </a:r>
          </a:p>
          <a:p>
            <a:r>
              <a:rPr lang="en-GB" sz="3200" b="1" dirty="0" smtClean="0"/>
              <a:t>D)</a:t>
            </a:r>
            <a:r>
              <a:rPr lang="en-GB" sz="3200" dirty="0"/>
              <a:t> </a:t>
            </a:r>
            <a:r>
              <a:rPr lang="en-GB" sz="3200" dirty="0" smtClean="0"/>
              <a:t>Drama</a:t>
            </a:r>
            <a:endParaRPr lang="en-GB" sz="3200" dirty="0"/>
          </a:p>
        </p:txBody>
      </p:sp>
    </p:spTree>
    <p:extLst>
      <p:ext uri="{BB962C8B-B14F-4D97-AF65-F5344CB8AC3E}">
        <p14:creationId xmlns:p14="http://schemas.microsoft.com/office/powerpoint/2010/main" val="47796708"/>
      </p:ext>
    </p:extLst>
  </p:cSld>
  <p:clrMapOvr>
    <a:masterClrMapping/>
  </p:clrMapOvr>
  <p:transition spd="slow">
    <p:pu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extBox 5">
            <a:extLst>
              <a:ext uri="{FF2B5EF4-FFF2-40B4-BE49-F238E27FC236}">
                <a16:creationId xmlns:a16="http://schemas.microsoft.com/office/drawing/2014/main" xmlns="" id="{6E04E3B0-53F7-E143-9D48-418DC58E3E37}"/>
              </a:ext>
            </a:extLst>
          </p:cNvPr>
          <p:cNvGraphicFramePr/>
          <p:nvPr>
            <p:extLst>
              <p:ext uri="{D42A27DB-BD31-4B8C-83A1-F6EECF244321}">
                <p14:modId xmlns:p14="http://schemas.microsoft.com/office/powerpoint/2010/main" val="1958190139"/>
              </p:ext>
            </p:extLst>
          </p:nvPr>
        </p:nvGraphicFramePr>
        <p:xfrm>
          <a:off x="741947" y="1586607"/>
          <a:ext cx="10515600" cy="3702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xmlns="" id="{53B7B010-2BCB-CF42-A555-DC3B463137B3}"/>
              </a:ext>
            </a:extLst>
          </p:cNvPr>
          <p:cNvSpPr txBox="1"/>
          <p:nvPr/>
        </p:nvSpPr>
        <p:spPr>
          <a:xfrm>
            <a:off x="501680" y="339551"/>
            <a:ext cx="5044877" cy="646331"/>
          </a:xfrm>
          <a:prstGeom prst="rect">
            <a:avLst/>
          </a:prstGeom>
          <a:solidFill>
            <a:srgbClr val="1D7CC7"/>
          </a:solidFill>
        </p:spPr>
        <p:txBody>
          <a:bodyPr wrap="square" rtlCol="0">
            <a:spAutoFit/>
          </a:bodyPr>
          <a:lstStyle/>
          <a:p>
            <a:r>
              <a:rPr lang="en-GB" sz="3600" b="1" dirty="0" smtClean="0">
                <a:solidFill>
                  <a:schemeClr val="bg1"/>
                </a:solidFill>
              </a:rPr>
              <a:t>TODAY’S OBJECTIVES:</a:t>
            </a:r>
          </a:p>
        </p:txBody>
      </p:sp>
    </p:spTree>
    <p:extLst>
      <p:ext uri="{BB962C8B-B14F-4D97-AF65-F5344CB8AC3E}">
        <p14:creationId xmlns:p14="http://schemas.microsoft.com/office/powerpoint/2010/main" val="3000758193"/>
      </p:ext>
    </p:extLst>
  </p:cSld>
  <p:clrMapOvr>
    <a:masterClrMapping/>
  </p:clrMapOvr>
  <p:transition spd="slow">
    <p:push/>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2934270" y="208436"/>
            <a:ext cx="5827593" cy="88338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600" b="1" dirty="0" smtClean="0">
                <a:solidFill>
                  <a:srgbClr val="00B0F0"/>
                </a:solidFill>
                <a:latin typeface="+mn-lt"/>
              </a:rPr>
              <a:t>Will Ferrell</a:t>
            </a:r>
          </a:p>
        </p:txBody>
      </p:sp>
      <p:sp>
        <p:nvSpPr>
          <p:cNvPr id="5" name="TextBox 4"/>
          <p:cNvSpPr txBox="1"/>
          <p:nvPr/>
        </p:nvSpPr>
        <p:spPr>
          <a:xfrm>
            <a:off x="6107373" y="1328193"/>
            <a:ext cx="4333164" cy="584775"/>
          </a:xfrm>
          <a:prstGeom prst="rect">
            <a:avLst/>
          </a:prstGeom>
          <a:noFill/>
        </p:spPr>
        <p:txBody>
          <a:bodyPr wrap="square" rtlCol="0">
            <a:spAutoFit/>
          </a:bodyPr>
          <a:lstStyle/>
          <a:p>
            <a:r>
              <a:rPr lang="en-GB" sz="3200" b="1" dirty="0" smtClean="0"/>
              <a:t>A)</a:t>
            </a:r>
            <a:r>
              <a:rPr lang="en-GB" sz="3200" dirty="0" smtClean="0"/>
              <a:t> Sports Information</a:t>
            </a:r>
          </a:p>
        </p:txBody>
      </p:sp>
      <p:sp>
        <p:nvSpPr>
          <p:cNvPr id="6" name="Rectangle 5"/>
          <p:cNvSpPr/>
          <p:nvPr/>
        </p:nvSpPr>
        <p:spPr>
          <a:xfrm>
            <a:off x="5065533" y="3809353"/>
            <a:ext cx="3208422" cy="1569660"/>
          </a:xfrm>
          <a:prstGeom prst="rect">
            <a:avLst/>
          </a:prstGeom>
        </p:spPr>
        <p:txBody>
          <a:bodyPr wrap="square">
            <a:spAutoFit/>
          </a:bodyPr>
          <a:lstStyle/>
          <a:p>
            <a:r>
              <a:rPr lang="en-GB" sz="3200" dirty="0" smtClean="0"/>
              <a:t>University of Southern California, USA </a:t>
            </a:r>
            <a:endParaRPr lang="en-GB" sz="3200" dirty="0"/>
          </a:p>
        </p:txBody>
      </p:sp>
      <p:pic>
        <p:nvPicPr>
          <p:cNvPr id="7" name="Picture 2" descr=" Will Ferrell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53410" y="3540489"/>
            <a:ext cx="3621084" cy="195834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will ferrell degree sports information"/>
          <p:cNvPicPr>
            <a:picLocks noChangeAspect="1" noChangeArrowheads="1"/>
          </p:cNvPicPr>
          <p:nvPr/>
        </p:nvPicPr>
        <p:blipFill rotWithShape="1">
          <a:blip r:embed="rId4">
            <a:extLst>
              <a:ext uri="{28A0092B-C50C-407E-A947-70E740481C1C}">
                <a14:useLocalDpi xmlns:a14="http://schemas.microsoft.com/office/drawing/2010/main" val="0"/>
              </a:ext>
            </a:extLst>
          </a:blip>
          <a:srcRect l="32242" r="10504"/>
          <a:stretch/>
        </p:blipFill>
        <p:spPr bwMode="auto">
          <a:xfrm>
            <a:off x="368493" y="1537680"/>
            <a:ext cx="4368298" cy="4005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01191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par>
                          <p:cTn id="9" fill="hold">
                            <p:stCondLst>
                              <p:cond delay="0"/>
                            </p:stCondLst>
                            <p:childTnLst>
                              <p:par>
                                <p:cTn id="10" presetID="6" presetClass="emph" presetSubtype="0" fill="hold" nodeType="afterEffect">
                                  <p:stCondLst>
                                    <p:cond delay="0"/>
                                  </p:stCondLst>
                                  <p:childTnLst>
                                    <p:animScale>
                                      <p:cBhvr>
                                        <p:cTn id="11" dur="2000" fill="hold"/>
                                        <p:tgtEl>
                                          <p:spTgt spid="5">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2934270" y="208436"/>
            <a:ext cx="5827593" cy="7605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600" b="1" dirty="0" smtClean="0">
                <a:solidFill>
                  <a:srgbClr val="00B0F0"/>
                </a:solidFill>
                <a:latin typeface="+mn-lt"/>
              </a:rPr>
              <a:t>Emma Watson</a:t>
            </a:r>
          </a:p>
        </p:txBody>
      </p:sp>
      <p:pic>
        <p:nvPicPr>
          <p:cNvPr id="2052" name="Picture 4" descr="Image result for emma wats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9356" y="1464735"/>
            <a:ext cx="2617419" cy="3926129"/>
          </a:xfrm>
          <a:prstGeom prst="rect">
            <a:avLst/>
          </a:prstGeom>
          <a:noFill/>
          <a:extLst>
            <a:ext uri="{909E8E84-426E-40DD-AFC4-6F175D3DCCD1}">
              <a14:hiddenFill xmlns:a14="http://schemas.microsoft.com/office/drawing/2010/main">
                <a:solidFill>
                  <a:srgbClr val="FFFFFF"/>
                </a:solidFill>
              </a14:hiddenFill>
            </a:ext>
          </a:extLst>
        </p:spPr>
      </p:pic>
      <p:sp>
        <p:nvSpPr>
          <p:cNvPr id="7" name="Cloud 6"/>
          <p:cNvSpPr/>
          <p:nvPr/>
        </p:nvSpPr>
        <p:spPr>
          <a:xfrm rot="20462456">
            <a:off x="153317" y="1895365"/>
            <a:ext cx="4251718" cy="2883023"/>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rPr>
              <a:t>Actress famous for her role as </a:t>
            </a:r>
            <a:r>
              <a:rPr lang="en-GB" sz="2400" b="1" i="1" dirty="0" smtClean="0">
                <a:solidFill>
                  <a:schemeClr val="tx1"/>
                </a:solidFill>
              </a:rPr>
              <a:t>Hermione Granger </a:t>
            </a:r>
            <a:r>
              <a:rPr lang="en-GB" sz="2400" dirty="0" smtClean="0">
                <a:solidFill>
                  <a:schemeClr val="tx1"/>
                </a:solidFill>
              </a:rPr>
              <a:t>in the Harry Potter films.</a:t>
            </a:r>
            <a:endParaRPr lang="en-GB" sz="2400" dirty="0">
              <a:solidFill>
                <a:schemeClr val="tx1"/>
              </a:solidFill>
            </a:endParaRPr>
          </a:p>
        </p:txBody>
      </p:sp>
      <p:sp>
        <p:nvSpPr>
          <p:cNvPr id="8" name="TextBox 7"/>
          <p:cNvSpPr txBox="1"/>
          <p:nvPr/>
        </p:nvSpPr>
        <p:spPr>
          <a:xfrm>
            <a:off x="7570080" y="2305823"/>
            <a:ext cx="3621084" cy="2062103"/>
          </a:xfrm>
          <a:prstGeom prst="rect">
            <a:avLst/>
          </a:prstGeom>
          <a:noFill/>
        </p:spPr>
        <p:txBody>
          <a:bodyPr wrap="square" rtlCol="0">
            <a:spAutoFit/>
          </a:bodyPr>
          <a:lstStyle/>
          <a:p>
            <a:r>
              <a:rPr lang="en-GB" sz="3200" b="1" dirty="0" smtClean="0"/>
              <a:t>A)</a:t>
            </a:r>
            <a:r>
              <a:rPr lang="en-GB" sz="3200" dirty="0" smtClean="0"/>
              <a:t> Business</a:t>
            </a:r>
          </a:p>
          <a:p>
            <a:r>
              <a:rPr lang="en-GB" sz="3200" b="1" dirty="0" smtClean="0"/>
              <a:t>B)</a:t>
            </a:r>
            <a:r>
              <a:rPr lang="en-GB" sz="3200" dirty="0" smtClean="0"/>
              <a:t> English Literature</a:t>
            </a:r>
          </a:p>
          <a:p>
            <a:r>
              <a:rPr lang="en-GB" sz="3200" b="1" dirty="0" smtClean="0"/>
              <a:t>C)</a:t>
            </a:r>
            <a:r>
              <a:rPr lang="en-GB" sz="3200" dirty="0" smtClean="0"/>
              <a:t> History</a:t>
            </a:r>
          </a:p>
          <a:p>
            <a:r>
              <a:rPr lang="en-GB" sz="3200" b="1" dirty="0" smtClean="0"/>
              <a:t>D)</a:t>
            </a:r>
            <a:r>
              <a:rPr lang="en-GB" sz="3200" dirty="0" smtClean="0"/>
              <a:t> Politics</a:t>
            </a:r>
            <a:endParaRPr lang="en-GB" sz="3200" dirty="0"/>
          </a:p>
        </p:txBody>
      </p:sp>
    </p:spTree>
    <p:extLst>
      <p:ext uri="{BB962C8B-B14F-4D97-AF65-F5344CB8AC3E}">
        <p14:creationId xmlns:p14="http://schemas.microsoft.com/office/powerpoint/2010/main" val="441692039"/>
      </p:ext>
    </p:extLst>
  </p:cSld>
  <p:clrMapOvr>
    <a:masterClrMapping/>
  </p:clrMapOvr>
  <p:transition spd="slow">
    <p:pu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2934270" y="208435"/>
            <a:ext cx="5827593" cy="9243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600" b="1" dirty="0" smtClean="0">
                <a:solidFill>
                  <a:srgbClr val="00B0F0"/>
                </a:solidFill>
                <a:latin typeface="+mn-lt"/>
              </a:rPr>
              <a:t>Emma Watson</a:t>
            </a:r>
          </a:p>
        </p:txBody>
      </p:sp>
      <p:pic>
        <p:nvPicPr>
          <p:cNvPr id="1026" name="Picture 2" descr="Image result for emma watson deg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3708" y="1341908"/>
            <a:ext cx="3070745" cy="45622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hermione granger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56366" y="3971803"/>
            <a:ext cx="4524233" cy="18850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848066" y="1341908"/>
            <a:ext cx="3621084" cy="1077218"/>
          </a:xfrm>
          <a:prstGeom prst="rect">
            <a:avLst/>
          </a:prstGeom>
          <a:noFill/>
        </p:spPr>
        <p:txBody>
          <a:bodyPr wrap="square" rtlCol="0">
            <a:spAutoFit/>
          </a:bodyPr>
          <a:lstStyle/>
          <a:p>
            <a:r>
              <a:rPr lang="en-GB" sz="3200" b="1" dirty="0" smtClean="0"/>
              <a:t>B)</a:t>
            </a:r>
            <a:r>
              <a:rPr lang="en-GB" sz="3200" dirty="0" smtClean="0"/>
              <a:t> English Literature</a:t>
            </a:r>
          </a:p>
        </p:txBody>
      </p:sp>
      <p:sp>
        <p:nvSpPr>
          <p:cNvPr id="6" name="Rectangle 5"/>
          <p:cNvSpPr/>
          <p:nvPr/>
        </p:nvSpPr>
        <p:spPr>
          <a:xfrm>
            <a:off x="4244453" y="4621964"/>
            <a:ext cx="3985146" cy="584775"/>
          </a:xfrm>
          <a:prstGeom prst="rect">
            <a:avLst/>
          </a:prstGeom>
        </p:spPr>
        <p:txBody>
          <a:bodyPr wrap="square">
            <a:spAutoFit/>
          </a:bodyPr>
          <a:lstStyle/>
          <a:p>
            <a:r>
              <a:rPr lang="en-GB" sz="3200" dirty="0" smtClean="0"/>
              <a:t>Brown University, USA </a:t>
            </a:r>
            <a:endParaRPr lang="en-GB" sz="3200" dirty="0"/>
          </a:p>
        </p:txBody>
      </p:sp>
    </p:spTree>
    <p:extLst>
      <p:ext uri="{BB962C8B-B14F-4D97-AF65-F5344CB8AC3E}">
        <p14:creationId xmlns:p14="http://schemas.microsoft.com/office/powerpoint/2010/main" val="213622686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par>
                          <p:cTn id="9" fill="hold">
                            <p:stCondLst>
                              <p:cond delay="0"/>
                            </p:stCondLst>
                            <p:childTnLst>
                              <p:par>
                                <p:cTn id="10" presetID="6" presetClass="emph" presetSubtype="0" fill="hold" nodeType="afterEffect">
                                  <p:stCondLst>
                                    <p:cond delay="0"/>
                                  </p:stCondLst>
                                  <p:childTnLst>
                                    <p:animScale>
                                      <p:cBhvr>
                                        <p:cTn id="11" dur="2000" fill="hold"/>
                                        <p:tgtEl>
                                          <p:spTgt spid="5">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1746914" y="208436"/>
            <a:ext cx="7970292" cy="7605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600" b="1" dirty="0" smtClean="0">
                <a:solidFill>
                  <a:srgbClr val="00B0F0"/>
                </a:solidFill>
                <a:latin typeface="+mn-lt"/>
              </a:rPr>
              <a:t>Dwayne Johnson</a:t>
            </a:r>
          </a:p>
        </p:txBody>
      </p:sp>
      <p:sp>
        <p:nvSpPr>
          <p:cNvPr id="7" name="Cloud 6"/>
          <p:cNvSpPr/>
          <p:nvPr/>
        </p:nvSpPr>
        <p:spPr>
          <a:xfrm rot="20462456">
            <a:off x="24271" y="1945558"/>
            <a:ext cx="4217586" cy="2883023"/>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rPr>
              <a:t>Former WWE wrestler and current actor also known as </a:t>
            </a:r>
            <a:r>
              <a:rPr lang="en-GB" sz="2400" b="1" i="1" dirty="0" smtClean="0">
                <a:solidFill>
                  <a:schemeClr val="tx1"/>
                </a:solidFill>
              </a:rPr>
              <a:t>‘The Rock’</a:t>
            </a:r>
            <a:r>
              <a:rPr lang="en-GB" sz="2400" dirty="0" smtClean="0">
                <a:solidFill>
                  <a:schemeClr val="tx1"/>
                </a:solidFill>
              </a:rPr>
              <a:t>.</a:t>
            </a:r>
            <a:endParaRPr lang="en-GB" sz="2400" dirty="0">
              <a:solidFill>
                <a:schemeClr val="tx1"/>
              </a:solidFill>
            </a:endParaRPr>
          </a:p>
        </p:txBody>
      </p:sp>
      <p:sp>
        <p:nvSpPr>
          <p:cNvPr id="9" name="TextBox 8"/>
          <p:cNvSpPr txBox="1"/>
          <p:nvPr/>
        </p:nvSpPr>
        <p:spPr>
          <a:xfrm>
            <a:off x="7572541" y="2305822"/>
            <a:ext cx="3877931" cy="2062103"/>
          </a:xfrm>
          <a:prstGeom prst="rect">
            <a:avLst/>
          </a:prstGeom>
          <a:noFill/>
        </p:spPr>
        <p:txBody>
          <a:bodyPr wrap="square" rtlCol="0">
            <a:spAutoFit/>
          </a:bodyPr>
          <a:lstStyle/>
          <a:p>
            <a:r>
              <a:rPr lang="en-GB" sz="3200" b="1" dirty="0" smtClean="0"/>
              <a:t>A)</a:t>
            </a:r>
            <a:r>
              <a:rPr lang="en-GB" sz="3200" dirty="0" smtClean="0"/>
              <a:t> Psychology</a:t>
            </a:r>
          </a:p>
          <a:p>
            <a:r>
              <a:rPr lang="en-GB" sz="3200" b="1" dirty="0" smtClean="0"/>
              <a:t>B)</a:t>
            </a:r>
            <a:r>
              <a:rPr lang="en-GB" sz="3200" dirty="0" smtClean="0"/>
              <a:t> Politics</a:t>
            </a:r>
          </a:p>
          <a:p>
            <a:r>
              <a:rPr lang="en-GB" sz="3200" b="1" dirty="0" smtClean="0"/>
              <a:t>C)</a:t>
            </a:r>
            <a:r>
              <a:rPr lang="en-GB" sz="3200" dirty="0" smtClean="0"/>
              <a:t> General Studies</a:t>
            </a:r>
          </a:p>
          <a:p>
            <a:r>
              <a:rPr lang="en-GB" sz="3200" b="1" dirty="0" smtClean="0"/>
              <a:t>D)</a:t>
            </a:r>
            <a:r>
              <a:rPr lang="en-GB" sz="3200" dirty="0"/>
              <a:t> </a:t>
            </a:r>
            <a:r>
              <a:rPr lang="en-GB" sz="3200" dirty="0" smtClean="0"/>
              <a:t>Sports Science</a:t>
            </a:r>
            <a:endParaRPr lang="en-GB" sz="3200" dirty="0"/>
          </a:p>
        </p:txBody>
      </p:sp>
      <p:pic>
        <p:nvPicPr>
          <p:cNvPr id="8196" name="Picture 4" descr="Image result for dwayne john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1600" y="1651379"/>
            <a:ext cx="2718728" cy="3630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5974"/>
      </p:ext>
    </p:extLst>
  </p:cSld>
  <p:clrMapOvr>
    <a:masterClrMapping/>
  </p:clrMapOvr>
  <p:transition spd="slow">
    <p:push/>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1348510" y="208436"/>
            <a:ext cx="7508888" cy="7605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600" b="1" dirty="0" smtClean="0">
                <a:solidFill>
                  <a:srgbClr val="00B0F0"/>
                </a:solidFill>
                <a:latin typeface="+mn-lt"/>
              </a:rPr>
              <a:t>Dwayne Johnson</a:t>
            </a:r>
          </a:p>
        </p:txBody>
      </p:sp>
      <p:sp>
        <p:nvSpPr>
          <p:cNvPr id="9" name="TextBox 8"/>
          <p:cNvSpPr txBox="1"/>
          <p:nvPr/>
        </p:nvSpPr>
        <p:spPr>
          <a:xfrm>
            <a:off x="5695544" y="2666277"/>
            <a:ext cx="3877931" cy="584775"/>
          </a:xfrm>
          <a:prstGeom prst="rect">
            <a:avLst/>
          </a:prstGeom>
          <a:noFill/>
        </p:spPr>
        <p:txBody>
          <a:bodyPr wrap="square" rtlCol="0">
            <a:spAutoFit/>
          </a:bodyPr>
          <a:lstStyle/>
          <a:p>
            <a:r>
              <a:rPr lang="en-GB" sz="3200" b="1" dirty="0" smtClean="0"/>
              <a:t>C)</a:t>
            </a:r>
            <a:r>
              <a:rPr lang="en-GB" sz="3200" dirty="0" smtClean="0"/>
              <a:t> General Studies</a:t>
            </a:r>
          </a:p>
        </p:txBody>
      </p:sp>
      <p:pic>
        <p:nvPicPr>
          <p:cNvPr id="9218" name="Picture 2" descr="Image result for dwayne johnson degree"/>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648269" y="1358158"/>
            <a:ext cx="3149316" cy="420309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816057" y="4287209"/>
            <a:ext cx="2802014" cy="1077218"/>
          </a:xfrm>
          <a:prstGeom prst="rect">
            <a:avLst/>
          </a:prstGeom>
        </p:spPr>
        <p:txBody>
          <a:bodyPr wrap="square">
            <a:spAutoFit/>
          </a:bodyPr>
          <a:lstStyle/>
          <a:p>
            <a:r>
              <a:rPr lang="en-GB" sz="3200" dirty="0" smtClean="0"/>
              <a:t>University of Miami, USA </a:t>
            </a:r>
            <a:endParaRPr lang="en-GB" sz="3200" dirty="0"/>
          </a:p>
        </p:txBody>
      </p:sp>
      <p:pic>
        <p:nvPicPr>
          <p:cNvPr id="9220" name="Picture 4" descr="Image result for dwayne johnson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277637" y="3858517"/>
            <a:ext cx="3720389" cy="1934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32574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20"/>
                                        </p:tgtEl>
                                        <p:attrNameLst>
                                          <p:attrName>style.visibility</p:attrName>
                                        </p:attrNameLst>
                                      </p:cBhvr>
                                      <p:to>
                                        <p:strVal val="visible"/>
                                      </p:to>
                                    </p:set>
                                  </p:childTnLst>
                                </p:cTn>
                              </p:par>
                            </p:childTnLst>
                          </p:cTn>
                        </p:par>
                        <p:par>
                          <p:cTn id="9" fill="hold">
                            <p:stCondLst>
                              <p:cond delay="0"/>
                            </p:stCondLst>
                            <p:childTnLst>
                              <p:par>
                                <p:cTn id="10" presetID="6" presetClass="emph" presetSubtype="0" fill="hold" nodeType="afterEffect">
                                  <p:stCondLst>
                                    <p:cond delay="0"/>
                                  </p:stCondLst>
                                  <p:childTnLst>
                                    <p:animScale>
                                      <p:cBhvr>
                                        <p:cTn id="11" dur="2000" fill="hold"/>
                                        <p:tgtEl>
                                          <p:spTgt spid="9">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674256" y="208436"/>
            <a:ext cx="8087608" cy="7605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600" b="1" dirty="0" smtClean="0">
                <a:solidFill>
                  <a:srgbClr val="00B0F0"/>
                </a:solidFill>
                <a:latin typeface="+mn-lt"/>
              </a:rPr>
              <a:t>Kate Middleton</a:t>
            </a:r>
          </a:p>
        </p:txBody>
      </p:sp>
      <p:sp>
        <p:nvSpPr>
          <p:cNvPr id="7" name="Cloud 6"/>
          <p:cNvSpPr/>
          <p:nvPr/>
        </p:nvSpPr>
        <p:spPr>
          <a:xfrm rot="20462456">
            <a:off x="153317" y="1895365"/>
            <a:ext cx="4251718" cy="2883023"/>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rPr>
              <a:t>The </a:t>
            </a:r>
            <a:r>
              <a:rPr lang="en-GB" sz="2400" b="1" i="1" dirty="0" smtClean="0">
                <a:solidFill>
                  <a:schemeClr val="tx1"/>
                </a:solidFill>
              </a:rPr>
              <a:t>Duchess of Cambridge </a:t>
            </a:r>
            <a:r>
              <a:rPr lang="en-GB" sz="2400" dirty="0" smtClean="0">
                <a:solidFill>
                  <a:schemeClr val="tx1"/>
                </a:solidFill>
              </a:rPr>
              <a:t>who is also married to Prince William.</a:t>
            </a:r>
            <a:endParaRPr lang="en-GB" sz="2400" dirty="0">
              <a:solidFill>
                <a:schemeClr val="tx1"/>
              </a:solidFill>
            </a:endParaRPr>
          </a:p>
        </p:txBody>
      </p:sp>
      <p:sp>
        <p:nvSpPr>
          <p:cNvPr id="9" name="TextBox 8"/>
          <p:cNvSpPr txBox="1"/>
          <p:nvPr/>
        </p:nvSpPr>
        <p:spPr>
          <a:xfrm>
            <a:off x="7572541" y="2305822"/>
            <a:ext cx="3877931" cy="2062103"/>
          </a:xfrm>
          <a:prstGeom prst="rect">
            <a:avLst/>
          </a:prstGeom>
          <a:noFill/>
        </p:spPr>
        <p:txBody>
          <a:bodyPr wrap="square" rtlCol="0">
            <a:spAutoFit/>
          </a:bodyPr>
          <a:lstStyle/>
          <a:p>
            <a:r>
              <a:rPr lang="en-GB" sz="3200" b="1" dirty="0" smtClean="0"/>
              <a:t>A)</a:t>
            </a:r>
            <a:r>
              <a:rPr lang="en-GB" sz="3200" dirty="0" smtClean="0"/>
              <a:t> Dance History</a:t>
            </a:r>
          </a:p>
          <a:p>
            <a:r>
              <a:rPr lang="en-GB" sz="3200" b="1" dirty="0" smtClean="0"/>
              <a:t>B)</a:t>
            </a:r>
            <a:r>
              <a:rPr lang="en-GB" sz="3200" dirty="0" smtClean="0"/>
              <a:t> History of Art</a:t>
            </a:r>
          </a:p>
          <a:p>
            <a:r>
              <a:rPr lang="en-GB" sz="3200" b="1" dirty="0" smtClean="0"/>
              <a:t>C)</a:t>
            </a:r>
            <a:r>
              <a:rPr lang="en-GB" sz="3200" dirty="0" smtClean="0"/>
              <a:t> Royal History</a:t>
            </a:r>
          </a:p>
          <a:p>
            <a:r>
              <a:rPr lang="en-GB" sz="3200" b="1" dirty="0" smtClean="0"/>
              <a:t>D)</a:t>
            </a:r>
            <a:r>
              <a:rPr lang="en-GB" sz="3200" dirty="0"/>
              <a:t> </a:t>
            </a:r>
            <a:r>
              <a:rPr lang="en-GB" sz="3200" dirty="0" smtClean="0"/>
              <a:t>History of Politics</a:t>
            </a:r>
            <a:endParaRPr lang="en-GB" sz="3200" dirty="0"/>
          </a:p>
        </p:txBody>
      </p:sp>
      <p:pic>
        <p:nvPicPr>
          <p:cNvPr id="1229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0817" y="1459786"/>
            <a:ext cx="2814495" cy="3754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880191"/>
      </p:ext>
    </p:extLst>
  </p:cSld>
  <p:clrMapOvr>
    <a:masterClrMapping/>
  </p:clrMapOvr>
  <p:transition spd="slow">
    <p:push/>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960582" y="208436"/>
            <a:ext cx="7801281" cy="7605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600" b="1" dirty="0" smtClean="0">
                <a:solidFill>
                  <a:srgbClr val="00B0F0"/>
                </a:solidFill>
                <a:latin typeface="+mn-lt"/>
              </a:rPr>
              <a:t>Kate Middleton</a:t>
            </a:r>
          </a:p>
        </p:txBody>
      </p:sp>
      <p:sp>
        <p:nvSpPr>
          <p:cNvPr id="9" name="TextBox 8"/>
          <p:cNvSpPr txBox="1"/>
          <p:nvPr/>
        </p:nvSpPr>
        <p:spPr>
          <a:xfrm>
            <a:off x="5138382" y="1816097"/>
            <a:ext cx="3877931" cy="584775"/>
          </a:xfrm>
          <a:prstGeom prst="rect">
            <a:avLst/>
          </a:prstGeom>
          <a:noFill/>
        </p:spPr>
        <p:txBody>
          <a:bodyPr wrap="square" rtlCol="0">
            <a:spAutoFit/>
          </a:bodyPr>
          <a:lstStyle/>
          <a:p>
            <a:r>
              <a:rPr lang="en-GB" sz="3200" b="1" dirty="0" smtClean="0"/>
              <a:t>B)</a:t>
            </a:r>
            <a:r>
              <a:rPr lang="en-GB" sz="3200" dirty="0" smtClean="0"/>
              <a:t> History of Art</a:t>
            </a:r>
          </a:p>
        </p:txBody>
      </p:sp>
      <p:pic>
        <p:nvPicPr>
          <p:cNvPr id="13314" name="Picture 2" descr="Image result for kate middleton gradu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4243" y="1127036"/>
            <a:ext cx="1821094" cy="4832446"/>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mage result for kate middleton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56992" y="3716889"/>
            <a:ext cx="2609742" cy="218366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774023" y="4389822"/>
            <a:ext cx="3034282" cy="1569660"/>
          </a:xfrm>
          <a:prstGeom prst="rect">
            <a:avLst/>
          </a:prstGeom>
        </p:spPr>
        <p:txBody>
          <a:bodyPr wrap="square">
            <a:spAutoFit/>
          </a:bodyPr>
          <a:lstStyle/>
          <a:p>
            <a:r>
              <a:rPr lang="en-GB" sz="3200" dirty="0" smtClean="0"/>
              <a:t>University of St Andrews, Scotland</a:t>
            </a:r>
            <a:endParaRPr lang="en-GB" sz="3200" dirty="0"/>
          </a:p>
        </p:txBody>
      </p:sp>
    </p:spTree>
    <p:extLst>
      <p:ext uri="{BB962C8B-B14F-4D97-AF65-F5344CB8AC3E}">
        <p14:creationId xmlns:p14="http://schemas.microsoft.com/office/powerpoint/2010/main" val="237362151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6" presetClass="emph" presetSubtype="0" fill="hold" nodeType="afterEffect">
                                  <p:stCondLst>
                                    <p:cond delay="0"/>
                                  </p:stCondLst>
                                  <p:childTnLst>
                                    <p:animScale>
                                      <p:cBhvr>
                                        <p:cTn id="9" dur="2000" fill="hold"/>
                                        <p:tgtEl>
                                          <p:spTgt spid="9">
                                            <p:txEl>
                                              <p:pRg st="0" end="0"/>
                                            </p:txEl>
                                          </p:spTgt>
                                        </p:tgtEl>
                                      </p:cBhvr>
                                      <p:by x="150000" y="150000"/>
                                    </p:animScale>
                                  </p:childTnLst>
                                </p:cTn>
                              </p:par>
                              <p:par>
                                <p:cTn id="10" presetID="1" presetClass="entr" presetSubtype="0" fill="hold" nodeType="withEffect">
                                  <p:stCondLst>
                                    <p:cond delay="0"/>
                                  </p:stCondLst>
                                  <p:childTnLst>
                                    <p:set>
                                      <p:cBhvr>
                                        <p:cTn id="11" dur="1" fill="hold">
                                          <p:stCondLst>
                                            <p:cond delay="0"/>
                                          </p:stCondLst>
                                        </p:cTn>
                                        <p:tgtEl>
                                          <p:spTgt spid="13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766618" y="208436"/>
            <a:ext cx="7995245" cy="7605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600" b="1" dirty="0" err="1" smtClean="0">
                <a:solidFill>
                  <a:srgbClr val="00B0F0"/>
                </a:solidFill>
                <a:latin typeface="+mn-lt"/>
              </a:rPr>
              <a:t>Arsene</a:t>
            </a:r>
            <a:r>
              <a:rPr lang="en-GB" sz="6600" b="1" dirty="0" smtClean="0">
                <a:solidFill>
                  <a:srgbClr val="00B0F0"/>
                </a:solidFill>
                <a:latin typeface="+mn-lt"/>
              </a:rPr>
              <a:t> Wenger</a:t>
            </a:r>
          </a:p>
        </p:txBody>
      </p:sp>
      <p:sp>
        <p:nvSpPr>
          <p:cNvPr id="7" name="Cloud 6"/>
          <p:cNvSpPr/>
          <p:nvPr/>
        </p:nvSpPr>
        <p:spPr>
          <a:xfrm rot="20462456">
            <a:off x="13679" y="1882128"/>
            <a:ext cx="3664266" cy="3040613"/>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rPr>
              <a:t>Former manager of </a:t>
            </a:r>
            <a:r>
              <a:rPr lang="en-GB" sz="2400" b="1" i="1" dirty="0" smtClean="0">
                <a:solidFill>
                  <a:schemeClr val="tx1"/>
                </a:solidFill>
              </a:rPr>
              <a:t>Arsenal Football Club </a:t>
            </a:r>
            <a:r>
              <a:rPr lang="en-GB" sz="2400" dirty="0" smtClean="0">
                <a:solidFill>
                  <a:schemeClr val="tx1"/>
                </a:solidFill>
              </a:rPr>
              <a:t>in the English Premier League.</a:t>
            </a:r>
            <a:endParaRPr lang="en-GB" sz="2400" dirty="0">
              <a:solidFill>
                <a:schemeClr val="tx1"/>
              </a:solidFill>
            </a:endParaRPr>
          </a:p>
        </p:txBody>
      </p:sp>
      <p:sp>
        <p:nvSpPr>
          <p:cNvPr id="9" name="TextBox 8"/>
          <p:cNvSpPr txBox="1"/>
          <p:nvPr/>
        </p:nvSpPr>
        <p:spPr>
          <a:xfrm>
            <a:off x="7103690" y="2305820"/>
            <a:ext cx="4408227" cy="2062103"/>
          </a:xfrm>
          <a:prstGeom prst="rect">
            <a:avLst/>
          </a:prstGeom>
          <a:noFill/>
        </p:spPr>
        <p:txBody>
          <a:bodyPr wrap="square" rtlCol="0">
            <a:spAutoFit/>
          </a:bodyPr>
          <a:lstStyle/>
          <a:p>
            <a:r>
              <a:rPr lang="en-GB" sz="3200" b="1" dirty="0" smtClean="0"/>
              <a:t>A)</a:t>
            </a:r>
            <a:r>
              <a:rPr lang="en-GB" sz="3200" dirty="0" smtClean="0"/>
              <a:t> Mathematics</a:t>
            </a:r>
          </a:p>
          <a:p>
            <a:r>
              <a:rPr lang="en-GB" sz="3200" b="1" dirty="0" smtClean="0"/>
              <a:t>B)</a:t>
            </a:r>
            <a:r>
              <a:rPr lang="en-GB" sz="3200" dirty="0" smtClean="0"/>
              <a:t> Sports Coaching</a:t>
            </a:r>
          </a:p>
          <a:p>
            <a:r>
              <a:rPr lang="en-GB" sz="3200" b="1" dirty="0" smtClean="0"/>
              <a:t>C)</a:t>
            </a:r>
            <a:r>
              <a:rPr lang="en-GB" sz="3200" dirty="0" smtClean="0"/>
              <a:t> Economics</a:t>
            </a:r>
          </a:p>
          <a:p>
            <a:r>
              <a:rPr lang="en-GB" sz="3200" b="1" dirty="0" smtClean="0"/>
              <a:t>D)</a:t>
            </a:r>
            <a:r>
              <a:rPr lang="en-GB" sz="3200" dirty="0"/>
              <a:t> </a:t>
            </a:r>
            <a:r>
              <a:rPr lang="en-GB" sz="3200" dirty="0" smtClean="0"/>
              <a:t>Business Management</a:t>
            </a:r>
            <a:endParaRPr lang="en-GB" sz="3200" dirty="0"/>
          </a:p>
        </p:txBody>
      </p:sp>
      <p:pic>
        <p:nvPicPr>
          <p:cNvPr id="10242" name="Picture 2" descr="Image result for arsene wenger arsenal"/>
          <p:cNvPicPr>
            <a:picLocks noChangeAspect="1" noChangeArrowheads="1"/>
          </p:cNvPicPr>
          <p:nvPr/>
        </p:nvPicPr>
        <p:blipFill rotWithShape="1">
          <a:blip r:embed="rId3">
            <a:extLst>
              <a:ext uri="{28A0092B-C50C-407E-A947-70E740481C1C}">
                <a14:useLocalDpi xmlns:a14="http://schemas.microsoft.com/office/drawing/2010/main" val="0"/>
              </a:ext>
            </a:extLst>
          </a:blip>
          <a:srcRect l="23794" r="14039"/>
          <a:stretch/>
        </p:blipFill>
        <p:spPr bwMode="auto">
          <a:xfrm>
            <a:off x="3800871" y="1567347"/>
            <a:ext cx="3302819" cy="3539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638930"/>
      </p:ext>
    </p:extLst>
  </p:cSld>
  <p:clrMapOvr>
    <a:masterClrMapping/>
  </p:clrMapOvr>
  <p:transition spd="slow">
    <p:push/>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655094" y="208436"/>
            <a:ext cx="8106770" cy="7605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600" b="1" dirty="0" err="1" smtClean="0">
                <a:solidFill>
                  <a:srgbClr val="00B0F0"/>
                </a:solidFill>
                <a:latin typeface="+mn-lt"/>
              </a:rPr>
              <a:t>Arsene</a:t>
            </a:r>
            <a:r>
              <a:rPr lang="en-GB" sz="6600" b="1" dirty="0" smtClean="0">
                <a:solidFill>
                  <a:srgbClr val="00B0F0"/>
                </a:solidFill>
                <a:latin typeface="+mn-lt"/>
              </a:rPr>
              <a:t> Wenger</a:t>
            </a:r>
          </a:p>
        </p:txBody>
      </p:sp>
      <p:sp>
        <p:nvSpPr>
          <p:cNvPr id="9" name="TextBox 8"/>
          <p:cNvSpPr txBox="1"/>
          <p:nvPr/>
        </p:nvSpPr>
        <p:spPr>
          <a:xfrm>
            <a:off x="5659210" y="2847763"/>
            <a:ext cx="4408227" cy="584775"/>
          </a:xfrm>
          <a:prstGeom prst="rect">
            <a:avLst/>
          </a:prstGeom>
          <a:noFill/>
        </p:spPr>
        <p:txBody>
          <a:bodyPr wrap="square" rtlCol="0">
            <a:spAutoFit/>
          </a:bodyPr>
          <a:lstStyle/>
          <a:p>
            <a:r>
              <a:rPr lang="en-GB" sz="3200" b="1" dirty="0" smtClean="0"/>
              <a:t>C)</a:t>
            </a:r>
            <a:r>
              <a:rPr lang="en-GB" sz="3200" dirty="0" smtClean="0"/>
              <a:t> Economics</a:t>
            </a:r>
          </a:p>
        </p:txBody>
      </p:sp>
      <p:sp>
        <p:nvSpPr>
          <p:cNvPr id="6" name="Rectangle 5"/>
          <p:cNvSpPr/>
          <p:nvPr/>
        </p:nvSpPr>
        <p:spPr>
          <a:xfrm>
            <a:off x="4803477" y="4113072"/>
            <a:ext cx="3176742" cy="1569660"/>
          </a:xfrm>
          <a:prstGeom prst="rect">
            <a:avLst/>
          </a:prstGeom>
        </p:spPr>
        <p:txBody>
          <a:bodyPr wrap="square">
            <a:spAutoFit/>
          </a:bodyPr>
          <a:lstStyle/>
          <a:p>
            <a:r>
              <a:rPr lang="en-GB" sz="3200" dirty="0" smtClean="0"/>
              <a:t>University of Strasbourg, France </a:t>
            </a:r>
            <a:endParaRPr lang="en-GB" sz="3200" dirty="0"/>
          </a:p>
        </p:txBody>
      </p:sp>
      <p:pic>
        <p:nvPicPr>
          <p:cNvPr id="11266" name="Picture 2" descr="Image result for arsene wenger celebration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43970" y="3739855"/>
            <a:ext cx="2846934" cy="198336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 result for arsene wenger degree"/>
          <p:cNvPicPr>
            <a:picLocks noChangeAspect="1" noChangeArrowheads="1"/>
          </p:cNvPicPr>
          <p:nvPr/>
        </p:nvPicPr>
        <p:blipFill rotWithShape="1">
          <a:blip r:embed="rId4">
            <a:extLst>
              <a:ext uri="{28A0092B-C50C-407E-A947-70E740481C1C}">
                <a14:useLocalDpi xmlns:a14="http://schemas.microsoft.com/office/drawing/2010/main" val="0"/>
              </a:ext>
            </a:extLst>
          </a:blip>
          <a:srcRect l="4286" r="22473"/>
          <a:stretch/>
        </p:blipFill>
        <p:spPr bwMode="auto">
          <a:xfrm>
            <a:off x="655093" y="1549473"/>
            <a:ext cx="3679931" cy="3768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41823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6" presetClass="emph" presetSubtype="0" fill="hold" nodeType="afterEffect">
                                  <p:stCondLst>
                                    <p:cond delay="0"/>
                                  </p:stCondLst>
                                  <p:childTnLst>
                                    <p:animScale>
                                      <p:cBhvr>
                                        <p:cTn id="9" dur="2000" fill="hold"/>
                                        <p:tgtEl>
                                          <p:spTgt spid="9">
                                            <p:txEl>
                                              <p:pRg st="0" end="0"/>
                                            </p:txEl>
                                          </p:spTgt>
                                        </p:tgtEl>
                                      </p:cBhvr>
                                      <p:by x="150000" y="150000"/>
                                    </p:animScale>
                                  </p:childTnLst>
                                </p:cTn>
                              </p:par>
                              <p:par>
                                <p:cTn id="10" presetID="1" presetClass="entr" presetSubtype="0" fill="hold" nodeType="withEffect">
                                  <p:stCondLst>
                                    <p:cond delay="0"/>
                                  </p:stCondLst>
                                  <p:childTnLst>
                                    <p:set>
                                      <p:cBhvr>
                                        <p:cTn id="11"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2934270" y="208436"/>
            <a:ext cx="5827593" cy="7605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600" b="1" dirty="0" smtClean="0">
                <a:solidFill>
                  <a:srgbClr val="00B0F0"/>
                </a:solidFill>
                <a:latin typeface="+mn-lt"/>
              </a:rPr>
              <a:t>Rebel Wilson</a:t>
            </a:r>
          </a:p>
        </p:txBody>
      </p:sp>
      <p:sp>
        <p:nvSpPr>
          <p:cNvPr id="7" name="Cloud 6"/>
          <p:cNvSpPr/>
          <p:nvPr/>
        </p:nvSpPr>
        <p:spPr>
          <a:xfrm rot="20462456">
            <a:off x="133263" y="1910637"/>
            <a:ext cx="3160335" cy="285247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rPr>
              <a:t>Actress famous for her role in the </a:t>
            </a:r>
            <a:r>
              <a:rPr lang="en-GB" sz="2400" b="1" i="1" dirty="0" smtClean="0">
                <a:solidFill>
                  <a:schemeClr val="tx1"/>
                </a:solidFill>
              </a:rPr>
              <a:t>Pitch Perfect </a:t>
            </a:r>
            <a:r>
              <a:rPr lang="en-GB" sz="2400" dirty="0" smtClean="0">
                <a:solidFill>
                  <a:schemeClr val="tx1"/>
                </a:solidFill>
              </a:rPr>
              <a:t>films.</a:t>
            </a:r>
            <a:endParaRPr lang="en-GB" sz="2400" dirty="0">
              <a:solidFill>
                <a:schemeClr val="tx1"/>
              </a:solidFill>
            </a:endParaRPr>
          </a:p>
        </p:txBody>
      </p:sp>
      <p:sp>
        <p:nvSpPr>
          <p:cNvPr id="9" name="TextBox 8"/>
          <p:cNvSpPr txBox="1"/>
          <p:nvPr/>
        </p:nvSpPr>
        <p:spPr>
          <a:xfrm>
            <a:off x="7103690" y="2305820"/>
            <a:ext cx="4408227" cy="2062103"/>
          </a:xfrm>
          <a:prstGeom prst="rect">
            <a:avLst/>
          </a:prstGeom>
          <a:noFill/>
        </p:spPr>
        <p:txBody>
          <a:bodyPr wrap="square" rtlCol="0">
            <a:spAutoFit/>
          </a:bodyPr>
          <a:lstStyle/>
          <a:p>
            <a:r>
              <a:rPr lang="en-GB" sz="3200" b="1" dirty="0" smtClean="0"/>
              <a:t>A)</a:t>
            </a:r>
            <a:r>
              <a:rPr lang="en-GB" sz="3200" dirty="0" smtClean="0"/>
              <a:t> Law</a:t>
            </a:r>
          </a:p>
          <a:p>
            <a:r>
              <a:rPr lang="en-GB" sz="3200" b="1" dirty="0" smtClean="0"/>
              <a:t>B)</a:t>
            </a:r>
            <a:r>
              <a:rPr lang="en-GB" sz="3200" dirty="0" smtClean="0"/>
              <a:t> Movie Production</a:t>
            </a:r>
          </a:p>
          <a:p>
            <a:r>
              <a:rPr lang="en-GB" sz="3200" b="1" dirty="0" smtClean="0"/>
              <a:t>C)</a:t>
            </a:r>
            <a:r>
              <a:rPr lang="en-GB" sz="3200" dirty="0" smtClean="0"/>
              <a:t> Music</a:t>
            </a:r>
          </a:p>
          <a:p>
            <a:r>
              <a:rPr lang="en-GB" sz="3200" b="1" dirty="0" smtClean="0"/>
              <a:t>D)</a:t>
            </a:r>
            <a:r>
              <a:rPr lang="en-GB" sz="3200" dirty="0"/>
              <a:t> </a:t>
            </a:r>
            <a:r>
              <a:rPr lang="en-GB" sz="3200" dirty="0" smtClean="0"/>
              <a:t>Agriculture</a:t>
            </a:r>
            <a:endParaRPr lang="en-GB" sz="3200" dirty="0"/>
          </a:p>
        </p:txBody>
      </p:sp>
      <p:pic>
        <p:nvPicPr>
          <p:cNvPr id="16388" name="Picture 4" descr="Image result for rebel wilson"/>
          <p:cNvPicPr>
            <a:picLocks noChangeAspect="1" noChangeArrowheads="1"/>
          </p:cNvPicPr>
          <p:nvPr/>
        </p:nvPicPr>
        <p:blipFill rotWithShape="1">
          <a:blip r:embed="rId3">
            <a:extLst>
              <a:ext uri="{28A0092B-C50C-407E-A947-70E740481C1C}">
                <a14:useLocalDpi xmlns:a14="http://schemas.microsoft.com/office/drawing/2010/main" val="0"/>
              </a:ext>
            </a:extLst>
          </a:blip>
          <a:srcRect l="29614" r="20842"/>
          <a:stretch/>
        </p:blipFill>
        <p:spPr bwMode="auto">
          <a:xfrm>
            <a:off x="3674090" y="1684097"/>
            <a:ext cx="3090074" cy="3515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431940"/>
      </p:ext>
    </p:extLst>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newspaper clipart"/>
          <p:cNvPicPr>
            <a:picLocks noChangeAspect="1" noChangeArrowheads="1"/>
          </p:cNvPicPr>
          <p:nvPr/>
        </p:nvPicPr>
        <p:blipFill rotWithShape="1">
          <a:blip r:embed="rId3">
            <a:extLst>
              <a:ext uri="{28A0092B-C50C-407E-A947-70E740481C1C}">
                <a14:useLocalDpi xmlns:a14="http://schemas.microsoft.com/office/drawing/2010/main" val="0"/>
              </a:ext>
            </a:extLst>
          </a:blip>
          <a:srcRect b="8360"/>
          <a:stretch/>
        </p:blipFill>
        <p:spPr bwMode="auto">
          <a:xfrm>
            <a:off x="3077375" y="1450710"/>
            <a:ext cx="2933295" cy="220969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09095" y="32849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a:t>
            </a:r>
            <a:r>
              <a:rPr lang="en-GB" b="1" dirty="0">
                <a:solidFill>
                  <a:srgbClr val="FF0000"/>
                </a:solidFill>
              </a:rPr>
              <a:t>N</a:t>
            </a:r>
            <a:r>
              <a:rPr lang="en-GB" dirty="0"/>
              <a:t>orth, </a:t>
            </a:r>
            <a:r>
              <a:rPr lang="en-GB" b="1" dirty="0">
                <a:solidFill>
                  <a:srgbClr val="FF0000"/>
                </a:solidFill>
              </a:rPr>
              <a:t>E</a:t>
            </a:r>
            <a:r>
              <a:rPr lang="en-GB" dirty="0"/>
              <a:t>ast, </a:t>
            </a:r>
            <a:r>
              <a:rPr lang="en-GB" b="1" dirty="0">
                <a:solidFill>
                  <a:srgbClr val="FF0000"/>
                </a:solidFill>
              </a:rPr>
              <a:t>W</a:t>
            </a:r>
            <a:r>
              <a:rPr lang="en-GB" dirty="0"/>
              <a:t>est, </a:t>
            </a:r>
            <a:r>
              <a:rPr lang="en-GB" b="1" dirty="0">
                <a:solidFill>
                  <a:srgbClr val="FF0000"/>
                </a:solidFill>
              </a:rPr>
              <a:t>S</a:t>
            </a:r>
            <a:r>
              <a:rPr lang="en-GB" dirty="0"/>
              <a:t>outh, </a:t>
            </a:r>
            <a:r>
              <a:rPr lang="en-GB" b="1" dirty="0">
                <a:solidFill>
                  <a:srgbClr val="FF0000"/>
                </a:solidFill>
              </a:rPr>
              <a:t>P</a:t>
            </a:r>
            <a:r>
              <a:rPr lang="en-GB" dirty="0"/>
              <a:t>ast </a:t>
            </a:r>
            <a:r>
              <a:rPr lang="en-GB" b="1" dirty="0" smtClean="0">
                <a:solidFill>
                  <a:srgbClr val="FF0000"/>
                </a:solidFill>
              </a:rPr>
              <a:t>A</a:t>
            </a:r>
            <a:r>
              <a:rPr lang="en-GB" dirty="0" smtClean="0"/>
              <a:t>nd </a:t>
            </a:r>
            <a:r>
              <a:rPr lang="en-GB" b="1" dirty="0">
                <a:solidFill>
                  <a:srgbClr val="FF0000"/>
                </a:solidFill>
              </a:rPr>
              <a:t>P</a:t>
            </a:r>
            <a:r>
              <a:rPr lang="en-GB" dirty="0"/>
              <a:t>resent </a:t>
            </a:r>
            <a:r>
              <a:rPr lang="en-GB" b="1" dirty="0">
                <a:solidFill>
                  <a:srgbClr val="FF0000"/>
                </a:solidFill>
              </a:rPr>
              <a:t>E</a:t>
            </a:r>
            <a:r>
              <a:rPr lang="en-GB" dirty="0"/>
              <a:t>vents </a:t>
            </a:r>
            <a:r>
              <a:rPr lang="en-GB" b="1" dirty="0">
                <a:solidFill>
                  <a:srgbClr val="FF0000"/>
                </a:solidFill>
              </a:rPr>
              <a:t>R</a:t>
            </a:r>
            <a:r>
              <a:rPr lang="en-GB" dirty="0"/>
              <a:t>eport</a:t>
            </a:r>
          </a:p>
        </p:txBody>
      </p:sp>
      <p:sp>
        <p:nvSpPr>
          <p:cNvPr id="7" name="TextBox 6">
            <a:extLst>
              <a:ext uri="{FF2B5EF4-FFF2-40B4-BE49-F238E27FC236}">
                <a16:creationId xmlns:a16="http://schemas.microsoft.com/office/drawing/2014/main" xmlns="" id="{53B7B010-2BCB-CF42-A555-DC3B463137B3}"/>
              </a:ext>
            </a:extLst>
          </p:cNvPr>
          <p:cNvSpPr txBox="1"/>
          <p:nvPr/>
        </p:nvSpPr>
        <p:spPr>
          <a:xfrm>
            <a:off x="501680" y="339551"/>
            <a:ext cx="8337520" cy="646331"/>
          </a:xfrm>
          <a:prstGeom prst="rect">
            <a:avLst/>
          </a:prstGeom>
          <a:solidFill>
            <a:srgbClr val="00B0F0"/>
          </a:solidFill>
        </p:spPr>
        <p:txBody>
          <a:bodyPr wrap="square" rtlCol="0">
            <a:spAutoFit/>
          </a:bodyPr>
          <a:lstStyle/>
          <a:p>
            <a:r>
              <a:rPr lang="en-GB" sz="3600" b="1" dirty="0" smtClean="0">
                <a:solidFill>
                  <a:schemeClr val="bg1"/>
                </a:solidFill>
              </a:rPr>
              <a:t>SOMETHING I’VE LEARNED THIS WEEK</a:t>
            </a:r>
          </a:p>
        </p:txBody>
      </p:sp>
    </p:spTree>
    <p:extLst>
      <p:ext uri="{BB962C8B-B14F-4D97-AF65-F5344CB8AC3E}">
        <p14:creationId xmlns:p14="http://schemas.microsoft.com/office/powerpoint/2010/main" val="258594428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2934270" y="208436"/>
            <a:ext cx="5827593" cy="7605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600" b="1" dirty="0" smtClean="0">
                <a:solidFill>
                  <a:srgbClr val="00B0F0"/>
                </a:solidFill>
                <a:latin typeface="+mn-lt"/>
              </a:rPr>
              <a:t>Rebel Wilson</a:t>
            </a:r>
          </a:p>
        </p:txBody>
      </p:sp>
      <p:pic>
        <p:nvPicPr>
          <p:cNvPr id="20482" name="Picture 2" descr="Image result for rebel wilson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94000" y="3772349"/>
            <a:ext cx="3542144" cy="19906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575140" y="1554540"/>
            <a:ext cx="4408227" cy="584775"/>
          </a:xfrm>
          <a:prstGeom prst="rect">
            <a:avLst/>
          </a:prstGeom>
          <a:noFill/>
        </p:spPr>
        <p:txBody>
          <a:bodyPr wrap="square" rtlCol="0">
            <a:spAutoFit/>
          </a:bodyPr>
          <a:lstStyle/>
          <a:p>
            <a:r>
              <a:rPr lang="en-GB" sz="3200" b="1" dirty="0" smtClean="0"/>
              <a:t>A)</a:t>
            </a:r>
            <a:r>
              <a:rPr lang="en-GB" sz="3200" dirty="0" smtClean="0"/>
              <a:t> Law</a:t>
            </a:r>
          </a:p>
        </p:txBody>
      </p:sp>
      <p:sp>
        <p:nvSpPr>
          <p:cNvPr id="8" name="Rectangle 7"/>
          <p:cNvSpPr/>
          <p:nvPr/>
        </p:nvSpPr>
        <p:spPr>
          <a:xfrm>
            <a:off x="3926282" y="3772349"/>
            <a:ext cx="2677718" cy="2062103"/>
          </a:xfrm>
          <a:prstGeom prst="rect">
            <a:avLst/>
          </a:prstGeom>
        </p:spPr>
        <p:txBody>
          <a:bodyPr wrap="square">
            <a:spAutoFit/>
          </a:bodyPr>
          <a:lstStyle/>
          <a:p>
            <a:r>
              <a:rPr lang="en-GB" sz="3200" dirty="0" smtClean="0"/>
              <a:t>University of New South Wales, Australia </a:t>
            </a:r>
            <a:endParaRPr lang="en-GB" sz="3200" dirty="0"/>
          </a:p>
        </p:txBody>
      </p:sp>
      <p:pic>
        <p:nvPicPr>
          <p:cNvPr id="20484" name="Picture 4" descr="Image result for rebel wilson graduation"/>
          <p:cNvPicPr>
            <a:picLocks noChangeAspect="1" noChangeArrowheads="1"/>
          </p:cNvPicPr>
          <p:nvPr/>
        </p:nvPicPr>
        <p:blipFill rotWithShape="1">
          <a:blip r:embed="rId4">
            <a:extLst>
              <a:ext uri="{28A0092B-C50C-407E-A947-70E740481C1C}">
                <a14:useLocalDpi xmlns:a14="http://schemas.microsoft.com/office/drawing/2010/main" val="0"/>
              </a:ext>
            </a:extLst>
          </a:blip>
          <a:srcRect l="54473" t="7518" r="21693" b="32607"/>
          <a:stretch/>
        </p:blipFill>
        <p:spPr bwMode="auto">
          <a:xfrm>
            <a:off x="791570" y="1304724"/>
            <a:ext cx="2961563" cy="4184909"/>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791570" y="1554540"/>
            <a:ext cx="1801505" cy="1707643"/>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8812570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482"/>
                                        </p:tgtEl>
                                        <p:attrNameLst>
                                          <p:attrName>style.visibility</p:attrName>
                                        </p:attrNameLst>
                                      </p:cBhvr>
                                      <p:to>
                                        <p:strVal val="visible"/>
                                      </p:to>
                                    </p:set>
                                  </p:childTnLst>
                                </p:cTn>
                              </p:par>
                            </p:childTnLst>
                          </p:cTn>
                        </p:par>
                        <p:par>
                          <p:cTn id="7" fill="hold">
                            <p:stCondLst>
                              <p:cond delay="0"/>
                            </p:stCondLst>
                            <p:childTnLst>
                              <p:par>
                                <p:cTn id="8" presetID="6" presetClass="emph" presetSubtype="0" fill="hold" nodeType="afterEffect">
                                  <p:stCondLst>
                                    <p:cond delay="0"/>
                                  </p:stCondLst>
                                  <p:childTnLst>
                                    <p:animScale>
                                      <p:cBhvr>
                                        <p:cTn id="9" dur="2000" fill="hold"/>
                                        <p:tgtEl>
                                          <p:spTgt spid="6">
                                            <p:txEl>
                                              <p:pRg st="0" end="0"/>
                                            </p:txEl>
                                          </p:spTgt>
                                        </p:tgtEl>
                                      </p:cBhvr>
                                      <p:by x="150000" y="150000"/>
                                    </p:animScale>
                                  </p:childTnLst>
                                </p:cTn>
                              </p:par>
                              <p:par>
                                <p:cTn id="10" presetID="1"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2690378" y="208436"/>
            <a:ext cx="5827593" cy="7605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600" b="1" dirty="0" err="1" smtClean="0">
                <a:solidFill>
                  <a:srgbClr val="00B0F0"/>
                </a:solidFill>
                <a:latin typeface="+mn-lt"/>
              </a:rPr>
              <a:t>Stormzy</a:t>
            </a:r>
            <a:endParaRPr lang="en-GB" sz="6600" b="1" dirty="0" smtClean="0">
              <a:solidFill>
                <a:srgbClr val="00B0F0"/>
              </a:solidFill>
              <a:latin typeface="+mn-lt"/>
            </a:endParaRPr>
          </a:p>
        </p:txBody>
      </p:sp>
      <p:sp>
        <p:nvSpPr>
          <p:cNvPr id="7" name="Cloud 6"/>
          <p:cNvSpPr/>
          <p:nvPr/>
        </p:nvSpPr>
        <p:spPr>
          <a:xfrm rot="20462456">
            <a:off x="377651" y="1910636"/>
            <a:ext cx="3160335" cy="285247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rPr>
              <a:t>Famous grime artist with songs such as ‘</a:t>
            </a:r>
            <a:r>
              <a:rPr lang="en-GB" sz="2400" b="1" i="1" dirty="0" smtClean="0">
                <a:solidFill>
                  <a:schemeClr val="tx1"/>
                </a:solidFill>
              </a:rPr>
              <a:t>Shut Up’</a:t>
            </a:r>
            <a:r>
              <a:rPr lang="en-GB" sz="2400" dirty="0" smtClean="0">
                <a:solidFill>
                  <a:schemeClr val="tx1"/>
                </a:solidFill>
              </a:rPr>
              <a:t>.</a:t>
            </a:r>
            <a:endParaRPr lang="en-GB" sz="2400" dirty="0">
              <a:solidFill>
                <a:schemeClr val="tx1"/>
              </a:solidFill>
            </a:endParaRPr>
          </a:p>
        </p:txBody>
      </p:sp>
      <p:sp>
        <p:nvSpPr>
          <p:cNvPr id="9" name="TextBox 8"/>
          <p:cNvSpPr txBox="1"/>
          <p:nvPr/>
        </p:nvSpPr>
        <p:spPr>
          <a:xfrm>
            <a:off x="7540419" y="2319466"/>
            <a:ext cx="3637096" cy="2062103"/>
          </a:xfrm>
          <a:prstGeom prst="rect">
            <a:avLst/>
          </a:prstGeom>
          <a:noFill/>
        </p:spPr>
        <p:txBody>
          <a:bodyPr wrap="square" rtlCol="0">
            <a:spAutoFit/>
          </a:bodyPr>
          <a:lstStyle/>
          <a:p>
            <a:r>
              <a:rPr lang="en-GB" sz="3200" b="1" dirty="0" smtClean="0"/>
              <a:t>A)</a:t>
            </a:r>
            <a:r>
              <a:rPr lang="en-GB" sz="3200" dirty="0" smtClean="0"/>
              <a:t> Religious Studies</a:t>
            </a:r>
          </a:p>
          <a:p>
            <a:r>
              <a:rPr lang="en-GB" sz="3200" b="1" dirty="0" smtClean="0"/>
              <a:t>B)</a:t>
            </a:r>
            <a:r>
              <a:rPr lang="en-GB" sz="3200" dirty="0" smtClean="0"/>
              <a:t> Engineering</a:t>
            </a:r>
          </a:p>
          <a:p>
            <a:r>
              <a:rPr lang="en-GB" sz="3200" b="1" dirty="0" smtClean="0"/>
              <a:t>C)</a:t>
            </a:r>
            <a:r>
              <a:rPr lang="en-GB" sz="3200" dirty="0" smtClean="0"/>
              <a:t> Music Journalism</a:t>
            </a:r>
          </a:p>
          <a:p>
            <a:r>
              <a:rPr lang="en-GB" sz="3200" b="1" dirty="0" smtClean="0"/>
              <a:t>D)</a:t>
            </a:r>
            <a:r>
              <a:rPr lang="en-GB" sz="3200" dirty="0"/>
              <a:t> </a:t>
            </a:r>
            <a:r>
              <a:rPr lang="en-GB" sz="3200" dirty="0" smtClean="0"/>
              <a:t>Never Attended</a:t>
            </a:r>
            <a:endParaRPr lang="en-GB" sz="3200" dirty="0"/>
          </a:p>
        </p:txBody>
      </p:sp>
      <p:pic>
        <p:nvPicPr>
          <p:cNvPr id="6" name="Picture 2" descr="https://metrouk2.files.wordpress.com/2017/08/pri_50529277-e1503696611610.jpg?w=748&amp;h=680&amp;cro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5637" y="2019865"/>
            <a:ext cx="3377076" cy="3070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411398"/>
      </p:ext>
    </p:extLst>
  </p:cSld>
  <p:clrMapOvr>
    <a:masterClrMapping/>
  </p:clrMapOvr>
  <p:transition spd="slow">
    <p:push/>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2690378" y="208436"/>
            <a:ext cx="5827593" cy="7605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600" b="1" dirty="0" err="1" smtClean="0">
                <a:solidFill>
                  <a:srgbClr val="00B0F0"/>
                </a:solidFill>
                <a:latin typeface="+mn-lt"/>
              </a:rPr>
              <a:t>Stormzy</a:t>
            </a:r>
            <a:endParaRPr lang="en-GB" sz="6600" b="1" dirty="0" smtClean="0">
              <a:solidFill>
                <a:srgbClr val="00B0F0"/>
              </a:solidFill>
              <a:latin typeface="+mn-lt"/>
            </a:endParaRPr>
          </a:p>
        </p:txBody>
      </p:sp>
      <p:sp>
        <p:nvSpPr>
          <p:cNvPr id="9" name="TextBox 8"/>
          <p:cNvSpPr txBox="1"/>
          <p:nvPr/>
        </p:nvSpPr>
        <p:spPr>
          <a:xfrm>
            <a:off x="5706131" y="2194273"/>
            <a:ext cx="4788585" cy="584775"/>
          </a:xfrm>
          <a:prstGeom prst="rect">
            <a:avLst/>
          </a:prstGeom>
          <a:noFill/>
        </p:spPr>
        <p:txBody>
          <a:bodyPr wrap="square" rtlCol="0">
            <a:spAutoFit/>
          </a:bodyPr>
          <a:lstStyle/>
          <a:p>
            <a:r>
              <a:rPr lang="en-GB" sz="3200" b="1" dirty="0" smtClean="0"/>
              <a:t>B)</a:t>
            </a:r>
            <a:r>
              <a:rPr lang="en-GB" sz="3200" dirty="0" smtClean="0"/>
              <a:t> Engineering</a:t>
            </a:r>
          </a:p>
        </p:txBody>
      </p:sp>
      <p:pic>
        <p:nvPicPr>
          <p:cNvPr id="22532" name="Picture 4" descr="Image result for stormzy gradu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146" y="1398898"/>
            <a:ext cx="2827346" cy="4237629"/>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Image result for stormzy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21163" y="4004329"/>
            <a:ext cx="3258133" cy="174517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778087" y="4169225"/>
            <a:ext cx="2973695" cy="1569660"/>
          </a:xfrm>
          <a:prstGeom prst="rect">
            <a:avLst/>
          </a:prstGeom>
        </p:spPr>
        <p:txBody>
          <a:bodyPr wrap="square">
            <a:spAutoFit/>
          </a:bodyPr>
          <a:lstStyle/>
          <a:p>
            <a:r>
              <a:rPr lang="en-GB" sz="3200" dirty="0" smtClean="0"/>
              <a:t>Apprenticeship with an Oil Company </a:t>
            </a:r>
            <a:endParaRPr lang="en-GB" sz="3200" dirty="0"/>
          </a:p>
        </p:txBody>
      </p:sp>
    </p:spTree>
    <p:extLst>
      <p:ext uri="{BB962C8B-B14F-4D97-AF65-F5344CB8AC3E}">
        <p14:creationId xmlns:p14="http://schemas.microsoft.com/office/powerpoint/2010/main" val="72296414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6" presetClass="emph" presetSubtype="0" fill="hold" nodeType="afterEffect">
                                  <p:stCondLst>
                                    <p:cond delay="0"/>
                                  </p:stCondLst>
                                  <p:childTnLst>
                                    <p:animScale>
                                      <p:cBhvr>
                                        <p:cTn id="9" dur="2000" fill="hold"/>
                                        <p:tgtEl>
                                          <p:spTgt spid="9">
                                            <p:txEl>
                                              <p:pRg st="0" end="0"/>
                                            </p:txEl>
                                          </p:spTgt>
                                        </p:tgtEl>
                                      </p:cBhvr>
                                      <p:by x="150000" y="150000"/>
                                    </p:animScale>
                                  </p:childTnLst>
                                </p:cTn>
                              </p:par>
                              <p:par>
                                <p:cTn id="10" presetID="1" presetClass="entr" presetSubtype="0" fill="hold" nodeType="withEffect">
                                  <p:stCondLst>
                                    <p:cond delay="0"/>
                                  </p:stCondLst>
                                  <p:childTnLst>
                                    <p:set>
                                      <p:cBhvr>
                                        <p:cTn id="11" dur="1" fill="hold">
                                          <p:stCondLst>
                                            <p:cond delay="0"/>
                                          </p:stCondLst>
                                        </p:cTn>
                                        <p:tgtEl>
                                          <p:spTgt spid="225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61150" y="1588145"/>
            <a:ext cx="11655188" cy="17038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smtClean="0">
                <a:latin typeface="+mn-lt"/>
              </a:rPr>
              <a:t>What is the link between all of these celebrities?</a:t>
            </a:r>
            <a:endParaRPr lang="en-GB" sz="3200" b="1" dirty="0" smtClean="0">
              <a:latin typeface="+mn-lt"/>
            </a:endParaRPr>
          </a:p>
        </p:txBody>
      </p:sp>
      <p:sp>
        <p:nvSpPr>
          <p:cNvPr id="6" name="Rectangle 5"/>
          <p:cNvSpPr/>
          <p:nvPr/>
        </p:nvSpPr>
        <p:spPr>
          <a:xfrm>
            <a:off x="2278708" y="3647735"/>
            <a:ext cx="7287491" cy="1384995"/>
          </a:xfrm>
          <a:prstGeom prst="rect">
            <a:avLst/>
          </a:prstGeom>
          <a:solidFill>
            <a:schemeClr val="bg1"/>
          </a:solidFill>
        </p:spPr>
        <p:txBody>
          <a:bodyPr wrap="square">
            <a:spAutoFit/>
          </a:bodyPr>
          <a:lstStyle/>
          <a:p>
            <a:pPr algn="ctr"/>
            <a:r>
              <a:rPr lang="en-GB" sz="2800" i="1" dirty="0" smtClean="0">
                <a:solidFill>
                  <a:srgbClr val="C00000"/>
                </a:solidFill>
              </a:rPr>
              <a:t>Answer: </a:t>
            </a:r>
          </a:p>
          <a:p>
            <a:pPr algn="ctr"/>
            <a:r>
              <a:rPr lang="en-GB" sz="2800" dirty="0" smtClean="0">
                <a:solidFill>
                  <a:srgbClr val="C00000"/>
                </a:solidFill>
              </a:rPr>
              <a:t>None of them currently work in jobs that relate to their area of study.</a:t>
            </a:r>
          </a:p>
        </p:txBody>
      </p:sp>
      <p:sp>
        <p:nvSpPr>
          <p:cNvPr id="8" name="TextBox 7">
            <a:extLst>
              <a:ext uri="{FF2B5EF4-FFF2-40B4-BE49-F238E27FC236}">
                <a16:creationId xmlns:a16="http://schemas.microsoft.com/office/drawing/2014/main" xmlns="" id="{53B7B010-2BCB-CF42-A555-DC3B463137B3}"/>
              </a:ext>
            </a:extLst>
          </p:cNvPr>
          <p:cNvSpPr txBox="1"/>
          <p:nvPr/>
        </p:nvSpPr>
        <p:spPr>
          <a:xfrm>
            <a:off x="501681" y="339551"/>
            <a:ext cx="5802866" cy="646331"/>
          </a:xfrm>
          <a:prstGeom prst="rect">
            <a:avLst/>
          </a:prstGeom>
          <a:solidFill>
            <a:srgbClr val="1D7CC7"/>
          </a:solidFill>
        </p:spPr>
        <p:txBody>
          <a:bodyPr wrap="square" rtlCol="0">
            <a:spAutoFit/>
          </a:bodyPr>
          <a:lstStyle/>
          <a:p>
            <a:r>
              <a:rPr lang="en-GB" sz="3600" b="1" dirty="0" smtClean="0">
                <a:solidFill>
                  <a:schemeClr val="bg1"/>
                </a:solidFill>
              </a:rPr>
              <a:t>CELEBRITY DEGREE QUIZ!</a:t>
            </a:r>
          </a:p>
        </p:txBody>
      </p:sp>
    </p:spTree>
    <p:extLst>
      <p:ext uri="{BB962C8B-B14F-4D97-AF65-F5344CB8AC3E}">
        <p14:creationId xmlns:p14="http://schemas.microsoft.com/office/powerpoint/2010/main" val="379085455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20813" y="1711959"/>
            <a:ext cx="5433689" cy="3509746"/>
          </a:xfrm>
          <a:prstGeom prst="rect">
            <a:avLst/>
          </a:prstGeom>
        </p:spPr>
      </p:pic>
      <p:sp>
        <p:nvSpPr>
          <p:cNvPr id="5" name="TextBox 4">
            <a:extLst>
              <a:ext uri="{FF2B5EF4-FFF2-40B4-BE49-F238E27FC236}">
                <a16:creationId xmlns:a16="http://schemas.microsoft.com/office/drawing/2014/main" xmlns="" id="{53B7B010-2BCB-CF42-A555-DC3B463137B3}"/>
              </a:ext>
            </a:extLst>
          </p:cNvPr>
          <p:cNvSpPr txBox="1"/>
          <p:nvPr/>
        </p:nvSpPr>
        <p:spPr>
          <a:xfrm>
            <a:off x="501681" y="339551"/>
            <a:ext cx="6105066" cy="646331"/>
          </a:xfrm>
          <a:prstGeom prst="rect">
            <a:avLst/>
          </a:prstGeom>
          <a:solidFill>
            <a:srgbClr val="162D56"/>
          </a:solidFill>
        </p:spPr>
        <p:txBody>
          <a:bodyPr wrap="square" rtlCol="0">
            <a:spAutoFit/>
          </a:bodyPr>
          <a:lstStyle/>
          <a:p>
            <a:r>
              <a:rPr lang="en-GB" sz="3600" b="1" dirty="0" smtClean="0">
                <a:solidFill>
                  <a:schemeClr val="bg1"/>
                </a:solidFill>
              </a:rPr>
              <a:t>THE QUALIFICATION CHAIN</a:t>
            </a:r>
          </a:p>
        </p:txBody>
      </p:sp>
    </p:spTree>
    <p:extLst>
      <p:ext uri="{BB962C8B-B14F-4D97-AF65-F5344CB8AC3E}">
        <p14:creationId xmlns:p14="http://schemas.microsoft.com/office/powerpoint/2010/main" val="3330583484"/>
      </p:ext>
    </p:extLst>
  </p:cSld>
  <p:clrMapOvr>
    <a:masterClrMapping/>
  </p:clrMapOvr>
  <p:transition spd="slow">
    <p:push/>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064" r="3953"/>
          <a:stretch/>
        </p:blipFill>
        <p:spPr>
          <a:xfrm>
            <a:off x="352425" y="382497"/>
            <a:ext cx="8562976" cy="5846571"/>
          </a:xfrm>
          <a:prstGeom prst="rect">
            <a:avLst/>
          </a:prstGeom>
        </p:spPr>
      </p:pic>
      <p:cxnSp>
        <p:nvCxnSpPr>
          <p:cNvPr id="4" name="Straight Arrow Connector 3"/>
          <p:cNvCxnSpPr/>
          <p:nvPr/>
        </p:nvCxnSpPr>
        <p:spPr>
          <a:xfrm flipV="1">
            <a:off x="8174182" y="1916350"/>
            <a:ext cx="1650754" cy="4900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0038945" y="1483069"/>
            <a:ext cx="1517515" cy="923330"/>
          </a:xfrm>
          <a:prstGeom prst="rect">
            <a:avLst/>
          </a:prstGeom>
          <a:noFill/>
        </p:spPr>
        <p:txBody>
          <a:bodyPr wrap="square" rtlCol="0">
            <a:spAutoFit/>
          </a:bodyPr>
          <a:lstStyle/>
          <a:p>
            <a:r>
              <a:rPr lang="en-GB" dirty="0" smtClean="0"/>
              <a:t>Higher National Diploma </a:t>
            </a:r>
            <a:endParaRPr lang="en-GB" dirty="0"/>
          </a:p>
        </p:txBody>
      </p:sp>
      <p:cxnSp>
        <p:nvCxnSpPr>
          <p:cNvPr id="7" name="Straight Arrow Connector 6"/>
          <p:cNvCxnSpPr/>
          <p:nvPr/>
        </p:nvCxnSpPr>
        <p:spPr>
          <a:xfrm>
            <a:off x="8276961" y="3028784"/>
            <a:ext cx="17120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0087583" y="2587557"/>
            <a:ext cx="1468877" cy="923330"/>
          </a:xfrm>
          <a:prstGeom prst="rect">
            <a:avLst/>
          </a:prstGeom>
          <a:noFill/>
        </p:spPr>
        <p:txBody>
          <a:bodyPr wrap="square" rtlCol="0">
            <a:spAutoFit/>
          </a:bodyPr>
          <a:lstStyle/>
          <a:p>
            <a:r>
              <a:rPr lang="en-GB" dirty="0" smtClean="0"/>
              <a:t>Higher National Certificate</a:t>
            </a:r>
            <a:endParaRPr lang="en-GB" dirty="0"/>
          </a:p>
        </p:txBody>
      </p:sp>
      <p:grpSp>
        <p:nvGrpSpPr>
          <p:cNvPr id="9" name="Group 8"/>
          <p:cNvGrpSpPr/>
          <p:nvPr/>
        </p:nvGrpSpPr>
        <p:grpSpPr>
          <a:xfrm>
            <a:off x="1441938" y="4765430"/>
            <a:ext cx="3845233" cy="949570"/>
            <a:chOff x="1441938" y="4765430"/>
            <a:chExt cx="3845233" cy="949570"/>
          </a:xfrm>
        </p:grpSpPr>
        <p:sp>
          <p:nvSpPr>
            <p:cNvPr id="3" name="Oval 2"/>
            <p:cNvSpPr/>
            <p:nvPr/>
          </p:nvSpPr>
          <p:spPr>
            <a:xfrm>
              <a:off x="1441938" y="4765430"/>
              <a:ext cx="2602524" cy="949570"/>
            </a:xfrm>
            <a:prstGeom prst="ellipse">
              <a:avLst/>
            </a:prstGeom>
            <a:noFill/>
            <a:ln w="57150">
              <a:solidFill>
                <a:srgbClr val="F51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4044462" y="4765430"/>
              <a:ext cx="1242709"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rgbClr val="F51D25"/>
                  </a:solidFill>
                  <a:effectLst>
                    <a:outerShdw blurRad="38100" dist="38100" dir="2700000" algn="tl">
                      <a:srgbClr val="000000">
                        <a:alpha val="43137"/>
                      </a:srgbClr>
                    </a:outerShdw>
                  </a:effectLst>
                </a:rPr>
                <a:t>You are here!</a:t>
              </a:r>
              <a:endParaRPr lang="en-GB" sz="2400" dirty="0">
                <a:solidFill>
                  <a:srgbClr val="F51D25"/>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7398430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apprenticeship leve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630" y="1633639"/>
            <a:ext cx="9577866" cy="354816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00630" y="337209"/>
            <a:ext cx="5719653" cy="648368"/>
          </a:xfrm>
          <a:prstGeom prst="rect">
            <a:avLst/>
          </a:prstGeom>
          <a:solidFill>
            <a:srgbClr val="162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smtClean="0"/>
              <a:t>APPRENTICESHIP LEVELS</a:t>
            </a:r>
            <a:endParaRPr lang="en-GB" sz="3600" b="1" dirty="0"/>
          </a:p>
        </p:txBody>
      </p:sp>
    </p:spTree>
    <p:extLst>
      <p:ext uri="{BB962C8B-B14F-4D97-AF65-F5344CB8AC3E}">
        <p14:creationId xmlns:p14="http://schemas.microsoft.com/office/powerpoint/2010/main" val="248288629"/>
      </p:ext>
    </p:extLst>
  </p:cSld>
  <p:clrMapOvr>
    <a:masterClrMapping/>
  </p:clrMapOvr>
  <p:transition spd="slow">
    <p:push/>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iamond 9"/>
          <p:cNvPicPr>
            <a:picLocks noChangeAspect="1" noChangeArrowheads="1"/>
          </p:cNvPicPr>
          <p:nvPr/>
        </p:nvPicPr>
        <p:blipFill rotWithShape="1">
          <a:blip r:embed="rId3">
            <a:extLst>
              <a:ext uri="{28A0092B-C50C-407E-A947-70E740481C1C}">
                <a14:useLocalDpi xmlns:a14="http://schemas.microsoft.com/office/drawing/2010/main" val="0"/>
              </a:ext>
            </a:extLst>
          </a:blip>
          <a:srcRect l="11580" t="8630" r="10954" b="18836"/>
          <a:stretch/>
        </p:blipFill>
        <p:spPr bwMode="auto">
          <a:xfrm>
            <a:off x="1426575" y="1190336"/>
            <a:ext cx="3667965" cy="486460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475841" y="2322535"/>
            <a:ext cx="5899809" cy="2308324"/>
          </a:xfrm>
          <a:prstGeom prst="rect">
            <a:avLst/>
          </a:prstGeom>
          <a:solidFill>
            <a:schemeClr val="bg1"/>
          </a:solidFill>
        </p:spPr>
        <p:txBody>
          <a:bodyPr wrap="square" lIns="91440" tIns="45720" rIns="91440" bIns="45720">
            <a:spAutoFit/>
          </a:bodyPr>
          <a:lstStyle/>
          <a:p>
            <a:pPr algn="ctr"/>
            <a:r>
              <a:rPr lang="en-US" sz="4800" b="1" cap="none" spc="0" dirty="0" smtClean="0">
                <a:ln w="10541" cmpd="sng">
                  <a:noFill/>
                  <a:prstDash val="solid"/>
                </a:ln>
                <a:effectLst/>
              </a:rPr>
              <a:t>Sort your subjects with your favourite at the top</a:t>
            </a:r>
            <a:endParaRPr lang="en-US" sz="4800" b="1" cap="none" spc="0" dirty="0">
              <a:ln w="10541" cmpd="sng">
                <a:noFill/>
                <a:prstDash val="solid"/>
              </a:ln>
              <a:effectLst/>
            </a:endParaRPr>
          </a:p>
        </p:txBody>
      </p:sp>
      <p:sp>
        <p:nvSpPr>
          <p:cNvPr id="5" name="TextBox 4">
            <a:extLst>
              <a:ext uri="{FF2B5EF4-FFF2-40B4-BE49-F238E27FC236}">
                <a16:creationId xmlns:a16="http://schemas.microsoft.com/office/drawing/2014/main" xmlns="" id="{53B7B010-2BCB-CF42-A555-DC3B463137B3}"/>
              </a:ext>
            </a:extLst>
          </p:cNvPr>
          <p:cNvSpPr txBox="1"/>
          <p:nvPr/>
        </p:nvSpPr>
        <p:spPr>
          <a:xfrm>
            <a:off x="501681" y="339551"/>
            <a:ext cx="2758877" cy="646331"/>
          </a:xfrm>
          <a:prstGeom prst="rect">
            <a:avLst/>
          </a:prstGeom>
          <a:solidFill>
            <a:srgbClr val="162D56"/>
          </a:solidFill>
        </p:spPr>
        <p:txBody>
          <a:bodyPr wrap="square" rtlCol="0">
            <a:spAutoFit/>
          </a:bodyPr>
          <a:lstStyle/>
          <a:p>
            <a:r>
              <a:rPr lang="en-GB" sz="3600" b="1" dirty="0" smtClean="0">
                <a:solidFill>
                  <a:schemeClr val="bg1"/>
                </a:solidFill>
              </a:rPr>
              <a:t>DIAMOND 9</a:t>
            </a:r>
          </a:p>
        </p:txBody>
      </p:sp>
    </p:spTree>
    <p:extLst>
      <p:ext uri="{BB962C8B-B14F-4D97-AF65-F5344CB8AC3E}">
        <p14:creationId xmlns:p14="http://schemas.microsoft.com/office/powerpoint/2010/main" val="2106715637"/>
      </p:ext>
    </p:extLst>
  </p:cSld>
  <p:clrMapOvr>
    <a:masterClrMapping/>
  </p:clrMapOvr>
  <p:transition spd="slow">
    <p:push/>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8329" y="1880845"/>
            <a:ext cx="8362538" cy="2862322"/>
          </a:xfrm>
          <a:prstGeom prst="rect">
            <a:avLst/>
          </a:prstGeom>
          <a:noFill/>
        </p:spPr>
        <p:txBody>
          <a:bodyPr wrap="square" lIns="91440" tIns="45720" rIns="91440" bIns="45720">
            <a:spAutoFit/>
          </a:bodyPr>
          <a:lstStyle/>
          <a:p>
            <a:pPr marL="685800" indent="-685800">
              <a:buBlip>
                <a:blip r:embed="rId3"/>
              </a:buBlip>
            </a:pPr>
            <a:r>
              <a:rPr lang="en-US" sz="3600" dirty="0" smtClean="0">
                <a:ln w="10541" cmpd="sng">
                  <a:noFill/>
                  <a:prstDash val="solid"/>
                </a:ln>
              </a:rPr>
              <a:t>Find an apprenticeship that interests you!</a:t>
            </a:r>
          </a:p>
          <a:p>
            <a:pPr marL="685800" indent="-685800" algn="ctr">
              <a:buBlip>
                <a:blip r:embed="rId3"/>
              </a:buBlip>
            </a:pPr>
            <a:endParaRPr lang="en-US" sz="3600" dirty="0" smtClean="0">
              <a:ln w="10541" cmpd="sng">
                <a:noFill/>
                <a:prstDash val="solid"/>
              </a:ln>
            </a:endParaRPr>
          </a:p>
          <a:p>
            <a:pPr marL="685800" indent="-685800">
              <a:buBlip>
                <a:blip r:embed="rId3"/>
              </a:buBlip>
            </a:pPr>
            <a:r>
              <a:rPr lang="en-US" sz="3600" cap="none" spc="0" dirty="0" smtClean="0">
                <a:ln w="10541" cmpd="sng">
                  <a:noFill/>
                  <a:prstDash val="solid"/>
                </a:ln>
                <a:effectLst/>
              </a:rPr>
              <a:t>Bring some information to the next session</a:t>
            </a:r>
            <a:endParaRPr lang="en-US" sz="3600" cap="none" spc="0" dirty="0">
              <a:ln w="10541" cmpd="sng">
                <a:noFill/>
                <a:prstDash val="solid"/>
              </a:ln>
              <a:effectLst/>
            </a:endParaRPr>
          </a:p>
        </p:txBody>
      </p:sp>
      <p:sp>
        <p:nvSpPr>
          <p:cNvPr id="4" name="TextBox 3">
            <a:extLst>
              <a:ext uri="{FF2B5EF4-FFF2-40B4-BE49-F238E27FC236}">
                <a16:creationId xmlns:a16="http://schemas.microsoft.com/office/drawing/2014/main" xmlns="" id="{53B7B010-2BCB-CF42-A555-DC3B463137B3}"/>
              </a:ext>
            </a:extLst>
          </p:cNvPr>
          <p:cNvSpPr txBox="1"/>
          <p:nvPr/>
        </p:nvSpPr>
        <p:spPr>
          <a:xfrm>
            <a:off x="501680" y="339551"/>
            <a:ext cx="5539891" cy="646331"/>
          </a:xfrm>
          <a:prstGeom prst="rect">
            <a:avLst/>
          </a:prstGeom>
          <a:solidFill>
            <a:srgbClr val="162D56"/>
          </a:solidFill>
        </p:spPr>
        <p:txBody>
          <a:bodyPr wrap="square" rtlCol="0">
            <a:spAutoFit/>
          </a:bodyPr>
          <a:lstStyle/>
          <a:p>
            <a:r>
              <a:rPr lang="en-GB" sz="3600" b="1" dirty="0" smtClean="0">
                <a:solidFill>
                  <a:schemeClr val="bg1"/>
                </a:solidFill>
              </a:rPr>
              <a:t>INDEPENDENT ACTIVITY</a:t>
            </a:r>
          </a:p>
        </p:txBody>
      </p:sp>
    </p:spTree>
    <p:extLst>
      <p:ext uri="{BB962C8B-B14F-4D97-AF65-F5344CB8AC3E}">
        <p14:creationId xmlns:p14="http://schemas.microsoft.com/office/powerpoint/2010/main" val="2293917280"/>
      </p:ext>
    </p:extLst>
  </p:cSld>
  <p:clrMapOvr>
    <a:masterClrMapping/>
  </p:clrMapOvr>
  <p:transition spd="slow">
    <p:push/>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90470" y="5488839"/>
            <a:ext cx="2245718" cy="1132821"/>
            <a:chOff x="4940529" y="4696636"/>
            <a:chExt cx="2245718" cy="1132821"/>
          </a:xfrm>
        </p:grpSpPr>
        <p:grpSp>
          <p:nvGrpSpPr>
            <p:cNvPr id="4" name="Group 3"/>
            <p:cNvGrpSpPr/>
            <p:nvPr/>
          </p:nvGrpSpPr>
          <p:grpSpPr>
            <a:xfrm>
              <a:off x="4940529" y="4696636"/>
              <a:ext cx="2245718" cy="609601"/>
              <a:chOff x="4471605" y="5277852"/>
              <a:chExt cx="2844653" cy="747811"/>
            </a:xfrm>
          </p:grpSpPr>
          <p:pic>
            <p:nvPicPr>
              <p:cNvPr id="1028" name="Picture 4" descr="Transparent Background White Instagram Logo, Cliparts &amp; Cartoons - Jing.fm"/>
              <p:cNvPicPr>
                <a:picLocks noChangeAspect="1" noChangeArrowheads="1"/>
              </p:cNvPicPr>
              <p:nvPr/>
            </p:nvPicPr>
            <p:blipFill rotWithShape="1">
              <a:blip r:embed="rId2" cstate="email">
                <a:clrChange>
                  <a:clrFrom>
                    <a:srgbClr val="EEEEEE"/>
                  </a:clrFrom>
                  <a:clrTo>
                    <a:srgbClr val="EEEEEE">
                      <a:alpha val="0"/>
                    </a:srgbClr>
                  </a:clrTo>
                </a:clrChange>
                <a:extLst>
                  <a:ext uri="{28A0092B-C50C-407E-A947-70E740481C1C}">
                    <a14:useLocalDpi xmlns:a14="http://schemas.microsoft.com/office/drawing/2010/main" val="0"/>
                  </a:ext>
                </a:extLst>
              </a:blip>
              <a:srcRect/>
              <a:stretch/>
            </p:blipFill>
            <p:spPr bwMode="auto">
              <a:xfrm>
                <a:off x="4471605" y="5277853"/>
                <a:ext cx="729057" cy="74781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witter Icon White Transparent #176653 - Free Icons Library"/>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5438428" y="5277852"/>
                <a:ext cx="876342" cy="74781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White Square Facebook Logos PNG Transparent Background, Free Download #774  - FreeIcons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6552536" y="5277852"/>
                <a:ext cx="763722" cy="747811"/>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4962561" y="5306237"/>
              <a:ext cx="2223686" cy="523220"/>
            </a:xfrm>
            <a:prstGeom prst="rect">
              <a:avLst/>
            </a:prstGeom>
            <a:noFill/>
          </p:spPr>
          <p:txBody>
            <a:bodyPr wrap="none" rtlCol="0">
              <a:spAutoFit/>
            </a:bodyPr>
            <a:lstStyle/>
            <a:p>
              <a:r>
                <a:rPr lang="en-GB" sz="2800" b="1" dirty="0" smtClean="0">
                  <a:solidFill>
                    <a:schemeClr val="bg1"/>
                  </a:solidFill>
                  <a:latin typeface="Roboto" panose="02000000000000000000" pitchFamily="2" charset="0"/>
                  <a:ea typeface="Roboto" panose="02000000000000000000" pitchFamily="2" charset="0"/>
                  <a:cs typeface="Roboto" panose="02000000000000000000" pitchFamily="2" charset="0"/>
                </a:rPr>
                <a:t>@aspiretohe</a:t>
              </a:r>
              <a:endParaRPr lang="en-GB" sz="28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grpSp>
    </p:spTree>
    <p:extLst>
      <p:ext uri="{BB962C8B-B14F-4D97-AF65-F5344CB8AC3E}">
        <p14:creationId xmlns:p14="http://schemas.microsoft.com/office/powerpoint/2010/main" val="3507793220"/>
      </p:ext>
    </p:extLst>
  </p:cSld>
  <p:clrMapOvr>
    <a:masterClrMapping/>
  </p:clrMapOvr>
  <p:transition spd="slow">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01680" y="1305334"/>
            <a:ext cx="10515600" cy="631825"/>
          </a:xfrm>
        </p:spPr>
        <p:txBody>
          <a:bodyPr/>
          <a:lstStyle/>
          <a:p>
            <a:pPr marL="0" indent="0">
              <a:buNone/>
            </a:pPr>
            <a:r>
              <a:rPr lang="en-GB" dirty="0" smtClean="0"/>
              <a:t>There are several types of learning: here are some examples…</a:t>
            </a: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9919" y="4482772"/>
            <a:ext cx="2151118" cy="1402903"/>
          </a:xfrm>
          <a:prstGeom prst="rect">
            <a:avLst/>
          </a:prstGeom>
        </p:spPr>
      </p:pic>
      <p:sp>
        <p:nvSpPr>
          <p:cNvPr id="5" name="TextBox 4"/>
          <p:cNvSpPr txBox="1"/>
          <p:nvPr/>
        </p:nvSpPr>
        <p:spPr>
          <a:xfrm>
            <a:off x="1339880" y="2600589"/>
            <a:ext cx="2329873" cy="369332"/>
          </a:xfrm>
          <a:prstGeom prst="rect">
            <a:avLst/>
          </a:prstGeom>
          <a:noFill/>
          <a:ln w="31750">
            <a:solidFill>
              <a:schemeClr val="dk1"/>
            </a:solidFill>
          </a:ln>
        </p:spPr>
        <p:txBody>
          <a:bodyPr wrap="square" rtlCol="0">
            <a:spAutoFit/>
          </a:bodyPr>
          <a:lstStyle/>
          <a:p>
            <a:r>
              <a:rPr lang="en-GB" dirty="0" smtClean="0"/>
              <a:t>Academic</a:t>
            </a:r>
            <a:endParaRPr lang="en-GB" dirty="0"/>
          </a:p>
        </p:txBody>
      </p:sp>
      <p:sp>
        <p:nvSpPr>
          <p:cNvPr id="6" name="TextBox 5"/>
          <p:cNvSpPr txBox="1"/>
          <p:nvPr/>
        </p:nvSpPr>
        <p:spPr>
          <a:xfrm>
            <a:off x="4984510" y="2600589"/>
            <a:ext cx="2329873" cy="369332"/>
          </a:xfrm>
          <a:prstGeom prst="rect">
            <a:avLst/>
          </a:prstGeom>
          <a:noFill/>
          <a:ln w="31750">
            <a:solidFill>
              <a:schemeClr val="dk1"/>
            </a:solidFill>
          </a:ln>
        </p:spPr>
        <p:txBody>
          <a:bodyPr wrap="square" rtlCol="0">
            <a:spAutoFit/>
          </a:bodyPr>
          <a:lstStyle/>
          <a:p>
            <a:r>
              <a:rPr lang="en-GB" dirty="0" smtClean="0"/>
              <a:t>Vocational</a:t>
            </a:r>
            <a:endParaRPr lang="en-GB" dirty="0"/>
          </a:p>
        </p:txBody>
      </p:sp>
      <p:sp>
        <p:nvSpPr>
          <p:cNvPr id="8" name="TextBox 7"/>
          <p:cNvSpPr txBox="1"/>
          <p:nvPr/>
        </p:nvSpPr>
        <p:spPr>
          <a:xfrm>
            <a:off x="8729659" y="2600589"/>
            <a:ext cx="2329873" cy="369332"/>
          </a:xfrm>
          <a:prstGeom prst="rect">
            <a:avLst/>
          </a:prstGeom>
          <a:noFill/>
          <a:ln w="31750">
            <a:solidFill>
              <a:schemeClr val="dk1"/>
            </a:solidFill>
          </a:ln>
        </p:spPr>
        <p:txBody>
          <a:bodyPr wrap="square" rtlCol="0">
            <a:spAutoFit/>
          </a:bodyPr>
          <a:lstStyle/>
          <a:p>
            <a:r>
              <a:rPr lang="en-GB" dirty="0" smtClean="0"/>
              <a:t>Post-compulsory</a:t>
            </a:r>
            <a:endParaRPr lang="en-GB" dirty="0"/>
          </a:p>
        </p:txBody>
      </p:sp>
      <p:sp>
        <p:nvSpPr>
          <p:cNvPr id="9" name="TextBox 8"/>
          <p:cNvSpPr txBox="1"/>
          <p:nvPr/>
        </p:nvSpPr>
        <p:spPr>
          <a:xfrm>
            <a:off x="1339879" y="3735482"/>
            <a:ext cx="2329873" cy="369332"/>
          </a:xfrm>
          <a:prstGeom prst="rect">
            <a:avLst/>
          </a:prstGeom>
          <a:noFill/>
          <a:ln w="31750">
            <a:solidFill>
              <a:schemeClr val="dk1"/>
            </a:solidFill>
          </a:ln>
        </p:spPr>
        <p:txBody>
          <a:bodyPr wrap="square" rtlCol="0">
            <a:spAutoFit/>
          </a:bodyPr>
          <a:lstStyle/>
          <a:p>
            <a:r>
              <a:rPr lang="en-GB" dirty="0" smtClean="0"/>
              <a:t>Compulsory</a:t>
            </a:r>
            <a:endParaRPr lang="en-GB" dirty="0"/>
          </a:p>
        </p:txBody>
      </p:sp>
      <p:sp>
        <p:nvSpPr>
          <p:cNvPr id="10" name="TextBox 9"/>
          <p:cNvSpPr txBox="1"/>
          <p:nvPr/>
        </p:nvSpPr>
        <p:spPr>
          <a:xfrm>
            <a:off x="4969919" y="3735482"/>
            <a:ext cx="2329873" cy="369332"/>
          </a:xfrm>
          <a:prstGeom prst="rect">
            <a:avLst/>
          </a:prstGeom>
          <a:noFill/>
          <a:ln w="31750">
            <a:solidFill>
              <a:schemeClr val="dk1"/>
            </a:solidFill>
          </a:ln>
        </p:spPr>
        <p:txBody>
          <a:bodyPr wrap="square" rtlCol="0">
            <a:spAutoFit/>
          </a:bodyPr>
          <a:lstStyle/>
          <a:p>
            <a:r>
              <a:rPr lang="en-GB" dirty="0" smtClean="0"/>
              <a:t>Further Education</a:t>
            </a:r>
            <a:endParaRPr lang="en-GB" dirty="0"/>
          </a:p>
        </p:txBody>
      </p:sp>
      <p:sp>
        <p:nvSpPr>
          <p:cNvPr id="11" name="TextBox 10"/>
          <p:cNvSpPr txBox="1"/>
          <p:nvPr/>
        </p:nvSpPr>
        <p:spPr>
          <a:xfrm>
            <a:off x="1339879" y="5058445"/>
            <a:ext cx="2329873" cy="369332"/>
          </a:xfrm>
          <a:prstGeom prst="rect">
            <a:avLst/>
          </a:prstGeom>
          <a:noFill/>
          <a:ln w="31750">
            <a:solidFill>
              <a:schemeClr val="dk1"/>
            </a:solidFill>
          </a:ln>
        </p:spPr>
        <p:txBody>
          <a:bodyPr wrap="square" rtlCol="0">
            <a:spAutoFit/>
          </a:bodyPr>
          <a:lstStyle/>
          <a:p>
            <a:r>
              <a:rPr lang="en-GB" dirty="0" smtClean="0"/>
              <a:t>Higher Education</a:t>
            </a:r>
            <a:endParaRPr lang="en-GB" dirty="0"/>
          </a:p>
        </p:txBody>
      </p:sp>
      <p:sp>
        <p:nvSpPr>
          <p:cNvPr id="13" name="TextBox 12">
            <a:extLst>
              <a:ext uri="{FF2B5EF4-FFF2-40B4-BE49-F238E27FC236}">
                <a16:creationId xmlns:a16="http://schemas.microsoft.com/office/drawing/2014/main" xmlns="" id="{53B7B010-2BCB-CF42-A555-DC3B463137B3}"/>
              </a:ext>
            </a:extLst>
          </p:cNvPr>
          <p:cNvSpPr txBox="1"/>
          <p:nvPr/>
        </p:nvSpPr>
        <p:spPr>
          <a:xfrm>
            <a:off x="501680" y="339551"/>
            <a:ext cx="7095839" cy="646331"/>
          </a:xfrm>
          <a:prstGeom prst="rect">
            <a:avLst/>
          </a:prstGeom>
          <a:solidFill>
            <a:srgbClr val="00B0F0"/>
          </a:solidFill>
        </p:spPr>
        <p:txBody>
          <a:bodyPr wrap="square" rtlCol="0">
            <a:spAutoFit/>
          </a:bodyPr>
          <a:lstStyle/>
          <a:p>
            <a:r>
              <a:rPr lang="en-GB" sz="3600" b="1" dirty="0" smtClean="0">
                <a:solidFill>
                  <a:schemeClr val="bg1"/>
                </a:solidFill>
              </a:rPr>
              <a:t>DIFFERENT TYPES OF LEARNING</a:t>
            </a:r>
          </a:p>
        </p:txBody>
      </p:sp>
    </p:spTree>
    <p:extLst>
      <p:ext uri="{BB962C8B-B14F-4D97-AF65-F5344CB8AC3E}">
        <p14:creationId xmlns:p14="http://schemas.microsoft.com/office/powerpoint/2010/main" val="1698289295"/>
      </p:ext>
    </p:extLst>
  </p:cSld>
  <p:clrMapOvr>
    <a:masterClrMapping/>
  </p:clrMapOvr>
  <p:transition spd="slow">
    <p:pu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r>
              <a:rPr lang="en-GB" dirty="0">
                <a:solidFill>
                  <a:schemeClr val="bg1"/>
                </a:solidFill>
              </a:rPr>
              <a:t>.</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871246089"/>
              </p:ext>
            </p:extLst>
          </p:nvPr>
        </p:nvGraphicFramePr>
        <p:xfrm>
          <a:off x="501676" y="1178009"/>
          <a:ext cx="11325366" cy="4849600"/>
        </p:xfrm>
        <a:graphic>
          <a:graphicData uri="http://schemas.openxmlformats.org/drawingml/2006/table">
            <a:tbl>
              <a:tblPr firstRow="1" bandRow="1">
                <a:tableStyleId>{5C22544A-7EE6-4342-B048-85BDC9FD1C3A}</a:tableStyleId>
              </a:tblPr>
              <a:tblGrid>
                <a:gridCol w="3974071">
                  <a:extLst>
                    <a:ext uri="{9D8B030D-6E8A-4147-A177-3AD203B41FA5}">
                      <a16:colId xmlns:a16="http://schemas.microsoft.com/office/drawing/2014/main" xmlns="" val="3140590587"/>
                    </a:ext>
                  </a:extLst>
                </a:gridCol>
                <a:gridCol w="7351295">
                  <a:extLst>
                    <a:ext uri="{9D8B030D-6E8A-4147-A177-3AD203B41FA5}">
                      <a16:colId xmlns:a16="http://schemas.microsoft.com/office/drawing/2014/main" xmlns="" val="2812535757"/>
                    </a:ext>
                  </a:extLst>
                </a:gridCol>
              </a:tblGrid>
              <a:tr h="434223">
                <a:tc>
                  <a:txBody>
                    <a:bodyPr/>
                    <a:lstStyle/>
                    <a:p>
                      <a:r>
                        <a:rPr lang="en-GB" sz="2400" dirty="0" smtClean="0"/>
                        <a:t>Term</a:t>
                      </a:r>
                      <a:endParaRPr lang="en-GB" sz="2400" dirty="0"/>
                    </a:p>
                  </a:txBody>
                  <a:tcPr>
                    <a:solidFill>
                      <a:srgbClr val="1D7CC7"/>
                    </a:solidFill>
                  </a:tcPr>
                </a:tc>
                <a:tc>
                  <a:txBody>
                    <a:bodyPr/>
                    <a:lstStyle/>
                    <a:p>
                      <a:r>
                        <a:rPr lang="en-GB" sz="2400" b="1" dirty="0" smtClean="0"/>
                        <a:t>Definition</a:t>
                      </a:r>
                      <a:endParaRPr lang="en-GB" sz="2400" b="1" dirty="0"/>
                    </a:p>
                  </a:txBody>
                  <a:tcPr>
                    <a:solidFill>
                      <a:srgbClr val="1D7CC7"/>
                    </a:solidFill>
                  </a:tcPr>
                </a:tc>
                <a:extLst>
                  <a:ext uri="{0D108BD9-81ED-4DB2-BD59-A6C34878D82A}">
                    <a16:rowId xmlns:a16="http://schemas.microsoft.com/office/drawing/2014/main" xmlns="" val="2689404768"/>
                  </a:ext>
                </a:extLst>
              </a:tr>
              <a:tr h="806767">
                <a:tc>
                  <a:txBody>
                    <a:bodyPr/>
                    <a:lstStyle/>
                    <a:p>
                      <a:r>
                        <a:rPr lang="en-GB" sz="2000" dirty="0" smtClean="0"/>
                        <a:t>Academic Education</a:t>
                      </a:r>
                      <a:endParaRPr lang="en-GB" sz="2000" dirty="0"/>
                    </a:p>
                  </a:txBody>
                  <a:tcPr>
                    <a:solidFill>
                      <a:srgbClr val="B6D8F4"/>
                    </a:solidFill>
                  </a:tcPr>
                </a:tc>
                <a:tc>
                  <a:txBody>
                    <a:bodyPr/>
                    <a:lstStyle/>
                    <a:p>
                      <a:r>
                        <a:rPr lang="en-GB" sz="1600" dirty="0" smtClean="0"/>
                        <a:t>Concerned</a:t>
                      </a:r>
                      <a:r>
                        <a:rPr lang="en-GB" sz="1600" baseline="0" dirty="0" smtClean="0"/>
                        <a:t> with subjects such as Business Studies, Health and Social Care and Sport – practical subjects linking to a specific career.</a:t>
                      </a:r>
                      <a:endParaRPr lang="en-GB" sz="1600" dirty="0"/>
                    </a:p>
                  </a:txBody>
                  <a:tcPr>
                    <a:solidFill>
                      <a:srgbClr val="B6D8F4"/>
                    </a:solidFill>
                  </a:tcPr>
                </a:tc>
                <a:extLst>
                  <a:ext uri="{0D108BD9-81ED-4DB2-BD59-A6C34878D82A}">
                    <a16:rowId xmlns:a16="http://schemas.microsoft.com/office/drawing/2014/main" xmlns="" val="111371618"/>
                  </a:ext>
                </a:extLst>
              </a:tr>
              <a:tr h="627486">
                <a:tc>
                  <a:txBody>
                    <a:bodyPr/>
                    <a:lstStyle/>
                    <a:p>
                      <a:r>
                        <a:rPr lang="en-GB" sz="2000" dirty="0" smtClean="0"/>
                        <a:t>Vocational Education</a:t>
                      </a:r>
                      <a:endParaRPr lang="en-GB" sz="2000" dirty="0"/>
                    </a:p>
                  </a:txBody>
                  <a:tcPr>
                    <a:solidFill>
                      <a:srgbClr val="E3F6FD"/>
                    </a:solidFill>
                  </a:tcPr>
                </a:tc>
                <a:tc>
                  <a:txBody>
                    <a:bodyPr/>
                    <a:lstStyle/>
                    <a:p>
                      <a:r>
                        <a:rPr lang="en-GB" sz="1600" dirty="0" smtClean="0"/>
                        <a:t>The education you pursue</a:t>
                      </a:r>
                      <a:r>
                        <a:rPr lang="en-GB" sz="1600" baseline="0" dirty="0" smtClean="0"/>
                        <a:t> after the age of 16.</a:t>
                      </a:r>
                      <a:endParaRPr lang="en-GB" sz="1600" dirty="0"/>
                    </a:p>
                  </a:txBody>
                  <a:tcPr>
                    <a:solidFill>
                      <a:srgbClr val="E3F6FD"/>
                    </a:solidFill>
                  </a:tcPr>
                </a:tc>
                <a:extLst>
                  <a:ext uri="{0D108BD9-81ED-4DB2-BD59-A6C34878D82A}">
                    <a16:rowId xmlns:a16="http://schemas.microsoft.com/office/drawing/2014/main" xmlns="" val="740778629"/>
                  </a:ext>
                </a:extLst>
              </a:tr>
              <a:tr h="627486">
                <a:tc>
                  <a:txBody>
                    <a:bodyPr/>
                    <a:lstStyle/>
                    <a:p>
                      <a:r>
                        <a:rPr lang="en-GB" sz="2000" dirty="0" smtClean="0"/>
                        <a:t>Compulsory Education</a:t>
                      </a:r>
                      <a:endParaRPr lang="en-GB" sz="2000" dirty="0"/>
                    </a:p>
                  </a:txBody>
                  <a:tcPr>
                    <a:solidFill>
                      <a:srgbClr val="B6D8F4"/>
                    </a:solidFill>
                  </a:tcPr>
                </a:tc>
                <a:tc>
                  <a:txBody>
                    <a:bodyPr/>
                    <a:lstStyle/>
                    <a:p>
                      <a:r>
                        <a:rPr lang="en-GB" sz="1600" dirty="0" smtClean="0"/>
                        <a:t>Applies to any form of education that results in a level 4+ qualification. This includes HND, foundation degree, university degree or degree apprenticeship.</a:t>
                      </a:r>
                      <a:endParaRPr lang="en-GB" sz="1600" dirty="0"/>
                    </a:p>
                  </a:txBody>
                  <a:tcPr>
                    <a:solidFill>
                      <a:srgbClr val="B6D8F4"/>
                    </a:solidFill>
                  </a:tcPr>
                </a:tc>
                <a:extLst>
                  <a:ext uri="{0D108BD9-81ED-4DB2-BD59-A6C34878D82A}">
                    <a16:rowId xmlns:a16="http://schemas.microsoft.com/office/drawing/2014/main" xmlns="" val="510743182"/>
                  </a:ext>
                </a:extLst>
              </a:tr>
              <a:tr h="896408">
                <a:tc>
                  <a:txBody>
                    <a:bodyPr/>
                    <a:lstStyle/>
                    <a:p>
                      <a:r>
                        <a:rPr lang="en-GB" sz="2000" dirty="0" smtClean="0"/>
                        <a:t>Post-Compulsory Education</a:t>
                      </a:r>
                      <a:endParaRPr lang="en-GB" sz="2000" dirty="0"/>
                    </a:p>
                  </a:txBody>
                  <a:tcPr>
                    <a:solidFill>
                      <a:srgbClr val="E3F6FD"/>
                    </a:solidFill>
                  </a:tcPr>
                </a:tc>
                <a:tc>
                  <a:txBody>
                    <a:bodyPr/>
                    <a:lstStyle/>
                    <a:p>
                      <a:r>
                        <a:rPr lang="en-GB" sz="1600" dirty="0" smtClean="0"/>
                        <a:t>Post-compulsory learning at</a:t>
                      </a:r>
                      <a:r>
                        <a:rPr lang="en-GB" sz="1600" baseline="0" dirty="0" smtClean="0"/>
                        <a:t> a non-degree level – e.g. apprenticeships, lifelong learning qualifications etc.</a:t>
                      </a:r>
                      <a:endParaRPr lang="en-GB" sz="1600" dirty="0"/>
                    </a:p>
                  </a:txBody>
                  <a:tcPr>
                    <a:solidFill>
                      <a:srgbClr val="E3F6FD"/>
                    </a:solidFill>
                  </a:tcPr>
                </a:tc>
                <a:extLst>
                  <a:ext uri="{0D108BD9-81ED-4DB2-BD59-A6C34878D82A}">
                    <a16:rowId xmlns:a16="http://schemas.microsoft.com/office/drawing/2014/main" xmlns="" val="349577408"/>
                  </a:ext>
                </a:extLst>
              </a:tr>
              <a:tr h="627486">
                <a:tc>
                  <a:txBody>
                    <a:bodyPr/>
                    <a:lstStyle/>
                    <a:p>
                      <a:r>
                        <a:rPr lang="en-GB" sz="2000" dirty="0" smtClean="0"/>
                        <a:t>Further Education</a:t>
                      </a:r>
                      <a:endParaRPr lang="en-GB" sz="2000" dirty="0"/>
                    </a:p>
                  </a:txBody>
                  <a:tcPr>
                    <a:solidFill>
                      <a:srgbClr val="B6D8F4"/>
                    </a:solidFill>
                  </a:tcPr>
                </a:tc>
                <a:tc>
                  <a:txBody>
                    <a:bodyPr/>
                    <a:lstStyle/>
                    <a:p>
                      <a:r>
                        <a:rPr lang="en-GB" sz="1600" dirty="0" smtClean="0"/>
                        <a:t>Education that</a:t>
                      </a:r>
                      <a:r>
                        <a:rPr lang="en-GB" sz="1600" baseline="0" dirty="0" smtClean="0"/>
                        <a:t> you are obliged by law to partake in.</a:t>
                      </a:r>
                      <a:endParaRPr lang="en-GB" sz="1600" dirty="0"/>
                    </a:p>
                  </a:txBody>
                  <a:tcPr>
                    <a:solidFill>
                      <a:srgbClr val="B6D8F4"/>
                    </a:solidFill>
                  </a:tcPr>
                </a:tc>
                <a:extLst>
                  <a:ext uri="{0D108BD9-81ED-4DB2-BD59-A6C34878D82A}">
                    <a16:rowId xmlns:a16="http://schemas.microsoft.com/office/drawing/2014/main" xmlns="" val="3760832237"/>
                  </a:ext>
                </a:extLst>
              </a:tr>
              <a:tr h="806767">
                <a:tc>
                  <a:txBody>
                    <a:bodyPr/>
                    <a:lstStyle/>
                    <a:p>
                      <a:r>
                        <a:rPr lang="en-GB" sz="2000" dirty="0" smtClean="0"/>
                        <a:t>Higher Education</a:t>
                      </a:r>
                      <a:endParaRPr lang="en-GB" sz="2000" dirty="0"/>
                    </a:p>
                  </a:txBody>
                  <a:tcPr>
                    <a:solidFill>
                      <a:srgbClr val="E3F6FD"/>
                    </a:solidFill>
                  </a:tcPr>
                </a:tc>
                <a:tc>
                  <a:txBody>
                    <a:bodyPr/>
                    <a:lstStyle/>
                    <a:p>
                      <a:r>
                        <a:rPr lang="en-GB" sz="1600" dirty="0" smtClean="0"/>
                        <a:t>Concerned with subjects such as English</a:t>
                      </a:r>
                      <a:r>
                        <a:rPr lang="en-GB" sz="1600" baseline="0" dirty="0" smtClean="0"/>
                        <a:t>, Maths and Science which are theory based – lots of thinking, reading and writing.</a:t>
                      </a:r>
                      <a:endParaRPr lang="en-GB" sz="1600" dirty="0"/>
                    </a:p>
                  </a:txBody>
                  <a:tcPr>
                    <a:solidFill>
                      <a:srgbClr val="E3F6FD"/>
                    </a:solidFill>
                  </a:tcPr>
                </a:tc>
                <a:extLst>
                  <a:ext uri="{0D108BD9-81ED-4DB2-BD59-A6C34878D82A}">
                    <a16:rowId xmlns:a16="http://schemas.microsoft.com/office/drawing/2014/main" xmlns="" val="1349401321"/>
                  </a:ext>
                </a:extLst>
              </a:tr>
            </a:tbl>
          </a:graphicData>
        </a:graphic>
      </p:graphicFrame>
      <p:sp>
        <p:nvSpPr>
          <p:cNvPr id="6" name="Rectangle 5"/>
          <p:cNvSpPr/>
          <p:nvPr/>
        </p:nvSpPr>
        <p:spPr>
          <a:xfrm>
            <a:off x="501680" y="339551"/>
            <a:ext cx="8386596" cy="64633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smtClean="0"/>
              <a:t>MATCH THE TERM TO THE DEFINITION</a:t>
            </a:r>
            <a:endParaRPr lang="en-GB" sz="3600" b="1" dirty="0"/>
          </a:p>
        </p:txBody>
      </p:sp>
    </p:spTree>
    <p:extLst>
      <p:ext uri="{BB962C8B-B14F-4D97-AF65-F5344CB8AC3E}">
        <p14:creationId xmlns:p14="http://schemas.microsoft.com/office/powerpoint/2010/main" val="4232767404"/>
      </p:ext>
    </p:extLst>
  </p:cSld>
  <p:clrMapOvr>
    <a:masterClrMapping/>
  </p:clrMapOvr>
  <p:transition spd="slow">
    <p:pu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1680" y="2492301"/>
            <a:ext cx="7578437" cy="3539430"/>
          </a:xfrm>
          <a:prstGeom prst="rect">
            <a:avLst/>
          </a:prstGeom>
          <a:noFill/>
        </p:spPr>
        <p:txBody>
          <a:bodyPr wrap="square" rtlCol="0">
            <a:spAutoFit/>
          </a:bodyPr>
          <a:lstStyle/>
          <a:p>
            <a:pPr marL="457200" indent="-457200">
              <a:buBlip>
                <a:blip r:embed="rId3"/>
              </a:buBlip>
            </a:pPr>
            <a:r>
              <a:rPr lang="en-GB" sz="2800" dirty="0" smtClean="0">
                <a:latin typeface="+mj-lt"/>
              </a:rPr>
              <a:t>School-leaving age is 16 (compulsory)</a:t>
            </a:r>
          </a:p>
          <a:p>
            <a:pPr marL="457200" indent="-457200">
              <a:buBlip>
                <a:blip r:embed="rId3"/>
              </a:buBlip>
            </a:pPr>
            <a:r>
              <a:rPr lang="en-GB" sz="2800" dirty="0" smtClean="0">
                <a:latin typeface="+mj-lt"/>
              </a:rPr>
              <a:t>Education-leaving age is 18 (post-compulsory)</a:t>
            </a:r>
          </a:p>
          <a:p>
            <a:pPr marL="457200" indent="-457200">
              <a:buBlip>
                <a:blip r:embed="rId3"/>
              </a:buBlip>
            </a:pPr>
            <a:r>
              <a:rPr lang="en-GB" sz="2800" dirty="0" smtClean="0">
                <a:latin typeface="+mj-lt"/>
              </a:rPr>
              <a:t>Although some form of education or training is compulsory until the age of 18, this is still called post-compulsory</a:t>
            </a:r>
          </a:p>
          <a:p>
            <a:pPr marL="457200" indent="-457200">
              <a:buBlip>
                <a:blip r:embed="rId3"/>
              </a:buBlip>
            </a:pPr>
            <a:r>
              <a:rPr lang="en-GB" sz="2800" dirty="0" smtClean="0">
                <a:latin typeface="+mj-lt"/>
              </a:rPr>
              <a:t>Between the ages of 16-18, you must do one of the following…</a:t>
            </a:r>
          </a:p>
        </p:txBody>
      </p:sp>
      <p:sp>
        <p:nvSpPr>
          <p:cNvPr id="4" name="Rectangle 3"/>
          <p:cNvSpPr/>
          <p:nvPr/>
        </p:nvSpPr>
        <p:spPr>
          <a:xfrm>
            <a:off x="501680" y="339551"/>
            <a:ext cx="8919046" cy="176935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smtClean="0"/>
              <a:t>WHAT IS THE DIFFERENCE BETWEEN COMPULSORY AND POST-COMPULSORY EDUCATION? </a:t>
            </a:r>
            <a:endParaRPr lang="en-GB" sz="3600" b="1" dirty="0"/>
          </a:p>
        </p:txBody>
      </p:sp>
    </p:spTree>
    <p:extLst>
      <p:ext uri="{BB962C8B-B14F-4D97-AF65-F5344CB8AC3E}">
        <p14:creationId xmlns:p14="http://schemas.microsoft.com/office/powerpoint/2010/main" val="3498491023"/>
      </p:ext>
    </p:extLst>
  </p:cSld>
  <p:clrMapOvr>
    <a:masterClrMapping/>
  </p:clrMapOvr>
  <p:transition spd="slow">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474720" y="1353912"/>
            <a:ext cx="4959417" cy="446759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4" name="Cloud 3"/>
          <p:cNvSpPr/>
          <p:nvPr/>
        </p:nvSpPr>
        <p:spPr>
          <a:xfrm rot="393692">
            <a:off x="4626955" y="2540183"/>
            <a:ext cx="2822587" cy="1990529"/>
          </a:xfrm>
          <a:prstGeom prst="cloud">
            <a:avLst/>
          </a:prstGeom>
          <a:ln>
            <a:solidFill>
              <a:srgbClr val="FF33C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5" name="TextBox 4"/>
          <p:cNvSpPr txBox="1"/>
          <p:nvPr/>
        </p:nvSpPr>
        <p:spPr>
          <a:xfrm>
            <a:off x="5078128" y="2871008"/>
            <a:ext cx="1920240" cy="1200329"/>
          </a:xfrm>
          <a:prstGeom prst="rect">
            <a:avLst/>
          </a:prstGeom>
          <a:noFill/>
        </p:spPr>
        <p:txBody>
          <a:bodyPr wrap="square" rtlCol="0">
            <a:spAutoFit/>
          </a:bodyPr>
          <a:lstStyle/>
          <a:p>
            <a:pPr algn="ctr"/>
            <a:r>
              <a:rPr lang="en-GB" sz="2400" dirty="0" smtClean="0"/>
              <a:t>Higher Education/ Employment</a:t>
            </a:r>
            <a:endParaRPr lang="en-GB" sz="2400" dirty="0"/>
          </a:p>
        </p:txBody>
      </p:sp>
      <p:sp>
        <p:nvSpPr>
          <p:cNvPr id="8" name="Rounded Rectangle 7"/>
          <p:cNvSpPr/>
          <p:nvPr/>
        </p:nvSpPr>
        <p:spPr>
          <a:xfrm>
            <a:off x="2251710" y="1693709"/>
            <a:ext cx="2270760" cy="84838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sp>
        <p:nvSpPr>
          <p:cNvPr id="9" name="TextBox 8"/>
          <p:cNvSpPr txBox="1"/>
          <p:nvPr/>
        </p:nvSpPr>
        <p:spPr>
          <a:xfrm>
            <a:off x="2707957" y="1893670"/>
            <a:ext cx="1358265" cy="461665"/>
          </a:xfrm>
          <a:prstGeom prst="rect">
            <a:avLst/>
          </a:prstGeom>
          <a:noFill/>
        </p:spPr>
        <p:txBody>
          <a:bodyPr wrap="square" rtlCol="0">
            <a:spAutoFit/>
          </a:bodyPr>
          <a:lstStyle/>
          <a:p>
            <a:r>
              <a:rPr lang="en-GB" sz="2400" dirty="0" smtClean="0"/>
              <a:t>College</a:t>
            </a:r>
            <a:endParaRPr lang="en-GB" sz="2400" dirty="0"/>
          </a:p>
        </p:txBody>
      </p:sp>
      <p:sp>
        <p:nvSpPr>
          <p:cNvPr id="11" name="Rounded Rectangle 10"/>
          <p:cNvSpPr/>
          <p:nvPr/>
        </p:nvSpPr>
        <p:spPr>
          <a:xfrm>
            <a:off x="7656395" y="1710128"/>
            <a:ext cx="2392680" cy="84838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sp>
        <p:nvSpPr>
          <p:cNvPr id="12" name="Rounded Rectangle 11"/>
          <p:cNvSpPr/>
          <p:nvPr/>
        </p:nvSpPr>
        <p:spPr>
          <a:xfrm>
            <a:off x="7671636" y="4685462"/>
            <a:ext cx="2579370" cy="84838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sp>
        <p:nvSpPr>
          <p:cNvPr id="14" name="Rounded Rectangle 13"/>
          <p:cNvSpPr/>
          <p:nvPr/>
        </p:nvSpPr>
        <p:spPr>
          <a:xfrm>
            <a:off x="1626870" y="4543242"/>
            <a:ext cx="2712720" cy="9906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sp>
        <p:nvSpPr>
          <p:cNvPr id="15" name="TextBox 14"/>
          <p:cNvSpPr txBox="1"/>
          <p:nvPr/>
        </p:nvSpPr>
        <p:spPr>
          <a:xfrm>
            <a:off x="7841181" y="4878819"/>
            <a:ext cx="2240280" cy="461665"/>
          </a:xfrm>
          <a:prstGeom prst="rect">
            <a:avLst/>
          </a:prstGeom>
          <a:noFill/>
        </p:spPr>
        <p:txBody>
          <a:bodyPr wrap="square" rtlCol="0">
            <a:spAutoFit/>
          </a:bodyPr>
          <a:lstStyle/>
          <a:p>
            <a:r>
              <a:rPr lang="en-GB" sz="2400" dirty="0" smtClean="0"/>
              <a:t>Apprenticeship </a:t>
            </a:r>
            <a:endParaRPr lang="en-GB" sz="2400" dirty="0"/>
          </a:p>
        </p:txBody>
      </p:sp>
      <p:sp>
        <p:nvSpPr>
          <p:cNvPr id="16" name="TextBox 15"/>
          <p:cNvSpPr txBox="1"/>
          <p:nvPr/>
        </p:nvSpPr>
        <p:spPr>
          <a:xfrm>
            <a:off x="7671636" y="1903485"/>
            <a:ext cx="2484120" cy="461665"/>
          </a:xfrm>
          <a:prstGeom prst="rect">
            <a:avLst/>
          </a:prstGeom>
          <a:noFill/>
        </p:spPr>
        <p:txBody>
          <a:bodyPr wrap="square" rtlCol="0">
            <a:spAutoFit/>
          </a:bodyPr>
          <a:lstStyle/>
          <a:p>
            <a:r>
              <a:rPr lang="en-GB" sz="2400" dirty="0" smtClean="0"/>
              <a:t>School 6</a:t>
            </a:r>
            <a:r>
              <a:rPr lang="en-GB" sz="2400" baseline="30000" dirty="0" smtClean="0"/>
              <a:t>th</a:t>
            </a:r>
            <a:r>
              <a:rPr lang="en-GB" sz="2400" dirty="0" smtClean="0"/>
              <a:t> Form</a:t>
            </a:r>
            <a:endParaRPr lang="en-GB" sz="2400" dirty="0"/>
          </a:p>
        </p:txBody>
      </p:sp>
      <p:sp>
        <p:nvSpPr>
          <p:cNvPr id="18" name="TextBox 17"/>
          <p:cNvSpPr txBox="1"/>
          <p:nvPr/>
        </p:nvSpPr>
        <p:spPr>
          <a:xfrm>
            <a:off x="1626870" y="4637993"/>
            <a:ext cx="2636520" cy="830997"/>
          </a:xfrm>
          <a:prstGeom prst="rect">
            <a:avLst/>
          </a:prstGeom>
          <a:noFill/>
        </p:spPr>
        <p:txBody>
          <a:bodyPr wrap="square" rtlCol="0">
            <a:spAutoFit/>
          </a:bodyPr>
          <a:lstStyle/>
          <a:p>
            <a:pPr algn="ctr"/>
            <a:r>
              <a:rPr lang="en-GB" sz="2400" dirty="0" smtClean="0"/>
              <a:t>Training Provider Study Programme</a:t>
            </a:r>
            <a:endParaRPr lang="en-GB" sz="2400" dirty="0"/>
          </a:p>
        </p:txBody>
      </p:sp>
      <p:cxnSp>
        <p:nvCxnSpPr>
          <p:cNvPr id="24" name="Straight Arrow Connector 23"/>
          <p:cNvCxnSpPr/>
          <p:nvPr/>
        </p:nvCxnSpPr>
        <p:spPr>
          <a:xfrm flipV="1">
            <a:off x="4339590" y="4245772"/>
            <a:ext cx="685800" cy="8077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6898806" y="4250950"/>
            <a:ext cx="757589" cy="8077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xmlns="" id="{53B7B010-2BCB-CF42-A555-DC3B463137B3}"/>
              </a:ext>
            </a:extLst>
          </p:cNvPr>
          <p:cNvSpPr txBox="1"/>
          <p:nvPr/>
        </p:nvSpPr>
        <p:spPr>
          <a:xfrm>
            <a:off x="501681" y="339551"/>
            <a:ext cx="5434300" cy="646331"/>
          </a:xfrm>
          <a:prstGeom prst="rect">
            <a:avLst/>
          </a:prstGeom>
          <a:solidFill>
            <a:srgbClr val="00B0F0"/>
          </a:solidFill>
        </p:spPr>
        <p:txBody>
          <a:bodyPr wrap="square" rtlCol="0">
            <a:spAutoFit/>
          </a:bodyPr>
          <a:lstStyle/>
          <a:p>
            <a:r>
              <a:rPr lang="en-GB" sz="3600" b="1" dirty="0" smtClean="0">
                <a:solidFill>
                  <a:schemeClr val="bg1"/>
                </a:solidFill>
              </a:rPr>
              <a:t>YOUR POST-16 OPTIONS</a:t>
            </a:r>
          </a:p>
        </p:txBody>
      </p:sp>
      <p:cxnSp>
        <p:nvCxnSpPr>
          <p:cNvPr id="6" name="Straight Arrow Connector 5"/>
          <p:cNvCxnSpPr/>
          <p:nvPr/>
        </p:nvCxnSpPr>
        <p:spPr>
          <a:xfrm>
            <a:off x="4263390" y="2558508"/>
            <a:ext cx="613410" cy="4350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7277600" y="2542089"/>
            <a:ext cx="394036" cy="3289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369488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animBg="1"/>
      <p:bldP spid="12" grpId="0" animBg="1"/>
      <p:bldP spid="14" grpId="0" animBg="1"/>
      <p:bldP spid="15" grpId="0"/>
      <p:bldP spid="16"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42067" y="1601735"/>
            <a:ext cx="7131271" cy="3785652"/>
          </a:xfrm>
          <a:prstGeom prst="rect">
            <a:avLst/>
          </a:prstGeom>
          <a:noFill/>
        </p:spPr>
        <p:txBody>
          <a:bodyPr wrap="square" lIns="91440" tIns="45720" rIns="91440" bIns="45720">
            <a:spAutoFit/>
          </a:bodyPr>
          <a:lstStyle/>
          <a:p>
            <a:pPr algn="ctr"/>
            <a:r>
              <a:rPr lang="en-US" sz="4800" b="1" cap="none" spc="0" dirty="0" smtClean="0">
                <a:ln w="10541" cmpd="sng">
                  <a:solidFill>
                    <a:sysClr val="windowText" lastClr="000000"/>
                  </a:solidFill>
                  <a:prstDash val="solid"/>
                </a:ln>
                <a:effectLst/>
              </a:rPr>
              <a:t>Academic vs Vocational!</a:t>
            </a:r>
          </a:p>
          <a:p>
            <a:pPr algn="ctr"/>
            <a:endParaRPr lang="en-US" sz="4800" b="1" cap="none" spc="0" dirty="0" smtClean="0">
              <a:ln w="10541" cmpd="sng">
                <a:solidFill>
                  <a:sysClr val="windowText" lastClr="000000"/>
                </a:solidFill>
                <a:prstDash val="solid"/>
              </a:ln>
              <a:effectLst/>
            </a:endParaRPr>
          </a:p>
          <a:p>
            <a:pPr algn="ctr"/>
            <a:r>
              <a:rPr lang="en-US" sz="4800" b="1" dirty="0" smtClean="0">
                <a:ln w="10541" cmpd="sng">
                  <a:solidFill>
                    <a:srgbClr val="1D7CC7"/>
                  </a:solidFill>
                  <a:prstDash val="solid"/>
                </a:ln>
                <a:solidFill>
                  <a:srgbClr val="1D7CC7"/>
                </a:solidFill>
              </a:rPr>
              <a:t>Sort the pictures into academic </a:t>
            </a:r>
          </a:p>
          <a:p>
            <a:pPr algn="ctr"/>
            <a:r>
              <a:rPr lang="en-US" sz="4800" b="1" dirty="0" smtClean="0">
                <a:ln w="10541" cmpd="sng">
                  <a:solidFill>
                    <a:srgbClr val="1D7CC7"/>
                  </a:solidFill>
                  <a:prstDash val="solid"/>
                </a:ln>
                <a:solidFill>
                  <a:srgbClr val="1D7CC7"/>
                </a:solidFill>
              </a:rPr>
              <a:t>and vocational piles</a:t>
            </a:r>
            <a:endParaRPr lang="en-US" sz="4800" b="1" cap="none" spc="0" dirty="0">
              <a:ln w="10541" cmpd="sng">
                <a:solidFill>
                  <a:srgbClr val="1D7CC7"/>
                </a:solidFill>
                <a:prstDash val="solid"/>
              </a:ln>
              <a:solidFill>
                <a:srgbClr val="1D7CC7"/>
              </a:solidFill>
              <a:effectLst/>
            </a:endParaRPr>
          </a:p>
        </p:txBody>
      </p:sp>
      <p:sp>
        <p:nvSpPr>
          <p:cNvPr id="5" name="TextBox 4">
            <a:extLst>
              <a:ext uri="{FF2B5EF4-FFF2-40B4-BE49-F238E27FC236}">
                <a16:creationId xmlns:a16="http://schemas.microsoft.com/office/drawing/2014/main" xmlns="" id="{53B7B010-2BCB-CF42-A555-DC3B463137B3}"/>
              </a:ext>
            </a:extLst>
          </p:cNvPr>
          <p:cNvSpPr txBox="1"/>
          <p:nvPr/>
        </p:nvSpPr>
        <p:spPr>
          <a:xfrm>
            <a:off x="501681" y="339551"/>
            <a:ext cx="3480772" cy="646331"/>
          </a:xfrm>
          <a:prstGeom prst="rect">
            <a:avLst/>
          </a:prstGeom>
          <a:solidFill>
            <a:srgbClr val="00B0F0"/>
          </a:solidFill>
        </p:spPr>
        <p:txBody>
          <a:bodyPr wrap="square" rtlCol="0">
            <a:spAutoFit/>
          </a:bodyPr>
          <a:lstStyle/>
          <a:p>
            <a:r>
              <a:rPr lang="en-GB" sz="3600" b="1" dirty="0" smtClean="0">
                <a:solidFill>
                  <a:schemeClr val="bg1"/>
                </a:solidFill>
              </a:rPr>
              <a:t>PICTURE SORT!</a:t>
            </a:r>
          </a:p>
        </p:txBody>
      </p:sp>
    </p:spTree>
    <p:extLst>
      <p:ext uri="{BB962C8B-B14F-4D97-AF65-F5344CB8AC3E}">
        <p14:creationId xmlns:p14="http://schemas.microsoft.com/office/powerpoint/2010/main" val="2661333953"/>
      </p:ext>
    </p:extLst>
  </p:cSld>
  <p:clrMapOvr>
    <a:masterClrMapping/>
  </p:clrMapOvr>
  <p:transition spd="slow">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plumbre">
            <a:hlinkClick r:id="rId3" tgtFrame="&quot;_blank&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588786" y="3769337"/>
            <a:ext cx="2520950" cy="1758950"/>
          </a:xfrm>
          <a:prstGeom prst="rect">
            <a:avLst/>
          </a:prstGeom>
          <a:noFill/>
          <a:ln>
            <a:solidFill>
              <a:schemeClr val="tx1"/>
            </a:solidFill>
          </a:ln>
        </p:spPr>
      </p:pic>
      <p:pic>
        <p:nvPicPr>
          <p:cNvPr id="5" name="Picture 4" descr="Image result for hairdresser">
            <a:hlinkClick r:id="rId5" tgtFrame="&quot;_blank&quo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8786" y="1492934"/>
            <a:ext cx="2010025" cy="1345702"/>
          </a:xfrm>
          <a:prstGeom prst="rect">
            <a:avLst/>
          </a:prstGeom>
          <a:noFill/>
          <a:ln>
            <a:solidFill>
              <a:schemeClr val="tx1"/>
            </a:solidFill>
          </a:ln>
        </p:spPr>
      </p:pic>
      <p:pic>
        <p:nvPicPr>
          <p:cNvPr id="6" name="Picture 5" descr="Image result for car mechanic">
            <a:hlinkClick r:id="rId7" tgtFrame="&quot;_blank&quo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05017" y="2911312"/>
            <a:ext cx="3241163" cy="2202161"/>
          </a:xfrm>
          <a:prstGeom prst="rect">
            <a:avLst/>
          </a:prstGeom>
          <a:noFill/>
          <a:ln>
            <a:solidFill>
              <a:schemeClr val="tx1"/>
            </a:solidFill>
          </a:ln>
        </p:spPr>
      </p:pic>
      <p:pic>
        <p:nvPicPr>
          <p:cNvPr id="7" name="Picture 6" descr="Image result for catering vocationa;">
            <a:hlinkClick r:id="rId9" tgtFrame="&quot;_blank&quot;"/>
          </p:cNvPr>
          <p:cNvPicPr/>
          <p:nvPr/>
        </p:nvPicPr>
        <p:blipFill>
          <a:blip r:embed="rId10">
            <a:extLst>
              <a:ext uri="{28A0092B-C50C-407E-A947-70E740481C1C}">
                <a14:useLocalDpi xmlns:a14="http://schemas.microsoft.com/office/drawing/2010/main" val="0"/>
              </a:ext>
            </a:extLst>
          </a:blip>
          <a:srcRect/>
          <a:stretch>
            <a:fillRect/>
          </a:stretch>
        </p:blipFill>
        <p:spPr bwMode="auto">
          <a:xfrm>
            <a:off x="5205607" y="4004249"/>
            <a:ext cx="2899410" cy="1928495"/>
          </a:xfrm>
          <a:prstGeom prst="rect">
            <a:avLst/>
          </a:prstGeom>
          <a:noFill/>
          <a:ln>
            <a:solidFill>
              <a:schemeClr val="tx1"/>
            </a:solidFill>
          </a:ln>
        </p:spPr>
      </p:pic>
      <p:pic>
        <p:nvPicPr>
          <p:cNvPr id="8" name="Picture 7" descr="Image result for nursery vocational">
            <a:hlinkClick r:id="rId11" tgtFrame="&quot;_blank&quo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78243" y="1324110"/>
            <a:ext cx="2190297" cy="1471735"/>
          </a:xfrm>
          <a:prstGeom prst="rect">
            <a:avLst/>
          </a:prstGeom>
          <a:noFill/>
          <a:ln>
            <a:solidFill>
              <a:schemeClr val="tx1"/>
            </a:solidFill>
          </a:ln>
        </p:spPr>
      </p:pic>
      <p:pic>
        <p:nvPicPr>
          <p:cNvPr id="9" name="Picture 8" descr="Image result for gym instructor">
            <a:hlinkClick r:id="rId13" tgtFrame="&quot;_blank&quot;"/>
          </p:cNvPr>
          <p:cNvPicPr/>
          <p:nvPr/>
        </p:nvPicPr>
        <p:blipFill rotWithShape="1">
          <a:blip r:embed="rId14" cstate="print">
            <a:extLst>
              <a:ext uri="{28A0092B-C50C-407E-A947-70E740481C1C}">
                <a14:useLocalDpi xmlns:a14="http://schemas.microsoft.com/office/drawing/2010/main" val="0"/>
              </a:ext>
            </a:extLst>
          </a:blip>
          <a:srcRect r="13433"/>
          <a:stretch/>
        </p:blipFill>
        <p:spPr bwMode="auto">
          <a:xfrm>
            <a:off x="4750974" y="1336635"/>
            <a:ext cx="2007023" cy="1411983"/>
          </a:xfrm>
          <a:prstGeom prst="rect">
            <a:avLst/>
          </a:prstGeom>
          <a:noFill/>
          <a:ln>
            <a:solidFill>
              <a:schemeClr val="tx1"/>
            </a:solidFill>
          </a:ln>
          <a:extLst>
            <a:ext uri="{53640926-AAD7-44D8-BBD7-CCE9431645EC}">
              <a14:shadowObscured xmlns:a14="http://schemas.microsoft.com/office/drawing/2010/main"/>
            </a:ext>
          </a:extLst>
        </p:spPr>
      </p:pic>
      <p:pic>
        <p:nvPicPr>
          <p:cNvPr id="11" name="Picture 10" descr="Image result for veterinian">
            <a:hlinkClick r:id="rId15" tgtFrame="&quot;_blank&quot;"/>
          </p:cNvPr>
          <p:cNvPicPr/>
          <p:nvPr/>
        </p:nvPicPr>
        <p:blipFill>
          <a:blip r:embed="rId16">
            <a:extLst>
              <a:ext uri="{28A0092B-C50C-407E-A947-70E740481C1C}">
                <a14:useLocalDpi xmlns:a14="http://schemas.microsoft.com/office/drawing/2010/main" val="0"/>
              </a:ext>
            </a:extLst>
          </a:blip>
          <a:srcRect/>
          <a:stretch>
            <a:fillRect/>
          </a:stretch>
        </p:blipFill>
        <p:spPr bwMode="auto">
          <a:xfrm>
            <a:off x="6705770" y="1272063"/>
            <a:ext cx="3142637" cy="2021326"/>
          </a:xfrm>
          <a:prstGeom prst="rect">
            <a:avLst/>
          </a:prstGeom>
          <a:noFill/>
          <a:ln>
            <a:solidFill>
              <a:schemeClr val="tx1"/>
            </a:solidFill>
          </a:ln>
        </p:spPr>
      </p:pic>
      <p:pic>
        <p:nvPicPr>
          <p:cNvPr id="10" name="Picture 9" descr="Image result for researcher">
            <a:hlinkClick r:id="rId17" tgtFrame="&quot;_blank&quot;"/>
          </p:cNvPr>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047705" y="2527929"/>
            <a:ext cx="4889574" cy="1549596"/>
          </a:xfrm>
          <a:prstGeom prst="rect">
            <a:avLst/>
          </a:prstGeom>
          <a:noFill/>
          <a:ln>
            <a:solidFill>
              <a:schemeClr val="tx1"/>
            </a:solidFill>
          </a:ln>
        </p:spPr>
      </p:pic>
      <p:pic>
        <p:nvPicPr>
          <p:cNvPr id="12" name="Picture 11" descr="Image result for doctor">
            <a:hlinkClick r:id="rId19" tgtFrame="&quot;_blank&quot;"/>
          </p:cNvPr>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928003" y="3846330"/>
            <a:ext cx="2592070" cy="1892300"/>
          </a:xfrm>
          <a:prstGeom prst="rect">
            <a:avLst/>
          </a:prstGeom>
          <a:noFill/>
          <a:ln>
            <a:solidFill>
              <a:schemeClr val="tx1"/>
            </a:solidFill>
          </a:ln>
        </p:spPr>
      </p:pic>
      <p:pic>
        <p:nvPicPr>
          <p:cNvPr id="13" name="Picture 12" descr="Image result for lawyer in court uk">
            <a:hlinkClick r:id="rId21" tgtFrame="&quot;_blank&quot;"/>
          </p:cNvPr>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703088" y="2412783"/>
            <a:ext cx="2482850" cy="1508760"/>
          </a:xfrm>
          <a:prstGeom prst="rect">
            <a:avLst/>
          </a:prstGeom>
          <a:noFill/>
          <a:ln>
            <a:solidFill>
              <a:schemeClr val="tx1"/>
            </a:solidFill>
          </a:ln>
        </p:spPr>
      </p:pic>
      <p:sp>
        <p:nvSpPr>
          <p:cNvPr id="14" name="TextBox 13">
            <a:extLst>
              <a:ext uri="{FF2B5EF4-FFF2-40B4-BE49-F238E27FC236}">
                <a16:creationId xmlns:a16="http://schemas.microsoft.com/office/drawing/2014/main" xmlns="" id="{53B7B010-2BCB-CF42-A555-DC3B463137B3}"/>
              </a:ext>
            </a:extLst>
          </p:cNvPr>
          <p:cNvSpPr txBox="1"/>
          <p:nvPr/>
        </p:nvSpPr>
        <p:spPr>
          <a:xfrm>
            <a:off x="501681" y="339551"/>
            <a:ext cx="6205858" cy="646331"/>
          </a:xfrm>
          <a:prstGeom prst="rect">
            <a:avLst/>
          </a:prstGeom>
          <a:solidFill>
            <a:srgbClr val="00B0F0"/>
          </a:solidFill>
        </p:spPr>
        <p:txBody>
          <a:bodyPr wrap="square" rtlCol="0">
            <a:spAutoFit/>
          </a:bodyPr>
          <a:lstStyle/>
          <a:p>
            <a:r>
              <a:rPr lang="en-GB" sz="3600" b="1" dirty="0" smtClean="0">
                <a:solidFill>
                  <a:schemeClr val="bg1"/>
                </a:solidFill>
              </a:rPr>
              <a:t>ACADEMIC VS VOCATIONAL</a:t>
            </a:r>
          </a:p>
        </p:txBody>
      </p:sp>
    </p:spTree>
    <p:extLst>
      <p:ext uri="{BB962C8B-B14F-4D97-AF65-F5344CB8AC3E}">
        <p14:creationId xmlns:p14="http://schemas.microsoft.com/office/powerpoint/2010/main" val="1107068084"/>
      </p:ext>
    </p:extLst>
  </p:cSld>
  <p:clrMapOvr>
    <a:masterClrMapping/>
  </p:clrMapOvr>
  <p:transition spd="slow">
    <p:push/>
  </p:transition>
  <p:timing>
    <p:tnLst>
      <p:par>
        <p:cTn id="1" dur="indefinite" restart="never" nodeType="tmRoot"/>
      </p:par>
    </p:tnLst>
  </p:timing>
</p:sld>
</file>

<file path=ppt/theme/theme1.xml><?xml version="1.0" encoding="utf-8"?>
<a:theme xmlns:a="http://schemas.openxmlformats.org/drawingml/2006/main" name="Office Theme">
  <a:themeElements>
    <a:clrScheme name="Thorns Group Colours">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7582</TotalTime>
  <Words>1977</Words>
  <Application>Microsoft Office PowerPoint</Application>
  <PresentationFormat>Custom</PresentationFormat>
  <Paragraphs>737</Paragraphs>
  <Slides>39</Slides>
  <Notes>38</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PowerPoint Presentation</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Leigh Torrance</dc:creator>
  <cp:lastModifiedBy>Stephen Heslegrave</cp:lastModifiedBy>
  <cp:revision>141</cp:revision>
  <dcterms:created xsi:type="dcterms:W3CDTF">2017-03-14T08:31:32Z</dcterms:created>
  <dcterms:modified xsi:type="dcterms:W3CDTF">2021-05-11T18:14:18Z</dcterms:modified>
</cp:coreProperties>
</file>