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74" r:id="rId2"/>
    <p:sldId id="321" r:id="rId3"/>
    <p:sldId id="276" r:id="rId4"/>
    <p:sldId id="320" r:id="rId5"/>
    <p:sldId id="286" r:id="rId6"/>
    <p:sldId id="288" r:id="rId7"/>
    <p:sldId id="333" r:id="rId8"/>
    <p:sldId id="331" r:id="rId9"/>
    <p:sldId id="332" r:id="rId10"/>
    <p:sldId id="334" r:id="rId11"/>
    <p:sldId id="335" r:id="rId12"/>
    <p:sldId id="304" r:id="rId13"/>
    <p:sldId id="302" r:id="rId14"/>
    <p:sldId id="322" r:id="rId15"/>
    <p:sldId id="301" r:id="rId16"/>
    <p:sldId id="305" r:id="rId17"/>
    <p:sldId id="309" r:id="rId18"/>
    <p:sldId id="336" r:id="rId19"/>
    <p:sldId id="308" r:id="rId20"/>
    <p:sldId id="307" r:id="rId21"/>
    <p:sldId id="311" r:id="rId22"/>
    <p:sldId id="337" r:id="rId23"/>
    <p:sldId id="306" r:id="rId24"/>
    <p:sldId id="312" r:id="rId25"/>
    <p:sldId id="338" r:id="rId26"/>
    <p:sldId id="339" r:id="rId27"/>
    <p:sldId id="323" r:id="rId28"/>
    <p:sldId id="299" r:id="rId29"/>
    <p:sldId id="296" r:id="rId30"/>
    <p:sldId id="297" r:id="rId31"/>
    <p:sldId id="315" r:id="rId32"/>
    <p:sldId id="317" r:id="rId33"/>
    <p:sldId id="316" r:id="rId34"/>
    <p:sldId id="313" r:id="rId35"/>
    <p:sldId id="324" r:id="rId36"/>
    <p:sldId id="329" r:id="rId37"/>
    <p:sldId id="319" r:id="rId38"/>
    <p:sldId id="34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3A87C4"/>
    <a:srgbClr val="1D7CC7"/>
    <a:srgbClr val="142E4C"/>
    <a:srgbClr val="00B0F0"/>
    <a:srgbClr val="162D56"/>
    <a:srgbClr val="1E2C52"/>
    <a:srgbClr val="009193"/>
    <a:srgbClr val="A91D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9E477E-93A9-0752-FB40-8AAECEE0A3FA}" v="5" dt="2020-11-16T16:07:05.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1" autoAdjust="0"/>
    <p:restoredTop sz="68592" autoAdjust="0"/>
  </p:normalViewPr>
  <p:slideViewPr>
    <p:cSldViewPr snapToGrid="0" snapToObjects="1">
      <p:cViewPr>
        <p:scale>
          <a:sx n="65" d="100"/>
          <a:sy n="65" d="100"/>
        </p:scale>
        <p:origin x="-1205" y="-5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nwick, Georgia" userId="S::g.fenwick@wlv.ac.uk::7a8d7111-5516-43b0-b8c1-8a359c0d479b" providerId="AD" clId="Web-{239E477E-93A9-0752-FB40-8AAECEE0A3FA}"/>
    <pc:docChg chg="modSld">
      <pc:chgData name="Fenwick, Georgia" userId="S::g.fenwick@wlv.ac.uk::7a8d7111-5516-43b0-b8c1-8a359c0d479b" providerId="AD" clId="Web-{239E477E-93A9-0752-FB40-8AAECEE0A3FA}" dt="2020-11-16T16:07:04.848" v="3" actId="20577"/>
      <pc:docMkLst>
        <pc:docMk/>
      </pc:docMkLst>
      <pc:sldChg chg="modSp">
        <pc:chgData name="Fenwick, Georgia" userId="S::g.fenwick@wlv.ac.uk::7a8d7111-5516-43b0-b8c1-8a359c0d479b" providerId="AD" clId="Web-{239E477E-93A9-0752-FB40-8AAECEE0A3FA}" dt="2020-11-16T16:07:04.848" v="3" actId="20577"/>
        <pc:sldMkLst>
          <pc:docMk/>
          <pc:sldMk cId="1486159928" sldId="323"/>
        </pc:sldMkLst>
        <pc:spChg chg="mod">
          <ac:chgData name="Fenwick, Georgia" userId="S::g.fenwick@wlv.ac.uk::7a8d7111-5516-43b0-b8c1-8a359c0d479b" providerId="AD" clId="Web-{239E477E-93A9-0752-FB40-8AAECEE0A3FA}" dt="2020-11-16T16:07:04.848" v="3" actId="20577"/>
          <ac:spMkLst>
            <pc:docMk/>
            <pc:sldMk cId="1486159928" sldId="323"/>
            <ac:spMk id="4"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svg"/><Relationship Id="rId1" Type="http://schemas.openxmlformats.org/officeDocument/2006/relationships/image" Target="../media/image15.pn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svg"/><Relationship Id="rId1" Type="http://schemas.openxmlformats.org/officeDocument/2006/relationships/image" Target="../media/image15.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AD0219-2EB8-470D-8BFA-46E5FD230C0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1A5D80-9631-449C-A899-AC717D8B6ABC}">
      <dgm:prSet custT="1"/>
      <dgm:spPr/>
      <dgm:t>
        <a:bodyPr/>
        <a:lstStyle/>
        <a:p>
          <a:r>
            <a:rPr lang="en-US" sz="2800" b="1" dirty="0">
              <a:solidFill>
                <a:schemeClr val="bg1"/>
              </a:solidFill>
            </a:rPr>
            <a:t>OBJECTIVE 1: To understand the different types of learning </a:t>
          </a:r>
        </a:p>
      </dgm:t>
    </dgm:pt>
    <dgm:pt modelId="{252BE128-359F-4625-8EE4-71983232FA96}" type="parTrans" cxnId="{22542634-3E25-44B5-92F5-667D09CDC0A5}">
      <dgm:prSet/>
      <dgm:spPr/>
      <dgm:t>
        <a:bodyPr/>
        <a:lstStyle/>
        <a:p>
          <a:endParaRPr lang="en-US"/>
        </a:p>
      </dgm:t>
    </dgm:pt>
    <dgm:pt modelId="{10692ACD-0CAA-4030-966B-FFFCA2C80ECE}" type="sibTrans" cxnId="{22542634-3E25-44B5-92F5-667D09CDC0A5}">
      <dgm:prSet/>
      <dgm:spPr/>
      <dgm:t>
        <a:bodyPr/>
        <a:lstStyle/>
        <a:p>
          <a:endParaRPr lang="en-US"/>
        </a:p>
      </dgm:t>
    </dgm:pt>
    <dgm:pt modelId="{056C3035-EED2-4169-9ABF-FA4F157CE54B}">
      <dgm:prSet custT="1"/>
      <dgm:spPr/>
      <dgm:t>
        <a:bodyPr/>
        <a:lstStyle/>
        <a:p>
          <a:r>
            <a:rPr lang="en-GB" sz="2800" b="1" dirty="0">
              <a:solidFill>
                <a:schemeClr val="bg1"/>
              </a:solidFill>
            </a:rPr>
            <a:t>OBJECTIVE 2: To understand the different levels of learning and various qualifications </a:t>
          </a:r>
        </a:p>
      </dgm:t>
    </dgm:pt>
    <dgm:pt modelId="{E526BE22-FCB0-4403-AFEA-3A3C356D4067}" type="parTrans" cxnId="{98EBF7F8-ED8F-4AC9-B69D-91255C07770A}">
      <dgm:prSet/>
      <dgm:spPr/>
      <dgm:t>
        <a:bodyPr/>
        <a:lstStyle/>
        <a:p>
          <a:endParaRPr lang="en-US"/>
        </a:p>
      </dgm:t>
    </dgm:pt>
    <dgm:pt modelId="{552E616C-B824-468B-B33F-7C07F714EF07}" type="sibTrans" cxnId="{98EBF7F8-ED8F-4AC9-B69D-91255C07770A}">
      <dgm:prSet/>
      <dgm:spPr/>
      <dgm:t>
        <a:bodyPr/>
        <a:lstStyle/>
        <a:p>
          <a:endParaRPr lang="en-US"/>
        </a:p>
      </dgm:t>
    </dgm:pt>
    <dgm:pt modelId="{55BAAB04-6F5A-44CA-803A-3F09AEF70003}" type="pres">
      <dgm:prSet presAssocID="{7CAD0219-2EB8-470D-8BFA-46E5FD230C02}" presName="root" presStyleCnt="0">
        <dgm:presLayoutVars>
          <dgm:dir/>
          <dgm:resizeHandles val="exact"/>
        </dgm:presLayoutVars>
      </dgm:prSet>
      <dgm:spPr/>
      <dgm:t>
        <a:bodyPr/>
        <a:lstStyle/>
        <a:p>
          <a:endParaRPr lang="en-GB"/>
        </a:p>
      </dgm:t>
    </dgm:pt>
    <dgm:pt modelId="{75D11062-CA7B-4CD8-8487-148D11E4A860}" type="pres">
      <dgm:prSet presAssocID="{A71A5D80-9631-449C-A899-AC717D8B6ABC}" presName="compNode" presStyleCnt="0"/>
      <dgm:spPr/>
    </dgm:pt>
    <dgm:pt modelId="{B1A6977F-0144-45F3-8DEB-CF2AEB1025C7}" type="pres">
      <dgm:prSet presAssocID="{A71A5D80-9631-449C-A899-AC717D8B6ABC}" presName="bgRect" presStyleLbl="bgShp" presStyleIdx="0" presStyleCnt="2"/>
      <dgm:spPr>
        <a:solidFill>
          <a:schemeClr val="bg1">
            <a:lumMod val="50000"/>
          </a:schemeClr>
        </a:solidFill>
      </dgm:spPr>
    </dgm:pt>
    <dgm:pt modelId="{C7159833-04C5-4082-A513-44F85210DE48}" type="pres">
      <dgm:prSet presAssocID="{A71A5D80-9631-449C-A899-AC717D8B6AB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Blog"/>
        </a:ext>
      </dgm:extLst>
    </dgm:pt>
    <dgm:pt modelId="{E057A856-BCCC-410C-8C71-DCA8E3279B5A}" type="pres">
      <dgm:prSet presAssocID="{A71A5D80-9631-449C-A899-AC717D8B6ABC}" presName="spaceRect" presStyleCnt="0"/>
      <dgm:spPr/>
    </dgm:pt>
    <dgm:pt modelId="{5C41CE2E-5256-4BC0-A94B-261396E4ADF4}" type="pres">
      <dgm:prSet presAssocID="{A71A5D80-9631-449C-A899-AC717D8B6ABC}" presName="parTx" presStyleLbl="revTx" presStyleIdx="0" presStyleCnt="2">
        <dgm:presLayoutVars>
          <dgm:chMax val="0"/>
          <dgm:chPref val="0"/>
        </dgm:presLayoutVars>
      </dgm:prSet>
      <dgm:spPr/>
      <dgm:t>
        <a:bodyPr/>
        <a:lstStyle/>
        <a:p>
          <a:endParaRPr lang="en-GB"/>
        </a:p>
      </dgm:t>
    </dgm:pt>
    <dgm:pt modelId="{E7EEC7E1-761C-4893-841A-42CDF76112A9}" type="pres">
      <dgm:prSet presAssocID="{10692ACD-0CAA-4030-966B-FFFCA2C80ECE}" presName="sibTrans" presStyleCnt="0"/>
      <dgm:spPr/>
    </dgm:pt>
    <dgm:pt modelId="{0531962E-462D-413C-8AD1-85358048D879}" type="pres">
      <dgm:prSet presAssocID="{056C3035-EED2-4169-9ABF-FA4F157CE54B}" presName="compNode" presStyleCnt="0"/>
      <dgm:spPr/>
    </dgm:pt>
    <dgm:pt modelId="{9ACC772F-0334-479F-B666-ED48483C396E}" type="pres">
      <dgm:prSet presAssocID="{056C3035-EED2-4169-9ABF-FA4F157CE54B}" presName="bgRect" presStyleLbl="bgShp" presStyleIdx="1" presStyleCnt="2"/>
      <dgm:spPr>
        <a:solidFill>
          <a:schemeClr val="bg1">
            <a:lumMod val="50000"/>
          </a:schemeClr>
        </a:solidFill>
      </dgm:spPr>
    </dgm:pt>
    <dgm:pt modelId="{190128F8-F2FC-40CB-991D-683D1C72CB43}" type="pres">
      <dgm:prSet presAssocID="{056C3035-EED2-4169-9ABF-FA4F157CE54B}" presName="iconRect" presStyleLbl="node1" presStyleIdx="1" presStyleCnt="2"/>
      <dgm:spPr>
        <a:blipFill rotWithShape="1">
          <a:blip xmlns:r="http://schemas.openxmlformats.org/officeDocument/2006/relationships" r:embed="rId3"/>
          <a:stretch>
            <a:fillRect/>
          </a:stretch>
        </a:blipFill>
        <a:ln>
          <a:noFill/>
        </a:ln>
      </dgm:spPr>
    </dgm:pt>
    <dgm:pt modelId="{D8635464-7DA1-4C90-A6EA-F5C6DC0F6E2C}" type="pres">
      <dgm:prSet presAssocID="{056C3035-EED2-4169-9ABF-FA4F157CE54B}" presName="spaceRect" presStyleCnt="0"/>
      <dgm:spPr/>
    </dgm:pt>
    <dgm:pt modelId="{A08D280D-806F-4D8A-BD36-96B1AF9DF879}" type="pres">
      <dgm:prSet presAssocID="{056C3035-EED2-4169-9ABF-FA4F157CE54B}" presName="parTx" presStyleLbl="revTx" presStyleIdx="1" presStyleCnt="2">
        <dgm:presLayoutVars>
          <dgm:chMax val="0"/>
          <dgm:chPref val="0"/>
        </dgm:presLayoutVars>
      </dgm:prSet>
      <dgm:spPr/>
      <dgm:t>
        <a:bodyPr/>
        <a:lstStyle/>
        <a:p>
          <a:endParaRPr lang="en-GB"/>
        </a:p>
      </dgm:t>
    </dgm:pt>
  </dgm:ptLst>
  <dgm:cxnLst>
    <dgm:cxn modelId="{5FA145A2-0B5D-42BF-A0CF-213BE5D73595}" type="presOf" srcId="{A71A5D80-9631-449C-A899-AC717D8B6ABC}" destId="{5C41CE2E-5256-4BC0-A94B-261396E4ADF4}" srcOrd="0" destOrd="0" presId="urn:microsoft.com/office/officeart/2018/2/layout/IconVerticalSolidList"/>
    <dgm:cxn modelId="{22542634-3E25-44B5-92F5-667D09CDC0A5}" srcId="{7CAD0219-2EB8-470D-8BFA-46E5FD230C02}" destId="{A71A5D80-9631-449C-A899-AC717D8B6ABC}" srcOrd="0" destOrd="0" parTransId="{252BE128-359F-4625-8EE4-71983232FA96}" sibTransId="{10692ACD-0CAA-4030-966B-FFFCA2C80ECE}"/>
    <dgm:cxn modelId="{98EBF7F8-ED8F-4AC9-B69D-91255C07770A}" srcId="{7CAD0219-2EB8-470D-8BFA-46E5FD230C02}" destId="{056C3035-EED2-4169-9ABF-FA4F157CE54B}" srcOrd="1" destOrd="0" parTransId="{E526BE22-FCB0-4403-AFEA-3A3C356D4067}" sibTransId="{552E616C-B824-468B-B33F-7C07F714EF07}"/>
    <dgm:cxn modelId="{FB309ADB-D23F-4F05-9E16-A031F04E4F9E}" type="presOf" srcId="{7CAD0219-2EB8-470D-8BFA-46E5FD230C02}" destId="{55BAAB04-6F5A-44CA-803A-3F09AEF70003}" srcOrd="0" destOrd="0" presId="urn:microsoft.com/office/officeart/2018/2/layout/IconVerticalSolidList"/>
    <dgm:cxn modelId="{15F22557-4078-40C4-9B9F-A89EFCCC9F40}" type="presOf" srcId="{056C3035-EED2-4169-9ABF-FA4F157CE54B}" destId="{A08D280D-806F-4D8A-BD36-96B1AF9DF879}" srcOrd="0" destOrd="0" presId="urn:microsoft.com/office/officeart/2018/2/layout/IconVerticalSolidList"/>
    <dgm:cxn modelId="{B1411B57-C742-40DC-A9D5-FE25A8FE8176}" type="presParOf" srcId="{55BAAB04-6F5A-44CA-803A-3F09AEF70003}" destId="{75D11062-CA7B-4CD8-8487-148D11E4A860}" srcOrd="0" destOrd="0" presId="urn:microsoft.com/office/officeart/2018/2/layout/IconVerticalSolidList"/>
    <dgm:cxn modelId="{9D34D223-7CA8-4F6B-B0D1-8224A418C6E7}" type="presParOf" srcId="{75D11062-CA7B-4CD8-8487-148D11E4A860}" destId="{B1A6977F-0144-45F3-8DEB-CF2AEB1025C7}" srcOrd="0" destOrd="0" presId="urn:microsoft.com/office/officeart/2018/2/layout/IconVerticalSolidList"/>
    <dgm:cxn modelId="{6F39E94E-DDA8-40B6-9750-53B7965B8E6B}" type="presParOf" srcId="{75D11062-CA7B-4CD8-8487-148D11E4A860}" destId="{C7159833-04C5-4082-A513-44F85210DE48}" srcOrd="1" destOrd="0" presId="urn:microsoft.com/office/officeart/2018/2/layout/IconVerticalSolidList"/>
    <dgm:cxn modelId="{BE697080-879F-4DC9-8496-E824144F16C7}" type="presParOf" srcId="{75D11062-CA7B-4CD8-8487-148D11E4A860}" destId="{E057A856-BCCC-410C-8C71-DCA8E3279B5A}" srcOrd="2" destOrd="0" presId="urn:microsoft.com/office/officeart/2018/2/layout/IconVerticalSolidList"/>
    <dgm:cxn modelId="{D7F68BD0-C785-49B5-AC53-2C04FB42093B}" type="presParOf" srcId="{75D11062-CA7B-4CD8-8487-148D11E4A860}" destId="{5C41CE2E-5256-4BC0-A94B-261396E4ADF4}" srcOrd="3" destOrd="0" presId="urn:microsoft.com/office/officeart/2018/2/layout/IconVerticalSolidList"/>
    <dgm:cxn modelId="{7FA4590B-B2BC-45D3-A201-35CF4C0D77B8}" type="presParOf" srcId="{55BAAB04-6F5A-44CA-803A-3F09AEF70003}" destId="{E7EEC7E1-761C-4893-841A-42CDF76112A9}" srcOrd="1" destOrd="0" presId="urn:microsoft.com/office/officeart/2018/2/layout/IconVerticalSolidList"/>
    <dgm:cxn modelId="{653D891A-6040-47EA-BD83-5D4D52A4A83A}" type="presParOf" srcId="{55BAAB04-6F5A-44CA-803A-3F09AEF70003}" destId="{0531962E-462D-413C-8AD1-85358048D879}" srcOrd="2" destOrd="0" presId="urn:microsoft.com/office/officeart/2018/2/layout/IconVerticalSolidList"/>
    <dgm:cxn modelId="{6BB0D5F5-C065-41FB-982C-0CA1B4A054E0}" type="presParOf" srcId="{0531962E-462D-413C-8AD1-85358048D879}" destId="{9ACC772F-0334-479F-B666-ED48483C396E}" srcOrd="0" destOrd="0" presId="urn:microsoft.com/office/officeart/2018/2/layout/IconVerticalSolidList"/>
    <dgm:cxn modelId="{01A27658-4D99-4C48-8A50-15769EDE43BD}" type="presParOf" srcId="{0531962E-462D-413C-8AD1-85358048D879}" destId="{190128F8-F2FC-40CB-991D-683D1C72CB43}" srcOrd="1" destOrd="0" presId="urn:microsoft.com/office/officeart/2018/2/layout/IconVerticalSolidList"/>
    <dgm:cxn modelId="{D8CA6110-D4DE-4DC2-8332-5E90C9874E5B}" type="presParOf" srcId="{0531962E-462D-413C-8AD1-85358048D879}" destId="{D8635464-7DA1-4C90-A6EA-F5C6DC0F6E2C}" srcOrd="2" destOrd="0" presId="urn:microsoft.com/office/officeart/2018/2/layout/IconVerticalSolidList"/>
    <dgm:cxn modelId="{FA03656F-E39E-4112-AE1D-5AFF91F5A753}" type="presParOf" srcId="{0531962E-462D-413C-8AD1-85358048D879}" destId="{A08D280D-806F-4D8A-BD36-96B1AF9DF8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AD0219-2EB8-470D-8BFA-46E5FD230C02}" type="doc">
      <dgm:prSet loTypeId="urn:microsoft.com/office/officeart/2018/2/layout/IconVerticalSolidList" loCatId="icon" qsTypeId="urn:microsoft.com/office/officeart/2005/8/quickstyle/simple5" qsCatId="simple" csTypeId="urn:microsoft.com/office/officeart/2005/8/colors/colorful5" csCatId="colorful" phldr="1"/>
      <dgm:spPr/>
      <dgm:t>
        <a:bodyPr/>
        <a:lstStyle/>
        <a:p>
          <a:endParaRPr lang="en-US"/>
        </a:p>
      </dgm:t>
    </dgm:pt>
    <dgm:pt modelId="{A71A5D80-9631-449C-A899-AC717D8B6ABC}">
      <dgm:prSet custT="1"/>
      <dgm:spPr/>
      <dgm:t>
        <a:bodyPr/>
        <a:lstStyle/>
        <a:p>
          <a:r>
            <a:rPr lang="en-US" sz="2800" b="1" dirty="0">
              <a:solidFill>
                <a:schemeClr val="bg1"/>
              </a:solidFill>
            </a:rPr>
            <a:t>OBJECTIVE 1: </a:t>
          </a:r>
          <a:r>
            <a:rPr lang="en-US" sz="2800" b="0" dirty="0">
              <a:solidFill>
                <a:schemeClr val="bg1"/>
              </a:solidFill>
            </a:rPr>
            <a:t>To look at lifelong learning and personal development</a:t>
          </a:r>
        </a:p>
      </dgm:t>
    </dgm:pt>
    <dgm:pt modelId="{252BE128-359F-4625-8EE4-71983232FA96}" type="parTrans" cxnId="{22542634-3E25-44B5-92F5-667D09CDC0A5}">
      <dgm:prSet/>
      <dgm:spPr/>
      <dgm:t>
        <a:bodyPr/>
        <a:lstStyle/>
        <a:p>
          <a:endParaRPr lang="en-US" sz="2800"/>
        </a:p>
      </dgm:t>
    </dgm:pt>
    <dgm:pt modelId="{10692ACD-0CAA-4030-966B-FFFCA2C80ECE}" type="sibTrans" cxnId="{22542634-3E25-44B5-92F5-667D09CDC0A5}">
      <dgm:prSet/>
      <dgm:spPr/>
      <dgm:t>
        <a:bodyPr/>
        <a:lstStyle/>
        <a:p>
          <a:endParaRPr lang="en-US" sz="2800"/>
        </a:p>
      </dgm:t>
    </dgm:pt>
    <dgm:pt modelId="{056C3035-EED2-4169-9ABF-FA4F157CE54B}">
      <dgm:prSet custT="1"/>
      <dgm:spPr/>
      <dgm:t>
        <a:bodyPr/>
        <a:lstStyle/>
        <a:p>
          <a:r>
            <a:rPr lang="en-GB" sz="2800" b="1" dirty="0">
              <a:solidFill>
                <a:schemeClr val="bg1"/>
              </a:solidFill>
            </a:rPr>
            <a:t>OBJECTIVE 3: </a:t>
          </a:r>
          <a:r>
            <a:rPr lang="en-GB" sz="2800" b="0" dirty="0">
              <a:solidFill>
                <a:schemeClr val="bg1"/>
              </a:solidFill>
            </a:rPr>
            <a:t>To understand the different types of learning at university </a:t>
          </a:r>
        </a:p>
      </dgm:t>
    </dgm:pt>
    <dgm:pt modelId="{E526BE22-FCB0-4403-AFEA-3A3C356D4067}" type="parTrans" cxnId="{98EBF7F8-ED8F-4AC9-B69D-91255C07770A}">
      <dgm:prSet/>
      <dgm:spPr/>
      <dgm:t>
        <a:bodyPr/>
        <a:lstStyle/>
        <a:p>
          <a:endParaRPr lang="en-US" sz="2800"/>
        </a:p>
      </dgm:t>
    </dgm:pt>
    <dgm:pt modelId="{552E616C-B824-468B-B33F-7C07F714EF07}" type="sibTrans" cxnId="{98EBF7F8-ED8F-4AC9-B69D-91255C07770A}">
      <dgm:prSet/>
      <dgm:spPr/>
      <dgm:t>
        <a:bodyPr/>
        <a:lstStyle/>
        <a:p>
          <a:endParaRPr lang="en-US" sz="2800"/>
        </a:p>
      </dgm:t>
    </dgm:pt>
    <dgm:pt modelId="{FC7B7EE8-3211-4152-B337-88DF5CC586F4}">
      <dgm:prSet custT="1"/>
      <dgm:spPr/>
      <dgm:t>
        <a:bodyPr/>
        <a:lstStyle/>
        <a:p>
          <a:r>
            <a:rPr lang="en-US" sz="2800" b="1" dirty="0">
              <a:solidFill>
                <a:schemeClr val="bg1"/>
              </a:solidFill>
            </a:rPr>
            <a:t>OBJECTIVE 2: </a:t>
          </a:r>
          <a:r>
            <a:rPr lang="en-US" sz="2800" b="0" dirty="0">
              <a:solidFill>
                <a:schemeClr val="bg1"/>
              </a:solidFill>
            </a:rPr>
            <a:t>To gain an understanding of which careers need professional qualifications</a:t>
          </a:r>
        </a:p>
      </dgm:t>
    </dgm:pt>
    <dgm:pt modelId="{4F99B8E2-A8B6-4292-9EB5-C4DAF8914714}" type="parTrans" cxnId="{5B21ADAF-5502-4563-91C6-EC21A0695029}">
      <dgm:prSet/>
      <dgm:spPr/>
      <dgm:t>
        <a:bodyPr/>
        <a:lstStyle/>
        <a:p>
          <a:endParaRPr lang="en-US" sz="2800"/>
        </a:p>
      </dgm:t>
    </dgm:pt>
    <dgm:pt modelId="{D22BE7F5-2E5E-4FDD-8A15-A3EB1E3790CD}" type="sibTrans" cxnId="{5B21ADAF-5502-4563-91C6-EC21A0695029}">
      <dgm:prSet/>
      <dgm:spPr/>
      <dgm:t>
        <a:bodyPr/>
        <a:lstStyle/>
        <a:p>
          <a:endParaRPr lang="en-US" sz="2800"/>
        </a:p>
      </dgm:t>
    </dgm:pt>
    <dgm:pt modelId="{55BAAB04-6F5A-44CA-803A-3F09AEF70003}" type="pres">
      <dgm:prSet presAssocID="{7CAD0219-2EB8-470D-8BFA-46E5FD230C02}" presName="root" presStyleCnt="0">
        <dgm:presLayoutVars>
          <dgm:dir/>
          <dgm:resizeHandles val="exact"/>
        </dgm:presLayoutVars>
      </dgm:prSet>
      <dgm:spPr/>
      <dgm:t>
        <a:bodyPr/>
        <a:lstStyle/>
        <a:p>
          <a:endParaRPr lang="en-GB"/>
        </a:p>
      </dgm:t>
    </dgm:pt>
    <dgm:pt modelId="{75D11062-CA7B-4CD8-8487-148D11E4A860}" type="pres">
      <dgm:prSet presAssocID="{A71A5D80-9631-449C-A899-AC717D8B6ABC}" presName="compNode" presStyleCnt="0"/>
      <dgm:spPr/>
    </dgm:pt>
    <dgm:pt modelId="{B1A6977F-0144-45F3-8DEB-CF2AEB1025C7}" type="pres">
      <dgm:prSet presAssocID="{A71A5D80-9631-449C-A899-AC717D8B6ABC}" presName="bgRect" presStyleLbl="bgShp" presStyleIdx="0" presStyleCnt="3" custLinFactNeighborY="-43"/>
      <dgm:spPr>
        <a:solidFill>
          <a:srgbClr val="00B0F0"/>
        </a:solidFill>
      </dgm:spPr>
    </dgm:pt>
    <dgm:pt modelId="{C7159833-04C5-4082-A513-44F85210DE48}" type="pres">
      <dgm:prSet presAssocID="{A71A5D80-9631-449C-A899-AC717D8B6AB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Blog"/>
        </a:ext>
      </dgm:extLst>
    </dgm:pt>
    <dgm:pt modelId="{E057A856-BCCC-410C-8C71-DCA8E3279B5A}" type="pres">
      <dgm:prSet presAssocID="{A71A5D80-9631-449C-A899-AC717D8B6ABC}" presName="spaceRect" presStyleCnt="0"/>
      <dgm:spPr/>
    </dgm:pt>
    <dgm:pt modelId="{5C41CE2E-5256-4BC0-A94B-261396E4ADF4}" type="pres">
      <dgm:prSet presAssocID="{A71A5D80-9631-449C-A899-AC717D8B6ABC}" presName="parTx" presStyleLbl="revTx" presStyleIdx="0" presStyleCnt="3">
        <dgm:presLayoutVars>
          <dgm:chMax val="0"/>
          <dgm:chPref val="0"/>
        </dgm:presLayoutVars>
      </dgm:prSet>
      <dgm:spPr/>
      <dgm:t>
        <a:bodyPr/>
        <a:lstStyle/>
        <a:p>
          <a:endParaRPr lang="en-GB"/>
        </a:p>
      </dgm:t>
    </dgm:pt>
    <dgm:pt modelId="{E7EEC7E1-761C-4893-841A-42CDF76112A9}" type="pres">
      <dgm:prSet presAssocID="{10692ACD-0CAA-4030-966B-FFFCA2C80ECE}" presName="sibTrans" presStyleCnt="0"/>
      <dgm:spPr/>
    </dgm:pt>
    <dgm:pt modelId="{AC89F032-E447-4428-A08E-CAD385A5E486}" type="pres">
      <dgm:prSet presAssocID="{FC7B7EE8-3211-4152-B337-88DF5CC586F4}" presName="compNode" presStyleCnt="0"/>
      <dgm:spPr/>
    </dgm:pt>
    <dgm:pt modelId="{0EF5D46A-2B18-46DF-A423-AD2E3C694016}" type="pres">
      <dgm:prSet presAssocID="{FC7B7EE8-3211-4152-B337-88DF5CC586F4}" presName="bgRect" presStyleLbl="bgShp" presStyleIdx="1" presStyleCnt="3"/>
      <dgm:spPr>
        <a:solidFill>
          <a:srgbClr val="1D7CC7"/>
        </a:solidFill>
      </dgm:spPr>
    </dgm:pt>
    <dgm:pt modelId="{7EDEB0D8-B60D-4AC2-87F9-F12490C2560C}" type="pres">
      <dgm:prSet presAssocID="{FC7B7EE8-3211-4152-B337-88DF5CC586F4}" presName="iconRect" presStyleLbl="node1" presStyleIdx="1" presStyleCnt="3"/>
      <dgm:spPr>
        <a:blipFill rotWithShape="1">
          <a:blip xmlns:r="http://schemas.openxmlformats.org/officeDocument/2006/relationships" r:embed="rId3"/>
          <a:stretch>
            <a:fillRect/>
          </a:stretch>
        </a:blipFill>
      </dgm:spPr>
    </dgm:pt>
    <dgm:pt modelId="{64301182-142C-461B-9764-151F99CB2193}" type="pres">
      <dgm:prSet presAssocID="{FC7B7EE8-3211-4152-B337-88DF5CC586F4}" presName="spaceRect" presStyleCnt="0"/>
      <dgm:spPr/>
    </dgm:pt>
    <dgm:pt modelId="{880C42D5-718D-484F-9FD3-6266443983CC}" type="pres">
      <dgm:prSet presAssocID="{FC7B7EE8-3211-4152-B337-88DF5CC586F4}" presName="parTx" presStyleLbl="revTx" presStyleIdx="1" presStyleCnt="3">
        <dgm:presLayoutVars>
          <dgm:chMax val="0"/>
          <dgm:chPref val="0"/>
        </dgm:presLayoutVars>
      </dgm:prSet>
      <dgm:spPr/>
      <dgm:t>
        <a:bodyPr/>
        <a:lstStyle/>
        <a:p>
          <a:endParaRPr lang="en-GB"/>
        </a:p>
      </dgm:t>
    </dgm:pt>
    <dgm:pt modelId="{946F5082-F6D0-47EF-9DD8-69DA316ED9C9}" type="pres">
      <dgm:prSet presAssocID="{D22BE7F5-2E5E-4FDD-8A15-A3EB1E3790CD}" presName="sibTrans" presStyleCnt="0"/>
      <dgm:spPr/>
    </dgm:pt>
    <dgm:pt modelId="{0531962E-462D-413C-8AD1-85358048D879}" type="pres">
      <dgm:prSet presAssocID="{056C3035-EED2-4169-9ABF-FA4F157CE54B}" presName="compNode" presStyleCnt="0"/>
      <dgm:spPr/>
    </dgm:pt>
    <dgm:pt modelId="{9ACC772F-0334-479F-B666-ED48483C396E}" type="pres">
      <dgm:prSet presAssocID="{056C3035-EED2-4169-9ABF-FA4F157CE54B}" presName="bgRect" presStyleLbl="bgShp" presStyleIdx="2" presStyleCnt="3"/>
      <dgm:spPr>
        <a:solidFill>
          <a:srgbClr val="142E4C"/>
        </a:solidFill>
      </dgm:spPr>
    </dgm:pt>
    <dgm:pt modelId="{190128F8-F2FC-40CB-991D-683D1C72CB43}" type="pres">
      <dgm:prSet presAssocID="{056C3035-EED2-4169-9ABF-FA4F157CE54B}" presName="iconRect" presStyleLbl="node1" presStyleIdx="2" presStyleCnt="3"/>
      <dgm:spPr>
        <a:blipFill rotWithShape="1">
          <a:blip xmlns:r="http://schemas.openxmlformats.org/officeDocument/2006/relationships" r:embed="rId4"/>
          <a:stretch>
            <a:fillRect/>
          </a:stretch>
        </a:blipFill>
      </dgm:spPr>
    </dgm:pt>
    <dgm:pt modelId="{D8635464-7DA1-4C90-A6EA-F5C6DC0F6E2C}" type="pres">
      <dgm:prSet presAssocID="{056C3035-EED2-4169-9ABF-FA4F157CE54B}" presName="spaceRect" presStyleCnt="0"/>
      <dgm:spPr/>
    </dgm:pt>
    <dgm:pt modelId="{A08D280D-806F-4D8A-BD36-96B1AF9DF879}" type="pres">
      <dgm:prSet presAssocID="{056C3035-EED2-4169-9ABF-FA4F157CE54B}" presName="parTx" presStyleLbl="revTx" presStyleIdx="2" presStyleCnt="3">
        <dgm:presLayoutVars>
          <dgm:chMax val="0"/>
          <dgm:chPref val="0"/>
        </dgm:presLayoutVars>
      </dgm:prSet>
      <dgm:spPr/>
      <dgm:t>
        <a:bodyPr/>
        <a:lstStyle/>
        <a:p>
          <a:endParaRPr lang="en-GB"/>
        </a:p>
      </dgm:t>
    </dgm:pt>
  </dgm:ptLst>
  <dgm:cxnLst>
    <dgm:cxn modelId="{5B21ADAF-5502-4563-91C6-EC21A0695029}" srcId="{7CAD0219-2EB8-470D-8BFA-46E5FD230C02}" destId="{FC7B7EE8-3211-4152-B337-88DF5CC586F4}" srcOrd="1" destOrd="0" parTransId="{4F99B8E2-A8B6-4292-9EB5-C4DAF8914714}" sibTransId="{D22BE7F5-2E5E-4FDD-8A15-A3EB1E3790CD}"/>
    <dgm:cxn modelId="{94BDCF78-4AB9-4733-BF9A-B01717C3D933}" type="presOf" srcId="{FC7B7EE8-3211-4152-B337-88DF5CC586F4}" destId="{880C42D5-718D-484F-9FD3-6266443983CC}" srcOrd="0" destOrd="0" presId="urn:microsoft.com/office/officeart/2018/2/layout/IconVerticalSolidList"/>
    <dgm:cxn modelId="{FB309ADB-D23F-4F05-9E16-A031F04E4F9E}" type="presOf" srcId="{7CAD0219-2EB8-470D-8BFA-46E5FD230C02}" destId="{55BAAB04-6F5A-44CA-803A-3F09AEF70003}" srcOrd="0" destOrd="0" presId="urn:microsoft.com/office/officeart/2018/2/layout/IconVerticalSolidList"/>
    <dgm:cxn modelId="{5FA145A2-0B5D-42BF-A0CF-213BE5D73595}" type="presOf" srcId="{A71A5D80-9631-449C-A899-AC717D8B6ABC}" destId="{5C41CE2E-5256-4BC0-A94B-261396E4ADF4}" srcOrd="0" destOrd="0" presId="urn:microsoft.com/office/officeart/2018/2/layout/IconVerticalSolidList"/>
    <dgm:cxn modelId="{98EBF7F8-ED8F-4AC9-B69D-91255C07770A}" srcId="{7CAD0219-2EB8-470D-8BFA-46E5FD230C02}" destId="{056C3035-EED2-4169-9ABF-FA4F157CE54B}" srcOrd="2" destOrd="0" parTransId="{E526BE22-FCB0-4403-AFEA-3A3C356D4067}" sibTransId="{552E616C-B824-468B-B33F-7C07F714EF07}"/>
    <dgm:cxn modelId="{15F22557-4078-40C4-9B9F-A89EFCCC9F40}" type="presOf" srcId="{056C3035-EED2-4169-9ABF-FA4F157CE54B}" destId="{A08D280D-806F-4D8A-BD36-96B1AF9DF879}" srcOrd="0" destOrd="0" presId="urn:microsoft.com/office/officeart/2018/2/layout/IconVerticalSolidList"/>
    <dgm:cxn modelId="{22542634-3E25-44B5-92F5-667D09CDC0A5}" srcId="{7CAD0219-2EB8-470D-8BFA-46E5FD230C02}" destId="{A71A5D80-9631-449C-A899-AC717D8B6ABC}" srcOrd="0" destOrd="0" parTransId="{252BE128-359F-4625-8EE4-71983232FA96}" sibTransId="{10692ACD-0CAA-4030-966B-FFFCA2C80ECE}"/>
    <dgm:cxn modelId="{B1411B57-C742-40DC-A9D5-FE25A8FE8176}" type="presParOf" srcId="{55BAAB04-6F5A-44CA-803A-3F09AEF70003}" destId="{75D11062-CA7B-4CD8-8487-148D11E4A860}" srcOrd="0" destOrd="0" presId="urn:microsoft.com/office/officeart/2018/2/layout/IconVerticalSolidList"/>
    <dgm:cxn modelId="{9D34D223-7CA8-4F6B-B0D1-8224A418C6E7}" type="presParOf" srcId="{75D11062-CA7B-4CD8-8487-148D11E4A860}" destId="{B1A6977F-0144-45F3-8DEB-CF2AEB1025C7}" srcOrd="0" destOrd="0" presId="urn:microsoft.com/office/officeart/2018/2/layout/IconVerticalSolidList"/>
    <dgm:cxn modelId="{6F39E94E-DDA8-40B6-9750-53B7965B8E6B}" type="presParOf" srcId="{75D11062-CA7B-4CD8-8487-148D11E4A860}" destId="{C7159833-04C5-4082-A513-44F85210DE48}" srcOrd="1" destOrd="0" presId="urn:microsoft.com/office/officeart/2018/2/layout/IconVerticalSolidList"/>
    <dgm:cxn modelId="{BE697080-879F-4DC9-8496-E824144F16C7}" type="presParOf" srcId="{75D11062-CA7B-4CD8-8487-148D11E4A860}" destId="{E057A856-BCCC-410C-8C71-DCA8E3279B5A}" srcOrd="2" destOrd="0" presId="urn:microsoft.com/office/officeart/2018/2/layout/IconVerticalSolidList"/>
    <dgm:cxn modelId="{D7F68BD0-C785-49B5-AC53-2C04FB42093B}" type="presParOf" srcId="{75D11062-CA7B-4CD8-8487-148D11E4A860}" destId="{5C41CE2E-5256-4BC0-A94B-261396E4ADF4}" srcOrd="3" destOrd="0" presId="urn:microsoft.com/office/officeart/2018/2/layout/IconVerticalSolidList"/>
    <dgm:cxn modelId="{7FA4590B-B2BC-45D3-A201-35CF4C0D77B8}" type="presParOf" srcId="{55BAAB04-6F5A-44CA-803A-3F09AEF70003}" destId="{E7EEC7E1-761C-4893-841A-42CDF76112A9}" srcOrd="1" destOrd="0" presId="urn:microsoft.com/office/officeart/2018/2/layout/IconVerticalSolidList"/>
    <dgm:cxn modelId="{484D8D72-AA7A-40D7-980B-9DC8CA5EF6A7}" type="presParOf" srcId="{55BAAB04-6F5A-44CA-803A-3F09AEF70003}" destId="{AC89F032-E447-4428-A08E-CAD385A5E486}" srcOrd="2" destOrd="0" presId="urn:microsoft.com/office/officeart/2018/2/layout/IconVerticalSolidList"/>
    <dgm:cxn modelId="{71FAD46F-1B82-4CB1-96C2-A16B6FD07F02}" type="presParOf" srcId="{AC89F032-E447-4428-A08E-CAD385A5E486}" destId="{0EF5D46A-2B18-46DF-A423-AD2E3C694016}" srcOrd="0" destOrd="0" presId="urn:microsoft.com/office/officeart/2018/2/layout/IconVerticalSolidList"/>
    <dgm:cxn modelId="{57EDD759-67CB-48DD-8C97-599EB8870636}" type="presParOf" srcId="{AC89F032-E447-4428-A08E-CAD385A5E486}" destId="{7EDEB0D8-B60D-4AC2-87F9-F12490C2560C}" srcOrd="1" destOrd="0" presId="urn:microsoft.com/office/officeart/2018/2/layout/IconVerticalSolidList"/>
    <dgm:cxn modelId="{F4EFDCA9-2B17-4BFE-A00D-DF801B2D4A4F}" type="presParOf" srcId="{AC89F032-E447-4428-A08E-CAD385A5E486}" destId="{64301182-142C-461B-9764-151F99CB2193}" srcOrd="2" destOrd="0" presId="urn:microsoft.com/office/officeart/2018/2/layout/IconVerticalSolidList"/>
    <dgm:cxn modelId="{E1A040BA-44F1-4034-9ADD-DC1D023B930A}" type="presParOf" srcId="{AC89F032-E447-4428-A08E-CAD385A5E486}" destId="{880C42D5-718D-484F-9FD3-6266443983CC}" srcOrd="3" destOrd="0" presId="urn:microsoft.com/office/officeart/2018/2/layout/IconVerticalSolidList"/>
    <dgm:cxn modelId="{475EDB0A-BBD4-4C1D-993A-CD258DF8EF42}" type="presParOf" srcId="{55BAAB04-6F5A-44CA-803A-3F09AEF70003}" destId="{946F5082-F6D0-47EF-9DD8-69DA316ED9C9}" srcOrd="3" destOrd="0" presId="urn:microsoft.com/office/officeart/2018/2/layout/IconVerticalSolidList"/>
    <dgm:cxn modelId="{653D891A-6040-47EA-BD83-5D4D52A4A83A}" type="presParOf" srcId="{55BAAB04-6F5A-44CA-803A-3F09AEF70003}" destId="{0531962E-462D-413C-8AD1-85358048D879}" srcOrd="4" destOrd="0" presId="urn:microsoft.com/office/officeart/2018/2/layout/IconVerticalSolidList"/>
    <dgm:cxn modelId="{6BB0D5F5-C065-41FB-982C-0CA1B4A054E0}" type="presParOf" srcId="{0531962E-462D-413C-8AD1-85358048D879}" destId="{9ACC772F-0334-479F-B666-ED48483C396E}" srcOrd="0" destOrd="0" presId="urn:microsoft.com/office/officeart/2018/2/layout/IconVerticalSolidList"/>
    <dgm:cxn modelId="{01A27658-4D99-4C48-8A50-15769EDE43BD}" type="presParOf" srcId="{0531962E-462D-413C-8AD1-85358048D879}" destId="{190128F8-F2FC-40CB-991D-683D1C72CB43}" srcOrd="1" destOrd="0" presId="urn:microsoft.com/office/officeart/2018/2/layout/IconVerticalSolidList"/>
    <dgm:cxn modelId="{D8CA6110-D4DE-4DC2-8332-5E90C9874E5B}" type="presParOf" srcId="{0531962E-462D-413C-8AD1-85358048D879}" destId="{D8635464-7DA1-4C90-A6EA-F5C6DC0F6E2C}" srcOrd="2" destOrd="0" presId="urn:microsoft.com/office/officeart/2018/2/layout/IconVerticalSolidList"/>
    <dgm:cxn modelId="{FA03656F-E39E-4112-AE1D-5AFF91F5A753}" type="presParOf" srcId="{0531962E-462D-413C-8AD1-85358048D879}" destId="{A08D280D-806F-4D8A-BD36-96B1AF9DF879}"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6977F-0144-45F3-8DEB-CF2AEB1025C7}">
      <dsp:nvSpPr>
        <dsp:cNvPr id="0" name=""/>
        <dsp:cNvSpPr/>
      </dsp:nvSpPr>
      <dsp:spPr>
        <a:xfrm>
          <a:off x="0" y="601630"/>
          <a:ext cx="10515600" cy="1110701"/>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C7159833-04C5-4082-A513-44F85210DE48}">
      <dsp:nvSpPr>
        <dsp:cNvPr id="0" name=""/>
        <dsp:cNvSpPr/>
      </dsp:nvSpPr>
      <dsp:spPr>
        <a:xfrm>
          <a:off x="335987" y="851537"/>
          <a:ext cx="610885" cy="6108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41CE2E-5256-4BC0-A94B-261396E4ADF4}">
      <dsp:nvSpPr>
        <dsp:cNvPr id="0" name=""/>
        <dsp:cNvSpPr/>
      </dsp:nvSpPr>
      <dsp:spPr>
        <a:xfrm>
          <a:off x="1282860" y="601630"/>
          <a:ext cx="9232739" cy="1110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800" b="1" kern="1200" dirty="0">
              <a:solidFill>
                <a:schemeClr val="bg1"/>
              </a:solidFill>
            </a:rPr>
            <a:t>OBJECTIVE 1: To understand the different types of learning </a:t>
          </a:r>
        </a:p>
      </dsp:txBody>
      <dsp:txXfrm>
        <a:off x="1282860" y="601630"/>
        <a:ext cx="9232739" cy="1110701"/>
      </dsp:txXfrm>
    </dsp:sp>
    <dsp:sp modelId="{9ACC772F-0334-479F-B666-ED48483C396E}">
      <dsp:nvSpPr>
        <dsp:cNvPr id="0" name=""/>
        <dsp:cNvSpPr/>
      </dsp:nvSpPr>
      <dsp:spPr>
        <a:xfrm>
          <a:off x="0" y="1990007"/>
          <a:ext cx="10515600" cy="1110701"/>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190128F8-F2FC-40CB-991D-683D1C72CB43}">
      <dsp:nvSpPr>
        <dsp:cNvPr id="0" name=""/>
        <dsp:cNvSpPr/>
      </dsp:nvSpPr>
      <dsp:spPr>
        <a:xfrm>
          <a:off x="335987" y="2239915"/>
          <a:ext cx="610885" cy="610885"/>
        </a:xfrm>
        <a:prstGeom prst="rect">
          <a:avLst/>
        </a:prstGeom>
        <a:blipFill rotWithShape="1">
          <a:blip xmlns:r="http://schemas.openxmlformats.org/officeDocument/2006/relationships" r:embed="rId3"/>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8D280D-806F-4D8A-BD36-96B1AF9DF879}">
      <dsp:nvSpPr>
        <dsp:cNvPr id="0" name=""/>
        <dsp:cNvSpPr/>
      </dsp:nvSpPr>
      <dsp:spPr>
        <a:xfrm>
          <a:off x="1282860" y="1990007"/>
          <a:ext cx="9232739" cy="1110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GB" sz="2800" b="1" kern="1200" dirty="0">
              <a:solidFill>
                <a:schemeClr val="bg1"/>
              </a:solidFill>
            </a:rPr>
            <a:t>OBJECTIVE 2: To understand the different levels of learning and various qualifications </a:t>
          </a:r>
        </a:p>
      </dsp:txBody>
      <dsp:txXfrm>
        <a:off x="1282860" y="1990007"/>
        <a:ext cx="9232739" cy="1110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6977F-0144-45F3-8DEB-CF2AEB1025C7}">
      <dsp:nvSpPr>
        <dsp:cNvPr id="0" name=""/>
        <dsp:cNvSpPr/>
      </dsp:nvSpPr>
      <dsp:spPr>
        <a:xfrm>
          <a:off x="0" y="0"/>
          <a:ext cx="10515600" cy="1057552"/>
        </a:xfrm>
        <a:prstGeom prst="roundRect">
          <a:avLst>
            <a:gd name="adj" fmla="val 10000"/>
          </a:avLst>
        </a:prstGeom>
        <a:solidFill>
          <a:srgbClr val="00B0F0"/>
        </a:solidFill>
        <a:ln>
          <a:noFill/>
        </a:ln>
        <a:effectLst/>
      </dsp:spPr>
      <dsp:style>
        <a:lnRef idx="0">
          <a:scrgbClr r="0" g="0" b="0"/>
        </a:lnRef>
        <a:fillRef idx="1">
          <a:scrgbClr r="0" g="0" b="0"/>
        </a:fillRef>
        <a:effectRef idx="2">
          <a:scrgbClr r="0" g="0" b="0"/>
        </a:effectRef>
        <a:fontRef idx="minor"/>
      </dsp:style>
    </dsp:sp>
    <dsp:sp modelId="{C7159833-04C5-4082-A513-44F85210DE48}">
      <dsp:nvSpPr>
        <dsp:cNvPr id="0" name=""/>
        <dsp:cNvSpPr/>
      </dsp:nvSpPr>
      <dsp:spPr>
        <a:xfrm>
          <a:off x="319909" y="238401"/>
          <a:ext cx="581654" cy="581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C41CE2E-5256-4BC0-A94B-261396E4ADF4}">
      <dsp:nvSpPr>
        <dsp:cNvPr id="0" name=""/>
        <dsp:cNvSpPr/>
      </dsp:nvSpPr>
      <dsp:spPr>
        <a:xfrm>
          <a:off x="1221473" y="451"/>
          <a:ext cx="9294126" cy="105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24" tIns="111924" rIns="111924" bIns="111924" numCol="1" spcCol="1270" anchor="ctr" anchorCtr="0">
          <a:noAutofit/>
        </a:bodyPr>
        <a:lstStyle/>
        <a:p>
          <a:pPr lvl="0" algn="l" defTabSz="1244600">
            <a:lnSpc>
              <a:spcPct val="90000"/>
            </a:lnSpc>
            <a:spcBef>
              <a:spcPct val="0"/>
            </a:spcBef>
            <a:spcAft>
              <a:spcPct val="35000"/>
            </a:spcAft>
          </a:pPr>
          <a:r>
            <a:rPr lang="en-US" sz="2800" b="1" kern="1200" dirty="0">
              <a:solidFill>
                <a:schemeClr val="bg1"/>
              </a:solidFill>
            </a:rPr>
            <a:t>OBJECTIVE 1: </a:t>
          </a:r>
          <a:r>
            <a:rPr lang="en-US" sz="2800" b="0" kern="1200" dirty="0">
              <a:solidFill>
                <a:schemeClr val="bg1"/>
              </a:solidFill>
            </a:rPr>
            <a:t>To look at lifelong learning and personal development</a:t>
          </a:r>
        </a:p>
      </dsp:txBody>
      <dsp:txXfrm>
        <a:off x="1221473" y="451"/>
        <a:ext cx="9294126" cy="1057552"/>
      </dsp:txXfrm>
    </dsp:sp>
    <dsp:sp modelId="{0EF5D46A-2B18-46DF-A423-AD2E3C694016}">
      <dsp:nvSpPr>
        <dsp:cNvPr id="0" name=""/>
        <dsp:cNvSpPr/>
      </dsp:nvSpPr>
      <dsp:spPr>
        <a:xfrm>
          <a:off x="0" y="1322393"/>
          <a:ext cx="10515600" cy="1057552"/>
        </a:xfrm>
        <a:prstGeom prst="roundRect">
          <a:avLst>
            <a:gd name="adj" fmla="val 10000"/>
          </a:avLst>
        </a:prstGeom>
        <a:solidFill>
          <a:srgbClr val="1D7CC7"/>
        </a:solidFill>
        <a:ln>
          <a:noFill/>
        </a:ln>
        <a:effectLst/>
      </dsp:spPr>
      <dsp:style>
        <a:lnRef idx="0">
          <a:scrgbClr r="0" g="0" b="0"/>
        </a:lnRef>
        <a:fillRef idx="1">
          <a:scrgbClr r="0" g="0" b="0"/>
        </a:fillRef>
        <a:effectRef idx="2">
          <a:scrgbClr r="0" g="0" b="0"/>
        </a:effectRef>
        <a:fontRef idx="minor"/>
      </dsp:style>
    </dsp:sp>
    <dsp:sp modelId="{7EDEB0D8-B60D-4AC2-87F9-F12490C2560C}">
      <dsp:nvSpPr>
        <dsp:cNvPr id="0" name=""/>
        <dsp:cNvSpPr/>
      </dsp:nvSpPr>
      <dsp:spPr>
        <a:xfrm>
          <a:off x="319909" y="1560342"/>
          <a:ext cx="581654" cy="581654"/>
        </a:xfrm>
        <a:prstGeom prst="rect">
          <a:avLst/>
        </a:prstGeom>
        <a:blipFill rotWithShape="1">
          <a:blip xmlns:r="http://schemas.openxmlformats.org/officeDocument/2006/relationships" r:embed="rId3"/>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80C42D5-718D-484F-9FD3-6266443983CC}">
      <dsp:nvSpPr>
        <dsp:cNvPr id="0" name=""/>
        <dsp:cNvSpPr/>
      </dsp:nvSpPr>
      <dsp:spPr>
        <a:xfrm>
          <a:off x="1221473" y="1322393"/>
          <a:ext cx="9294126" cy="105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24" tIns="111924" rIns="111924" bIns="111924" numCol="1" spcCol="1270" anchor="ctr" anchorCtr="0">
          <a:noAutofit/>
        </a:bodyPr>
        <a:lstStyle/>
        <a:p>
          <a:pPr lvl="0" algn="l" defTabSz="1244600">
            <a:lnSpc>
              <a:spcPct val="90000"/>
            </a:lnSpc>
            <a:spcBef>
              <a:spcPct val="0"/>
            </a:spcBef>
            <a:spcAft>
              <a:spcPct val="35000"/>
            </a:spcAft>
          </a:pPr>
          <a:r>
            <a:rPr lang="en-US" sz="2800" b="1" kern="1200" dirty="0">
              <a:solidFill>
                <a:schemeClr val="bg1"/>
              </a:solidFill>
            </a:rPr>
            <a:t>OBJECTIVE 2: </a:t>
          </a:r>
          <a:r>
            <a:rPr lang="en-US" sz="2800" b="0" kern="1200" dirty="0">
              <a:solidFill>
                <a:schemeClr val="bg1"/>
              </a:solidFill>
            </a:rPr>
            <a:t>To gain an understanding of which careers need professional qualifications</a:t>
          </a:r>
        </a:p>
      </dsp:txBody>
      <dsp:txXfrm>
        <a:off x="1221473" y="1322393"/>
        <a:ext cx="9294126" cy="1057552"/>
      </dsp:txXfrm>
    </dsp:sp>
    <dsp:sp modelId="{9ACC772F-0334-479F-B666-ED48483C396E}">
      <dsp:nvSpPr>
        <dsp:cNvPr id="0" name=""/>
        <dsp:cNvSpPr/>
      </dsp:nvSpPr>
      <dsp:spPr>
        <a:xfrm>
          <a:off x="0" y="2644334"/>
          <a:ext cx="10515600" cy="1057552"/>
        </a:xfrm>
        <a:prstGeom prst="roundRect">
          <a:avLst>
            <a:gd name="adj" fmla="val 10000"/>
          </a:avLst>
        </a:prstGeom>
        <a:solidFill>
          <a:srgbClr val="142E4C"/>
        </a:solidFill>
        <a:ln>
          <a:noFill/>
        </a:ln>
        <a:effectLst/>
      </dsp:spPr>
      <dsp:style>
        <a:lnRef idx="0">
          <a:scrgbClr r="0" g="0" b="0"/>
        </a:lnRef>
        <a:fillRef idx="1">
          <a:scrgbClr r="0" g="0" b="0"/>
        </a:fillRef>
        <a:effectRef idx="2">
          <a:scrgbClr r="0" g="0" b="0"/>
        </a:effectRef>
        <a:fontRef idx="minor"/>
      </dsp:style>
    </dsp:sp>
    <dsp:sp modelId="{190128F8-F2FC-40CB-991D-683D1C72CB43}">
      <dsp:nvSpPr>
        <dsp:cNvPr id="0" name=""/>
        <dsp:cNvSpPr/>
      </dsp:nvSpPr>
      <dsp:spPr>
        <a:xfrm>
          <a:off x="319909" y="2882283"/>
          <a:ext cx="581654" cy="581654"/>
        </a:xfrm>
        <a:prstGeom prst="rect">
          <a:avLst/>
        </a:prstGeom>
        <a:blipFill rotWithShape="1">
          <a:blip xmlns:r="http://schemas.openxmlformats.org/officeDocument/2006/relationships" r:embed="rId4"/>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08D280D-806F-4D8A-BD36-96B1AF9DF879}">
      <dsp:nvSpPr>
        <dsp:cNvPr id="0" name=""/>
        <dsp:cNvSpPr/>
      </dsp:nvSpPr>
      <dsp:spPr>
        <a:xfrm>
          <a:off x="1221473" y="2644334"/>
          <a:ext cx="9294126" cy="105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24" tIns="111924" rIns="111924" bIns="111924" numCol="1" spcCol="1270" anchor="ctr" anchorCtr="0">
          <a:noAutofit/>
        </a:bodyPr>
        <a:lstStyle/>
        <a:p>
          <a:pPr lvl="0" algn="l" defTabSz="1244600">
            <a:lnSpc>
              <a:spcPct val="90000"/>
            </a:lnSpc>
            <a:spcBef>
              <a:spcPct val="0"/>
            </a:spcBef>
            <a:spcAft>
              <a:spcPct val="35000"/>
            </a:spcAft>
          </a:pPr>
          <a:r>
            <a:rPr lang="en-GB" sz="2800" b="1" kern="1200" dirty="0">
              <a:solidFill>
                <a:schemeClr val="bg1"/>
              </a:solidFill>
            </a:rPr>
            <a:t>OBJECTIVE 3: </a:t>
          </a:r>
          <a:r>
            <a:rPr lang="en-GB" sz="2800" b="0" kern="1200" dirty="0">
              <a:solidFill>
                <a:schemeClr val="bg1"/>
              </a:solidFill>
            </a:rPr>
            <a:t>To understand the different types of learning at university </a:t>
          </a:r>
        </a:p>
      </dsp:txBody>
      <dsp:txXfrm>
        <a:off x="1221473" y="2644334"/>
        <a:ext cx="9294126" cy="10575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184A3-5229-1E4D-9B13-00844BF0555E}" type="datetimeFigureOut">
              <a:rPr lang="en-US" smtClean="0"/>
              <a:t>5/11/2021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161D5-11C8-8D46-A559-45939B83D677}" type="slidenum">
              <a:rPr lang="en-US" smtClean="0"/>
              <a:t>‹#›</a:t>
            </a:fld>
            <a:endParaRPr lang="en-US"/>
          </a:p>
        </p:txBody>
      </p:sp>
    </p:spTree>
    <p:extLst>
      <p:ext uri="{BB962C8B-B14F-4D97-AF65-F5344CB8AC3E}">
        <p14:creationId xmlns:p14="http://schemas.microsoft.com/office/powerpoint/2010/main" val="33345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34686-57C3-D54F-B396-5ACAB96AFB98}" type="datetimeFigureOut">
              <a:rPr lang="en-US" smtClean="0"/>
              <a:t>5/11/2021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BC23-9250-7349-A59D-41C845E0C87D}" type="slidenum">
              <a:rPr lang="en-US" smtClean="0"/>
              <a:t>‹#›</a:t>
            </a:fld>
            <a:endParaRPr lang="en-US"/>
          </a:p>
        </p:txBody>
      </p:sp>
    </p:spTree>
    <p:extLst>
      <p:ext uri="{BB962C8B-B14F-4D97-AF65-F5344CB8AC3E}">
        <p14:creationId xmlns:p14="http://schemas.microsoft.com/office/powerpoint/2010/main" val="157105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cas.com/ucas/after-gcses/find-career-ideas/explore-jobs?k=TEACHER&amp;j=/secondary-school-teacher"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indamasters.com/advice/finding/professional-graduate-diploma-in-education-pgde-guide.aspx"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cas.com/ucas/after-gcses/find-career-ideas/explore-jobs?k=TEACHER&amp;j=/secondary-school-teache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mc-uk.org/education/how-we-quality-assure/medical-school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cas.com/ucas/after-gcses/find-career-ideas/explore-jobs?k=Psychologist&amp;j=/psychologis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BZxavwAnr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smtClean="0">
                <a:solidFill>
                  <a:schemeClr val="tx1"/>
                </a:solidFill>
                <a:effectLst/>
                <a:latin typeface="+mn-lt"/>
                <a:ea typeface="+mn-ea"/>
                <a:cs typeface="+mn-cs"/>
              </a:rPr>
              <a:t>Students should have all done the baseline survey by now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smtClean="0">
                <a:solidFill>
                  <a:schemeClr val="tx1"/>
                </a:solidFill>
                <a:effectLst/>
                <a:latin typeface="+mn-lt"/>
                <a:ea typeface="+mn-ea"/>
                <a:cs typeface="+mn-cs"/>
              </a:rPr>
              <a:t>Creat</a:t>
            </a:r>
            <a:r>
              <a:rPr lang="en-US" sz="1200" b="0" kern="1200" baseline="0" dirty="0" smtClean="0">
                <a:solidFill>
                  <a:schemeClr val="tx1"/>
                </a:solidFill>
                <a:effectLst/>
                <a:latin typeface="+mn-lt"/>
                <a:ea typeface="+mn-ea"/>
                <a:cs typeface="+mn-cs"/>
              </a:rPr>
              <a:t>e a s</a:t>
            </a:r>
            <a:r>
              <a:rPr lang="en-US" sz="1200" b="0" kern="1200" dirty="0" smtClean="0">
                <a:solidFill>
                  <a:schemeClr val="tx1"/>
                </a:solidFill>
                <a:effectLst/>
                <a:latin typeface="+mn-lt"/>
                <a:ea typeface="+mn-ea"/>
                <a:cs typeface="+mn-cs"/>
              </a:rPr>
              <a:t>hort </a:t>
            </a:r>
            <a:r>
              <a:rPr lang="en-US" sz="1200" b="0" kern="1200" dirty="0">
                <a:solidFill>
                  <a:schemeClr val="tx1"/>
                </a:solidFill>
                <a:effectLst/>
                <a:latin typeface="+mn-lt"/>
                <a:ea typeface="+mn-ea"/>
                <a:cs typeface="+mn-cs"/>
              </a:rPr>
              <a:t>quiz/recap </a:t>
            </a:r>
            <a:r>
              <a:rPr lang="en-US" sz="1200" b="0" kern="1200" dirty="0" smtClean="0">
                <a:solidFill>
                  <a:schemeClr val="tx1"/>
                </a:solidFill>
                <a:effectLst/>
                <a:latin typeface="+mn-lt"/>
                <a:ea typeface="+mn-ea"/>
                <a:cs typeface="+mn-cs"/>
              </a:rPr>
              <a:t>based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on </a:t>
            </a:r>
            <a:r>
              <a:rPr lang="en-US" sz="1200" b="0" kern="1200" dirty="0">
                <a:solidFill>
                  <a:schemeClr val="tx1"/>
                </a:solidFill>
                <a:effectLst/>
                <a:latin typeface="+mn-lt"/>
                <a:ea typeface="+mn-ea"/>
                <a:cs typeface="+mn-cs"/>
              </a:rPr>
              <a:t>last session to</a:t>
            </a:r>
            <a:r>
              <a:rPr lang="en-US" sz="1200" b="0" kern="1200" baseline="0" dirty="0">
                <a:solidFill>
                  <a:schemeClr val="tx1"/>
                </a:solidFill>
                <a:effectLst/>
                <a:latin typeface="+mn-lt"/>
                <a:ea typeface="+mn-ea"/>
                <a:cs typeface="+mn-cs"/>
              </a:rPr>
              <a:t> see what students remember</a:t>
            </a:r>
            <a:r>
              <a:rPr lang="en-US" sz="1200" b="0" kern="1200" baseline="0" dirty="0" smtClean="0">
                <a:solidFill>
                  <a:schemeClr val="tx1"/>
                </a:solidFill>
                <a:effectLst/>
                <a:latin typeface="+mn-lt"/>
                <a:ea typeface="+mn-ea"/>
                <a:cs typeface="+mn-cs"/>
              </a:rPr>
              <a:t>. You don’t need to write a quiz out, just ask the students a few questions from topics you covered last time or pick a few below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smtClean="0">
                <a:solidFill>
                  <a:schemeClr val="tx1"/>
                </a:solidFill>
                <a:effectLst/>
                <a:latin typeface="+mn-lt"/>
                <a:ea typeface="+mn-ea"/>
                <a:cs typeface="+mn-cs"/>
              </a:rPr>
              <a:t>What </a:t>
            </a:r>
            <a:r>
              <a:rPr lang="en-US" sz="1200" b="0" kern="1200" baseline="0" dirty="0">
                <a:solidFill>
                  <a:schemeClr val="tx1"/>
                </a:solidFill>
                <a:effectLst/>
                <a:latin typeface="+mn-lt"/>
                <a:ea typeface="+mn-ea"/>
                <a:cs typeface="+mn-cs"/>
              </a:rPr>
              <a:t>do students think learning is? Does it ever stop?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Matching key terms EG compulsory post compulsory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Picture game vocational/academic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Celeb degree quiz, which celebs studied which degrees and do they use those degrees in their careers now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Qualification chain, different</a:t>
            </a:r>
            <a:r>
              <a:rPr lang="en-GB" sz="1200" b="0" kern="1200" baseline="0" dirty="0">
                <a:solidFill>
                  <a:schemeClr val="tx1"/>
                </a:solidFill>
                <a:effectLst/>
                <a:latin typeface="+mn-lt"/>
                <a:ea typeface="+mn-ea"/>
                <a:cs typeface="+mn-cs"/>
              </a:rPr>
              <a:t> pathways to get to a degree/certain career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What are the qualifications called? (Foundation, BA, MA, PhD).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Different levels of Apprenticeships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2</a:t>
            </a:fld>
            <a:endParaRPr lang="en-US"/>
          </a:p>
        </p:txBody>
      </p:sp>
    </p:spTree>
    <p:extLst>
      <p:ext uri="{BB962C8B-B14F-4D97-AF65-F5344CB8AC3E}">
        <p14:creationId xmlns:p14="http://schemas.microsoft.com/office/powerpoint/2010/main" val="28170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Use</a:t>
            </a:r>
            <a:r>
              <a:rPr lang="en-US" sz="1200" b="0" kern="1200" baseline="0" dirty="0">
                <a:solidFill>
                  <a:schemeClr val="tx1"/>
                </a:solidFill>
                <a:effectLst/>
                <a:latin typeface="+mn-lt"/>
                <a:ea typeface="+mn-ea"/>
                <a:cs typeface="+mn-cs"/>
              </a:rPr>
              <a:t> these slides to go through what careers need professional qualifications</a:t>
            </a:r>
            <a:endParaRPr lang="en-GB" b="0" dirty="0"/>
          </a:p>
        </p:txBody>
      </p:sp>
      <p:sp>
        <p:nvSpPr>
          <p:cNvPr id="4" name="Slide Number Placeholder 3"/>
          <p:cNvSpPr>
            <a:spLocks noGrp="1"/>
          </p:cNvSpPr>
          <p:nvPr>
            <p:ph type="sldNum" sz="quarter" idx="10"/>
          </p:nvPr>
        </p:nvSpPr>
        <p:spPr/>
        <p:txBody>
          <a:bodyPr/>
          <a:lstStyle/>
          <a:p>
            <a:fld id="{812CBC23-9250-7349-A59D-41C845E0C87D}" type="slidenum">
              <a:rPr lang="en-US" smtClean="0"/>
              <a:t>15</a:t>
            </a:fld>
            <a:endParaRPr lang="en-US"/>
          </a:p>
        </p:txBody>
      </p:sp>
    </p:spTree>
    <p:extLst>
      <p:ext uri="{BB962C8B-B14F-4D97-AF65-F5344CB8AC3E}">
        <p14:creationId xmlns:p14="http://schemas.microsoft.com/office/powerpoint/2010/main" val="3533574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https://www.ucas.com/ucas/after-gcses/find-career-ideas/explore-jobs?k=TEACHER&amp;j=/secondary-school-teacher</a:t>
            </a:r>
            <a:r>
              <a:rPr lang="en-GB" dirty="0"/>
              <a:t> – more info</a:t>
            </a:r>
          </a:p>
          <a:p>
            <a:endParaRPr lang="en-GB" dirty="0"/>
          </a:p>
          <a:p>
            <a:endParaRPr lang="en-GB" dirty="0"/>
          </a:p>
          <a:p>
            <a:r>
              <a:rPr lang="en-GB" sz="1200" b="1" dirty="0"/>
              <a:t>Essential qualifications</a:t>
            </a:r>
          </a:p>
          <a:p>
            <a:r>
              <a:rPr lang="en-GB" sz="1200" dirty="0"/>
              <a:t>Undergraduate education degree</a:t>
            </a:r>
          </a:p>
          <a:p>
            <a:r>
              <a:rPr lang="en-GB" sz="1200" dirty="0"/>
              <a:t>OR undergraduate degree AND a PGCE/PGDE</a:t>
            </a:r>
          </a:p>
          <a:p>
            <a:endParaRPr lang="en-GB" sz="1200" dirty="0"/>
          </a:p>
          <a:p>
            <a:endParaRPr lang="en-GB" sz="1200" dirty="0"/>
          </a:p>
          <a:p>
            <a:r>
              <a:rPr lang="en-GB" sz="1200" dirty="0"/>
              <a:t>A </a:t>
            </a:r>
            <a:r>
              <a:rPr lang="en-GB" sz="1200" b="1" dirty="0"/>
              <a:t>PGCE (Postgraduate Certificate in Education) </a:t>
            </a:r>
            <a:r>
              <a:rPr lang="en-GB" sz="1200" dirty="0"/>
              <a:t>is a very popular route for graduates to take and an undergraduate degree is essential to gain access to the course.</a:t>
            </a:r>
          </a:p>
          <a:p>
            <a:endParaRPr lang="en-GB" dirty="0"/>
          </a:p>
          <a:p>
            <a:r>
              <a:rPr lang="en-GB" sz="1200" b="1" i="0" kern="1200" dirty="0">
                <a:solidFill>
                  <a:schemeClr val="tx1"/>
                </a:solidFill>
                <a:effectLst/>
                <a:latin typeface="+mn-lt"/>
                <a:ea typeface="+mn-ea"/>
                <a:cs typeface="+mn-cs"/>
              </a:rPr>
              <a:t/>
            </a:r>
            <a:br>
              <a:rPr lang="en-GB" sz="1200" b="1"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PGCE vs PGDE</a:t>
            </a:r>
          </a:p>
          <a:p>
            <a:r>
              <a:rPr lang="en-GB" sz="1200" b="0" i="1" kern="1200" dirty="0">
                <a:solidFill>
                  <a:schemeClr val="tx1"/>
                </a:solidFill>
                <a:effectLst/>
                <a:latin typeface="+mn-lt"/>
                <a:ea typeface="+mn-ea"/>
                <a:cs typeface="+mn-cs"/>
              </a:rPr>
              <a:t>A Professional Graduate Diploma in Education (PGDE) is effectively the </a:t>
            </a:r>
            <a:r>
              <a:rPr lang="en-GB" sz="1200" b="0" i="1" u="sng" kern="1200" dirty="0">
                <a:solidFill>
                  <a:schemeClr val="tx1"/>
                </a:solidFill>
                <a:effectLst/>
                <a:latin typeface="+mn-lt"/>
                <a:ea typeface="+mn-ea"/>
                <a:cs typeface="+mn-cs"/>
                <a:hlinkClick r:id="rId4"/>
              </a:rPr>
              <a:t>Scottish equivalent of the PGCE</a:t>
            </a:r>
            <a:r>
              <a:rPr lang="en-GB" sz="1200" b="0" i="1" kern="1200" dirty="0">
                <a:solidFill>
                  <a:schemeClr val="tx1"/>
                </a:solidFill>
                <a:effectLst/>
                <a:latin typeface="+mn-lt"/>
                <a:ea typeface="+mn-ea"/>
                <a:cs typeface="+mn-cs"/>
              </a:rPr>
              <a:t>. However, there is also a qualification called the PGDE (Postgraduate Diploma in Education) in England, Wales and Northern Ireland. These are worth 120 CATS credits, rather than 60.</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16</a:t>
            </a:fld>
            <a:endParaRPr lang="en-US"/>
          </a:p>
        </p:txBody>
      </p:sp>
    </p:spTree>
    <p:extLst>
      <p:ext uri="{BB962C8B-B14F-4D97-AF65-F5344CB8AC3E}">
        <p14:creationId xmlns:p14="http://schemas.microsoft.com/office/powerpoint/2010/main" val="1225339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https://www.ucas.com/ucas/after-gcses/find-career-ideas/explore-jobs?k=TEACHER&amp;j=/secondary-school-teacher</a:t>
            </a:r>
            <a:r>
              <a:rPr lang="en-GB" dirty="0"/>
              <a:t> – more info</a:t>
            </a:r>
          </a:p>
          <a:p>
            <a:endParaRPr lang="en-GB" dirty="0"/>
          </a:p>
          <a:p>
            <a:r>
              <a:rPr lang="en-GB" sz="1200" b="1" dirty="0"/>
              <a:t>What do I need to do to become a solicitor?</a:t>
            </a:r>
          </a:p>
          <a:p>
            <a:endParaRPr lang="en-GB" sz="1200" b="1" dirty="0"/>
          </a:p>
          <a:p>
            <a:pPr marL="342900" indent="-342900">
              <a:buFont typeface="Arial" panose="020B0604020202020204" pitchFamily="34" charset="0"/>
              <a:buChar char="•"/>
            </a:pPr>
            <a:r>
              <a:rPr lang="en-GB" sz="1200" dirty="0"/>
              <a:t>Complete a qualifying law degree, followed by the Legal Practice Course (LPC). </a:t>
            </a:r>
            <a:br>
              <a:rPr lang="en-GB" sz="1200" dirty="0"/>
            </a:br>
            <a:endParaRPr lang="en-GB" sz="1200" b="1" dirty="0"/>
          </a:p>
          <a:p>
            <a:r>
              <a:rPr lang="en-GB" sz="1200" b="1" dirty="0"/>
              <a:t>OR</a:t>
            </a:r>
          </a:p>
          <a:p>
            <a:pPr marL="342900" indent="-342900">
              <a:buFont typeface="Arial" panose="020B0604020202020204" pitchFamily="34" charset="0"/>
              <a:buChar char="•"/>
            </a:pPr>
            <a:endParaRPr lang="en-GB" sz="1200" dirty="0"/>
          </a:p>
          <a:p>
            <a:pPr marL="342900" indent="-342900">
              <a:buFont typeface="Arial" panose="020B0604020202020204" pitchFamily="34" charset="0"/>
              <a:buChar char="•"/>
            </a:pPr>
            <a:r>
              <a:rPr lang="en-GB" sz="1200" dirty="0"/>
              <a:t>Complete a non-law degree then take the Common Professional Examination (CPE) or Graduate Diploma in Law (GDL) conversion course, followed by the LPC. </a:t>
            </a:r>
            <a:br>
              <a:rPr lang="en-GB" sz="1200" dirty="0"/>
            </a:br>
            <a:endParaRPr lang="en-GB" sz="1200" b="1" dirty="0"/>
          </a:p>
          <a:p>
            <a:r>
              <a:rPr lang="en-GB" sz="1200" b="1" dirty="0"/>
              <a:t>OR</a:t>
            </a:r>
          </a:p>
          <a:p>
            <a:pPr marL="342900" indent="-342900">
              <a:buFont typeface="Arial" panose="020B0604020202020204" pitchFamily="34" charset="0"/>
              <a:buChar char="•"/>
            </a:pPr>
            <a:endParaRPr lang="en-GB" sz="1200" dirty="0"/>
          </a:p>
          <a:p>
            <a:pPr marL="342900" indent="-342900">
              <a:buFont typeface="Arial" panose="020B0604020202020204" pitchFamily="34" charset="0"/>
              <a:buChar char="•"/>
            </a:pPr>
            <a:r>
              <a:rPr lang="en-GB" sz="1200" dirty="0"/>
              <a:t>Complete the membership or fellowship route of the Chartered Institute of Legal Executives (</a:t>
            </a:r>
            <a:r>
              <a:rPr lang="en-GB" sz="1200" dirty="0" err="1"/>
              <a:t>CILEx</a:t>
            </a:r>
            <a:r>
              <a:rPr lang="en-GB" sz="1200" dirty="0"/>
              <a:t>) while working in the legal profession – this route can be taken if you do not have a degree</a:t>
            </a:r>
          </a:p>
        </p:txBody>
      </p:sp>
      <p:sp>
        <p:nvSpPr>
          <p:cNvPr id="4" name="Slide Number Placeholder 3"/>
          <p:cNvSpPr>
            <a:spLocks noGrp="1"/>
          </p:cNvSpPr>
          <p:nvPr>
            <p:ph type="sldNum" sz="quarter" idx="10"/>
          </p:nvPr>
        </p:nvSpPr>
        <p:spPr/>
        <p:txBody>
          <a:bodyPr/>
          <a:lstStyle/>
          <a:p>
            <a:fld id="{812CBC23-9250-7349-A59D-41C845E0C87D}" type="slidenum">
              <a:rPr lang="en-US" smtClean="0"/>
              <a:t>18</a:t>
            </a:fld>
            <a:endParaRPr lang="en-US"/>
          </a:p>
        </p:txBody>
      </p:sp>
    </p:spTree>
    <p:extLst>
      <p:ext uri="{BB962C8B-B14F-4D97-AF65-F5344CB8AC3E}">
        <p14:creationId xmlns:p14="http://schemas.microsoft.com/office/powerpoint/2010/main" val="1679331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What do I need to do to become a GP?</a:t>
            </a:r>
          </a:p>
          <a:p>
            <a:endParaRPr lang="en-GB" sz="1200" b="1" dirty="0"/>
          </a:p>
          <a:p>
            <a:r>
              <a:rPr lang="en-GB" sz="1200" dirty="0"/>
              <a:t>You can get into this job through a university course.</a:t>
            </a:r>
          </a:p>
          <a:p>
            <a:endParaRPr lang="en-GB" sz="1200" dirty="0"/>
          </a:p>
          <a:p>
            <a:r>
              <a:rPr lang="en-GB" sz="1200" dirty="0"/>
              <a:t>You'll need to complete:</a:t>
            </a:r>
          </a:p>
          <a:p>
            <a:pPr marL="285750" indent="-285750">
              <a:buFont typeface="Arial" panose="020B0604020202020204" pitchFamily="34" charset="0"/>
              <a:buChar char="•"/>
            </a:pPr>
            <a:r>
              <a:rPr lang="en-GB" sz="1200" dirty="0"/>
              <a:t>a 5-year degree in medicine, recognised by the </a:t>
            </a:r>
            <a:r>
              <a:rPr lang="en-GB" sz="1200" u="sng" dirty="0">
                <a:hlinkClick r:id="rId3"/>
              </a:rPr>
              <a:t>General Medical Council</a:t>
            </a:r>
            <a:endParaRPr lang="en-GB" sz="1200" dirty="0"/>
          </a:p>
          <a:p>
            <a:pPr marL="285750" indent="-285750">
              <a:buFont typeface="Arial" panose="020B0604020202020204" pitchFamily="34" charset="0"/>
              <a:buChar char="•"/>
            </a:pPr>
            <a:r>
              <a:rPr lang="en-GB" sz="1200" dirty="0"/>
              <a:t>a 2-year foundation course of general training</a:t>
            </a:r>
          </a:p>
          <a:p>
            <a:pPr marL="285750" indent="-285750">
              <a:buFont typeface="Arial" panose="020B0604020202020204" pitchFamily="34" charset="0"/>
              <a:buChar char="•"/>
            </a:pPr>
            <a:r>
              <a:rPr lang="en-GB" sz="1200" dirty="0"/>
              <a:t>a 3-year specialist training course in general practice</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If you already have a degree in a science subject (minimum upper second), you could take an accelerated 4-year graduate entry programme.</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You may be able to join a 6-year degree course in medicine if you have no science qualifications. This includes a one-year pre-medical or foundation year.</a:t>
            </a:r>
          </a:p>
          <a:p>
            <a:endParaRPr lang="en-GB" sz="1200" dirty="0"/>
          </a:p>
        </p:txBody>
      </p:sp>
      <p:sp>
        <p:nvSpPr>
          <p:cNvPr id="4" name="Slide Number Placeholder 3"/>
          <p:cNvSpPr>
            <a:spLocks noGrp="1"/>
          </p:cNvSpPr>
          <p:nvPr>
            <p:ph type="sldNum" sz="quarter" idx="10"/>
          </p:nvPr>
        </p:nvSpPr>
        <p:spPr/>
        <p:txBody>
          <a:bodyPr/>
          <a:lstStyle/>
          <a:p>
            <a:fld id="{812CBC23-9250-7349-A59D-41C845E0C87D}" type="slidenum">
              <a:rPr lang="en-US" smtClean="0"/>
              <a:t>22</a:t>
            </a:fld>
            <a:endParaRPr lang="en-US"/>
          </a:p>
        </p:txBody>
      </p:sp>
    </p:spTree>
    <p:extLst>
      <p:ext uri="{BB962C8B-B14F-4D97-AF65-F5344CB8AC3E}">
        <p14:creationId xmlns:p14="http://schemas.microsoft.com/office/powerpoint/2010/main" val="948562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more info on the different qualifications </a:t>
            </a:r>
            <a:r>
              <a:rPr lang="en-GB" dirty="0">
                <a:hlinkClick r:id="rId3"/>
              </a:rPr>
              <a:t>https://www.ucas.com/ucas/after-gcses/find-career-ideas/explore-jobs?k=Psychologist&amp;j=/psychologist</a:t>
            </a:r>
            <a:endParaRPr lang="en-GB" dirty="0"/>
          </a:p>
          <a:p>
            <a:endParaRPr lang="en-GB" dirty="0"/>
          </a:p>
          <a:p>
            <a:r>
              <a:rPr lang="en-GB" sz="1200" b="1" dirty="0"/>
              <a:t>What do I need to do to become a psychologist?</a:t>
            </a:r>
          </a:p>
          <a:p>
            <a:endParaRPr lang="en-GB" sz="1200" b="1" dirty="0"/>
          </a:p>
          <a:p>
            <a:r>
              <a:rPr lang="en-GB" sz="1200" dirty="0"/>
              <a:t>You'll need to complete:</a:t>
            </a:r>
          </a:p>
          <a:p>
            <a:endParaRPr lang="en-GB" sz="1200" dirty="0"/>
          </a:p>
          <a:p>
            <a:pPr marL="342900" indent="-342900">
              <a:buFont typeface="Arial" panose="020B0604020202020204" pitchFamily="34" charset="0"/>
              <a:buChar char="•"/>
            </a:pPr>
            <a:r>
              <a:rPr lang="en-GB" sz="1200" dirty="0"/>
              <a:t>a psychology degree accredited by The British Psychological Society (BPS)</a:t>
            </a:r>
          </a:p>
          <a:p>
            <a:pPr marL="342900" indent="-342900">
              <a:buFont typeface="Arial" panose="020B0604020202020204" pitchFamily="34" charset="0"/>
              <a:buChar char="•"/>
            </a:pPr>
            <a:r>
              <a:rPr lang="en-GB" sz="1200" dirty="0"/>
              <a:t>Graduate Basis for Chartered Membership</a:t>
            </a:r>
          </a:p>
          <a:p>
            <a:pPr marL="342900" indent="-342900">
              <a:buFont typeface="Arial" panose="020B0604020202020204" pitchFamily="34" charset="0"/>
              <a:buChar char="•"/>
            </a:pPr>
            <a:r>
              <a:rPr lang="en-GB" sz="1200" dirty="0"/>
              <a:t>an accredited postgraduate qualification in your chosen specialism</a:t>
            </a:r>
          </a:p>
          <a:p>
            <a:endParaRPr lang="en-GB" sz="1200" dirty="0"/>
          </a:p>
          <a:p>
            <a:r>
              <a:rPr lang="en-GB" sz="1200" dirty="0"/>
              <a:t>Once you've got a psychology degree, you can specialise in a particular area, for example educational or forensic psychology.</a:t>
            </a:r>
          </a:p>
          <a:p>
            <a:endParaRPr lang="en-GB" sz="1200" dirty="0"/>
          </a:p>
          <a:p>
            <a:r>
              <a:rPr lang="en-GB" sz="1200" dirty="0"/>
              <a:t>Competition for postgraduate training is strong. You'll need a first or upper second class degree, and evidence of excellent research skills to apply. You'll also need relevant work experience.</a:t>
            </a:r>
          </a:p>
          <a:p>
            <a:endParaRPr lang="en-GB" sz="1200" dirty="0"/>
          </a:p>
          <a:p>
            <a:r>
              <a:rPr lang="en-GB" sz="1200" dirty="0"/>
              <a:t>If you have a degree in a different subject, you may be able to complete an approved psychology conversion course.</a:t>
            </a:r>
          </a:p>
          <a:p>
            <a:endParaRPr lang="en-GB" dirty="0"/>
          </a:p>
          <a:p>
            <a:endParaRPr lang="en-GB" sz="1200" dirty="0"/>
          </a:p>
        </p:txBody>
      </p:sp>
      <p:sp>
        <p:nvSpPr>
          <p:cNvPr id="4" name="Slide Number Placeholder 3"/>
          <p:cNvSpPr>
            <a:spLocks noGrp="1"/>
          </p:cNvSpPr>
          <p:nvPr>
            <p:ph type="sldNum" sz="quarter" idx="10"/>
          </p:nvPr>
        </p:nvSpPr>
        <p:spPr/>
        <p:txBody>
          <a:bodyPr/>
          <a:lstStyle/>
          <a:p>
            <a:fld id="{812CBC23-9250-7349-A59D-41C845E0C87D}" type="slidenum">
              <a:rPr lang="en-US" smtClean="0"/>
              <a:t>25</a:t>
            </a:fld>
            <a:endParaRPr lang="en-US"/>
          </a:p>
        </p:txBody>
      </p:sp>
    </p:spTree>
    <p:extLst>
      <p:ext uri="{BB962C8B-B14F-4D97-AF65-F5344CB8AC3E}">
        <p14:creationId xmlns:p14="http://schemas.microsoft.com/office/powerpoint/2010/main" val="2178142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Interactive.</a:t>
            </a:r>
            <a:r>
              <a:rPr lang="en-US" sz="1200" b="1" kern="1200" baseline="0" dirty="0">
                <a:solidFill>
                  <a:schemeClr val="tx1"/>
                </a:solidFill>
                <a:effectLst/>
                <a:latin typeface="+mn-lt"/>
                <a:ea typeface="+mn-ea"/>
                <a:cs typeface="+mn-cs"/>
              </a:rPr>
              <a:t> Ask students about career prospects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26</a:t>
            </a:fld>
            <a:endParaRPr lang="en-US"/>
          </a:p>
        </p:txBody>
      </p:sp>
    </p:spTree>
    <p:extLst>
      <p:ext uri="{BB962C8B-B14F-4D97-AF65-F5344CB8AC3E}">
        <p14:creationId xmlns:p14="http://schemas.microsoft.com/office/powerpoint/2010/main" val="3253596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Memory game </a:t>
            </a:r>
            <a:r>
              <a:rPr lang="en-US" sz="1200" kern="1200" dirty="0">
                <a:solidFill>
                  <a:schemeClr val="tx1"/>
                </a:solidFill>
                <a:effectLst/>
                <a:latin typeface="+mn-lt"/>
                <a:ea typeface="+mn-ea"/>
                <a:cs typeface="+mn-cs"/>
              </a:rPr>
              <a:t>– Show the video and get students to play along with prompt questions. Teach them about the basis of memory from the slides. </a:t>
            </a:r>
            <a:r>
              <a:rPr lang="en-US" sz="1200" i="1" kern="1200" dirty="0">
                <a:solidFill>
                  <a:schemeClr val="tx1"/>
                </a:solidFill>
                <a:effectLst/>
                <a:latin typeface="+mn-lt"/>
                <a:ea typeface="+mn-ea"/>
                <a:cs typeface="+mn-cs"/>
              </a:rPr>
              <a:t>(5 </a:t>
            </a:r>
            <a:r>
              <a:rPr lang="en-US" sz="1200" i="1" kern="1200" dirty="0" err="1">
                <a:solidFill>
                  <a:schemeClr val="tx1"/>
                </a:solidFill>
                <a:effectLst/>
                <a:latin typeface="+mn-lt"/>
                <a:ea typeface="+mn-ea"/>
                <a:cs typeface="+mn-cs"/>
              </a:rPr>
              <a:t>mins</a:t>
            </a:r>
            <a:r>
              <a:rPr lang="en-US"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Click on the blue box to access the </a:t>
            </a:r>
            <a:r>
              <a:rPr lang="en-GB" baseline="0" dirty="0" err="1"/>
              <a:t>Youtube</a:t>
            </a:r>
            <a:r>
              <a:rPr lang="en-GB" baseline="0" dirty="0"/>
              <a:t> video</a:t>
            </a:r>
            <a:endParaRPr lang="en-GB"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https://www.youtube.com/watch?v=BZxavwAnrPg</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dirty="0"/>
              <a:t>This</a:t>
            </a:r>
            <a:r>
              <a:rPr lang="en-GB" baseline="0" dirty="0"/>
              <a:t> is the link to a </a:t>
            </a:r>
            <a:r>
              <a:rPr lang="en-GB" baseline="0" dirty="0" err="1"/>
              <a:t>youtube</a:t>
            </a:r>
            <a:r>
              <a:rPr lang="en-GB" baseline="0" dirty="0"/>
              <a:t> video to test student memory. Students can not write anything down!</a:t>
            </a:r>
          </a:p>
          <a:p>
            <a:endParaRPr lang="en-GB" baseline="0" dirty="0"/>
          </a:p>
          <a:p>
            <a:r>
              <a:rPr lang="en-GB" baseline="0" dirty="0"/>
              <a:t>Get the students to note down how many they got right</a:t>
            </a:r>
          </a:p>
        </p:txBody>
      </p:sp>
      <p:sp>
        <p:nvSpPr>
          <p:cNvPr id="4" name="Slide Number Placeholder 3"/>
          <p:cNvSpPr>
            <a:spLocks noGrp="1"/>
          </p:cNvSpPr>
          <p:nvPr>
            <p:ph type="sldNum" sz="quarter" idx="10"/>
          </p:nvPr>
        </p:nvSpPr>
        <p:spPr/>
        <p:txBody>
          <a:bodyPr/>
          <a:lstStyle/>
          <a:p>
            <a:fld id="{812CBC23-9250-7349-A59D-41C845E0C87D}" type="slidenum">
              <a:rPr lang="en-US" smtClean="0"/>
              <a:t>27</a:t>
            </a:fld>
            <a:endParaRPr lang="en-US"/>
          </a:p>
        </p:txBody>
      </p:sp>
    </p:spTree>
    <p:extLst>
      <p:ext uri="{BB962C8B-B14F-4D97-AF65-F5344CB8AC3E}">
        <p14:creationId xmlns:p14="http://schemas.microsoft.com/office/powerpoint/2010/main" val="3920290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effectLst/>
                <a:latin typeface="+mn-lt"/>
                <a:ea typeface="+mn-ea"/>
                <a:cs typeface="+mn-cs"/>
              </a:rPr>
              <a:t>TASK:</a:t>
            </a:r>
            <a:r>
              <a:rPr lang="en-US" sz="1200" i="0" kern="1200" baseline="0" dirty="0">
                <a:solidFill>
                  <a:schemeClr val="tx1"/>
                </a:solidFill>
                <a:effectLst/>
                <a:latin typeface="+mn-lt"/>
                <a:ea typeface="+mn-ea"/>
                <a:cs typeface="+mn-cs"/>
              </a:rPr>
              <a:t/>
            </a:r>
            <a:br>
              <a:rPr lang="en-US" sz="1200" i="0" kern="1200" baseline="0" dirty="0">
                <a:solidFill>
                  <a:schemeClr val="tx1"/>
                </a:solidFill>
                <a:effectLst/>
                <a:latin typeface="+mn-lt"/>
                <a:ea typeface="+mn-ea"/>
                <a:cs typeface="+mn-cs"/>
              </a:rPr>
            </a:br>
            <a:r>
              <a:rPr lang="en-US" sz="1200" i="0" kern="1200" baseline="0" dirty="0">
                <a:solidFill>
                  <a:schemeClr val="tx1"/>
                </a:solidFill>
                <a:effectLst/>
                <a:latin typeface="+mn-lt"/>
                <a:ea typeface="+mn-ea"/>
                <a:cs typeface="+mn-cs"/>
              </a:rPr>
              <a:t>Ask students to write down what they remembered </a:t>
            </a:r>
            <a:endParaRPr lang="en-GB" sz="1200" i="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Teach them about the basis of memory from the slides. This</a:t>
            </a:r>
            <a:r>
              <a:rPr lang="en-US" sz="1200" i="0" kern="1200" baseline="0" dirty="0">
                <a:solidFill>
                  <a:schemeClr val="tx1"/>
                </a:solidFill>
                <a:effectLst/>
                <a:latin typeface="+mn-lt"/>
                <a:ea typeface="+mn-ea"/>
                <a:cs typeface="+mn-cs"/>
              </a:rPr>
              <a:t> leads on to the next slides which discuss memory's three basic tasks </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28</a:t>
            </a:fld>
            <a:endParaRPr lang="en-US"/>
          </a:p>
        </p:txBody>
      </p:sp>
    </p:spTree>
    <p:extLst>
      <p:ext uri="{BB962C8B-B14F-4D97-AF65-F5344CB8AC3E}">
        <p14:creationId xmlns:p14="http://schemas.microsoft.com/office/powerpoint/2010/main" val="2244326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mimic a lecture – 3 basic tasks</a:t>
            </a:r>
            <a:r>
              <a:rPr lang="en-GB" baseline="0" dirty="0"/>
              <a:t> of memory. These are examples of what they are. </a:t>
            </a:r>
            <a:endParaRPr lang="en-GB" dirty="0"/>
          </a:p>
          <a:p>
            <a:r>
              <a:rPr lang="en-GB" dirty="0"/>
              <a:t>Go through what each</a:t>
            </a:r>
            <a:r>
              <a:rPr lang="en-GB" baseline="0" dirty="0"/>
              <a:t> one means (definitions and examples)</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29</a:t>
            </a:fld>
            <a:endParaRPr lang="en-US"/>
          </a:p>
        </p:txBody>
      </p:sp>
    </p:spTree>
    <p:extLst>
      <p:ext uri="{BB962C8B-B14F-4D97-AF65-F5344CB8AC3E}">
        <p14:creationId xmlns:p14="http://schemas.microsoft.com/office/powerpoint/2010/main" val="3535500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Resource Booklet Page 9: 2.3</a:t>
            </a:r>
            <a:r>
              <a:rPr lang="en-GB" sz="1200" b="1" kern="1200" baseline="0" dirty="0" smtClean="0">
                <a:solidFill>
                  <a:schemeClr val="tx1"/>
                </a:solidFill>
                <a:effectLst/>
                <a:latin typeface="+mn-lt"/>
                <a:ea typeface="+mn-ea"/>
                <a:cs typeface="+mn-cs"/>
              </a:rPr>
              <a:t> University Life</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Posters - </a:t>
            </a:r>
            <a:r>
              <a:rPr lang="en-US" sz="1200" kern="1200" dirty="0">
                <a:solidFill>
                  <a:schemeClr val="tx1"/>
                </a:solidFill>
                <a:effectLst/>
                <a:latin typeface="+mn-lt"/>
                <a:ea typeface="+mn-ea"/>
                <a:cs typeface="+mn-cs"/>
              </a:rPr>
              <a:t>Get students to individually or in groups make a poster for their given ‘</a:t>
            </a:r>
            <a:r>
              <a:rPr lang="en-US" sz="1200" kern="1200" dirty="0" err="1">
                <a:solidFill>
                  <a:schemeClr val="tx1"/>
                </a:solidFill>
                <a:effectLst/>
                <a:latin typeface="+mn-lt"/>
                <a:ea typeface="+mn-ea"/>
                <a:cs typeface="+mn-cs"/>
              </a:rPr>
              <a:t>uni</a:t>
            </a:r>
            <a:r>
              <a:rPr lang="en-US" sz="1200" kern="1200" dirty="0">
                <a:solidFill>
                  <a:schemeClr val="tx1"/>
                </a:solidFill>
                <a:effectLst/>
                <a:latin typeface="+mn-lt"/>
                <a:ea typeface="+mn-ea"/>
                <a:cs typeface="+mn-cs"/>
              </a:rPr>
              <a:t> student’. Use either prospectuses or computers. </a:t>
            </a:r>
            <a:r>
              <a:rPr lang="en-US" sz="1200" kern="1200" dirty="0" err="1">
                <a:solidFill>
                  <a:schemeClr val="tx1"/>
                </a:solidFill>
                <a:effectLst/>
                <a:latin typeface="+mn-lt"/>
                <a:ea typeface="+mn-ea"/>
                <a:cs typeface="+mn-cs"/>
              </a:rPr>
              <a:t>Emphasise</a:t>
            </a:r>
            <a:r>
              <a:rPr lang="en-US" sz="1200" kern="1200" dirty="0">
                <a:solidFill>
                  <a:schemeClr val="tx1"/>
                </a:solidFill>
                <a:effectLst/>
                <a:latin typeface="+mn-lt"/>
                <a:ea typeface="+mn-ea"/>
                <a:cs typeface="+mn-cs"/>
              </a:rPr>
              <a:t> the support available at university </a:t>
            </a:r>
            <a:r>
              <a:rPr lang="en-US" sz="1200" i="1" kern="1200" dirty="0">
                <a:solidFill>
                  <a:schemeClr val="tx1"/>
                </a:solidFill>
                <a:effectLst/>
                <a:latin typeface="+mn-lt"/>
                <a:ea typeface="+mn-ea"/>
                <a:cs typeface="+mn-cs"/>
              </a:rPr>
              <a:t>(10 </a:t>
            </a:r>
            <a:r>
              <a:rPr lang="en-US" sz="1200" i="1" kern="1200" dirty="0" err="1">
                <a:solidFill>
                  <a:schemeClr val="tx1"/>
                </a:solidFill>
                <a:effectLst/>
                <a:latin typeface="+mn-lt"/>
                <a:ea typeface="+mn-ea"/>
                <a:cs typeface="+mn-cs"/>
              </a:rPr>
              <a:t>mins</a:t>
            </a:r>
            <a:r>
              <a:rPr lang="en-US" sz="1200" i="1" kern="1200" dirty="0">
                <a:solidFill>
                  <a:schemeClr val="tx1"/>
                </a:solidFill>
                <a:effectLst/>
                <a:latin typeface="+mn-lt"/>
                <a:ea typeface="+mn-ea"/>
                <a:cs typeface="+mn-cs"/>
              </a:rPr>
              <a:t> MAX)</a:t>
            </a:r>
            <a:endParaRPr lang="en-GB"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Get students to individually or in groups make a poster for their given ‘</a:t>
            </a:r>
            <a:r>
              <a:rPr lang="en-US" sz="1200" kern="1200" dirty="0" err="1">
                <a:solidFill>
                  <a:schemeClr val="tx1"/>
                </a:solidFill>
                <a:effectLst/>
                <a:latin typeface="+mn-lt"/>
                <a:ea typeface="+mn-ea"/>
                <a:cs typeface="+mn-cs"/>
              </a:rPr>
              <a:t>uni</a:t>
            </a:r>
            <a:r>
              <a:rPr lang="en-US" sz="1200" kern="1200" dirty="0">
                <a:solidFill>
                  <a:schemeClr val="tx1"/>
                </a:solidFill>
                <a:effectLst/>
                <a:latin typeface="+mn-lt"/>
                <a:ea typeface="+mn-ea"/>
                <a:cs typeface="+mn-cs"/>
              </a:rPr>
              <a:t> student’ which</a:t>
            </a:r>
            <a:r>
              <a:rPr lang="en-US" sz="1200" kern="1200" baseline="0" dirty="0">
                <a:solidFill>
                  <a:schemeClr val="tx1"/>
                </a:solidFill>
                <a:effectLst/>
                <a:latin typeface="+mn-lt"/>
                <a:ea typeface="+mn-ea"/>
                <a:cs typeface="+mn-cs"/>
              </a:rPr>
              <a:t> are on the next slide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Use either prospectuses or computers </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Emphasise</a:t>
            </a:r>
            <a:r>
              <a:rPr lang="en-US" sz="1200" kern="1200" dirty="0">
                <a:solidFill>
                  <a:schemeClr val="tx1"/>
                </a:solidFill>
                <a:effectLst/>
                <a:latin typeface="+mn-lt"/>
                <a:ea typeface="+mn-ea"/>
                <a:cs typeface="+mn-cs"/>
              </a:rPr>
              <a:t> the support available at university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32</a:t>
            </a:fld>
            <a:endParaRPr lang="en-US"/>
          </a:p>
        </p:txBody>
      </p:sp>
    </p:spTree>
    <p:extLst>
      <p:ext uri="{BB962C8B-B14F-4D97-AF65-F5344CB8AC3E}">
        <p14:creationId xmlns:p14="http://schemas.microsoft.com/office/powerpoint/2010/main" val="3949426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Independent activity from first session: </a:t>
            </a:r>
            <a:r>
              <a:rPr lang="en-US" sz="1200" kern="1200" dirty="0">
                <a:solidFill>
                  <a:schemeClr val="tx1"/>
                </a:solidFill>
                <a:effectLst/>
                <a:latin typeface="+mn-lt"/>
                <a:ea typeface="+mn-ea"/>
                <a:cs typeface="+mn-cs"/>
              </a:rPr>
              <a:t>Go away and find an apprenticeship that interests you! Bring some information about it to next session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Check in from the first session</a:t>
            </a:r>
            <a:r>
              <a:rPr lang="en-GB" baseline="0" dirty="0"/>
              <a:t> and ask students to talk about an apprenticeship they have found</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a:t>
            </a:fld>
            <a:endParaRPr lang="en-US"/>
          </a:p>
        </p:txBody>
      </p:sp>
    </p:spTree>
    <p:extLst>
      <p:ext uri="{BB962C8B-B14F-4D97-AF65-F5344CB8AC3E}">
        <p14:creationId xmlns:p14="http://schemas.microsoft.com/office/powerpoint/2010/main" val="3468119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Communication activity- </a:t>
            </a:r>
            <a:r>
              <a:rPr lang="en-US" sz="1200" kern="1200" dirty="0">
                <a:solidFill>
                  <a:schemeClr val="tx1"/>
                </a:solidFill>
                <a:effectLst/>
                <a:latin typeface="+mn-lt"/>
                <a:ea typeface="+mn-ea"/>
                <a:cs typeface="+mn-cs"/>
              </a:rPr>
              <a:t>Instruct the students to line up without communicating verbally, in order of their birthday.</a:t>
            </a:r>
            <a:r>
              <a:rPr lang="en-US" sz="1200" kern="1200" baseline="0" dirty="0">
                <a:solidFill>
                  <a:schemeClr val="tx1"/>
                </a:solidFill>
                <a:effectLst/>
                <a:latin typeface="+mn-lt"/>
                <a:ea typeface="+mn-ea"/>
                <a:cs typeface="+mn-cs"/>
              </a:rPr>
              <a:t> This should only take a couple of </a:t>
            </a:r>
            <a:r>
              <a:rPr lang="en-US" sz="1200" kern="1200" baseline="0" dirty="0" err="1">
                <a:solidFill>
                  <a:schemeClr val="tx1"/>
                </a:solidFill>
                <a:effectLst/>
                <a:latin typeface="+mn-lt"/>
                <a:ea typeface="+mn-ea"/>
                <a:cs typeface="+mn-cs"/>
              </a:rPr>
              <a:t>mins</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33</a:t>
            </a:fld>
            <a:endParaRPr lang="en-US"/>
          </a:p>
        </p:txBody>
      </p:sp>
    </p:spTree>
    <p:extLst>
      <p:ext uri="{BB962C8B-B14F-4D97-AF65-F5344CB8AC3E}">
        <p14:creationId xmlns:p14="http://schemas.microsoft.com/office/powerpoint/2010/main" val="760218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34</a:t>
            </a:fld>
            <a:endParaRPr lang="en-US"/>
          </a:p>
        </p:txBody>
      </p:sp>
    </p:spTree>
    <p:extLst>
      <p:ext uri="{BB962C8B-B14F-4D97-AF65-F5344CB8AC3E}">
        <p14:creationId xmlns:p14="http://schemas.microsoft.com/office/powerpoint/2010/main" val="1483695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Summary: </a:t>
            </a:r>
            <a:r>
              <a:rPr lang="en-US" sz="1200" kern="1200" dirty="0">
                <a:solidFill>
                  <a:schemeClr val="tx1"/>
                </a:solidFill>
                <a:effectLst/>
                <a:latin typeface="+mn-lt"/>
                <a:ea typeface="+mn-ea"/>
                <a:cs typeface="+mn-cs"/>
              </a:rPr>
              <a:t>Ask the students if they can tell which activity they have done today is a lecture/seminar/tutorial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Students have taken part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Lecture (memory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Seminar (posters)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Tutorial (communication activity – [this is not in terms of the content covered,</a:t>
            </a:r>
            <a:r>
              <a:rPr lang="en-US" sz="1200" kern="1200" baseline="0" dirty="0" smtClean="0">
                <a:solidFill>
                  <a:schemeClr val="tx1"/>
                </a:solidFill>
                <a:effectLst/>
                <a:latin typeface="+mn-lt"/>
                <a:ea typeface="+mn-ea"/>
                <a:cs typeface="+mn-cs"/>
              </a:rPr>
              <a:t> but it’s a fun task showing students an example of </a:t>
            </a:r>
            <a:r>
              <a:rPr lang="en-US" sz="1200" b="1" kern="1200" baseline="0" dirty="0" smtClean="0">
                <a:solidFill>
                  <a:schemeClr val="tx1"/>
                </a:solidFill>
                <a:effectLst/>
                <a:latin typeface="+mn-lt"/>
                <a:ea typeface="+mn-ea"/>
                <a:cs typeface="+mn-cs"/>
              </a:rPr>
              <a:t>informality</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is similar to what university is like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35</a:t>
            </a:fld>
            <a:endParaRPr lang="en-US"/>
          </a:p>
        </p:txBody>
      </p:sp>
    </p:spTree>
    <p:extLst>
      <p:ext uri="{BB962C8B-B14F-4D97-AF65-F5344CB8AC3E}">
        <p14:creationId xmlns:p14="http://schemas.microsoft.com/office/powerpoint/2010/main" val="3600932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Monday: Lie in, Lecture, Seminar, Lecture, Netball Practice</a:t>
            </a:r>
          </a:p>
          <a:p>
            <a:r>
              <a:rPr lang="en-GB" dirty="0"/>
              <a:t>Tuesday:</a:t>
            </a:r>
            <a:r>
              <a:rPr lang="en-GB" baseline="0" dirty="0"/>
              <a:t> Lab, Library, Gym, Lecture</a:t>
            </a:r>
          </a:p>
          <a:p>
            <a:r>
              <a:rPr lang="en-GB" baseline="0" dirty="0"/>
              <a:t>Wednesday: Seminar, Library, BUCS afternoon, SU night out</a:t>
            </a:r>
          </a:p>
          <a:p>
            <a:r>
              <a:rPr lang="en-GB" baseline="0" dirty="0"/>
              <a:t>Thursday: Lie in, Part time waitress job</a:t>
            </a:r>
          </a:p>
          <a:p>
            <a:r>
              <a:rPr lang="en-GB" baseline="0" dirty="0"/>
              <a:t>Friday: Library, Lecture, Lab</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My university timetable</a:t>
            </a:r>
            <a:r>
              <a:rPr lang="en-US" sz="1200" kern="1200" dirty="0">
                <a:solidFill>
                  <a:schemeClr val="tx1"/>
                </a:solidFill>
                <a:effectLst/>
                <a:latin typeface="+mn-lt"/>
                <a:ea typeface="+mn-ea"/>
                <a:cs typeface="+mn-cs"/>
              </a:rPr>
              <a:t>- Show students a timetable (your own if possible) of a usual university week. Discuss how students at university can personally develop, alongside their studies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BC23-9250-7349-A59D-41C845E0C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396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Independent activity: </a:t>
            </a:r>
            <a:r>
              <a:rPr lang="en-GB" sz="1200" kern="1200" dirty="0">
                <a:solidFill>
                  <a:schemeClr val="tx1"/>
                </a:solidFill>
                <a:effectLst/>
                <a:latin typeface="+mn-lt"/>
                <a:ea typeface="+mn-ea"/>
                <a:cs typeface="+mn-cs"/>
              </a:rPr>
              <a:t>Go away and have a think about what type of learning at university you would prefer and why?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first check in for session 3.1</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37</a:t>
            </a:fld>
            <a:endParaRPr lang="en-US"/>
          </a:p>
        </p:txBody>
      </p:sp>
    </p:spTree>
    <p:extLst>
      <p:ext uri="{BB962C8B-B14F-4D97-AF65-F5344CB8AC3E}">
        <p14:creationId xmlns:p14="http://schemas.microsoft.com/office/powerpoint/2010/main" val="398416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Objectives for session</a:t>
            </a:r>
            <a:r>
              <a:rPr lang="en-GB" baseline="0" dirty="0"/>
              <a:t> 2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4</a:t>
            </a:fld>
            <a:endParaRPr lang="en-US"/>
          </a:p>
        </p:txBody>
      </p:sp>
    </p:spTree>
    <p:extLst>
      <p:ext uri="{BB962C8B-B14F-4D97-AF65-F5344CB8AC3E}">
        <p14:creationId xmlns:p14="http://schemas.microsoft.com/office/powerpoint/2010/main" val="2038600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smtClean="0">
                <a:solidFill>
                  <a:schemeClr val="tx1"/>
                </a:solidFill>
                <a:effectLst/>
                <a:latin typeface="+mn-lt"/>
                <a:ea typeface="+mn-ea"/>
                <a:cs typeface="+mn-cs"/>
              </a:rPr>
              <a:t>2.1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smtClean="0">
                <a:solidFill>
                  <a:schemeClr val="tx1"/>
                </a:solidFill>
                <a:effectLst/>
                <a:latin typeface="+mn-lt"/>
                <a:ea typeface="+mn-ea"/>
                <a:cs typeface="+mn-cs"/>
              </a:rPr>
              <a:t>Personal </a:t>
            </a:r>
            <a:r>
              <a:rPr lang="en-US" sz="1200" b="1" kern="1200" dirty="0">
                <a:solidFill>
                  <a:schemeClr val="tx1"/>
                </a:solidFill>
                <a:effectLst/>
                <a:latin typeface="+mn-lt"/>
                <a:ea typeface="+mn-ea"/>
                <a:cs typeface="+mn-cs"/>
              </a:rPr>
              <a:t>development</a:t>
            </a:r>
            <a:r>
              <a:rPr lang="en-US" sz="1200" kern="1200" dirty="0">
                <a:solidFill>
                  <a:schemeClr val="tx1"/>
                </a:solidFill>
                <a:effectLst/>
                <a:latin typeface="+mn-lt"/>
                <a:ea typeface="+mn-ea"/>
                <a:cs typeface="+mn-cs"/>
              </a:rPr>
              <a:t>- celebrity development quiz! Looking at what age celebs became famous and what their job was before success. This shows the importance of lifelong learning and how it can lead to success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Interactive quiz!! Get students involved, 1) how old were they when they got famous? 2)</a:t>
            </a:r>
            <a:r>
              <a:rPr lang="en-US" sz="1200" kern="1200" baseline="0" dirty="0">
                <a:solidFill>
                  <a:schemeClr val="tx1"/>
                </a:solidFill>
                <a:effectLst/>
                <a:latin typeface="+mn-lt"/>
                <a:ea typeface="+mn-ea"/>
                <a:cs typeface="+mn-cs"/>
              </a:rPr>
              <a:t> What job did they have before they got famous?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Celebrity development quiz!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Looking at what age celebs became famous and what their job was before success. This shows the importance of lifelong learning and how it can lead to success.</a:t>
            </a:r>
            <a:r>
              <a:rPr lang="en-US" sz="12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It is completely fine for Y9 students to not know what they want to study in the future or know what career/area they want to go in to like a lot of these celebrities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It is good to research your options and see what options are available, part of the EO’s job is to help with you with research and  any questions you may have about your future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5</a:t>
            </a:fld>
            <a:endParaRPr lang="en-US"/>
          </a:p>
        </p:txBody>
      </p:sp>
    </p:spTree>
    <p:extLst>
      <p:ext uri="{BB962C8B-B14F-4D97-AF65-F5344CB8AC3E}">
        <p14:creationId xmlns:p14="http://schemas.microsoft.com/office/powerpoint/2010/main" val="1193546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Both</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8</a:t>
            </a:fld>
            <a:endParaRPr lang="en-US"/>
          </a:p>
        </p:txBody>
      </p:sp>
    </p:spTree>
    <p:extLst>
      <p:ext uri="{BB962C8B-B14F-4D97-AF65-F5344CB8AC3E}">
        <p14:creationId xmlns:p14="http://schemas.microsoft.com/office/powerpoint/2010/main" val="417739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9</a:t>
            </a:fld>
            <a:endParaRPr lang="en-US"/>
          </a:p>
        </p:txBody>
      </p:sp>
    </p:spTree>
    <p:extLst>
      <p:ext uri="{BB962C8B-B14F-4D97-AF65-F5344CB8AC3E}">
        <p14:creationId xmlns:p14="http://schemas.microsoft.com/office/powerpoint/2010/main" val="3460809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Professional development refers to the continued training and education of an individual in regards to his or her career. The goal of professional development is to keep you up-to-date on current trends as well as help you develop new skills for the purpose of advancement in the field.</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could you do to achieve your dream career?</a:t>
            </a:r>
          </a:p>
          <a:p>
            <a:r>
              <a:rPr lang="en-GB" sz="1200" b="0" i="0" kern="1200" dirty="0">
                <a:solidFill>
                  <a:schemeClr val="tx1"/>
                </a:solidFill>
                <a:effectLst/>
                <a:latin typeface="+mn-lt"/>
                <a:ea typeface="+mn-ea"/>
                <a:cs typeface="+mn-cs"/>
              </a:rPr>
              <a:t>Talk about volunteering, jobs, working hard, university courses </a:t>
            </a:r>
            <a:r>
              <a:rPr lang="en-GB" sz="1200" b="0" i="0" kern="1200" dirty="0" err="1">
                <a:solidFill>
                  <a:schemeClr val="tx1"/>
                </a:solidFill>
                <a:effectLst/>
                <a:latin typeface="+mn-lt"/>
                <a:ea typeface="+mn-ea"/>
                <a:cs typeface="+mn-cs"/>
              </a:rPr>
              <a:t>etc</a:t>
            </a:r>
            <a:r>
              <a:rPr lang="en-GB" sz="1200" b="0" i="0" kern="1200" dirty="0">
                <a:solidFill>
                  <a:schemeClr val="tx1"/>
                </a:solidFill>
                <a:effectLst/>
                <a:latin typeface="+mn-lt"/>
                <a:ea typeface="+mn-ea"/>
                <a:cs typeface="+mn-cs"/>
              </a:rPr>
              <a:t> </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12</a:t>
            </a:fld>
            <a:endParaRPr lang="en-US"/>
          </a:p>
        </p:txBody>
      </p:sp>
    </p:spTree>
    <p:extLst>
      <p:ext uri="{BB962C8B-B14F-4D97-AF65-F5344CB8AC3E}">
        <p14:creationId xmlns:p14="http://schemas.microsoft.com/office/powerpoint/2010/main" val="3717793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Professional </a:t>
            </a:r>
            <a:r>
              <a:rPr lang="en-US" sz="1200" b="1" kern="1200" dirty="0">
                <a:solidFill>
                  <a:schemeClr val="tx1"/>
                </a:solidFill>
                <a:effectLst/>
                <a:latin typeface="+mn-lt"/>
                <a:ea typeface="+mn-ea"/>
                <a:cs typeface="+mn-cs"/>
              </a:rPr>
              <a:t>qualifications- </a:t>
            </a:r>
            <a:r>
              <a:rPr lang="en-US" sz="1200" kern="1200" dirty="0">
                <a:solidFill>
                  <a:schemeClr val="tx1"/>
                </a:solidFill>
                <a:effectLst/>
                <a:latin typeface="+mn-lt"/>
                <a:ea typeface="+mn-ea"/>
                <a:cs typeface="+mn-cs"/>
              </a:rPr>
              <a:t>What is a professional qualification?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Talk through definition</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Professional development refers to the continued training and education of an individual in regards to his or her career. The goal of professional development is to keep you up-to-date on current trends as well as help you develop new skills for the purpose of advancement in the field.</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13</a:t>
            </a:fld>
            <a:endParaRPr lang="en-US"/>
          </a:p>
        </p:txBody>
      </p:sp>
    </p:spTree>
    <p:extLst>
      <p:ext uri="{BB962C8B-B14F-4D97-AF65-F5344CB8AC3E}">
        <p14:creationId xmlns:p14="http://schemas.microsoft.com/office/powerpoint/2010/main" val="1283402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Careers that need professional qualification- </a:t>
            </a:r>
            <a:r>
              <a:rPr lang="en-US" sz="1200" kern="1200" dirty="0">
                <a:solidFill>
                  <a:schemeClr val="tx1"/>
                </a:solidFill>
                <a:effectLst/>
                <a:latin typeface="+mn-lt"/>
                <a:ea typeface="+mn-ea"/>
                <a:cs typeface="+mn-cs"/>
              </a:rPr>
              <a:t>Present different careers and ask</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 if they think these need professional qualifications. Discuss what these are if each career needs 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Interactive,</a:t>
            </a:r>
            <a:r>
              <a:rPr lang="en-US" sz="1200" kern="1200" baseline="0" dirty="0">
                <a:solidFill>
                  <a:schemeClr val="tx1"/>
                </a:solidFill>
                <a:effectLst/>
                <a:latin typeface="+mn-lt"/>
                <a:ea typeface="+mn-ea"/>
                <a:cs typeface="+mn-cs"/>
              </a:rPr>
              <a:t> ask students if they think these jobs need professional qualifications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14</a:t>
            </a:fld>
            <a:endParaRPr lang="en-US"/>
          </a:p>
        </p:txBody>
      </p:sp>
    </p:spTree>
    <p:extLst>
      <p:ext uri="{BB962C8B-B14F-4D97-AF65-F5344CB8AC3E}">
        <p14:creationId xmlns:p14="http://schemas.microsoft.com/office/powerpoint/2010/main" val="363014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text">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317374" y="4748216"/>
            <a:ext cx="5818250" cy="707886"/>
          </a:xfrm>
          <a:prstGeom prst="rect">
            <a:avLst/>
          </a:prstGeom>
          <a:noFill/>
        </p:spPr>
        <p:txBody>
          <a:bodyPr wrap="square" rtlCol="0">
            <a:spAutoFit/>
          </a:bodyPr>
          <a:lstStyle/>
          <a:p>
            <a:pPr algn="l"/>
            <a:r>
              <a:rPr lang="en-US" sz="2000" i="0" spc="600" baseline="0" dirty="0">
                <a:solidFill>
                  <a:srgbClr val="00B0F0"/>
                </a:solidFill>
                <a:latin typeface="+mj-lt"/>
                <a:ea typeface="Verdana" charset="0"/>
                <a:cs typeface="Verdana" charset="0"/>
              </a:rPr>
              <a:t>THIS IS THE TITLE OF </a:t>
            </a:r>
          </a:p>
          <a:p>
            <a:pPr algn="l"/>
            <a:r>
              <a:rPr lang="en-US" sz="2000" i="0" spc="600" baseline="0" dirty="0">
                <a:solidFill>
                  <a:srgbClr val="00B0F0"/>
                </a:solidFill>
                <a:latin typeface="+mj-lt"/>
                <a:ea typeface="Verdana" charset="0"/>
                <a:cs typeface="Verdana" charset="0"/>
              </a:rPr>
              <a:t>THE DOCUMENT</a:t>
            </a:r>
          </a:p>
        </p:txBody>
      </p:sp>
      <p:sp>
        <p:nvSpPr>
          <p:cNvPr id="25" name="TextBox 24"/>
          <p:cNvSpPr txBox="1"/>
          <p:nvPr userDrawn="1"/>
        </p:nvSpPr>
        <p:spPr>
          <a:xfrm>
            <a:off x="325612" y="5771744"/>
            <a:ext cx="9447922" cy="276999"/>
          </a:xfrm>
          <a:prstGeom prst="rect">
            <a:avLst/>
          </a:prstGeom>
          <a:noFill/>
        </p:spPr>
        <p:txBody>
          <a:bodyPr wrap="square" rtlCol="0">
            <a:spAutoFit/>
          </a:bodyPr>
          <a:lstStyle/>
          <a:p>
            <a:pPr algn="l"/>
            <a:r>
              <a:rPr lang="en-US" sz="1200" spc="300" baseline="0" dirty="0">
                <a:solidFill>
                  <a:srgbClr val="0070C0"/>
                </a:solidFill>
                <a:latin typeface="+mn-lt"/>
                <a:ea typeface="Verdana" charset="0"/>
                <a:cs typeface="Verdana" charset="0"/>
              </a:rPr>
              <a:t>This is the subtitle text</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6314" y="5500286"/>
            <a:ext cx="2203691" cy="637872"/>
          </a:xfrm>
          <a:prstGeom prst="rect">
            <a:avLst/>
          </a:prstGeom>
        </p:spPr>
      </p:pic>
      <p:sp>
        <p:nvSpPr>
          <p:cNvPr id="13" name="TextBox 12"/>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September 2017</a:t>
            </a:r>
          </a:p>
        </p:txBody>
      </p:sp>
      <p:cxnSp>
        <p:nvCxnSpPr>
          <p:cNvPr id="14" name="Straight Connector 1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1026" name="Picture 2" descr="http://www2.wlv.ac.uk/webteam/files/wlv_logo_colour_transpar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19678" y="468147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text">
    <p:spTree>
      <p:nvGrpSpPr>
        <p:cNvPr id="1" name=""/>
        <p:cNvGrpSpPr/>
        <p:nvPr/>
      </p:nvGrpSpPr>
      <p:grpSpPr>
        <a:xfrm>
          <a:off x="0" y="0"/>
          <a:ext cx="0" cy="0"/>
          <a:chOff x="0" y="0"/>
          <a:chExt cx="0" cy="0"/>
        </a:xfrm>
      </p:grpSpPr>
      <p:sp>
        <p:nvSpPr>
          <p:cNvPr id="10" name="TextBox 9"/>
          <p:cNvSpPr txBox="1"/>
          <p:nvPr userDrawn="1"/>
        </p:nvSpPr>
        <p:spPr>
          <a:xfrm>
            <a:off x="1387029" y="4180537"/>
            <a:ext cx="9447922" cy="461665"/>
          </a:xfrm>
          <a:prstGeom prst="rect">
            <a:avLst/>
          </a:prstGeom>
          <a:noFill/>
        </p:spPr>
        <p:txBody>
          <a:bodyPr wrap="square" rtlCol="0">
            <a:spAutoFit/>
          </a:bodyPr>
          <a:lstStyle/>
          <a:p>
            <a:pPr algn="ctr"/>
            <a:r>
              <a:rPr lang="en-US" sz="2400" spc="1000" dirty="0">
                <a:solidFill>
                  <a:schemeClr val="tx2"/>
                </a:solidFill>
                <a:latin typeface="Verdana" charset="0"/>
                <a:ea typeface="Verdana" charset="0"/>
                <a:cs typeface="Verdana" charset="0"/>
              </a:rPr>
              <a:t>SECTION BREAK TITLE</a:t>
            </a:r>
          </a:p>
        </p:txBody>
      </p:sp>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ption 1">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1432305" y="1547170"/>
            <a:ext cx="3466587" cy="376000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9" name="TextBox 8"/>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mj-lt"/>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ption 2">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447535" y="1906713"/>
            <a:ext cx="4636695" cy="3323987"/>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a:solidFill>
                <a:schemeClr val="tx1">
                  <a:lumMod val="65000"/>
                  <a:lumOff val="35000"/>
                </a:schemeClr>
              </a:solidFill>
              <a:effectLst/>
              <a:latin typeface="+mn-lt"/>
              <a:ea typeface="+mn-ea"/>
              <a:cs typeface="+mn-cs"/>
            </a:endParaRPr>
          </a:p>
        </p:txBody>
      </p:sp>
      <p:sp>
        <p:nvSpPr>
          <p:cNvPr id="5" name="TextBox 4"/>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ption 3">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387334" y="1957133"/>
            <a:ext cx="3466587" cy="330013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5" name="TextBox 4"/>
          <p:cNvSpPr txBox="1"/>
          <p:nvPr userDrawn="1"/>
        </p:nvSpPr>
        <p:spPr>
          <a:xfrm>
            <a:off x="5597789" y="1787730"/>
            <a:ext cx="4636695" cy="1815882"/>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p:txBody>
      </p:sp>
      <p:sp>
        <p:nvSpPr>
          <p:cNvPr id="6" name="TextBox 5"/>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7" name="Rectangle 26"/>
          <p:cNvSpPr/>
          <p:nvPr userDrawn="1"/>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7836813" y="-1672436"/>
            <a:ext cx="5645896" cy="564589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799" y="2374392"/>
            <a:ext cx="2438400" cy="705810"/>
          </a:xfrm>
          <a:prstGeom prst="rect">
            <a:avLst/>
          </a:prstGeom>
        </p:spPr>
      </p:pic>
      <p:pic>
        <p:nvPicPr>
          <p:cNvPr id="4098"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4636" y="3429000"/>
            <a:ext cx="4022725" cy="842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45640"/>
          <a:stretch/>
        </p:blipFill>
        <p:spPr>
          <a:xfrm>
            <a:off x="229136" y="209549"/>
            <a:ext cx="11753314" cy="4250983"/>
          </a:xfrm>
          <a:prstGeom prst="rect">
            <a:avLst/>
          </a:prstGeom>
        </p:spPr>
      </p:pic>
    </p:spTree>
    <p:extLst>
      <p:ext uri="{BB962C8B-B14F-4D97-AF65-F5344CB8AC3E}">
        <p14:creationId xmlns:p14="http://schemas.microsoft.com/office/powerpoint/2010/main" val="1297724646"/>
      </p:ext>
    </p:extLst>
  </p:cSld>
  <p:clrMapOvr>
    <a:masterClrMapping/>
  </p:clrMapOvr>
  <p:transition spd="slow">
    <p:push/>
  </p:transition>
  <p:extLst>
    <p:ext uri="{DCECCB84-F9BA-43D5-87BE-67443E8EF086}">
      <p15:sldGuideLst xmlns:p15="http://schemas.microsoft.com/office/powerpoint/2012/main" xmlns="">
        <p15:guide id="1" orient="horz" pos="4065" userDrawn="1">
          <p15:clr>
            <a:srgbClr val="FBAE40"/>
          </p15:clr>
        </p15:guide>
        <p15:guide id="3" pos="7423" userDrawn="1">
          <p15:clr>
            <a:srgbClr val="FBAE40"/>
          </p15:clr>
        </p15:guide>
        <p15:guide id="4" pos="257" userDrawn="1">
          <p15:clr>
            <a:srgbClr val="FBAE40"/>
          </p15:clr>
        </p15:guide>
        <p15:guide id="5" orient="horz" pos="255" userDrawn="1">
          <p15:clr>
            <a:srgbClr val="FBAE40"/>
          </p15:clr>
        </p15:guide>
        <p15:guide id="6"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63" t="14576" r="-163" b="30555"/>
          <a:stretch/>
        </p:blipFill>
        <p:spPr>
          <a:xfrm>
            <a:off x="238254" y="228599"/>
            <a:ext cx="11687045" cy="4267201"/>
          </a:xfrm>
          <a:prstGeom prst="rect">
            <a:avLst/>
          </a:prstGeom>
        </p:spPr>
      </p:pic>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background">
    <p:spTree>
      <p:nvGrpSpPr>
        <p:cNvPr id="1" name=""/>
        <p:cNvGrpSpPr/>
        <p:nvPr/>
      </p:nvGrpSpPr>
      <p:grpSpPr>
        <a:xfrm>
          <a:off x="0" y="0"/>
          <a:ext cx="0" cy="0"/>
          <a:chOff x="0" y="0"/>
          <a:chExt cx="0" cy="0"/>
        </a:xfrm>
      </p:grpSpPr>
      <p:sp>
        <p:nvSpPr>
          <p:cNvPr id="27" name="Rectangle 26"/>
          <p:cNvSpPr/>
          <p:nvPr userDrawn="1"/>
        </p:nvSpPr>
        <p:spPr>
          <a:xfrm>
            <a:off x="245762" y="3259208"/>
            <a:ext cx="11675533" cy="33519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03" y="1093889"/>
            <a:ext cx="3015050" cy="872724"/>
          </a:xfrm>
          <a:prstGeom prst="rect">
            <a:avLst/>
          </a:prstGeom>
        </p:spPr>
      </p:pic>
      <p:pic>
        <p:nvPicPr>
          <p:cNvPr id="2" name="Picture 1"/>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1743152" y="216123"/>
            <a:ext cx="6972292" cy="6972290"/>
          </a:xfrm>
          <a:prstGeom prst="rect">
            <a:avLst/>
          </a:prstGeom>
        </p:spPr>
      </p:pic>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pic>
        <p:nvPicPr>
          <p:cNvPr id="6" name="Picture 2" descr="http://www2.wlv.ac.uk/webteam/files/wlv_logo_colour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77323" y="43332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8809" y="354452"/>
            <a:ext cx="2138886" cy="619114"/>
          </a:xfrm>
          <a:prstGeom prst="rect">
            <a:avLst/>
          </a:prstGeom>
        </p:spPr>
      </p:pic>
      <p:cxnSp>
        <p:nvCxnSpPr>
          <p:cNvPr id="11" name="Straight Connector 10"/>
          <p:cNvCxnSpPr/>
          <p:nvPr userDrawn="1"/>
        </p:nvCxnSpPr>
        <p:spPr>
          <a:xfrm>
            <a:off x="407988" y="6346097"/>
            <a:ext cx="7096682"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67021" y="6138356"/>
            <a:ext cx="2061369" cy="415482"/>
          </a:xfrm>
          <a:prstGeom prst="rect">
            <a:avLst/>
          </a:prstGeom>
        </p:spPr>
      </p:pic>
      <p:sp>
        <p:nvSpPr>
          <p:cNvPr id="6" name="TextBox 5"/>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Knowledge Curriculum |  Year 9 Session 2 – What Does HE Study Entail?</a:t>
            </a:r>
            <a:endParaRPr lang="en-US" sz="800" spc="200" baseline="0" dirty="0">
              <a:solidFill>
                <a:srgbClr val="1E2C52"/>
              </a:solidFill>
              <a:latin typeface="Verdana" charset="0"/>
              <a:ea typeface="Verdana" charset="0"/>
              <a:cs typeface="Verdana" charset="0"/>
            </a:endParaRPr>
          </a:p>
        </p:txBody>
      </p:sp>
      <p:pic>
        <p:nvPicPr>
          <p:cNvPr id="1026" name="Picture 2" descr="Uni Connect - SUN"/>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44375" y="6063083"/>
            <a:ext cx="1526796" cy="5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696279"/>
      </p:ext>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208" y="309563"/>
            <a:ext cx="1816229" cy="525719"/>
          </a:xfrm>
          <a:prstGeom prst="rect">
            <a:avLst/>
          </a:prstGeom>
        </p:spPr>
      </p:pic>
      <p:pic>
        <p:nvPicPr>
          <p:cNvPr id="3074"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6575" y="6155706"/>
            <a:ext cx="2987675" cy="626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6035191"/>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95729"/>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75" r:id="rId3"/>
    <p:sldLayoutId id="2147483661" r:id="rId4"/>
    <p:sldLayoutId id="2147483664" r:id="rId5"/>
    <p:sldLayoutId id="2147483700" r:id="rId6"/>
    <p:sldLayoutId id="2147483671" r:id="rId7"/>
    <p:sldLayoutId id="2147483679" r:id="rId8"/>
    <p:sldLayoutId id="2147483682" r:id="rId9"/>
    <p:sldLayoutId id="2147483684" r:id="rId10"/>
    <p:sldLayoutId id="2147483676" r:id="rId11"/>
    <p:sldLayoutId id="2147483665" r:id="rId12"/>
    <p:sldLayoutId id="2147483680" r:id="rId13"/>
    <p:sldLayoutId id="2147483681" r:id="rId14"/>
    <p:sldLayoutId id="2147483662" r:id="rId15"/>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BZxavwAnrPg"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9.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6314" y="5519336"/>
            <a:ext cx="2203691" cy="637872"/>
          </a:xfrm>
          <a:prstGeom prst="rect">
            <a:avLst/>
          </a:prstGeom>
        </p:spPr>
      </p:pic>
      <p:cxnSp>
        <p:nvCxnSpPr>
          <p:cNvPr id="6" name="Straight Connector 5"/>
          <p:cNvCxnSpPr/>
          <p:nvPr/>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7" name="Picture 2" descr="http://www2.wlv.ac.uk/webteam/files/wlv_logo_colour_transpar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5715" y="4686994"/>
            <a:ext cx="2654290" cy="5349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0229" y="4853353"/>
            <a:ext cx="7776279" cy="1125415"/>
          </a:xfrm>
          <a:prstGeom prst="rect">
            <a:avLst/>
          </a:prstGeom>
          <a:solidFill>
            <a:srgbClr val="1D7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SESSION 2: </a:t>
            </a:r>
            <a:endParaRPr lang="en-GB" sz="3600" b="1" dirty="0" smtClean="0"/>
          </a:p>
          <a:p>
            <a:r>
              <a:rPr lang="en-GB" sz="3600" b="1" dirty="0" smtClean="0"/>
              <a:t>WHAT </a:t>
            </a:r>
            <a:r>
              <a:rPr lang="en-GB" sz="3600" b="1" dirty="0"/>
              <a:t>DOES HE STUDY ENTAIL?</a:t>
            </a:r>
          </a:p>
        </p:txBody>
      </p:sp>
    </p:spTree>
    <p:extLst>
      <p:ext uri="{BB962C8B-B14F-4D97-AF65-F5344CB8AC3E}">
        <p14:creationId xmlns:p14="http://schemas.microsoft.com/office/powerpoint/2010/main" val="1877736406"/>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lis Boyd 'Red' Redding | Shawshank Redemption Wiki | Fandom"/>
          <p:cNvPicPr>
            <a:picLocks noChangeAspect="1" noChangeArrowheads="1"/>
          </p:cNvPicPr>
          <p:nvPr/>
        </p:nvPicPr>
        <p:blipFill rotWithShape="1">
          <a:blip r:embed="rId2">
            <a:extLst>
              <a:ext uri="{28A0092B-C50C-407E-A947-70E740481C1C}">
                <a14:useLocalDpi xmlns:a14="http://schemas.microsoft.com/office/drawing/2010/main" val="0"/>
              </a:ext>
            </a:extLst>
          </a:blip>
          <a:srcRect b="28550"/>
          <a:stretch/>
        </p:blipFill>
        <p:spPr bwMode="auto">
          <a:xfrm>
            <a:off x="635790" y="3583409"/>
            <a:ext cx="2664575" cy="237978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52110" y="1619086"/>
            <a:ext cx="7225490" cy="7334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t>Age they became famous:    </a:t>
            </a:r>
            <a:r>
              <a:rPr lang="en-GB" sz="2800" dirty="0" smtClean="0"/>
              <a:t>26  or   52</a:t>
            </a:r>
            <a:endParaRPr lang="en-GB" sz="2800" dirty="0"/>
          </a:p>
        </p:txBody>
      </p:sp>
      <p:sp>
        <p:nvSpPr>
          <p:cNvPr id="10" name="Title 1"/>
          <p:cNvSpPr txBox="1">
            <a:spLocks/>
          </p:cNvSpPr>
          <p:nvPr/>
        </p:nvSpPr>
        <p:spPr>
          <a:xfrm>
            <a:off x="4052111" y="2630699"/>
            <a:ext cx="5786834" cy="1209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GB" sz="2800" dirty="0"/>
              <a:t>Job Before: Trainee Pilot or Sniper</a:t>
            </a:r>
          </a:p>
        </p:txBody>
      </p:sp>
      <p:sp>
        <p:nvSpPr>
          <p:cNvPr id="13" name="Oval 12"/>
          <p:cNvSpPr/>
          <p:nvPr/>
        </p:nvSpPr>
        <p:spPr>
          <a:xfrm>
            <a:off x="9604193" y="1472420"/>
            <a:ext cx="746814" cy="73340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a:latin typeface="+mj-lt"/>
            </a:endParaRPr>
          </a:p>
        </p:txBody>
      </p:sp>
      <p:sp>
        <p:nvSpPr>
          <p:cNvPr id="14" name="Oval 13"/>
          <p:cNvSpPr/>
          <p:nvPr/>
        </p:nvSpPr>
        <p:spPr>
          <a:xfrm>
            <a:off x="5969698" y="2691008"/>
            <a:ext cx="2174558" cy="1081426"/>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a:latin typeface="+mj-lt"/>
            </a:endParaRPr>
          </a:p>
        </p:txBody>
      </p:sp>
      <p:sp>
        <p:nvSpPr>
          <p:cNvPr id="11" name="Rectangle 10"/>
          <p:cNvSpPr/>
          <p:nvPr/>
        </p:nvSpPr>
        <p:spPr>
          <a:xfrm>
            <a:off x="4052110" y="4118690"/>
            <a:ext cx="7469329" cy="1384995"/>
          </a:xfrm>
          <a:prstGeom prst="rect">
            <a:avLst/>
          </a:prstGeom>
          <a:solidFill>
            <a:schemeClr val="bg1"/>
          </a:solidFill>
        </p:spPr>
        <p:txBody>
          <a:bodyPr wrap="square">
            <a:spAutoFit/>
          </a:bodyPr>
          <a:lstStyle/>
          <a:p>
            <a:r>
              <a:rPr lang="en-GB" sz="2800" dirty="0">
                <a:solidFill>
                  <a:srgbClr val="222222"/>
                </a:solidFill>
                <a:latin typeface="+mj-lt"/>
              </a:rPr>
              <a:t>Freeman didn’t score his first big role until </a:t>
            </a:r>
            <a:r>
              <a:rPr lang="en-GB" sz="2800" i="1" dirty="0">
                <a:solidFill>
                  <a:srgbClr val="222222"/>
                </a:solidFill>
                <a:latin typeface="+mj-lt"/>
              </a:rPr>
              <a:t>Driving Miss Daisy</a:t>
            </a:r>
            <a:r>
              <a:rPr lang="en-GB" sz="2800" dirty="0">
                <a:solidFill>
                  <a:srgbClr val="222222"/>
                </a:solidFill>
                <a:latin typeface="+mj-lt"/>
              </a:rPr>
              <a:t> — a film that he made when he was 52 years old.</a:t>
            </a:r>
            <a:endParaRPr lang="en-GB" sz="2800" dirty="0">
              <a:latin typeface="+mj-lt"/>
            </a:endParaRPr>
          </a:p>
        </p:txBody>
      </p:sp>
      <p:pic>
        <p:nvPicPr>
          <p:cNvPr id="12" name="Picture 11" descr="https://typeset-beta.imgix.net/rehost/2016/9/29/04c05003-ea4c-4387-ab5f-fe5bb416b1dd.jpg?w=500&amp;h=400&amp;fit=max&amp;auto=format&amp;q=70"/>
          <p:cNvPicPr>
            <a:picLocks noChangeAspect="1" noChangeArrowheads="1"/>
          </p:cNvPicPr>
          <p:nvPr/>
        </p:nvPicPr>
        <p:blipFill rotWithShape="1">
          <a:blip r:embed="rId3">
            <a:extLst>
              <a:ext uri="{28A0092B-C50C-407E-A947-70E740481C1C}">
                <a14:useLocalDpi xmlns:a14="http://schemas.microsoft.com/office/drawing/2010/main" val="0"/>
              </a:ext>
            </a:extLst>
          </a:blip>
          <a:srcRect l="16282" r="10619" b="25914"/>
          <a:stretch/>
        </p:blipFill>
        <p:spPr bwMode="auto">
          <a:xfrm>
            <a:off x="609745" y="1411741"/>
            <a:ext cx="2696308" cy="18199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53B7B010-2BCB-CF42-A555-DC3B463137B3}"/>
              </a:ext>
            </a:extLst>
          </p:cNvPr>
          <p:cNvSpPr txBox="1"/>
          <p:nvPr/>
        </p:nvSpPr>
        <p:spPr>
          <a:xfrm>
            <a:off x="501680" y="339551"/>
            <a:ext cx="4448272" cy="646331"/>
          </a:xfrm>
          <a:prstGeom prst="rect">
            <a:avLst/>
          </a:prstGeom>
          <a:solidFill>
            <a:srgbClr val="00B0F0"/>
          </a:solidFill>
        </p:spPr>
        <p:txBody>
          <a:bodyPr wrap="square" rtlCol="0">
            <a:spAutoFit/>
          </a:bodyPr>
          <a:lstStyle/>
          <a:p>
            <a:r>
              <a:rPr lang="en-GB" sz="3600" b="1" dirty="0" smtClean="0">
                <a:solidFill>
                  <a:schemeClr val="bg1"/>
                </a:solidFill>
              </a:rPr>
              <a:t>MORGAN FREEMAN</a:t>
            </a:r>
          </a:p>
        </p:txBody>
      </p:sp>
    </p:spTree>
    <p:extLst>
      <p:ext uri="{BB962C8B-B14F-4D97-AF65-F5344CB8AC3E}">
        <p14:creationId xmlns:p14="http://schemas.microsoft.com/office/powerpoint/2010/main" val="19206402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881422" y="1601126"/>
            <a:ext cx="7018226" cy="7245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t>Age they became famous:    </a:t>
            </a:r>
            <a:r>
              <a:rPr lang="en-GB" sz="2800" dirty="0" smtClean="0"/>
              <a:t>40   or   50</a:t>
            </a:r>
            <a:endParaRPr lang="en-GB" sz="2800" dirty="0"/>
          </a:p>
        </p:txBody>
      </p:sp>
      <p:sp>
        <p:nvSpPr>
          <p:cNvPr id="10" name="Title 1"/>
          <p:cNvSpPr txBox="1">
            <a:spLocks/>
          </p:cNvSpPr>
          <p:nvPr/>
        </p:nvSpPr>
        <p:spPr>
          <a:xfrm>
            <a:off x="3760129" y="2448950"/>
            <a:ext cx="7797888" cy="9920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GB" sz="2800" dirty="0"/>
              <a:t>Job Before: Waste Disposal or Events Manager</a:t>
            </a:r>
          </a:p>
        </p:txBody>
      </p:sp>
      <p:sp>
        <p:nvSpPr>
          <p:cNvPr id="13" name="Oval 12"/>
          <p:cNvSpPr/>
          <p:nvPr/>
        </p:nvSpPr>
        <p:spPr>
          <a:xfrm>
            <a:off x="8306081" y="1477867"/>
            <a:ext cx="740383" cy="64001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a:latin typeface="+mj-lt"/>
            </a:endParaRPr>
          </a:p>
        </p:txBody>
      </p:sp>
      <p:sp>
        <p:nvSpPr>
          <p:cNvPr id="14" name="Oval 13"/>
          <p:cNvSpPr/>
          <p:nvPr/>
        </p:nvSpPr>
        <p:spPr>
          <a:xfrm>
            <a:off x="8491148" y="2591036"/>
            <a:ext cx="3066869" cy="93933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a:latin typeface="+mj-lt"/>
            </a:endParaRPr>
          </a:p>
        </p:txBody>
      </p:sp>
      <p:sp>
        <p:nvSpPr>
          <p:cNvPr id="11" name="Rectangle 10"/>
          <p:cNvSpPr/>
          <p:nvPr/>
        </p:nvSpPr>
        <p:spPr>
          <a:xfrm>
            <a:off x="3760129" y="3949938"/>
            <a:ext cx="7298015" cy="954107"/>
          </a:xfrm>
          <a:prstGeom prst="rect">
            <a:avLst/>
          </a:prstGeom>
          <a:solidFill>
            <a:schemeClr val="bg1"/>
          </a:solidFill>
        </p:spPr>
        <p:txBody>
          <a:bodyPr wrap="square">
            <a:spAutoFit/>
          </a:bodyPr>
          <a:lstStyle/>
          <a:p>
            <a:r>
              <a:rPr lang="en-GB" sz="2800" dirty="0">
                <a:solidFill>
                  <a:srgbClr val="222222"/>
                </a:solidFill>
                <a:latin typeface="+mj-lt"/>
              </a:rPr>
              <a:t>The</a:t>
            </a:r>
            <a:r>
              <a:rPr lang="en-GB" sz="2800" i="1" dirty="0">
                <a:solidFill>
                  <a:srgbClr val="222222"/>
                </a:solidFill>
                <a:latin typeface="+mj-lt"/>
              </a:rPr>
              <a:t> Invention of Lying</a:t>
            </a:r>
            <a:r>
              <a:rPr lang="en-GB" sz="2800" dirty="0">
                <a:solidFill>
                  <a:srgbClr val="222222"/>
                </a:solidFill>
                <a:latin typeface="+mj-lt"/>
              </a:rPr>
              <a:t> star was 40 when he starred on the UK version of </a:t>
            </a:r>
            <a:r>
              <a:rPr lang="en-GB" sz="2800" i="1" dirty="0">
                <a:solidFill>
                  <a:srgbClr val="222222"/>
                </a:solidFill>
                <a:latin typeface="+mj-lt"/>
              </a:rPr>
              <a:t>The Office.</a:t>
            </a:r>
            <a:endParaRPr lang="en-GB" sz="2800" dirty="0">
              <a:latin typeface="+mj-lt"/>
            </a:endParaRPr>
          </a:p>
        </p:txBody>
      </p:sp>
      <p:pic>
        <p:nvPicPr>
          <p:cNvPr id="12" name="Picture 11" descr="https://typeset-beta.imgix.net/rehost/2016/9/29/39aee32d-5448-4f8a-bdac-26074cc71269.jpg?w=500&amp;h=400&amp;fit=max&amp;auto=format&amp;q=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00" y="1286554"/>
            <a:ext cx="2649805" cy="1759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tin Freeman reveals how terrible Ricky Gervais was for breaking ..."/>
          <p:cNvPicPr>
            <a:picLocks noChangeAspect="1" noChangeArrowheads="1"/>
          </p:cNvPicPr>
          <p:nvPr/>
        </p:nvPicPr>
        <p:blipFill rotWithShape="1">
          <a:blip r:embed="rId3">
            <a:extLst>
              <a:ext uri="{28A0092B-C50C-407E-A947-70E740481C1C}">
                <a14:useLocalDpi xmlns:a14="http://schemas.microsoft.com/office/drawing/2010/main" val="0"/>
              </a:ext>
            </a:extLst>
          </a:blip>
          <a:srcRect l="34030" t="15271" r="12893"/>
          <a:stretch/>
        </p:blipFill>
        <p:spPr bwMode="auto">
          <a:xfrm>
            <a:off x="706937" y="3250901"/>
            <a:ext cx="2236328" cy="26774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53B7B010-2BCB-CF42-A555-DC3B463137B3}"/>
              </a:ext>
            </a:extLst>
          </p:cNvPr>
          <p:cNvSpPr txBox="1"/>
          <p:nvPr/>
        </p:nvSpPr>
        <p:spPr>
          <a:xfrm>
            <a:off x="501680" y="339551"/>
            <a:ext cx="3609725" cy="646331"/>
          </a:xfrm>
          <a:prstGeom prst="rect">
            <a:avLst/>
          </a:prstGeom>
          <a:solidFill>
            <a:srgbClr val="00B0F0"/>
          </a:solidFill>
        </p:spPr>
        <p:txBody>
          <a:bodyPr wrap="square" rtlCol="0">
            <a:spAutoFit/>
          </a:bodyPr>
          <a:lstStyle/>
          <a:p>
            <a:r>
              <a:rPr lang="en-GB" sz="3600" b="1" dirty="0" smtClean="0">
                <a:solidFill>
                  <a:schemeClr val="bg1"/>
                </a:solidFill>
              </a:rPr>
              <a:t>RICKY GERVAIS</a:t>
            </a:r>
          </a:p>
        </p:txBody>
      </p:sp>
    </p:spTree>
    <p:extLst>
      <p:ext uri="{BB962C8B-B14F-4D97-AF65-F5344CB8AC3E}">
        <p14:creationId xmlns:p14="http://schemas.microsoft.com/office/powerpoint/2010/main" val="42795076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80" y="1429435"/>
            <a:ext cx="7671113" cy="4247317"/>
          </a:xfrm>
          <a:prstGeom prst="rect">
            <a:avLst/>
          </a:prstGeom>
        </p:spPr>
        <p:txBody>
          <a:bodyPr wrap="square">
            <a:spAutoFit/>
          </a:bodyPr>
          <a:lstStyle/>
          <a:p>
            <a:pPr marL="457200" lvl="0" indent="-457200">
              <a:buBlip>
                <a:blip r:embed="rId3"/>
              </a:buBlip>
              <a:defRPr/>
            </a:pPr>
            <a:r>
              <a:rPr lang="en-US" sz="3000" dirty="0"/>
              <a:t>All of these celebrities worked hard on their personal development to achieve their dream career.</a:t>
            </a:r>
          </a:p>
          <a:p>
            <a:pPr marL="457200" lvl="0" indent="-457200">
              <a:buBlip>
                <a:blip r:embed="rId3"/>
              </a:buBlip>
              <a:defRPr/>
            </a:pPr>
            <a:endParaRPr lang="en-US" sz="3000" dirty="0"/>
          </a:p>
          <a:p>
            <a:pPr marL="457200" lvl="0" indent="-457200">
              <a:buBlip>
                <a:blip r:embed="rId3"/>
              </a:buBlip>
              <a:defRPr/>
            </a:pPr>
            <a:r>
              <a:rPr lang="en-US" sz="3000" dirty="0"/>
              <a:t>This shows the importance of lifelong learning and how it can lead to success </a:t>
            </a:r>
          </a:p>
          <a:p>
            <a:pPr marL="457200" lvl="0" indent="-457200">
              <a:buBlip>
                <a:blip r:embed="rId3"/>
              </a:buBlip>
              <a:defRPr/>
            </a:pPr>
            <a:endParaRPr lang="en-US" sz="3000" dirty="0"/>
          </a:p>
          <a:p>
            <a:pPr marL="457200" lvl="0" indent="-457200">
              <a:buBlip>
                <a:blip r:embed="rId3"/>
              </a:buBlip>
              <a:defRPr/>
            </a:pPr>
            <a:r>
              <a:rPr lang="en-US" sz="3000" b="1" dirty="0"/>
              <a:t>What could you do to achieve your dream career?</a:t>
            </a:r>
          </a:p>
        </p:txBody>
      </p:sp>
      <p:sp>
        <p:nvSpPr>
          <p:cNvPr id="5" name="TextBox 4">
            <a:extLst>
              <a:ext uri="{FF2B5EF4-FFF2-40B4-BE49-F238E27FC236}">
                <a16:creationId xmlns:a16="http://schemas.microsoft.com/office/drawing/2014/main" xmlns="" id="{53B7B010-2BCB-CF42-A555-DC3B463137B3}"/>
              </a:ext>
            </a:extLst>
          </p:cNvPr>
          <p:cNvSpPr txBox="1"/>
          <p:nvPr/>
        </p:nvSpPr>
        <p:spPr>
          <a:xfrm>
            <a:off x="501680" y="339551"/>
            <a:ext cx="5960080" cy="646331"/>
          </a:xfrm>
          <a:prstGeom prst="rect">
            <a:avLst/>
          </a:prstGeom>
          <a:solidFill>
            <a:srgbClr val="00B0F0"/>
          </a:solidFill>
        </p:spPr>
        <p:txBody>
          <a:bodyPr wrap="square" rtlCol="0">
            <a:spAutoFit/>
          </a:bodyPr>
          <a:lstStyle/>
          <a:p>
            <a:r>
              <a:rPr lang="en-GB" sz="3600" b="1" dirty="0" smtClean="0">
                <a:solidFill>
                  <a:schemeClr val="bg1"/>
                </a:solidFill>
              </a:rPr>
              <a:t>PERSONAL DEVELOPMENT</a:t>
            </a:r>
          </a:p>
        </p:txBody>
      </p:sp>
    </p:spTree>
    <p:extLst>
      <p:ext uri="{BB962C8B-B14F-4D97-AF65-F5344CB8AC3E}">
        <p14:creationId xmlns:p14="http://schemas.microsoft.com/office/powerpoint/2010/main" val="1157347243"/>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339551"/>
            <a:ext cx="6132443" cy="1140114"/>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WHAT ARE PROFESSIONAL QUALIFICATIONS?</a:t>
            </a:r>
          </a:p>
        </p:txBody>
      </p:sp>
      <p:sp>
        <p:nvSpPr>
          <p:cNvPr id="5" name="Content Placeholder 2"/>
          <p:cNvSpPr txBox="1">
            <a:spLocks/>
          </p:cNvSpPr>
          <p:nvPr/>
        </p:nvSpPr>
        <p:spPr>
          <a:xfrm>
            <a:off x="781199" y="2620480"/>
            <a:ext cx="972054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4400" dirty="0"/>
          </a:p>
        </p:txBody>
      </p:sp>
      <p:sp>
        <p:nvSpPr>
          <p:cNvPr id="6" name="Content Placeholder 2"/>
          <p:cNvSpPr txBox="1">
            <a:spLocks/>
          </p:cNvSpPr>
          <p:nvPr/>
        </p:nvSpPr>
        <p:spPr>
          <a:xfrm>
            <a:off x="517553" y="2279458"/>
            <a:ext cx="9720546" cy="23209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t>“Professional qualifications are vocational training courses that relate to a specific industry or career path. Some can be taken directly after completing university, while others are aimed at professionals with several years of experience who are looking to develop their career further.”</a:t>
            </a:r>
          </a:p>
        </p:txBody>
      </p:sp>
      <p:sp>
        <p:nvSpPr>
          <p:cNvPr id="7" name="Content Placeholder 2"/>
          <p:cNvSpPr txBox="1">
            <a:spLocks/>
          </p:cNvSpPr>
          <p:nvPr/>
        </p:nvSpPr>
        <p:spPr>
          <a:xfrm>
            <a:off x="781199" y="4333007"/>
            <a:ext cx="9720546" cy="9262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4400" dirty="0"/>
          </a:p>
        </p:txBody>
      </p:sp>
    </p:spTree>
    <p:extLst>
      <p:ext uri="{BB962C8B-B14F-4D97-AF65-F5344CB8AC3E}">
        <p14:creationId xmlns:p14="http://schemas.microsoft.com/office/powerpoint/2010/main" val="39109291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68259" y="2128468"/>
            <a:ext cx="9928926" cy="246049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WHICH OF THE FOLLOWING CAREERS NEED A PROFESSIONAL QUALIFICATION? </a:t>
            </a:r>
          </a:p>
        </p:txBody>
      </p:sp>
    </p:spTree>
    <p:extLst>
      <p:ext uri="{BB962C8B-B14F-4D97-AF65-F5344CB8AC3E}">
        <p14:creationId xmlns:p14="http://schemas.microsoft.com/office/powerpoint/2010/main" val="317438350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 result for teac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37" y="1824557"/>
            <a:ext cx="4879770" cy="325968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6383918" y="1284029"/>
            <a:ext cx="5191076" cy="1394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t>Do they need a professional qualification?</a:t>
            </a:r>
          </a:p>
          <a:p>
            <a:endParaRPr lang="en-GB" sz="4400" dirty="0"/>
          </a:p>
        </p:txBody>
      </p:sp>
      <p:pic>
        <p:nvPicPr>
          <p:cNvPr id="7" name="Picture 2" descr="Yes or No Button - Human Wind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3918" y="3163829"/>
            <a:ext cx="3726873" cy="24845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47354" y="3163829"/>
            <a:ext cx="1863437" cy="2484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xmlns="" id="{53B7B010-2BCB-CF42-A555-DC3B463137B3}"/>
              </a:ext>
            </a:extLst>
          </p:cNvPr>
          <p:cNvSpPr txBox="1"/>
          <p:nvPr/>
        </p:nvSpPr>
        <p:spPr>
          <a:xfrm>
            <a:off x="501680" y="339551"/>
            <a:ext cx="2314672" cy="646331"/>
          </a:xfrm>
          <a:prstGeom prst="rect">
            <a:avLst/>
          </a:prstGeom>
          <a:solidFill>
            <a:srgbClr val="3A87C4"/>
          </a:solidFill>
        </p:spPr>
        <p:txBody>
          <a:bodyPr wrap="square" rtlCol="0">
            <a:spAutoFit/>
          </a:bodyPr>
          <a:lstStyle/>
          <a:p>
            <a:r>
              <a:rPr lang="en-GB" sz="3600" b="1" dirty="0" smtClean="0">
                <a:solidFill>
                  <a:schemeClr val="bg1"/>
                </a:solidFill>
              </a:rPr>
              <a:t>TEACHER</a:t>
            </a:r>
          </a:p>
        </p:txBody>
      </p:sp>
    </p:spTree>
    <p:extLst>
      <p:ext uri="{BB962C8B-B14F-4D97-AF65-F5344CB8AC3E}">
        <p14:creationId xmlns:p14="http://schemas.microsoft.com/office/powerpoint/2010/main" val="37535686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teac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4171" y="2644365"/>
            <a:ext cx="2888467" cy="192949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01680" y="1736942"/>
            <a:ext cx="2790092" cy="151618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a:p>
            <a:pPr algn="ctr"/>
            <a:r>
              <a:rPr lang="en-GB" sz="2800" b="1" dirty="0"/>
              <a:t>Undergraduate education degree</a:t>
            </a:r>
          </a:p>
          <a:p>
            <a:pPr algn="ctr"/>
            <a:endParaRPr lang="en-GB" sz="2800" b="1" dirty="0"/>
          </a:p>
        </p:txBody>
      </p:sp>
      <p:sp>
        <p:nvSpPr>
          <p:cNvPr id="8" name="Rounded Rectangle 7"/>
          <p:cNvSpPr/>
          <p:nvPr/>
        </p:nvSpPr>
        <p:spPr>
          <a:xfrm>
            <a:off x="5532087" y="1742698"/>
            <a:ext cx="2801815" cy="1516185"/>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Undergraduate degree AND PGCE</a:t>
            </a:r>
          </a:p>
        </p:txBody>
      </p:sp>
      <p:sp>
        <p:nvSpPr>
          <p:cNvPr id="9" name="Rounded Rectangle 8"/>
          <p:cNvSpPr/>
          <p:nvPr/>
        </p:nvSpPr>
        <p:spPr>
          <a:xfrm>
            <a:off x="3727940" y="2073646"/>
            <a:ext cx="937846" cy="842776"/>
          </a:xfrm>
          <a:prstGeom prst="round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OR</a:t>
            </a:r>
          </a:p>
        </p:txBody>
      </p:sp>
      <p:sp>
        <p:nvSpPr>
          <p:cNvPr id="10" name="Rounded Rectangle 9"/>
          <p:cNvSpPr/>
          <p:nvPr/>
        </p:nvSpPr>
        <p:spPr>
          <a:xfrm>
            <a:off x="501680" y="4017618"/>
            <a:ext cx="6750997" cy="71850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PGCE (Postgraduate Certificate in Education) </a:t>
            </a:r>
          </a:p>
        </p:txBody>
      </p:sp>
      <p:sp>
        <p:nvSpPr>
          <p:cNvPr id="11" name="TextBox 10">
            <a:extLst>
              <a:ext uri="{FF2B5EF4-FFF2-40B4-BE49-F238E27FC236}">
                <a16:creationId xmlns:a16="http://schemas.microsoft.com/office/drawing/2014/main" xmlns="" id="{53B7B010-2BCB-CF42-A555-DC3B463137B3}"/>
              </a:ext>
            </a:extLst>
          </p:cNvPr>
          <p:cNvSpPr txBox="1"/>
          <p:nvPr/>
        </p:nvSpPr>
        <p:spPr>
          <a:xfrm>
            <a:off x="501680" y="339551"/>
            <a:ext cx="2314672" cy="646331"/>
          </a:xfrm>
          <a:prstGeom prst="rect">
            <a:avLst/>
          </a:prstGeom>
          <a:solidFill>
            <a:srgbClr val="3A87C4"/>
          </a:solidFill>
        </p:spPr>
        <p:txBody>
          <a:bodyPr wrap="square" rtlCol="0">
            <a:spAutoFit/>
          </a:bodyPr>
          <a:lstStyle/>
          <a:p>
            <a:r>
              <a:rPr lang="en-GB" sz="3600" b="1" dirty="0" smtClean="0">
                <a:solidFill>
                  <a:schemeClr val="bg1"/>
                </a:solidFill>
              </a:rPr>
              <a:t>TEACHER</a:t>
            </a:r>
          </a:p>
        </p:txBody>
      </p:sp>
    </p:spTree>
    <p:extLst>
      <p:ext uri="{BB962C8B-B14F-4D97-AF65-F5344CB8AC3E}">
        <p14:creationId xmlns:p14="http://schemas.microsoft.com/office/powerpoint/2010/main" val="26830195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627757" y="1574600"/>
            <a:ext cx="5208167" cy="1394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t>Do they need a professional qualification?</a:t>
            </a:r>
          </a:p>
          <a:p>
            <a:endParaRPr lang="en-GB" sz="4400" dirty="0"/>
          </a:p>
        </p:txBody>
      </p:sp>
      <p:pic>
        <p:nvPicPr>
          <p:cNvPr id="6" name="Picture 2" descr="Yes or No Button - Human Wind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758" y="3454400"/>
            <a:ext cx="3726873" cy="24845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491194" y="3454400"/>
            <a:ext cx="1863437" cy="2484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8" descr="Image result for lawy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777" y="2115128"/>
            <a:ext cx="4757649" cy="31717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3B7B010-2BCB-CF42-A555-DC3B463137B3}"/>
              </a:ext>
            </a:extLst>
          </p:cNvPr>
          <p:cNvSpPr txBox="1"/>
          <p:nvPr/>
        </p:nvSpPr>
        <p:spPr>
          <a:xfrm>
            <a:off x="501680" y="339551"/>
            <a:ext cx="2656048" cy="646331"/>
          </a:xfrm>
          <a:prstGeom prst="rect">
            <a:avLst/>
          </a:prstGeom>
          <a:solidFill>
            <a:srgbClr val="3A87C4"/>
          </a:solidFill>
        </p:spPr>
        <p:txBody>
          <a:bodyPr wrap="square" rtlCol="0">
            <a:spAutoFit/>
          </a:bodyPr>
          <a:lstStyle/>
          <a:p>
            <a:r>
              <a:rPr lang="en-GB" sz="3600" b="1" dirty="0" smtClean="0">
                <a:solidFill>
                  <a:schemeClr val="bg1"/>
                </a:solidFill>
              </a:rPr>
              <a:t>SOLICITOR</a:t>
            </a:r>
          </a:p>
        </p:txBody>
      </p:sp>
    </p:spTree>
    <p:extLst>
      <p:ext uri="{BB962C8B-B14F-4D97-AF65-F5344CB8AC3E}">
        <p14:creationId xmlns:p14="http://schemas.microsoft.com/office/powerpoint/2010/main" val="22026773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01680" y="1242475"/>
            <a:ext cx="2790092" cy="151618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a:p>
            <a:pPr algn="ctr"/>
            <a:r>
              <a:rPr lang="en-GB" sz="2800" b="1" dirty="0"/>
              <a:t>Complete a qualifying Law Degree</a:t>
            </a:r>
          </a:p>
          <a:p>
            <a:pPr algn="ctr"/>
            <a:endParaRPr lang="en-GB" sz="2800" b="1" dirty="0"/>
          </a:p>
        </p:txBody>
      </p:sp>
      <p:sp>
        <p:nvSpPr>
          <p:cNvPr id="8" name="Rounded Rectangle 7"/>
          <p:cNvSpPr/>
          <p:nvPr/>
        </p:nvSpPr>
        <p:spPr>
          <a:xfrm>
            <a:off x="5532087" y="1248231"/>
            <a:ext cx="3037482" cy="1516185"/>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Complete a non-law degree, then take CPE or GDL</a:t>
            </a:r>
          </a:p>
        </p:txBody>
      </p:sp>
      <p:sp>
        <p:nvSpPr>
          <p:cNvPr id="9" name="Rounded Rectangle 8"/>
          <p:cNvSpPr/>
          <p:nvPr/>
        </p:nvSpPr>
        <p:spPr>
          <a:xfrm>
            <a:off x="3727940" y="1579179"/>
            <a:ext cx="937846" cy="842776"/>
          </a:xfrm>
          <a:prstGeom prst="round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OR</a:t>
            </a:r>
          </a:p>
        </p:txBody>
      </p:sp>
      <p:sp>
        <p:nvSpPr>
          <p:cNvPr id="10" name="Rounded Rectangle 9"/>
          <p:cNvSpPr/>
          <p:nvPr/>
        </p:nvSpPr>
        <p:spPr>
          <a:xfrm>
            <a:off x="2156588" y="4752421"/>
            <a:ext cx="7015554" cy="12343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CPE (Common Professional Exam)</a:t>
            </a:r>
          </a:p>
          <a:p>
            <a:pPr algn="ctr"/>
            <a:r>
              <a:rPr lang="en-GB" sz="2400" b="1" dirty="0"/>
              <a:t>GDL (Graduate Diploma in Law)</a:t>
            </a:r>
          </a:p>
          <a:p>
            <a:pPr algn="ctr"/>
            <a:r>
              <a:rPr lang="en-GB" sz="2400" b="1" dirty="0" err="1"/>
              <a:t>CILEx</a:t>
            </a:r>
            <a:r>
              <a:rPr lang="en-GB" sz="2400" b="1" dirty="0"/>
              <a:t> (Chartered Institute of Legal Executives</a:t>
            </a:r>
          </a:p>
        </p:txBody>
      </p:sp>
      <p:pic>
        <p:nvPicPr>
          <p:cNvPr id="11" name="Picture 8" descr="Image result for lawy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2142" y="1169133"/>
            <a:ext cx="2944588" cy="1963059"/>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609602" y="3116681"/>
            <a:ext cx="937846" cy="842776"/>
          </a:xfrm>
          <a:prstGeom prst="round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OR</a:t>
            </a:r>
          </a:p>
        </p:txBody>
      </p:sp>
      <p:sp>
        <p:nvSpPr>
          <p:cNvPr id="14" name="Rounded Rectangle 13"/>
          <p:cNvSpPr/>
          <p:nvPr/>
        </p:nvSpPr>
        <p:spPr>
          <a:xfrm>
            <a:off x="2191011" y="2842996"/>
            <a:ext cx="4538036" cy="15161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Work in legal profession and complete </a:t>
            </a:r>
            <a:r>
              <a:rPr lang="en-GB" sz="2800" b="1" dirty="0" err="1"/>
              <a:t>CILEx</a:t>
            </a:r>
            <a:r>
              <a:rPr lang="en-GB" sz="2800" b="1" dirty="0"/>
              <a:t> membership</a:t>
            </a:r>
          </a:p>
        </p:txBody>
      </p:sp>
      <p:sp>
        <p:nvSpPr>
          <p:cNvPr id="12" name="TextBox 11">
            <a:extLst>
              <a:ext uri="{FF2B5EF4-FFF2-40B4-BE49-F238E27FC236}">
                <a16:creationId xmlns:a16="http://schemas.microsoft.com/office/drawing/2014/main" xmlns="" id="{53B7B010-2BCB-CF42-A555-DC3B463137B3}"/>
              </a:ext>
            </a:extLst>
          </p:cNvPr>
          <p:cNvSpPr txBox="1"/>
          <p:nvPr/>
        </p:nvSpPr>
        <p:spPr>
          <a:xfrm>
            <a:off x="501680" y="339551"/>
            <a:ext cx="2656048" cy="646331"/>
          </a:xfrm>
          <a:prstGeom prst="rect">
            <a:avLst/>
          </a:prstGeom>
          <a:solidFill>
            <a:srgbClr val="3A87C4"/>
          </a:solidFill>
        </p:spPr>
        <p:txBody>
          <a:bodyPr wrap="square" rtlCol="0">
            <a:spAutoFit/>
          </a:bodyPr>
          <a:lstStyle/>
          <a:p>
            <a:r>
              <a:rPr lang="en-GB" sz="3600" b="1" dirty="0" smtClean="0">
                <a:solidFill>
                  <a:schemeClr val="bg1"/>
                </a:solidFill>
              </a:rPr>
              <a:t>SOLICITOR</a:t>
            </a:r>
          </a:p>
        </p:txBody>
      </p:sp>
    </p:spTree>
    <p:extLst>
      <p:ext uri="{BB962C8B-B14F-4D97-AF65-F5344CB8AC3E}">
        <p14:creationId xmlns:p14="http://schemas.microsoft.com/office/powerpoint/2010/main" val="10124395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461503" y="1574600"/>
            <a:ext cx="5176315" cy="1394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t>Do they need a professional qualification?</a:t>
            </a:r>
          </a:p>
          <a:p>
            <a:endParaRPr lang="en-GB" sz="3200" dirty="0"/>
          </a:p>
        </p:txBody>
      </p:sp>
      <p:pic>
        <p:nvPicPr>
          <p:cNvPr id="6" name="Picture 2" descr="Yes or No Button - Human Wind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758" y="3454400"/>
            <a:ext cx="3726873" cy="24845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27758" y="3454400"/>
            <a:ext cx="1863437" cy="2484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Marine Biology: the new specialty for classical marine researc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777" y="2272045"/>
            <a:ext cx="4567593" cy="25669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3B7B010-2BCB-CF42-A555-DC3B463137B3}"/>
              </a:ext>
            </a:extLst>
          </p:cNvPr>
          <p:cNvSpPr txBox="1"/>
          <p:nvPr/>
        </p:nvSpPr>
        <p:spPr>
          <a:xfrm>
            <a:off x="501680" y="339551"/>
            <a:ext cx="4448272" cy="646331"/>
          </a:xfrm>
          <a:prstGeom prst="rect">
            <a:avLst/>
          </a:prstGeom>
          <a:solidFill>
            <a:srgbClr val="3A87C4"/>
          </a:solidFill>
        </p:spPr>
        <p:txBody>
          <a:bodyPr wrap="square" rtlCol="0">
            <a:spAutoFit/>
          </a:bodyPr>
          <a:lstStyle/>
          <a:p>
            <a:r>
              <a:rPr lang="en-GB" sz="3600" b="1" dirty="0" smtClean="0">
                <a:solidFill>
                  <a:schemeClr val="bg1"/>
                </a:solidFill>
              </a:rPr>
              <a:t>MARINE BIOLOGIST</a:t>
            </a:r>
          </a:p>
        </p:txBody>
      </p:sp>
    </p:spTree>
    <p:extLst>
      <p:ext uri="{BB962C8B-B14F-4D97-AF65-F5344CB8AC3E}">
        <p14:creationId xmlns:p14="http://schemas.microsoft.com/office/powerpoint/2010/main" val="32508816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0575" y="2315910"/>
            <a:ext cx="6511895" cy="861774"/>
          </a:xfrm>
          <a:prstGeom prst="rect">
            <a:avLst/>
          </a:prstGeom>
          <a:noFill/>
        </p:spPr>
        <p:txBody>
          <a:bodyPr wrap="square" rtlCol="0">
            <a:spAutoFit/>
          </a:bodyPr>
          <a:lstStyle/>
          <a:p>
            <a:pPr lvl="0"/>
            <a:endParaRPr lang="en-GB" sz="2400" dirty="0"/>
          </a:p>
          <a:p>
            <a:endParaRPr lang="en-GB" sz="2600" dirty="0"/>
          </a:p>
        </p:txBody>
      </p:sp>
      <p:graphicFrame>
        <p:nvGraphicFramePr>
          <p:cNvPr id="6" name="TextBox 5">
            <a:extLst>
              <a:ext uri="{FF2B5EF4-FFF2-40B4-BE49-F238E27FC236}">
                <a16:creationId xmlns:a16="http://schemas.microsoft.com/office/drawing/2014/main" xmlns="" id="{6E04E3B0-53F7-E143-9D48-418DC58E3E37}"/>
              </a:ext>
            </a:extLst>
          </p:cNvPr>
          <p:cNvGraphicFramePr/>
          <p:nvPr>
            <p:extLst>
              <p:ext uri="{D42A27DB-BD31-4B8C-83A1-F6EECF244321}">
                <p14:modId xmlns:p14="http://schemas.microsoft.com/office/powerpoint/2010/main" val="3319931950"/>
              </p:ext>
            </p:extLst>
          </p:nvPr>
        </p:nvGraphicFramePr>
        <p:xfrm>
          <a:off x="501679" y="1712263"/>
          <a:ext cx="10515600" cy="370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xmlns="" id="{53B7B010-2BCB-CF42-A555-DC3B463137B3}"/>
              </a:ext>
            </a:extLst>
          </p:cNvPr>
          <p:cNvSpPr txBox="1"/>
          <p:nvPr/>
        </p:nvSpPr>
        <p:spPr>
          <a:xfrm>
            <a:off x="501680" y="339551"/>
            <a:ext cx="8175181" cy="646331"/>
          </a:xfrm>
          <a:prstGeom prst="rect">
            <a:avLst/>
          </a:prstGeom>
          <a:solidFill>
            <a:srgbClr val="1D7CC7"/>
          </a:solidFill>
        </p:spPr>
        <p:txBody>
          <a:bodyPr wrap="square" rtlCol="0">
            <a:spAutoFit/>
          </a:bodyPr>
          <a:lstStyle/>
          <a:p>
            <a:r>
              <a:rPr lang="en-GB" sz="3600" b="1" dirty="0" smtClean="0">
                <a:solidFill>
                  <a:schemeClr val="bg1"/>
                </a:solidFill>
              </a:rPr>
              <a:t>WHAT DID WE COVER LAST SESSION?</a:t>
            </a:r>
          </a:p>
        </p:txBody>
      </p:sp>
    </p:spTree>
    <p:extLst>
      <p:ext uri="{BB962C8B-B14F-4D97-AF65-F5344CB8AC3E}">
        <p14:creationId xmlns:p14="http://schemas.microsoft.com/office/powerpoint/2010/main" val="3913816546"/>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627758" y="1574600"/>
            <a:ext cx="5259442" cy="1394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t>Do they need a professional qualification?</a:t>
            </a:r>
          </a:p>
          <a:p>
            <a:endParaRPr lang="en-GB" sz="4400" dirty="0"/>
          </a:p>
        </p:txBody>
      </p:sp>
      <p:pic>
        <p:nvPicPr>
          <p:cNvPr id="6" name="Picture 2" descr="Yes or No Button - Human Wind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758" y="3454400"/>
            <a:ext cx="3726873" cy="24845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27758" y="3454400"/>
            <a:ext cx="1863437" cy="2484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Christopher Roman Workshops - Dance Ireland"/>
          <p:cNvPicPr>
            <a:picLocks noChangeAspect="1" noChangeArrowheads="1"/>
          </p:cNvPicPr>
          <p:nvPr/>
        </p:nvPicPr>
        <p:blipFill rotWithShape="1">
          <a:blip r:embed="rId3">
            <a:extLst>
              <a:ext uri="{28A0092B-C50C-407E-A947-70E740481C1C}">
                <a14:useLocalDpi xmlns:a14="http://schemas.microsoft.com/office/drawing/2010/main" val="0"/>
              </a:ext>
            </a:extLst>
          </a:blip>
          <a:srcRect l="20666" r="20406"/>
          <a:stretch/>
        </p:blipFill>
        <p:spPr bwMode="auto">
          <a:xfrm>
            <a:off x="942777" y="2429064"/>
            <a:ext cx="3906982" cy="30114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3B7B010-2BCB-CF42-A555-DC3B463137B3}"/>
              </a:ext>
            </a:extLst>
          </p:cNvPr>
          <p:cNvSpPr txBox="1"/>
          <p:nvPr/>
        </p:nvSpPr>
        <p:spPr>
          <a:xfrm>
            <a:off x="501680" y="339551"/>
            <a:ext cx="4204432" cy="646331"/>
          </a:xfrm>
          <a:prstGeom prst="rect">
            <a:avLst/>
          </a:prstGeom>
          <a:solidFill>
            <a:srgbClr val="3A87C4"/>
          </a:solidFill>
        </p:spPr>
        <p:txBody>
          <a:bodyPr wrap="square" rtlCol="0">
            <a:spAutoFit/>
          </a:bodyPr>
          <a:lstStyle/>
          <a:p>
            <a:r>
              <a:rPr lang="en-GB" sz="3600" b="1" dirty="0" smtClean="0">
                <a:solidFill>
                  <a:schemeClr val="bg1"/>
                </a:solidFill>
              </a:rPr>
              <a:t>CHOREOGRAPHER</a:t>
            </a:r>
          </a:p>
        </p:txBody>
      </p:sp>
    </p:spTree>
    <p:extLst>
      <p:ext uri="{BB962C8B-B14F-4D97-AF65-F5344CB8AC3E}">
        <p14:creationId xmlns:p14="http://schemas.microsoft.com/office/powerpoint/2010/main" val="7978607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627757" y="1574600"/>
            <a:ext cx="5059937" cy="1394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t>Do they need a professional qualification?</a:t>
            </a:r>
          </a:p>
          <a:p>
            <a:endParaRPr lang="en-GB" sz="4400" dirty="0"/>
          </a:p>
        </p:txBody>
      </p:sp>
      <p:pic>
        <p:nvPicPr>
          <p:cNvPr id="6" name="Picture 2" descr="Yes or No Button - Human Wind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758" y="3454400"/>
            <a:ext cx="3726873" cy="24845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491194" y="3454400"/>
            <a:ext cx="1863437" cy="2484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a:srcRect l="24828" t="14468" r="42838" b="35358"/>
          <a:stretch/>
        </p:blipFill>
        <p:spPr>
          <a:xfrm>
            <a:off x="985087" y="1819907"/>
            <a:ext cx="3926881" cy="3268986"/>
          </a:xfrm>
          <a:prstGeom prst="rect">
            <a:avLst/>
          </a:prstGeom>
        </p:spPr>
      </p:pic>
      <p:sp>
        <p:nvSpPr>
          <p:cNvPr id="8" name="TextBox 7">
            <a:extLst>
              <a:ext uri="{FF2B5EF4-FFF2-40B4-BE49-F238E27FC236}">
                <a16:creationId xmlns:a16="http://schemas.microsoft.com/office/drawing/2014/main" xmlns="" id="{53B7B010-2BCB-CF42-A555-DC3B463137B3}"/>
              </a:ext>
            </a:extLst>
          </p:cNvPr>
          <p:cNvSpPr txBox="1"/>
          <p:nvPr/>
        </p:nvSpPr>
        <p:spPr>
          <a:xfrm>
            <a:off x="501680" y="339551"/>
            <a:ext cx="2204944" cy="646331"/>
          </a:xfrm>
          <a:prstGeom prst="rect">
            <a:avLst/>
          </a:prstGeom>
          <a:solidFill>
            <a:srgbClr val="3A87C4"/>
          </a:solidFill>
        </p:spPr>
        <p:txBody>
          <a:bodyPr wrap="square" rtlCol="0">
            <a:spAutoFit/>
          </a:bodyPr>
          <a:lstStyle/>
          <a:p>
            <a:r>
              <a:rPr lang="en-GB" sz="3600" b="1" dirty="0" smtClean="0">
                <a:solidFill>
                  <a:schemeClr val="bg1"/>
                </a:solidFill>
              </a:rPr>
              <a:t>DOCTOR</a:t>
            </a:r>
          </a:p>
        </p:txBody>
      </p:sp>
    </p:spTree>
    <p:extLst>
      <p:ext uri="{BB962C8B-B14F-4D97-AF65-F5344CB8AC3E}">
        <p14:creationId xmlns:p14="http://schemas.microsoft.com/office/powerpoint/2010/main" val="31722278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24828" t="14467" r="42838" b="45679"/>
          <a:stretch/>
        </p:blipFill>
        <p:spPr>
          <a:xfrm>
            <a:off x="9151164" y="1169133"/>
            <a:ext cx="2965566" cy="1960929"/>
          </a:xfrm>
          <a:prstGeom prst="rect">
            <a:avLst/>
          </a:prstGeom>
        </p:spPr>
      </p:pic>
      <p:sp>
        <p:nvSpPr>
          <p:cNvPr id="6" name="Rounded Rectangle 5"/>
          <p:cNvSpPr/>
          <p:nvPr/>
        </p:nvSpPr>
        <p:spPr>
          <a:xfrm>
            <a:off x="501680" y="1281053"/>
            <a:ext cx="2790092" cy="151618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a:p>
            <a:pPr algn="ctr"/>
            <a:r>
              <a:rPr lang="en-GB" sz="2800" b="1" dirty="0"/>
              <a:t>5 year degree in Medicine</a:t>
            </a:r>
          </a:p>
          <a:p>
            <a:pPr algn="ctr"/>
            <a:endParaRPr lang="en-GB" sz="2800" b="1" dirty="0"/>
          </a:p>
        </p:txBody>
      </p:sp>
      <p:sp>
        <p:nvSpPr>
          <p:cNvPr id="8" name="Rounded Rectangle 7"/>
          <p:cNvSpPr/>
          <p:nvPr/>
        </p:nvSpPr>
        <p:spPr>
          <a:xfrm>
            <a:off x="5532086" y="1286809"/>
            <a:ext cx="3178159" cy="1516185"/>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 year foundation course in general training</a:t>
            </a:r>
          </a:p>
        </p:txBody>
      </p:sp>
      <p:sp>
        <p:nvSpPr>
          <p:cNvPr id="9" name="Rounded Rectangle 8"/>
          <p:cNvSpPr/>
          <p:nvPr/>
        </p:nvSpPr>
        <p:spPr>
          <a:xfrm>
            <a:off x="3727940" y="1617757"/>
            <a:ext cx="1043352" cy="842776"/>
          </a:xfrm>
          <a:prstGeom prst="round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AND</a:t>
            </a:r>
          </a:p>
        </p:txBody>
      </p:sp>
      <p:sp>
        <p:nvSpPr>
          <p:cNvPr id="10" name="Rounded Rectangle 9"/>
          <p:cNvSpPr/>
          <p:nvPr/>
        </p:nvSpPr>
        <p:spPr>
          <a:xfrm>
            <a:off x="2156588" y="4753017"/>
            <a:ext cx="6750997" cy="12343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Complete a science based degree and take a 4 year graduate entry programme</a:t>
            </a:r>
          </a:p>
        </p:txBody>
      </p:sp>
      <p:sp>
        <p:nvSpPr>
          <p:cNvPr id="13" name="Rounded Rectangle 12"/>
          <p:cNvSpPr/>
          <p:nvPr/>
        </p:nvSpPr>
        <p:spPr>
          <a:xfrm>
            <a:off x="609601" y="3155259"/>
            <a:ext cx="1055075" cy="842776"/>
          </a:xfrm>
          <a:prstGeom prst="round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AND</a:t>
            </a:r>
          </a:p>
        </p:txBody>
      </p:sp>
      <p:sp>
        <p:nvSpPr>
          <p:cNvPr id="14" name="Rounded Rectangle 13"/>
          <p:cNvSpPr/>
          <p:nvPr/>
        </p:nvSpPr>
        <p:spPr>
          <a:xfrm>
            <a:off x="2191011" y="3019913"/>
            <a:ext cx="4538036" cy="15161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 year specialist training course in general practice</a:t>
            </a:r>
          </a:p>
        </p:txBody>
      </p:sp>
      <p:sp>
        <p:nvSpPr>
          <p:cNvPr id="15" name="Rounded Rectangle 14"/>
          <p:cNvSpPr/>
          <p:nvPr/>
        </p:nvSpPr>
        <p:spPr>
          <a:xfrm>
            <a:off x="609601" y="4887577"/>
            <a:ext cx="1055075" cy="842776"/>
          </a:xfrm>
          <a:prstGeom prst="round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OR</a:t>
            </a:r>
          </a:p>
        </p:txBody>
      </p:sp>
      <p:sp>
        <p:nvSpPr>
          <p:cNvPr id="11" name="TextBox 10">
            <a:extLst>
              <a:ext uri="{FF2B5EF4-FFF2-40B4-BE49-F238E27FC236}">
                <a16:creationId xmlns:a16="http://schemas.microsoft.com/office/drawing/2014/main" xmlns="" id="{53B7B010-2BCB-CF42-A555-DC3B463137B3}"/>
              </a:ext>
            </a:extLst>
          </p:cNvPr>
          <p:cNvSpPr txBox="1"/>
          <p:nvPr/>
        </p:nvSpPr>
        <p:spPr>
          <a:xfrm>
            <a:off x="501680" y="339551"/>
            <a:ext cx="2204944" cy="646331"/>
          </a:xfrm>
          <a:prstGeom prst="rect">
            <a:avLst/>
          </a:prstGeom>
          <a:solidFill>
            <a:srgbClr val="3A87C4"/>
          </a:solidFill>
        </p:spPr>
        <p:txBody>
          <a:bodyPr wrap="square" rtlCol="0">
            <a:spAutoFit/>
          </a:bodyPr>
          <a:lstStyle/>
          <a:p>
            <a:r>
              <a:rPr lang="en-GB" sz="3600" b="1" dirty="0" smtClean="0">
                <a:solidFill>
                  <a:schemeClr val="bg1"/>
                </a:solidFill>
              </a:rPr>
              <a:t>DOCTOR</a:t>
            </a:r>
          </a:p>
        </p:txBody>
      </p:sp>
    </p:spTree>
    <p:extLst>
      <p:ext uri="{BB962C8B-B14F-4D97-AF65-F5344CB8AC3E}">
        <p14:creationId xmlns:p14="http://schemas.microsoft.com/office/powerpoint/2010/main" val="31571068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436524" y="1574600"/>
            <a:ext cx="5176058" cy="1394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t>Do they need a professional qualification?</a:t>
            </a:r>
          </a:p>
          <a:p>
            <a:endParaRPr lang="en-GB" sz="4400" dirty="0"/>
          </a:p>
        </p:txBody>
      </p:sp>
      <p:pic>
        <p:nvPicPr>
          <p:cNvPr id="6" name="Picture 2" descr="Yes or No Button - Human Wind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758" y="3454400"/>
            <a:ext cx="3726873" cy="24845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27758" y="3454400"/>
            <a:ext cx="1863437" cy="2484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Telephone Interpreting Services | Arabic Interpreter Lon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777" y="2115128"/>
            <a:ext cx="3085414" cy="30854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3B7B010-2BCB-CF42-A555-DC3B463137B3}"/>
              </a:ext>
            </a:extLst>
          </p:cNvPr>
          <p:cNvSpPr txBox="1"/>
          <p:nvPr/>
        </p:nvSpPr>
        <p:spPr>
          <a:xfrm>
            <a:off x="501680" y="339551"/>
            <a:ext cx="3375376" cy="646331"/>
          </a:xfrm>
          <a:prstGeom prst="rect">
            <a:avLst/>
          </a:prstGeom>
          <a:solidFill>
            <a:srgbClr val="3A87C4"/>
          </a:solidFill>
        </p:spPr>
        <p:txBody>
          <a:bodyPr wrap="square" rtlCol="0">
            <a:spAutoFit/>
          </a:bodyPr>
          <a:lstStyle/>
          <a:p>
            <a:r>
              <a:rPr lang="en-GB" sz="3600" b="1" dirty="0" smtClean="0">
                <a:solidFill>
                  <a:schemeClr val="bg1"/>
                </a:solidFill>
              </a:rPr>
              <a:t>INTERPRETER</a:t>
            </a:r>
          </a:p>
        </p:txBody>
      </p:sp>
    </p:spTree>
    <p:extLst>
      <p:ext uri="{BB962C8B-B14F-4D97-AF65-F5344CB8AC3E}">
        <p14:creationId xmlns:p14="http://schemas.microsoft.com/office/powerpoint/2010/main" val="30192773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627757" y="1574600"/>
            <a:ext cx="5059937" cy="1394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t>Do they need a professional qualification?</a:t>
            </a:r>
          </a:p>
          <a:p>
            <a:endParaRPr lang="en-GB" sz="4400" dirty="0"/>
          </a:p>
        </p:txBody>
      </p:sp>
      <p:pic>
        <p:nvPicPr>
          <p:cNvPr id="6" name="Picture 2" descr="Yes or No Button - Human Wind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758" y="3454400"/>
            <a:ext cx="3726873" cy="24845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491194" y="3454400"/>
            <a:ext cx="1863437" cy="2484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10" descr="Image result for psychologi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777" y="2318328"/>
            <a:ext cx="4245200" cy="28909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3B7B010-2BCB-CF42-A555-DC3B463137B3}"/>
              </a:ext>
            </a:extLst>
          </p:cNvPr>
          <p:cNvSpPr txBox="1"/>
          <p:nvPr/>
        </p:nvSpPr>
        <p:spPr>
          <a:xfrm>
            <a:off x="501680" y="339551"/>
            <a:ext cx="3753328" cy="646331"/>
          </a:xfrm>
          <a:prstGeom prst="rect">
            <a:avLst/>
          </a:prstGeom>
          <a:solidFill>
            <a:srgbClr val="3A87C4"/>
          </a:solidFill>
        </p:spPr>
        <p:txBody>
          <a:bodyPr wrap="square" rtlCol="0">
            <a:spAutoFit/>
          </a:bodyPr>
          <a:lstStyle/>
          <a:p>
            <a:r>
              <a:rPr lang="en-GB" sz="3600" b="1" dirty="0" smtClean="0">
                <a:solidFill>
                  <a:schemeClr val="bg1"/>
                </a:solidFill>
              </a:rPr>
              <a:t>PSYCHOLOGIST</a:t>
            </a:r>
          </a:p>
        </p:txBody>
      </p:sp>
    </p:spTree>
    <p:extLst>
      <p:ext uri="{BB962C8B-B14F-4D97-AF65-F5344CB8AC3E}">
        <p14:creationId xmlns:p14="http://schemas.microsoft.com/office/powerpoint/2010/main" val="28965793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result for psychologi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1164" y="1168267"/>
            <a:ext cx="2880758" cy="196179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01680" y="1434469"/>
            <a:ext cx="3226260" cy="151618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Psychology degree accredited by BPS</a:t>
            </a:r>
          </a:p>
        </p:txBody>
      </p:sp>
      <p:sp>
        <p:nvSpPr>
          <p:cNvPr id="8" name="Rounded Rectangle 7"/>
          <p:cNvSpPr/>
          <p:nvPr/>
        </p:nvSpPr>
        <p:spPr>
          <a:xfrm>
            <a:off x="4981705" y="1440225"/>
            <a:ext cx="4021617" cy="1642006"/>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Postgraduate degree &amp; further work experience to train as Psychologist</a:t>
            </a:r>
          </a:p>
        </p:txBody>
      </p:sp>
      <p:sp>
        <p:nvSpPr>
          <p:cNvPr id="9" name="Rounded Rectangle 8"/>
          <p:cNvSpPr/>
          <p:nvPr/>
        </p:nvSpPr>
        <p:spPr>
          <a:xfrm>
            <a:off x="3833146" y="1771173"/>
            <a:ext cx="1043352" cy="842776"/>
          </a:xfrm>
          <a:prstGeom prst="round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AND</a:t>
            </a:r>
          </a:p>
        </p:txBody>
      </p:sp>
      <p:sp>
        <p:nvSpPr>
          <p:cNvPr id="10" name="Rounded Rectangle 9"/>
          <p:cNvSpPr/>
          <p:nvPr/>
        </p:nvSpPr>
        <p:spPr>
          <a:xfrm>
            <a:off x="609601" y="4780612"/>
            <a:ext cx="6750997" cy="12343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BPS (British Psychological Society)</a:t>
            </a:r>
          </a:p>
        </p:txBody>
      </p:sp>
      <p:sp>
        <p:nvSpPr>
          <p:cNvPr id="13" name="Rounded Rectangle 12"/>
          <p:cNvSpPr/>
          <p:nvPr/>
        </p:nvSpPr>
        <p:spPr>
          <a:xfrm>
            <a:off x="609601" y="3308675"/>
            <a:ext cx="1055075" cy="842776"/>
          </a:xfrm>
          <a:prstGeom prst="round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OR</a:t>
            </a:r>
          </a:p>
        </p:txBody>
      </p:sp>
      <p:sp>
        <p:nvSpPr>
          <p:cNvPr id="14" name="Rounded Rectangle 13"/>
          <p:cNvSpPr/>
          <p:nvPr/>
        </p:nvSpPr>
        <p:spPr>
          <a:xfrm>
            <a:off x="2191011" y="3173329"/>
            <a:ext cx="4538036" cy="15161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Another degree with a Psychology approved conversion course</a:t>
            </a:r>
          </a:p>
        </p:txBody>
      </p:sp>
      <p:sp>
        <p:nvSpPr>
          <p:cNvPr id="12" name="TextBox 11">
            <a:extLst>
              <a:ext uri="{FF2B5EF4-FFF2-40B4-BE49-F238E27FC236}">
                <a16:creationId xmlns:a16="http://schemas.microsoft.com/office/drawing/2014/main" xmlns="" id="{53B7B010-2BCB-CF42-A555-DC3B463137B3}"/>
              </a:ext>
            </a:extLst>
          </p:cNvPr>
          <p:cNvSpPr txBox="1"/>
          <p:nvPr/>
        </p:nvSpPr>
        <p:spPr>
          <a:xfrm>
            <a:off x="501680" y="339551"/>
            <a:ext cx="3753328" cy="646331"/>
          </a:xfrm>
          <a:prstGeom prst="rect">
            <a:avLst/>
          </a:prstGeom>
          <a:solidFill>
            <a:srgbClr val="3A87C4"/>
          </a:solidFill>
        </p:spPr>
        <p:txBody>
          <a:bodyPr wrap="square" rtlCol="0">
            <a:spAutoFit/>
          </a:bodyPr>
          <a:lstStyle/>
          <a:p>
            <a:r>
              <a:rPr lang="en-GB" sz="3600" b="1" dirty="0" smtClean="0">
                <a:solidFill>
                  <a:schemeClr val="bg1"/>
                </a:solidFill>
              </a:rPr>
              <a:t>PSYCHOLOGIST</a:t>
            </a:r>
          </a:p>
        </p:txBody>
      </p:sp>
    </p:spTree>
    <p:extLst>
      <p:ext uri="{BB962C8B-B14F-4D97-AF65-F5344CB8AC3E}">
        <p14:creationId xmlns:p14="http://schemas.microsoft.com/office/powerpoint/2010/main" val="6361703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7699" y="1577539"/>
            <a:ext cx="11416350" cy="123616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WHAT CAREER ARE YOU THINKING OF DOING? </a:t>
            </a:r>
            <a:endParaRPr lang="en-GB" sz="4000" b="1" dirty="0"/>
          </a:p>
        </p:txBody>
      </p:sp>
      <p:sp>
        <p:nvSpPr>
          <p:cNvPr id="5" name="Rounded Rectangle 4"/>
          <p:cNvSpPr/>
          <p:nvPr/>
        </p:nvSpPr>
        <p:spPr>
          <a:xfrm>
            <a:off x="397699" y="3267456"/>
            <a:ext cx="11416350" cy="18760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DOES IT REQUIRE PROFESSIONAL QUALIFICATIONS? </a:t>
            </a:r>
            <a:endParaRPr lang="en-GB" sz="4000" b="1" dirty="0"/>
          </a:p>
        </p:txBody>
      </p:sp>
    </p:spTree>
    <p:extLst>
      <p:ext uri="{BB962C8B-B14F-4D97-AF65-F5344CB8AC3E}">
        <p14:creationId xmlns:p14="http://schemas.microsoft.com/office/powerpoint/2010/main" val="256868235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3"/>
          </p:cNvPr>
          <p:cNvSpPr/>
          <p:nvPr/>
        </p:nvSpPr>
        <p:spPr>
          <a:xfrm>
            <a:off x="537966" y="2068847"/>
            <a:ext cx="10795579" cy="246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dirty="0">
                <a:solidFill>
                  <a:schemeClr val="tx1"/>
                </a:solidFill>
                <a:latin typeface="+mj-lt"/>
              </a:rPr>
              <a:t>Try to remember all of the items that you see on screen.</a:t>
            </a:r>
          </a:p>
          <a:p>
            <a:endParaRPr lang="en-GB" sz="3200" dirty="0">
              <a:solidFill>
                <a:schemeClr val="tx1"/>
              </a:solidFill>
              <a:latin typeface="+mj-lt"/>
            </a:endParaRPr>
          </a:p>
          <a:p>
            <a:pPr lvl="0"/>
            <a:r>
              <a:rPr lang="en-GB" sz="3200" u="sng" dirty="0">
                <a:solidFill>
                  <a:srgbClr val="0000FF"/>
                </a:solidFill>
                <a:latin typeface="+mj-lt"/>
                <a:ea typeface="Calibri" panose="020F0502020204030204" pitchFamily="34" charset="0"/>
                <a:cs typeface="Times New Roman" panose="02020603050405020304" pitchFamily="18" charset="0"/>
                <a:hlinkClick r:id="rId3"/>
              </a:rPr>
              <a:t>https://www.youtube.com/watch?v=BZxavwAnrPg</a:t>
            </a:r>
            <a:endParaRPr lang="en-GB" sz="3200" dirty="0">
              <a:latin typeface="+mj-lt"/>
              <a:ea typeface="Calibri" panose="020F0502020204030204" pitchFamily="34" charset="0"/>
              <a:cs typeface="Times New Roman" panose="02020603050405020304" pitchFamily="18" charset="0"/>
            </a:endParaRPr>
          </a:p>
          <a:p>
            <a:endParaRPr lang="en-GB" sz="3200" dirty="0">
              <a:solidFill>
                <a:schemeClr val="tx1"/>
              </a:solidFill>
              <a:latin typeface="+mj-lt"/>
            </a:endParaRPr>
          </a:p>
          <a:p>
            <a:r>
              <a:rPr lang="en-GB" sz="3200" b="1" u="sng" dirty="0">
                <a:solidFill>
                  <a:schemeClr val="tx1"/>
                </a:solidFill>
                <a:latin typeface="+mj-lt"/>
              </a:rPr>
              <a:t>You can’t write anything down!</a:t>
            </a:r>
          </a:p>
        </p:txBody>
      </p:sp>
      <p:sp>
        <p:nvSpPr>
          <p:cNvPr id="5" name="TextBox 4">
            <a:extLst>
              <a:ext uri="{FF2B5EF4-FFF2-40B4-BE49-F238E27FC236}">
                <a16:creationId xmlns:a16="http://schemas.microsoft.com/office/drawing/2014/main" xmlns="" id="{53B7B010-2BCB-CF42-A555-DC3B463137B3}"/>
              </a:ext>
            </a:extLst>
          </p:cNvPr>
          <p:cNvSpPr txBox="1"/>
          <p:nvPr/>
        </p:nvSpPr>
        <p:spPr>
          <a:xfrm>
            <a:off x="501680" y="339551"/>
            <a:ext cx="3753328" cy="646331"/>
          </a:xfrm>
          <a:prstGeom prst="rect">
            <a:avLst/>
          </a:prstGeom>
          <a:solidFill>
            <a:srgbClr val="002060"/>
          </a:solidFill>
        </p:spPr>
        <p:txBody>
          <a:bodyPr wrap="square" rtlCol="0">
            <a:spAutoFit/>
          </a:bodyPr>
          <a:lstStyle/>
          <a:p>
            <a:r>
              <a:rPr lang="en-GB" sz="3600" b="1" dirty="0" smtClean="0">
                <a:solidFill>
                  <a:schemeClr val="bg1"/>
                </a:solidFill>
              </a:rPr>
              <a:t>MEMORY GAME</a:t>
            </a:r>
          </a:p>
        </p:txBody>
      </p:sp>
    </p:spTree>
    <p:extLst>
      <p:ext uri="{BB962C8B-B14F-4D97-AF65-F5344CB8AC3E}">
        <p14:creationId xmlns:p14="http://schemas.microsoft.com/office/powerpoint/2010/main" val="1486159928"/>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0702" y="2011724"/>
            <a:ext cx="9213669" cy="3046988"/>
          </a:xfrm>
          <a:prstGeom prst="rect">
            <a:avLst/>
          </a:prstGeom>
          <a:noFill/>
        </p:spPr>
        <p:txBody>
          <a:bodyPr wrap="square" rtlCol="0">
            <a:spAutoFit/>
          </a:bodyPr>
          <a:lstStyle/>
          <a:p>
            <a:r>
              <a:rPr lang="en-GB" sz="3200" dirty="0"/>
              <a:t>What did you remember? </a:t>
            </a:r>
          </a:p>
          <a:p>
            <a:endParaRPr lang="en-GB" sz="3200" dirty="0"/>
          </a:p>
          <a:p>
            <a:endParaRPr lang="en-GB" sz="3200" dirty="0"/>
          </a:p>
          <a:p>
            <a:r>
              <a:rPr lang="en-GB" sz="3200" dirty="0"/>
              <a:t>How many questions did you get right?</a:t>
            </a:r>
          </a:p>
          <a:p>
            <a:endParaRPr lang="en-GB" sz="3200" dirty="0"/>
          </a:p>
          <a:p>
            <a:endParaRPr lang="en-GB" sz="3200" dirty="0"/>
          </a:p>
        </p:txBody>
      </p:sp>
      <p:sp>
        <p:nvSpPr>
          <p:cNvPr id="6" name="TextBox 5">
            <a:extLst>
              <a:ext uri="{FF2B5EF4-FFF2-40B4-BE49-F238E27FC236}">
                <a16:creationId xmlns:a16="http://schemas.microsoft.com/office/drawing/2014/main" xmlns="" id="{53B7B010-2BCB-CF42-A555-DC3B463137B3}"/>
              </a:ext>
            </a:extLst>
          </p:cNvPr>
          <p:cNvSpPr txBox="1"/>
          <p:nvPr/>
        </p:nvSpPr>
        <p:spPr>
          <a:xfrm>
            <a:off x="501680" y="339551"/>
            <a:ext cx="3753328" cy="646331"/>
          </a:xfrm>
          <a:prstGeom prst="rect">
            <a:avLst/>
          </a:prstGeom>
          <a:solidFill>
            <a:srgbClr val="002060"/>
          </a:solidFill>
        </p:spPr>
        <p:txBody>
          <a:bodyPr wrap="square" rtlCol="0">
            <a:spAutoFit/>
          </a:bodyPr>
          <a:lstStyle/>
          <a:p>
            <a:r>
              <a:rPr lang="en-GB" sz="3600" b="1" dirty="0" smtClean="0">
                <a:solidFill>
                  <a:schemeClr val="bg1"/>
                </a:solidFill>
              </a:rPr>
              <a:t>MEMORY GAME</a:t>
            </a:r>
          </a:p>
        </p:txBody>
      </p:sp>
    </p:spTree>
    <p:extLst>
      <p:ext uri="{BB962C8B-B14F-4D97-AF65-F5344CB8AC3E}">
        <p14:creationId xmlns:p14="http://schemas.microsoft.com/office/powerpoint/2010/main" val="1349586019"/>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ChangeArrowheads="1"/>
          </p:cNvSpPr>
          <p:nvPr/>
        </p:nvSpPr>
        <p:spPr>
          <a:xfrm>
            <a:off x="547505" y="3176913"/>
            <a:ext cx="5151167" cy="1957459"/>
          </a:xfrm>
          <a:prstGeom prst="rect">
            <a:avLst/>
          </a:prstGeom>
          <a:noFill/>
          <a:ln w="28575">
            <a:noFill/>
            <a:miter lim="800000"/>
            <a:headEnd/>
            <a:tailEnd/>
          </a:ln>
        </p:spPr>
        <p:txBody>
          <a:bodyPr vert="horz" wrap="square" lIns="182880" tIns="91440" rIns="18288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3200" dirty="0" smtClean="0"/>
              <a:t> Involves </a:t>
            </a:r>
            <a:r>
              <a:rPr lang="en-US" sz="3200" dirty="0"/>
              <a:t>modification of information to fit the preferred </a:t>
            </a:r>
            <a:r>
              <a:rPr lang="en-US" sz="3200" dirty="0" smtClean="0"/>
              <a:t>format </a:t>
            </a:r>
            <a:r>
              <a:rPr lang="en-US" sz="3200" dirty="0"/>
              <a:t>of the memory system</a:t>
            </a:r>
          </a:p>
        </p:txBody>
      </p:sp>
      <p:sp>
        <p:nvSpPr>
          <p:cNvPr id="6" name="Text Box 2"/>
          <p:cNvSpPr txBox="1">
            <a:spLocks noChangeArrowheads="1"/>
          </p:cNvSpPr>
          <p:nvPr/>
        </p:nvSpPr>
        <p:spPr bwMode="auto">
          <a:xfrm>
            <a:off x="1621972" y="1508760"/>
            <a:ext cx="2209800" cy="827102"/>
          </a:xfrm>
          <a:prstGeom prst="rect">
            <a:avLst/>
          </a:prstGeom>
          <a:gradFill rotWithShape="0">
            <a:gsLst>
              <a:gs pos="0">
                <a:srgbClr val="00B0F0"/>
              </a:gs>
              <a:gs pos="100000">
                <a:srgbClr val="142E4C"/>
              </a:gs>
            </a:gsLst>
            <a:path path="shape">
              <a:fillToRect l="50000" t="50000" r="50000" b="50000"/>
            </a:path>
          </a:gradFill>
          <a:ln w="6350">
            <a:solidFill>
              <a:schemeClr val="tx1"/>
            </a:solidFill>
            <a:miter lim="800000"/>
            <a:headEnd/>
            <a:tailEnd/>
          </a:ln>
          <a:effectLst/>
        </p:spPr>
        <p:txBody>
          <a:bodyPr anchor="ctr"/>
          <a:lstStyle/>
          <a:p>
            <a:pPr algn="ctr">
              <a:spcBef>
                <a:spcPct val="50000"/>
              </a:spcBef>
            </a:pPr>
            <a:r>
              <a:rPr lang="en-US" sz="2800" b="1" i="1" dirty="0">
                <a:solidFill>
                  <a:schemeClr val="bg1"/>
                </a:solidFill>
                <a:effectLst>
                  <a:outerShdw blurRad="38100" dist="38100" dir="2700000" algn="tl">
                    <a:srgbClr val="000000"/>
                  </a:outerShdw>
                </a:effectLst>
                <a:latin typeface="Arial" panose="020B0604020202020204" pitchFamily="34" charset="0"/>
              </a:rPr>
              <a:t>Encoding</a:t>
            </a:r>
          </a:p>
        </p:txBody>
      </p:sp>
      <p:sp>
        <p:nvSpPr>
          <p:cNvPr id="7" name="Text Box 3"/>
          <p:cNvSpPr txBox="1">
            <a:spLocks noChangeArrowheads="1"/>
          </p:cNvSpPr>
          <p:nvPr/>
        </p:nvSpPr>
        <p:spPr bwMode="auto">
          <a:xfrm>
            <a:off x="4593772" y="1508760"/>
            <a:ext cx="2209800" cy="827102"/>
          </a:xfrm>
          <a:prstGeom prst="rect">
            <a:avLst/>
          </a:prstGeom>
          <a:solidFill>
            <a:srgbClr val="142E4C"/>
          </a:solidFill>
          <a:ln w="6350">
            <a:solidFill>
              <a:schemeClr val="tx1"/>
            </a:solidFill>
            <a:miter lim="800000"/>
            <a:headEnd/>
            <a:tailEnd/>
          </a:ln>
          <a:effectLst/>
        </p:spPr>
        <p:txBody>
          <a:bodyPr anchor="ctr"/>
          <a:lstStyle/>
          <a:p>
            <a:pPr algn="ctr">
              <a:spcBef>
                <a:spcPct val="50000"/>
              </a:spcBef>
            </a:pPr>
            <a:r>
              <a:rPr lang="en-US" sz="2800" b="1" dirty="0">
                <a:solidFill>
                  <a:schemeClr val="bg1">
                    <a:lumMod val="50000"/>
                  </a:schemeClr>
                </a:solidFill>
                <a:latin typeface="Arial" panose="020B0604020202020204" pitchFamily="34" charset="0"/>
              </a:rPr>
              <a:t>Storage</a:t>
            </a:r>
          </a:p>
        </p:txBody>
      </p:sp>
      <p:sp>
        <p:nvSpPr>
          <p:cNvPr id="8" name="Text Box 4"/>
          <p:cNvSpPr txBox="1">
            <a:spLocks noChangeArrowheads="1"/>
          </p:cNvSpPr>
          <p:nvPr/>
        </p:nvSpPr>
        <p:spPr bwMode="auto">
          <a:xfrm>
            <a:off x="7489372" y="1508760"/>
            <a:ext cx="2209800" cy="827102"/>
          </a:xfrm>
          <a:prstGeom prst="rect">
            <a:avLst/>
          </a:prstGeom>
          <a:solidFill>
            <a:srgbClr val="142E4C"/>
          </a:solidFill>
          <a:ln w="6350">
            <a:solidFill>
              <a:schemeClr val="tx1"/>
            </a:solidFill>
            <a:miter lim="800000"/>
            <a:headEnd/>
            <a:tailEnd/>
          </a:ln>
          <a:effectLst/>
        </p:spPr>
        <p:txBody>
          <a:bodyPr anchor="ctr"/>
          <a:lstStyle/>
          <a:p>
            <a:pPr algn="ctr">
              <a:spcBef>
                <a:spcPct val="50000"/>
              </a:spcBef>
            </a:pPr>
            <a:r>
              <a:rPr lang="en-US" sz="2800" b="1">
                <a:solidFill>
                  <a:schemeClr val="bg1">
                    <a:lumMod val="50000"/>
                  </a:schemeClr>
                </a:solidFill>
                <a:latin typeface="Arial" panose="020B0604020202020204" pitchFamily="34" charset="0"/>
              </a:rPr>
              <a:t>Retrieval</a:t>
            </a:r>
          </a:p>
        </p:txBody>
      </p:sp>
      <p:sp>
        <p:nvSpPr>
          <p:cNvPr id="9" name="Text Box 4"/>
          <p:cNvSpPr txBox="1">
            <a:spLocks noChangeArrowheads="1"/>
          </p:cNvSpPr>
          <p:nvPr/>
        </p:nvSpPr>
        <p:spPr bwMode="auto">
          <a:xfrm>
            <a:off x="6299063" y="5490628"/>
            <a:ext cx="426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dirty="0"/>
              <a:t>Typing info into a computer</a:t>
            </a:r>
          </a:p>
        </p:txBody>
      </p:sp>
      <p:pic>
        <p:nvPicPr>
          <p:cNvPr id="10" name="Picture 6" descr="pirate_typing_on_computer_hg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03863" y="2366428"/>
            <a:ext cx="3333750" cy="27835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53B7B010-2BCB-CF42-A555-DC3B463137B3}"/>
              </a:ext>
            </a:extLst>
          </p:cNvPr>
          <p:cNvSpPr txBox="1"/>
          <p:nvPr/>
        </p:nvSpPr>
        <p:spPr>
          <a:xfrm>
            <a:off x="501680" y="339551"/>
            <a:ext cx="8422864" cy="646331"/>
          </a:xfrm>
          <a:prstGeom prst="rect">
            <a:avLst/>
          </a:prstGeom>
          <a:solidFill>
            <a:srgbClr val="002060"/>
          </a:solidFill>
        </p:spPr>
        <p:txBody>
          <a:bodyPr wrap="square" rtlCol="0">
            <a:spAutoFit/>
          </a:bodyPr>
          <a:lstStyle/>
          <a:p>
            <a:r>
              <a:rPr lang="en-GB" sz="3600" b="1" dirty="0" smtClean="0">
                <a:solidFill>
                  <a:schemeClr val="bg1"/>
                </a:solidFill>
              </a:rPr>
              <a:t>MEMORY’S THREE BASIC FUNCTIONS</a:t>
            </a:r>
          </a:p>
        </p:txBody>
      </p:sp>
    </p:spTree>
    <p:extLst>
      <p:ext uri="{BB962C8B-B14F-4D97-AF65-F5344CB8AC3E}">
        <p14:creationId xmlns:p14="http://schemas.microsoft.com/office/powerpoint/2010/main" val="5024693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681" y="1548049"/>
            <a:ext cx="7891056" cy="3939540"/>
          </a:xfrm>
          <a:prstGeom prst="rect">
            <a:avLst/>
          </a:prstGeom>
          <a:noFill/>
        </p:spPr>
        <p:txBody>
          <a:bodyPr wrap="square" rtlCol="0">
            <a:spAutoFit/>
          </a:bodyPr>
          <a:lstStyle/>
          <a:p>
            <a:pPr marL="742950" indent="-742950">
              <a:buBlip>
                <a:blip r:embed="rId3"/>
              </a:buBlip>
            </a:pPr>
            <a:r>
              <a:rPr lang="en-GB" sz="3200" dirty="0"/>
              <a:t>What apprenticeships did you find</a:t>
            </a:r>
            <a:r>
              <a:rPr lang="en-GB" sz="3200" dirty="0" smtClean="0"/>
              <a:t>?</a:t>
            </a:r>
          </a:p>
          <a:p>
            <a:endParaRPr lang="en-GB" sz="3200" dirty="0"/>
          </a:p>
          <a:p>
            <a:pPr marL="742950" indent="-742950">
              <a:buBlip>
                <a:blip r:embed="rId3"/>
              </a:buBlip>
            </a:pPr>
            <a:r>
              <a:rPr lang="en-GB" sz="3200" dirty="0"/>
              <a:t>Why did it interest you</a:t>
            </a:r>
            <a:r>
              <a:rPr lang="en-GB" sz="3200" dirty="0" smtClean="0"/>
              <a:t>?</a:t>
            </a:r>
          </a:p>
          <a:p>
            <a:endParaRPr lang="en-GB" sz="3200" dirty="0"/>
          </a:p>
          <a:p>
            <a:pPr marL="742950" indent="-742950">
              <a:buBlip>
                <a:blip r:embed="rId3"/>
              </a:buBlip>
            </a:pPr>
            <a:r>
              <a:rPr lang="en-GB" sz="3200" dirty="0"/>
              <a:t>Who was the employer</a:t>
            </a:r>
            <a:r>
              <a:rPr lang="en-GB" sz="3200" dirty="0" smtClean="0"/>
              <a:t>?</a:t>
            </a:r>
          </a:p>
          <a:p>
            <a:endParaRPr lang="en-GB" sz="3200" dirty="0"/>
          </a:p>
          <a:p>
            <a:pPr marL="742950" indent="-742950">
              <a:buBlip>
                <a:blip r:embed="rId3"/>
              </a:buBlip>
            </a:pPr>
            <a:r>
              <a:rPr lang="en-GB" sz="3200" dirty="0"/>
              <a:t>Where was it?</a:t>
            </a:r>
          </a:p>
          <a:p>
            <a:endParaRPr lang="en-GB" sz="2600" dirty="0"/>
          </a:p>
        </p:txBody>
      </p:sp>
      <p:sp>
        <p:nvSpPr>
          <p:cNvPr id="5" name="TextBox 4">
            <a:extLst>
              <a:ext uri="{FF2B5EF4-FFF2-40B4-BE49-F238E27FC236}">
                <a16:creationId xmlns:a16="http://schemas.microsoft.com/office/drawing/2014/main" xmlns="" id="{53B7B010-2BCB-CF42-A555-DC3B463137B3}"/>
              </a:ext>
            </a:extLst>
          </p:cNvPr>
          <p:cNvSpPr txBox="1"/>
          <p:nvPr/>
        </p:nvSpPr>
        <p:spPr>
          <a:xfrm>
            <a:off x="501681" y="339551"/>
            <a:ext cx="2290288" cy="646331"/>
          </a:xfrm>
          <a:prstGeom prst="rect">
            <a:avLst/>
          </a:prstGeom>
          <a:solidFill>
            <a:srgbClr val="1D7CC7"/>
          </a:solidFill>
        </p:spPr>
        <p:txBody>
          <a:bodyPr wrap="square" rtlCol="0">
            <a:spAutoFit/>
          </a:bodyPr>
          <a:lstStyle/>
          <a:p>
            <a:r>
              <a:rPr lang="en-GB" sz="3600" b="1" dirty="0" smtClean="0">
                <a:solidFill>
                  <a:schemeClr val="bg1"/>
                </a:solidFill>
              </a:rPr>
              <a:t>CHECK IN</a:t>
            </a:r>
          </a:p>
        </p:txBody>
      </p:sp>
    </p:spTree>
    <p:extLst>
      <p:ext uri="{BB962C8B-B14F-4D97-AF65-F5344CB8AC3E}">
        <p14:creationId xmlns:p14="http://schemas.microsoft.com/office/powerpoint/2010/main" val="1205035523"/>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ChangeArrowheads="1"/>
          </p:cNvSpPr>
          <p:nvPr/>
        </p:nvSpPr>
        <p:spPr>
          <a:xfrm>
            <a:off x="1430383" y="3513039"/>
            <a:ext cx="4681292" cy="1514261"/>
          </a:xfrm>
          <a:prstGeom prst="rect">
            <a:avLst/>
          </a:prstGeom>
          <a:noFill/>
          <a:ln w="28575" cap="flat">
            <a:noFill/>
            <a:miter lim="800000"/>
            <a:headEnd/>
            <a:tailEnd/>
          </a:ln>
        </p:spPr>
        <p:txBody>
          <a:bodyPr vert="horz" wrap="square" lIns="182880" tIns="91440" rIns="18288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3200" dirty="0" smtClean="0"/>
              <a:t> Involves </a:t>
            </a:r>
            <a:r>
              <a:rPr lang="en-US" sz="3200" dirty="0"/>
              <a:t>retention of encoded material over time</a:t>
            </a:r>
          </a:p>
        </p:txBody>
      </p:sp>
      <p:sp>
        <p:nvSpPr>
          <p:cNvPr id="6" name="Text Box 2"/>
          <p:cNvSpPr txBox="1">
            <a:spLocks noChangeArrowheads="1"/>
          </p:cNvSpPr>
          <p:nvPr/>
        </p:nvSpPr>
        <p:spPr bwMode="auto">
          <a:xfrm>
            <a:off x="1430383" y="1613263"/>
            <a:ext cx="2209800" cy="990600"/>
          </a:xfrm>
          <a:prstGeom prst="rect">
            <a:avLst/>
          </a:prstGeom>
          <a:solidFill>
            <a:srgbClr val="142E4C"/>
          </a:solidFill>
          <a:ln w="6350">
            <a:solidFill>
              <a:schemeClr val="tx1"/>
            </a:solidFill>
            <a:miter lim="800000"/>
            <a:headEnd/>
            <a:tailEnd/>
          </a:ln>
          <a:effectLst/>
        </p:spPr>
        <p:txBody>
          <a:bodyPr anchor="ctr"/>
          <a:lstStyle/>
          <a:p>
            <a:pPr algn="ctr">
              <a:spcBef>
                <a:spcPct val="50000"/>
              </a:spcBef>
            </a:pPr>
            <a:r>
              <a:rPr lang="en-US" sz="2800" b="1">
                <a:solidFill>
                  <a:schemeClr val="bg1">
                    <a:lumMod val="50000"/>
                  </a:schemeClr>
                </a:solidFill>
                <a:latin typeface="Arial" panose="020B0604020202020204" pitchFamily="34" charset="0"/>
              </a:rPr>
              <a:t>Encoding</a:t>
            </a:r>
          </a:p>
        </p:txBody>
      </p:sp>
      <p:sp>
        <p:nvSpPr>
          <p:cNvPr id="7" name="Text Box 3"/>
          <p:cNvSpPr txBox="1">
            <a:spLocks noChangeArrowheads="1"/>
          </p:cNvSpPr>
          <p:nvPr/>
        </p:nvSpPr>
        <p:spPr bwMode="auto">
          <a:xfrm>
            <a:off x="4402183" y="1613263"/>
            <a:ext cx="2209800" cy="990600"/>
          </a:xfrm>
          <a:prstGeom prst="rect">
            <a:avLst/>
          </a:prstGeom>
          <a:gradFill rotWithShape="0">
            <a:gsLst>
              <a:gs pos="0">
                <a:srgbClr val="00B0F0"/>
              </a:gs>
              <a:gs pos="100000">
                <a:srgbClr val="142E4C"/>
              </a:gs>
            </a:gsLst>
            <a:path path="shape">
              <a:fillToRect l="50000" t="50000" r="50000" b="50000"/>
            </a:path>
          </a:gradFill>
          <a:ln w="6350">
            <a:solidFill>
              <a:schemeClr val="tx1"/>
            </a:solidFill>
            <a:miter lim="800000"/>
            <a:headEnd/>
            <a:tailEnd/>
          </a:ln>
          <a:effectLst/>
        </p:spPr>
        <p:txBody>
          <a:bodyPr anchor="ctr"/>
          <a:lstStyle/>
          <a:p>
            <a:pPr algn="ctr">
              <a:spcBef>
                <a:spcPct val="50000"/>
              </a:spcBef>
            </a:pPr>
            <a:r>
              <a:rPr lang="en-US" sz="2800" b="1" i="1">
                <a:solidFill>
                  <a:schemeClr val="bg1"/>
                </a:solidFill>
                <a:effectLst>
                  <a:outerShdw blurRad="38100" dist="38100" dir="2700000" algn="tl">
                    <a:srgbClr val="000000"/>
                  </a:outerShdw>
                </a:effectLst>
                <a:latin typeface="Arial" panose="020B0604020202020204" pitchFamily="34" charset="0"/>
              </a:rPr>
              <a:t>Storage</a:t>
            </a:r>
          </a:p>
        </p:txBody>
      </p:sp>
      <p:sp>
        <p:nvSpPr>
          <p:cNvPr id="8" name="Text Box 4"/>
          <p:cNvSpPr txBox="1">
            <a:spLocks noChangeArrowheads="1"/>
          </p:cNvSpPr>
          <p:nvPr/>
        </p:nvSpPr>
        <p:spPr bwMode="auto">
          <a:xfrm>
            <a:off x="7297783" y="1613263"/>
            <a:ext cx="2209800" cy="990600"/>
          </a:xfrm>
          <a:prstGeom prst="rect">
            <a:avLst/>
          </a:prstGeom>
          <a:solidFill>
            <a:srgbClr val="142E4C"/>
          </a:solidFill>
          <a:ln w="6350">
            <a:solidFill>
              <a:schemeClr val="tx1"/>
            </a:solidFill>
            <a:miter lim="800000"/>
            <a:headEnd/>
            <a:tailEnd/>
          </a:ln>
          <a:effectLst/>
        </p:spPr>
        <p:txBody>
          <a:bodyPr anchor="ctr"/>
          <a:lstStyle/>
          <a:p>
            <a:pPr algn="ctr">
              <a:spcBef>
                <a:spcPct val="50000"/>
              </a:spcBef>
            </a:pPr>
            <a:r>
              <a:rPr lang="en-US" sz="2800" b="1" dirty="0">
                <a:solidFill>
                  <a:schemeClr val="bg1">
                    <a:lumMod val="50000"/>
                  </a:schemeClr>
                </a:solidFill>
                <a:latin typeface="Arial" panose="020B0604020202020204" pitchFamily="34" charset="0"/>
              </a:rPr>
              <a:t>Retrieval</a:t>
            </a:r>
          </a:p>
        </p:txBody>
      </p:sp>
      <p:sp>
        <p:nvSpPr>
          <p:cNvPr id="9" name="Text Box 4"/>
          <p:cNvSpPr txBox="1">
            <a:spLocks noChangeArrowheads="1"/>
          </p:cNvSpPr>
          <p:nvPr/>
        </p:nvSpPr>
        <p:spPr bwMode="auto">
          <a:xfrm>
            <a:off x="6820943" y="5020721"/>
            <a:ext cx="33686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800" dirty="0"/>
              <a:t>Pressing Ctrl S and saving the info.</a:t>
            </a:r>
            <a:endParaRPr lang="en-US" dirty="0"/>
          </a:p>
        </p:txBody>
      </p:sp>
      <p:pic>
        <p:nvPicPr>
          <p:cNvPr id="10" name="Picture 6" descr="save_md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86594" y="2981462"/>
            <a:ext cx="2895600" cy="18097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53B7B010-2BCB-CF42-A555-DC3B463137B3}"/>
              </a:ext>
            </a:extLst>
          </p:cNvPr>
          <p:cNvSpPr txBox="1"/>
          <p:nvPr/>
        </p:nvSpPr>
        <p:spPr>
          <a:xfrm>
            <a:off x="501680" y="339551"/>
            <a:ext cx="8422864" cy="646331"/>
          </a:xfrm>
          <a:prstGeom prst="rect">
            <a:avLst/>
          </a:prstGeom>
          <a:solidFill>
            <a:srgbClr val="002060"/>
          </a:solidFill>
        </p:spPr>
        <p:txBody>
          <a:bodyPr wrap="square" rtlCol="0">
            <a:spAutoFit/>
          </a:bodyPr>
          <a:lstStyle/>
          <a:p>
            <a:r>
              <a:rPr lang="en-GB" sz="3600" b="1" dirty="0" smtClean="0">
                <a:solidFill>
                  <a:schemeClr val="bg1"/>
                </a:solidFill>
              </a:rPr>
              <a:t>MEMORY’S THREE BASIC FUNCTIONS</a:t>
            </a:r>
          </a:p>
        </p:txBody>
      </p:sp>
    </p:spTree>
    <p:extLst>
      <p:ext uri="{BB962C8B-B14F-4D97-AF65-F5344CB8AC3E}">
        <p14:creationId xmlns:p14="http://schemas.microsoft.com/office/powerpoint/2010/main" val="41825741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ChangeArrowheads="1"/>
          </p:cNvSpPr>
          <p:nvPr/>
        </p:nvSpPr>
        <p:spPr>
          <a:xfrm>
            <a:off x="1379504" y="3685065"/>
            <a:ext cx="4453792" cy="1348061"/>
          </a:xfrm>
          <a:prstGeom prst="rect">
            <a:avLst/>
          </a:prstGeom>
          <a:noFill/>
          <a:ln w="28575" cap="flat">
            <a:noFill/>
            <a:miter lim="800000"/>
            <a:headEnd/>
            <a:tailEnd/>
          </a:ln>
        </p:spPr>
        <p:txBody>
          <a:bodyPr vert="horz" wrap="square" lIns="182880" tIns="91440" rIns="18288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smtClean="0"/>
              <a:t> Involves </a:t>
            </a:r>
            <a:r>
              <a:rPr lang="en-US" dirty="0"/>
              <a:t>the location and recovery of information from memory</a:t>
            </a:r>
          </a:p>
        </p:txBody>
      </p:sp>
      <p:sp>
        <p:nvSpPr>
          <p:cNvPr id="6" name="Text Box 2"/>
          <p:cNvSpPr txBox="1">
            <a:spLocks noChangeArrowheads="1"/>
          </p:cNvSpPr>
          <p:nvPr/>
        </p:nvSpPr>
        <p:spPr bwMode="auto">
          <a:xfrm>
            <a:off x="1552303" y="1935480"/>
            <a:ext cx="2209800" cy="990600"/>
          </a:xfrm>
          <a:prstGeom prst="rect">
            <a:avLst/>
          </a:prstGeom>
          <a:solidFill>
            <a:srgbClr val="142E4C"/>
          </a:solidFill>
          <a:ln w="6350">
            <a:solidFill>
              <a:schemeClr val="tx1"/>
            </a:solidFill>
            <a:miter lim="800000"/>
            <a:headEnd/>
            <a:tailEnd/>
          </a:ln>
          <a:effectLst/>
        </p:spPr>
        <p:txBody>
          <a:bodyPr anchor="ctr"/>
          <a:lstStyle/>
          <a:p>
            <a:pPr algn="ctr">
              <a:spcBef>
                <a:spcPct val="50000"/>
              </a:spcBef>
            </a:pPr>
            <a:r>
              <a:rPr lang="en-US" sz="2800" b="1">
                <a:solidFill>
                  <a:schemeClr val="bg1">
                    <a:lumMod val="50000"/>
                  </a:schemeClr>
                </a:solidFill>
                <a:latin typeface="Arial" panose="020B0604020202020204" pitchFamily="34" charset="0"/>
              </a:rPr>
              <a:t>Encoding</a:t>
            </a:r>
          </a:p>
        </p:txBody>
      </p:sp>
      <p:sp>
        <p:nvSpPr>
          <p:cNvPr id="7" name="Text Box 3"/>
          <p:cNvSpPr txBox="1">
            <a:spLocks noChangeArrowheads="1"/>
          </p:cNvSpPr>
          <p:nvPr/>
        </p:nvSpPr>
        <p:spPr bwMode="auto">
          <a:xfrm>
            <a:off x="4524103" y="1935480"/>
            <a:ext cx="2209800" cy="990600"/>
          </a:xfrm>
          <a:prstGeom prst="rect">
            <a:avLst/>
          </a:prstGeom>
          <a:solidFill>
            <a:srgbClr val="142E4C"/>
          </a:solidFill>
          <a:ln w="6350">
            <a:solidFill>
              <a:schemeClr val="tx1"/>
            </a:solidFill>
            <a:miter lim="800000"/>
            <a:headEnd/>
            <a:tailEnd/>
          </a:ln>
          <a:effectLst/>
        </p:spPr>
        <p:txBody>
          <a:bodyPr anchor="ctr"/>
          <a:lstStyle/>
          <a:p>
            <a:pPr algn="ctr">
              <a:spcBef>
                <a:spcPct val="50000"/>
              </a:spcBef>
            </a:pPr>
            <a:r>
              <a:rPr lang="en-US" sz="2800" b="1" dirty="0">
                <a:solidFill>
                  <a:schemeClr val="bg1">
                    <a:lumMod val="50000"/>
                  </a:schemeClr>
                </a:solidFill>
                <a:latin typeface="Arial" panose="020B0604020202020204" pitchFamily="34" charset="0"/>
              </a:rPr>
              <a:t>Storage</a:t>
            </a:r>
          </a:p>
        </p:txBody>
      </p:sp>
      <p:sp>
        <p:nvSpPr>
          <p:cNvPr id="8" name="Text Box 4"/>
          <p:cNvSpPr txBox="1">
            <a:spLocks noChangeArrowheads="1"/>
          </p:cNvSpPr>
          <p:nvPr/>
        </p:nvSpPr>
        <p:spPr bwMode="auto">
          <a:xfrm>
            <a:off x="7419703" y="1935480"/>
            <a:ext cx="2209800" cy="990600"/>
          </a:xfrm>
          <a:prstGeom prst="rect">
            <a:avLst/>
          </a:prstGeom>
          <a:gradFill rotWithShape="0">
            <a:gsLst>
              <a:gs pos="0">
                <a:srgbClr val="00B0F0"/>
              </a:gs>
              <a:gs pos="100000">
                <a:srgbClr val="142E4C"/>
              </a:gs>
            </a:gsLst>
            <a:path path="shape">
              <a:fillToRect l="50000" t="50000" r="50000" b="50000"/>
            </a:path>
          </a:gradFill>
          <a:ln w="6350">
            <a:solidFill>
              <a:schemeClr val="tx1"/>
            </a:solidFill>
            <a:miter lim="800000"/>
            <a:headEnd/>
            <a:tailEnd/>
          </a:ln>
          <a:effectLst/>
        </p:spPr>
        <p:txBody>
          <a:bodyPr anchor="ctr"/>
          <a:lstStyle/>
          <a:p>
            <a:pPr algn="ctr">
              <a:spcBef>
                <a:spcPct val="50000"/>
              </a:spcBef>
            </a:pPr>
            <a:r>
              <a:rPr lang="en-US" sz="2800" b="1" i="1">
                <a:solidFill>
                  <a:schemeClr val="bg1"/>
                </a:solidFill>
                <a:effectLst>
                  <a:outerShdw blurRad="38100" dist="38100" dir="2700000" algn="tl">
                    <a:srgbClr val="000000"/>
                  </a:outerShdw>
                </a:effectLst>
                <a:latin typeface="Arial" panose="020B0604020202020204" pitchFamily="34" charset="0"/>
              </a:rPr>
              <a:t>Retrieval</a:t>
            </a:r>
          </a:p>
        </p:txBody>
      </p:sp>
      <p:sp>
        <p:nvSpPr>
          <p:cNvPr id="9" name="Text Box 4"/>
          <p:cNvSpPr txBox="1">
            <a:spLocks noChangeArrowheads="1"/>
          </p:cNvSpPr>
          <p:nvPr/>
        </p:nvSpPr>
        <p:spPr bwMode="auto">
          <a:xfrm>
            <a:off x="8766516" y="3913926"/>
            <a:ext cx="28208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800" dirty="0"/>
              <a:t>Finding your document and opening it up.</a:t>
            </a:r>
            <a:endParaRPr lang="en-US" dirty="0"/>
          </a:p>
        </p:txBody>
      </p:sp>
      <p:pic>
        <p:nvPicPr>
          <p:cNvPr id="10" name="Picture 6" descr="pengui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86841" y="2926080"/>
            <a:ext cx="2913017" cy="2913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53B7B010-2BCB-CF42-A555-DC3B463137B3}"/>
              </a:ext>
            </a:extLst>
          </p:cNvPr>
          <p:cNvSpPr txBox="1"/>
          <p:nvPr/>
        </p:nvSpPr>
        <p:spPr>
          <a:xfrm>
            <a:off x="501680" y="339551"/>
            <a:ext cx="8422864" cy="646331"/>
          </a:xfrm>
          <a:prstGeom prst="rect">
            <a:avLst/>
          </a:prstGeom>
          <a:solidFill>
            <a:srgbClr val="002060"/>
          </a:solidFill>
        </p:spPr>
        <p:txBody>
          <a:bodyPr wrap="square" rtlCol="0">
            <a:spAutoFit/>
          </a:bodyPr>
          <a:lstStyle/>
          <a:p>
            <a:r>
              <a:rPr lang="en-GB" sz="3600" b="1" dirty="0" smtClean="0">
                <a:solidFill>
                  <a:schemeClr val="bg1"/>
                </a:solidFill>
              </a:rPr>
              <a:t>MEMORY’S THREE BASIC FUNCTIONS</a:t>
            </a:r>
          </a:p>
        </p:txBody>
      </p:sp>
    </p:spTree>
    <p:extLst>
      <p:ext uri="{BB962C8B-B14F-4D97-AF65-F5344CB8AC3E}">
        <p14:creationId xmlns:p14="http://schemas.microsoft.com/office/powerpoint/2010/main" val="35238803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123" y="1149189"/>
            <a:ext cx="8478198" cy="4832092"/>
          </a:xfrm>
          <a:prstGeom prst="rect">
            <a:avLst/>
          </a:prstGeom>
        </p:spPr>
        <p:txBody>
          <a:bodyPr wrap="square">
            <a:spAutoFit/>
          </a:bodyPr>
          <a:lstStyle/>
          <a:p>
            <a:r>
              <a:rPr lang="en-GB" sz="2800" dirty="0"/>
              <a:t>You will be assigned a student from the handout which you need to help with their university choices </a:t>
            </a:r>
          </a:p>
          <a:p>
            <a:r>
              <a:rPr lang="en-GB" sz="2800" dirty="0"/>
              <a:t>Your poster must include</a:t>
            </a:r>
            <a:r>
              <a:rPr lang="en-GB" sz="2800" dirty="0" smtClean="0"/>
              <a:t>:</a:t>
            </a:r>
          </a:p>
          <a:p>
            <a:r>
              <a:rPr lang="en-GB" sz="2800" dirty="0" smtClean="0"/>
              <a:t> </a:t>
            </a:r>
            <a:endParaRPr lang="en-GB" sz="2800" dirty="0"/>
          </a:p>
          <a:p>
            <a:r>
              <a:rPr lang="en-GB" sz="2800" dirty="0"/>
              <a:t>1) Short introduction on the university (where is it and a fact about it)</a:t>
            </a:r>
          </a:p>
          <a:p>
            <a:r>
              <a:rPr lang="en-GB" sz="2800" dirty="0"/>
              <a:t>2) What course have you decided for your person and why?</a:t>
            </a:r>
          </a:p>
          <a:p>
            <a:r>
              <a:rPr lang="en-GB" sz="2800" dirty="0"/>
              <a:t>3) What support is there available for them?</a:t>
            </a:r>
          </a:p>
          <a:p>
            <a:endParaRPr lang="en-GB" sz="2800" dirty="0"/>
          </a:p>
          <a:p>
            <a:r>
              <a:rPr lang="en-GB" sz="2800" b="1" i="1" dirty="0"/>
              <a:t>You can be creative about your person!</a:t>
            </a:r>
          </a:p>
        </p:txBody>
      </p:sp>
      <p:pic>
        <p:nvPicPr>
          <p:cNvPr id="5" name="Picture 4"/>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8422" t="30963" r="38577" b="22238"/>
          <a:stretch/>
        </p:blipFill>
        <p:spPr bwMode="auto">
          <a:xfrm>
            <a:off x="8019638" y="4021379"/>
            <a:ext cx="1729740" cy="197929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1878" t="35981" r="40306" b="24528"/>
          <a:stretch/>
        </p:blipFill>
        <p:spPr bwMode="auto">
          <a:xfrm>
            <a:off x="8536897" y="1670590"/>
            <a:ext cx="1699260" cy="211836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3741" t="37109" r="40438" b="22001"/>
          <a:stretch/>
        </p:blipFill>
        <p:spPr bwMode="auto">
          <a:xfrm flipH="1">
            <a:off x="10344226" y="1142363"/>
            <a:ext cx="1535205" cy="225933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7359" t="32855" r="35919" b="21528"/>
          <a:stretch/>
        </p:blipFill>
        <p:spPr bwMode="auto">
          <a:xfrm flipH="1">
            <a:off x="9749378" y="3401693"/>
            <a:ext cx="2238122" cy="2214739"/>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xmlns="" id="{53B7B010-2BCB-CF42-A555-DC3B463137B3}"/>
              </a:ext>
            </a:extLst>
          </p:cNvPr>
          <p:cNvSpPr txBox="1"/>
          <p:nvPr/>
        </p:nvSpPr>
        <p:spPr>
          <a:xfrm>
            <a:off x="501680" y="339551"/>
            <a:ext cx="4667728" cy="646331"/>
          </a:xfrm>
          <a:prstGeom prst="rect">
            <a:avLst/>
          </a:prstGeom>
          <a:solidFill>
            <a:srgbClr val="002060"/>
          </a:solidFill>
        </p:spPr>
        <p:txBody>
          <a:bodyPr wrap="square" rtlCol="0">
            <a:spAutoFit/>
          </a:bodyPr>
          <a:lstStyle/>
          <a:p>
            <a:r>
              <a:rPr lang="en-GB" sz="3600" b="1" dirty="0" smtClean="0">
                <a:solidFill>
                  <a:schemeClr val="bg1"/>
                </a:solidFill>
              </a:rPr>
              <a:t>5 MINUTE POSTERS</a:t>
            </a:r>
          </a:p>
        </p:txBody>
      </p:sp>
    </p:spTree>
    <p:extLst>
      <p:ext uri="{BB962C8B-B14F-4D97-AF65-F5344CB8AC3E}">
        <p14:creationId xmlns:p14="http://schemas.microsoft.com/office/powerpoint/2010/main" val="4021479528"/>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805" y="1340503"/>
            <a:ext cx="4874777" cy="2350781"/>
          </a:xfrm>
          <a:prstGeom prst="rect">
            <a:avLst/>
          </a:prstGeom>
        </p:spPr>
      </p:pic>
      <p:sp>
        <p:nvSpPr>
          <p:cNvPr id="6" name="TextBox 5"/>
          <p:cNvSpPr txBox="1"/>
          <p:nvPr/>
        </p:nvSpPr>
        <p:spPr>
          <a:xfrm>
            <a:off x="501680" y="1340503"/>
            <a:ext cx="5935696" cy="2923877"/>
          </a:xfrm>
          <a:prstGeom prst="rect">
            <a:avLst/>
          </a:prstGeom>
          <a:noFill/>
        </p:spPr>
        <p:txBody>
          <a:bodyPr wrap="square" rtlCol="0">
            <a:spAutoFit/>
          </a:bodyPr>
          <a:lstStyle/>
          <a:p>
            <a:r>
              <a:rPr lang="en-GB" sz="2800" b="1" dirty="0"/>
              <a:t>Task:</a:t>
            </a:r>
          </a:p>
          <a:p>
            <a:endParaRPr lang="en-GB" sz="2600" b="1" dirty="0"/>
          </a:p>
          <a:p>
            <a:r>
              <a:rPr lang="en-GB" sz="2600" dirty="0"/>
              <a:t>Line up without communicating verbally with each other. </a:t>
            </a:r>
            <a:endParaRPr lang="en-GB" sz="2600" dirty="0" smtClean="0"/>
          </a:p>
          <a:p>
            <a:endParaRPr lang="en-GB" sz="2600" dirty="0"/>
          </a:p>
          <a:p>
            <a:r>
              <a:rPr lang="en-GB" sz="2600" dirty="0"/>
              <a:t>Get in order of who's birthday comes first, starting with January.</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623" y="3937365"/>
            <a:ext cx="2551449" cy="2329969"/>
          </a:xfrm>
          <a:prstGeom prst="rect">
            <a:avLst/>
          </a:prstGeom>
        </p:spPr>
      </p:pic>
      <p:sp>
        <p:nvSpPr>
          <p:cNvPr id="8" name="TextBox 7">
            <a:extLst>
              <a:ext uri="{FF2B5EF4-FFF2-40B4-BE49-F238E27FC236}">
                <a16:creationId xmlns:a16="http://schemas.microsoft.com/office/drawing/2014/main" xmlns="" id="{53B7B010-2BCB-CF42-A555-DC3B463137B3}"/>
              </a:ext>
            </a:extLst>
          </p:cNvPr>
          <p:cNvSpPr txBox="1"/>
          <p:nvPr/>
        </p:nvSpPr>
        <p:spPr>
          <a:xfrm>
            <a:off x="501680" y="339551"/>
            <a:ext cx="3753328" cy="646331"/>
          </a:xfrm>
          <a:prstGeom prst="rect">
            <a:avLst/>
          </a:prstGeom>
          <a:solidFill>
            <a:srgbClr val="002060"/>
          </a:solidFill>
        </p:spPr>
        <p:txBody>
          <a:bodyPr wrap="square" rtlCol="0">
            <a:spAutoFit/>
          </a:bodyPr>
          <a:lstStyle/>
          <a:p>
            <a:r>
              <a:rPr lang="en-GB" sz="3600" b="1" dirty="0" smtClean="0">
                <a:solidFill>
                  <a:schemeClr val="bg1"/>
                </a:solidFill>
              </a:rPr>
              <a:t>NO SPEAKING!!!</a:t>
            </a:r>
          </a:p>
        </p:txBody>
      </p:sp>
    </p:spTree>
    <p:extLst>
      <p:ext uri="{BB962C8B-B14F-4D97-AF65-F5344CB8AC3E}">
        <p14:creationId xmlns:p14="http://schemas.microsoft.com/office/powerpoint/2010/main" val="3446341442"/>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01679" y="1816609"/>
            <a:ext cx="10044401" cy="3396566"/>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b="1" dirty="0"/>
              <a:t>Lecture</a:t>
            </a:r>
            <a:r>
              <a:rPr lang="en-GB" dirty="0"/>
              <a:t>: Structured session taken by the lecturer, usually 30-100 students take part</a:t>
            </a:r>
            <a:br>
              <a:rPr lang="en-GB" dirty="0"/>
            </a:br>
            <a:endParaRPr lang="en-GB" dirty="0"/>
          </a:p>
          <a:p>
            <a:pPr marL="457200" indent="-457200">
              <a:buFont typeface="+mj-lt"/>
              <a:buAutoNum type="arabicPeriod"/>
            </a:pPr>
            <a:r>
              <a:rPr lang="en-GB" b="1" dirty="0"/>
              <a:t>Seminar</a:t>
            </a:r>
            <a:r>
              <a:rPr lang="en-GB" dirty="0"/>
              <a:t>: Semi-structured and more interaction, usually 10-30 students take part</a:t>
            </a:r>
            <a:br>
              <a:rPr lang="en-GB" dirty="0"/>
            </a:br>
            <a:endParaRPr lang="en-GB" dirty="0"/>
          </a:p>
          <a:p>
            <a:pPr marL="457200" indent="-457200">
              <a:buFont typeface="+mj-lt"/>
              <a:buAutoNum type="arabicPeriod"/>
            </a:pPr>
            <a:r>
              <a:rPr lang="en-GB" b="1" dirty="0"/>
              <a:t>Tutorial</a:t>
            </a:r>
            <a:r>
              <a:rPr lang="en-GB" dirty="0"/>
              <a:t>: Relatively informal, specific topic and can be lead by students needs, usually 1-5 student take part</a:t>
            </a:r>
          </a:p>
        </p:txBody>
      </p:sp>
      <p:sp>
        <p:nvSpPr>
          <p:cNvPr id="6" name="TextBox 5">
            <a:extLst>
              <a:ext uri="{FF2B5EF4-FFF2-40B4-BE49-F238E27FC236}">
                <a16:creationId xmlns:a16="http://schemas.microsoft.com/office/drawing/2014/main" xmlns="" id="{53B7B010-2BCB-CF42-A555-DC3B463137B3}"/>
              </a:ext>
            </a:extLst>
          </p:cNvPr>
          <p:cNvSpPr txBox="1"/>
          <p:nvPr/>
        </p:nvSpPr>
        <p:spPr>
          <a:xfrm>
            <a:off x="501680" y="339551"/>
            <a:ext cx="8520400" cy="646331"/>
          </a:xfrm>
          <a:prstGeom prst="rect">
            <a:avLst/>
          </a:prstGeom>
          <a:solidFill>
            <a:srgbClr val="002060"/>
          </a:solidFill>
        </p:spPr>
        <p:txBody>
          <a:bodyPr wrap="square" rtlCol="0">
            <a:spAutoFit/>
          </a:bodyPr>
          <a:lstStyle/>
          <a:p>
            <a:r>
              <a:rPr lang="en-GB" sz="3600" b="1" dirty="0" smtClean="0">
                <a:solidFill>
                  <a:schemeClr val="bg1"/>
                </a:solidFill>
              </a:rPr>
              <a:t>3 TYPES OF LEARNING AT UNIVERSITY</a:t>
            </a:r>
          </a:p>
        </p:txBody>
      </p:sp>
    </p:spTree>
    <p:extLst>
      <p:ext uri="{BB962C8B-B14F-4D97-AF65-F5344CB8AC3E}">
        <p14:creationId xmlns:p14="http://schemas.microsoft.com/office/powerpoint/2010/main" val="15277934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114" y="1983712"/>
            <a:ext cx="8270504" cy="2862322"/>
          </a:xfrm>
          <a:prstGeom prst="rect">
            <a:avLst/>
          </a:prstGeom>
        </p:spPr>
        <p:txBody>
          <a:bodyPr wrap="square">
            <a:spAutoFit/>
          </a:bodyPr>
          <a:lstStyle/>
          <a:p>
            <a:r>
              <a:rPr lang="en-GB" sz="3000" dirty="0"/>
              <a:t>So today you have done a presentation about a university student, practiced communication and learnt about memory. </a:t>
            </a:r>
          </a:p>
          <a:p>
            <a:endParaRPr lang="en-GB" sz="3000" dirty="0"/>
          </a:p>
          <a:p>
            <a:r>
              <a:rPr lang="en-GB" sz="3000" dirty="0"/>
              <a:t>Which one </a:t>
            </a:r>
            <a:r>
              <a:rPr lang="en-GB" sz="3000" dirty="0" smtClean="0"/>
              <a:t>was like a lecture</a:t>
            </a:r>
            <a:r>
              <a:rPr lang="en-GB" sz="3000" dirty="0"/>
              <a:t>, seminar and tutorial?</a:t>
            </a:r>
          </a:p>
        </p:txBody>
      </p:sp>
      <p:sp>
        <p:nvSpPr>
          <p:cNvPr id="4" name="TextBox 3">
            <a:extLst>
              <a:ext uri="{FF2B5EF4-FFF2-40B4-BE49-F238E27FC236}">
                <a16:creationId xmlns:a16="http://schemas.microsoft.com/office/drawing/2014/main" xmlns="" id="{53B7B010-2BCB-CF42-A555-DC3B463137B3}"/>
              </a:ext>
            </a:extLst>
          </p:cNvPr>
          <p:cNvSpPr txBox="1"/>
          <p:nvPr/>
        </p:nvSpPr>
        <p:spPr>
          <a:xfrm>
            <a:off x="501680" y="339551"/>
            <a:ext cx="8520400" cy="646331"/>
          </a:xfrm>
          <a:prstGeom prst="rect">
            <a:avLst/>
          </a:prstGeom>
          <a:solidFill>
            <a:srgbClr val="002060"/>
          </a:solidFill>
        </p:spPr>
        <p:txBody>
          <a:bodyPr wrap="square" rtlCol="0">
            <a:spAutoFit/>
          </a:bodyPr>
          <a:lstStyle/>
          <a:p>
            <a:r>
              <a:rPr lang="en-GB" sz="3600" b="1" dirty="0" smtClean="0">
                <a:solidFill>
                  <a:schemeClr val="bg1"/>
                </a:solidFill>
              </a:rPr>
              <a:t>3 TYPES OF LEARNING AT UNIVERSITY</a:t>
            </a:r>
          </a:p>
        </p:txBody>
      </p:sp>
    </p:spTree>
    <p:extLst>
      <p:ext uri="{BB962C8B-B14F-4D97-AF65-F5344CB8AC3E}">
        <p14:creationId xmlns:p14="http://schemas.microsoft.com/office/powerpoint/2010/main" val="2330827559"/>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01679" y="1288629"/>
          <a:ext cx="11497490" cy="5400146"/>
        </p:xfrm>
        <a:graphic>
          <a:graphicData uri="http://schemas.openxmlformats.org/drawingml/2006/table">
            <a:tbl>
              <a:tblPr firstRow="1" bandRow="1">
                <a:tableStyleId>{5C22544A-7EE6-4342-B048-85BDC9FD1C3A}</a:tableStyleId>
              </a:tblPr>
              <a:tblGrid>
                <a:gridCol w="2299498">
                  <a:extLst>
                    <a:ext uri="{9D8B030D-6E8A-4147-A177-3AD203B41FA5}">
                      <a16:colId xmlns:a16="http://schemas.microsoft.com/office/drawing/2014/main" xmlns="" val="4110161689"/>
                    </a:ext>
                  </a:extLst>
                </a:gridCol>
                <a:gridCol w="2299498">
                  <a:extLst>
                    <a:ext uri="{9D8B030D-6E8A-4147-A177-3AD203B41FA5}">
                      <a16:colId xmlns:a16="http://schemas.microsoft.com/office/drawing/2014/main" xmlns="" val="572031688"/>
                    </a:ext>
                  </a:extLst>
                </a:gridCol>
                <a:gridCol w="2299498">
                  <a:extLst>
                    <a:ext uri="{9D8B030D-6E8A-4147-A177-3AD203B41FA5}">
                      <a16:colId xmlns:a16="http://schemas.microsoft.com/office/drawing/2014/main" xmlns="" val="3615543325"/>
                    </a:ext>
                  </a:extLst>
                </a:gridCol>
                <a:gridCol w="2299498">
                  <a:extLst>
                    <a:ext uri="{9D8B030D-6E8A-4147-A177-3AD203B41FA5}">
                      <a16:colId xmlns:a16="http://schemas.microsoft.com/office/drawing/2014/main" xmlns="" val="1991763794"/>
                    </a:ext>
                  </a:extLst>
                </a:gridCol>
                <a:gridCol w="2299498">
                  <a:extLst>
                    <a:ext uri="{9D8B030D-6E8A-4147-A177-3AD203B41FA5}">
                      <a16:colId xmlns:a16="http://schemas.microsoft.com/office/drawing/2014/main" xmlns="" val="644385810"/>
                    </a:ext>
                  </a:extLst>
                </a:gridCol>
              </a:tblGrid>
              <a:tr h="714286">
                <a:tc>
                  <a:txBody>
                    <a:bodyPr/>
                    <a:lstStyle/>
                    <a:p>
                      <a:pPr algn="ctr"/>
                      <a:r>
                        <a:rPr lang="en-GB" sz="2800" dirty="0"/>
                        <a:t>Monday</a:t>
                      </a:r>
                    </a:p>
                  </a:txBody>
                  <a:tcPr/>
                </a:tc>
                <a:tc>
                  <a:txBody>
                    <a:bodyPr/>
                    <a:lstStyle/>
                    <a:p>
                      <a:pPr algn="ctr"/>
                      <a:r>
                        <a:rPr lang="en-GB" sz="2800" dirty="0"/>
                        <a:t>Tuesday</a:t>
                      </a:r>
                    </a:p>
                  </a:txBody>
                  <a:tcPr/>
                </a:tc>
                <a:tc>
                  <a:txBody>
                    <a:bodyPr/>
                    <a:lstStyle/>
                    <a:p>
                      <a:pPr algn="ctr"/>
                      <a:r>
                        <a:rPr lang="en-GB" sz="2800" dirty="0"/>
                        <a:t>Wednesday</a:t>
                      </a:r>
                    </a:p>
                  </a:txBody>
                  <a:tcPr/>
                </a:tc>
                <a:tc>
                  <a:txBody>
                    <a:bodyPr/>
                    <a:lstStyle/>
                    <a:p>
                      <a:pPr algn="ctr"/>
                      <a:r>
                        <a:rPr lang="en-GB" sz="2800" dirty="0"/>
                        <a:t>Thursday</a:t>
                      </a:r>
                    </a:p>
                  </a:txBody>
                  <a:tcPr/>
                </a:tc>
                <a:tc>
                  <a:txBody>
                    <a:bodyPr/>
                    <a:lstStyle/>
                    <a:p>
                      <a:pPr algn="ctr"/>
                      <a:r>
                        <a:rPr lang="en-GB" sz="2800" dirty="0"/>
                        <a:t>Friday</a:t>
                      </a:r>
                    </a:p>
                  </a:txBody>
                  <a:tcPr/>
                </a:tc>
                <a:extLst>
                  <a:ext uri="{0D108BD9-81ED-4DB2-BD59-A6C34878D82A}">
                    <a16:rowId xmlns:a16="http://schemas.microsoft.com/office/drawing/2014/main" xmlns="" val="3235342271"/>
                  </a:ext>
                </a:extLst>
              </a:tr>
              <a:tr h="714286">
                <a:tc>
                  <a:txBody>
                    <a:bodyPr/>
                    <a:lstStyle/>
                    <a:p>
                      <a:pPr algn="ctr"/>
                      <a:endParaRPr lang="en-GB"/>
                    </a:p>
                  </a:txBody>
                  <a:tcPr/>
                </a:tc>
                <a:tc>
                  <a:txBody>
                    <a:bodyPr/>
                    <a:lstStyle/>
                    <a:p>
                      <a:pPr algn="ctr"/>
                      <a:r>
                        <a:rPr lang="en-GB" b="1" dirty="0"/>
                        <a:t>9-11</a:t>
                      </a:r>
                      <a:r>
                        <a:rPr lang="en-GB" dirty="0"/>
                        <a:t> Sports Psychology Lab</a:t>
                      </a:r>
                    </a:p>
                  </a:txBody>
                  <a:tcPr/>
                </a:tc>
                <a:tc>
                  <a:txBody>
                    <a:bodyPr/>
                    <a:lstStyle/>
                    <a:p>
                      <a:pPr algn="ctr"/>
                      <a:r>
                        <a:rPr lang="en-GB" b="1" dirty="0"/>
                        <a:t>9-10 </a:t>
                      </a:r>
                      <a:r>
                        <a:rPr lang="en-GB" b="0" dirty="0"/>
                        <a:t>Clinical</a:t>
                      </a:r>
                      <a:r>
                        <a:rPr lang="en-GB" b="0" baseline="0" dirty="0"/>
                        <a:t> Psychology Seminar</a:t>
                      </a:r>
                      <a:endParaRPr lang="en-GB" b="0"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2848076198"/>
                  </a:ext>
                </a:extLst>
              </a:tr>
              <a:tr h="714286">
                <a:tc>
                  <a:txBody>
                    <a:bodyPr/>
                    <a:lstStyle/>
                    <a:p>
                      <a:pPr algn="ctr"/>
                      <a:r>
                        <a:rPr lang="en-GB" b="1" dirty="0"/>
                        <a:t>11-1</a:t>
                      </a:r>
                      <a:r>
                        <a:rPr lang="en-GB" baseline="0" dirty="0"/>
                        <a:t> Forensic Psychology Lecture</a:t>
                      </a:r>
                      <a:endParaRPr lang="en-GB" dirty="0"/>
                    </a:p>
                  </a:txBody>
                  <a:tcPr/>
                </a:tc>
                <a:tc>
                  <a:txBody>
                    <a:bodyPr/>
                    <a:lstStyle/>
                    <a:p>
                      <a:pPr algn="ctr"/>
                      <a:endParaRPr lang="en-GB" dirty="0"/>
                    </a:p>
                  </a:txBody>
                  <a:tcPr/>
                </a:tc>
                <a:tc>
                  <a:txBody>
                    <a:bodyPr/>
                    <a:lstStyle/>
                    <a:p>
                      <a:pPr algn="ctr"/>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2898977209"/>
                  </a:ext>
                </a:extLst>
              </a:tr>
              <a:tr h="652833">
                <a:tc>
                  <a:txBody>
                    <a:bodyPr/>
                    <a:lstStyle/>
                    <a:p>
                      <a:pPr algn="ctr"/>
                      <a:endParaRPr lang="en-GB" dirty="0"/>
                    </a:p>
                  </a:txBody>
                  <a:tcPr/>
                </a:tc>
                <a:tc>
                  <a:txBody>
                    <a:bodyPr/>
                    <a:lstStyle/>
                    <a:p>
                      <a:pPr algn="ctr"/>
                      <a:endParaRPr lang="en-GB"/>
                    </a:p>
                  </a:txBody>
                  <a:tcPr/>
                </a:tc>
                <a:tc>
                  <a:txBody>
                    <a:bodyPr/>
                    <a:lstStyle/>
                    <a:p>
                      <a:pPr algn="ctr"/>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xmlns="" val="921836223"/>
                  </a:ext>
                </a:extLst>
              </a:tr>
              <a:tr h="721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t>2-3</a:t>
                      </a:r>
                      <a:r>
                        <a:rPr lang="en-GB"/>
                        <a:t> Forensic Psychology Seminar</a:t>
                      </a:r>
                    </a:p>
                  </a:txBody>
                  <a:tcPr/>
                </a:tc>
                <a:tc>
                  <a:txBody>
                    <a:bodyPr/>
                    <a:lstStyle/>
                    <a:p>
                      <a:pPr algn="ctr"/>
                      <a:endParaRPr lang="en-GB" dirty="0"/>
                    </a:p>
                  </a:txBody>
                  <a:tcPr/>
                </a:tc>
                <a:tc>
                  <a:txBody>
                    <a:bodyPr/>
                    <a:lstStyle/>
                    <a:p>
                      <a:pPr algn="ctr"/>
                      <a:endParaRPr lang="en-GB"/>
                    </a:p>
                  </a:txBody>
                  <a:tcPr/>
                </a:tc>
                <a:tc>
                  <a:txBody>
                    <a:bodyPr/>
                    <a:lstStyle/>
                    <a:p>
                      <a:endParaRPr lang="en-GB"/>
                    </a:p>
                  </a:txBody>
                  <a:tcPr/>
                </a:tc>
                <a:tc>
                  <a:txBody>
                    <a:bodyPr/>
                    <a:lstStyle/>
                    <a:p>
                      <a:pPr algn="ctr"/>
                      <a:r>
                        <a:rPr lang="en-GB" b="1" dirty="0"/>
                        <a:t>1-2</a:t>
                      </a:r>
                      <a:r>
                        <a:rPr lang="en-GB" dirty="0"/>
                        <a:t> Sports Science Lecture </a:t>
                      </a:r>
                    </a:p>
                  </a:txBody>
                  <a:tcPr/>
                </a:tc>
                <a:extLst>
                  <a:ext uri="{0D108BD9-81ED-4DB2-BD59-A6C34878D82A}">
                    <a16:rowId xmlns:a16="http://schemas.microsoft.com/office/drawing/2014/main" xmlns="" val="1689529419"/>
                  </a:ext>
                </a:extLst>
              </a:tr>
              <a:tr h="714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t>3-4</a:t>
                      </a:r>
                      <a:r>
                        <a:rPr lang="en-GB" baseline="0"/>
                        <a:t> Sports Psychology Lecture</a:t>
                      </a:r>
                      <a:endParaRPr lang="en-GB"/>
                    </a:p>
                  </a:txBody>
                  <a:tcPr/>
                </a:tc>
                <a:tc>
                  <a:txBody>
                    <a:bodyPr/>
                    <a:lstStyle/>
                    <a:p>
                      <a:pPr algn="ctr"/>
                      <a:endParaRPr lang="en-GB" dirty="0"/>
                    </a:p>
                  </a:txBody>
                  <a:tcPr/>
                </a:tc>
                <a:tc>
                  <a:txBody>
                    <a:bodyPr/>
                    <a:lstStyle/>
                    <a:p>
                      <a:pPr algn="ctr"/>
                      <a:endParaRPr lang="en-GB" dirty="0"/>
                    </a:p>
                  </a:txBody>
                  <a:tcPr/>
                </a:tc>
                <a:tc>
                  <a:txBody>
                    <a:bodyPr/>
                    <a:lstStyle/>
                    <a:p>
                      <a:endParaRPr lang="en-GB" dirty="0"/>
                    </a:p>
                  </a:txBody>
                  <a:tcPr/>
                </a:tc>
                <a:tc>
                  <a:txBody>
                    <a:bodyPr/>
                    <a:lstStyle/>
                    <a:p>
                      <a:pPr algn="ctr"/>
                      <a:r>
                        <a:rPr lang="en-GB" b="1" dirty="0"/>
                        <a:t>2-3 </a:t>
                      </a:r>
                      <a:r>
                        <a:rPr lang="en-GB" b="0" dirty="0"/>
                        <a:t>Sports</a:t>
                      </a:r>
                      <a:r>
                        <a:rPr lang="en-GB" b="0" baseline="0" dirty="0"/>
                        <a:t> Science Lab</a:t>
                      </a:r>
                      <a:endParaRPr lang="en-GB" dirty="0"/>
                    </a:p>
                  </a:txBody>
                  <a:tcPr/>
                </a:tc>
                <a:extLst>
                  <a:ext uri="{0D108BD9-81ED-4DB2-BD59-A6C34878D82A}">
                    <a16:rowId xmlns:a16="http://schemas.microsoft.com/office/drawing/2014/main" xmlns="" val="3814577973"/>
                  </a:ext>
                </a:extLst>
              </a:tr>
              <a:tr h="531815">
                <a:tc>
                  <a:txBody>
                    <a:bodyPr/>
                    <a:lstStyle/>
                    <a:p>
                      <a:pPr algn="ctr"/>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t>2:30-4:30</a:t>
                      </a:r>
                      <a:r>
                        <a:rPr lang="en-GB" dirty="0"/>
                        <a:t> Clinical Psychology Lecture</a:t>
                      </a:r>
                    </a:p>
                  </a:txBody>
                  <a:tcPr/>
                </a:tc>
                <a:tc>
                  <a:txBody>
                    <a:bodyPr/>
                    <a:lstStyle/>
                    <a:p>
                      <a:pPr algn="ct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3791890986"/>
                  </a:ext>
                </a:extLst>
              </a:tr>
              <a:tr h="528729">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3872637996"/>
                  </a:ext>
                </a:extLst>
              </a:tr>
            </a:tbl>
          </a:graphicData>
        </a:graphic>
      </p:graphicFrame>
      <p:pic>
        <p:nvPicPr>
          <p:cNvPr id="1026" name="Picture 2" descr="😴 Sleeping Face Emoji on Apple iOS 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855" y="1973735"/>
            <a:ext cx="748665" cy="7486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n by Emily Stamper on Basketball | Ballislife, Basketball"/>
          <p:cNvPicPr>
            <a:picLocks noChangeAspect="1" noChangeArrowheads="1"/>
          </p:cNvPicPr>
          <p:nvPr/>
        </p:nvPicPr>
        <p:blipFill>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5673012" y="4185285"/>
            <a:ext cx="1375102" cy="12751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in by Emily Stamper on Basketball | Ballislife, Basketball"/>
          <p:cNvPicPr>
            <a:picLocks noChangeAspect="1" noChangeArrowheads="1"/>
          </p:cNvPicPr>
          <p:nvPr/>
        </p:nvPicPr>
        <p:blipFill>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958215" y="5582851"/>
            <a:ext cx="1375102" cy="12751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 Sleeping Face Emoji on Apple iOS 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0189" y="2026925"/>
            <a:ext cx="1390950" cy="13909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Woman Dancing Emoj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3012" y="5460434"/>
            <a:ext cx="1147831" cy="11478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Ferrars Academy - Emoji Movie Night - This FRI"/>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23120" y="5460434"/>
            <a:ext cx="2141220" cy="10945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oks Emoji (U+1F4DA)"/>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5783" y="3089854"/>
            <a:ext cx="758268" cy="7582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lexed Biceps Emoji (U+1F4AA)"/>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1173" y="4185285"/>
            <a:ext cx="987488" cy="9874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Books Emoji (U+1F4DA)"/>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36452" y="1973735"/>
            <a:ext cx="1301891" cy="13018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Books Emoji (U+1F4DA)"/>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8041" y="2703070"/>
            <a:ext cx="1301891" cy="13018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oji® – The Official Brand | Waitress (fitz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361198">
            <a:off x="7356154" y="3764336"/>
            <a:ext cx="1596258" cy="158811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 Banknote With Pound Sign Emoji - Copy &amp; Paste - EmojiBas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041817">
            <a:off x="7943713" y="5050082"/>
            <a:ext cx="1524000" cy="15240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53B7B010-2BCB-CF42-A555-DC3B463137B3}"/>
              </a:ext>
            </a:extLst>
          </p:cNvPr>
          <p:cNvSpPr txBox="1"/>
          <p:nvPr/>
        </p:nvSpPr>
        <p:spPr>
          <a:xfrm>
            <a:off x="501680" y="339551"/>
            <a:ext cx="7081744" cy="646331"/>
          </a:xfrm>
          <a:prstGeom prst="rect">
            <a:avLst/>
          </a:prstGeom>
          <a:solidFill>
            <a:srgbClr val="002060"/>
          </a:solidFill>
        </p:spPr>
        <p:txBody>
          <a:bodyPr wrap="square" rtlCol="0">
            <a:spAutoFit/>
          </a:bodyPr>
          <a:lstStyle/>
          <a:p>
            <a:r>
              <a:rPr lang="en-GB" sz="3600" b="1" dirty="0" smtClean="0">
                <a:solidFill>
                  <a:schemeClr val="bg1"/>
                </a:solidFill>
              </a:rPr>
              <a:t>MY FIRST YEAR AT UNIVERSITY</a:t>
            </a:r>
          </a:p>
        </p:txBody>
      </p:sp>
    </p:spTree>
    <p:extLst>
      <p:ext uri="{BB962C8B-B14F-4D97-AF65-F5344CB8AC3E}">
        <p14:creationId xmlns:p14="http://schemas.microsoft.com/office/powerpoint/2010/main" val="1067064502"/>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01680" y="2024347"/>
            <a:ext cx="7307935" cy="28047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t>Have a think about what type of learning at university you would prefer and why?</a:t>
            </a:r>
          </a:p>
          <a:p>
            <a:pPr marL="0" indent="0">
              <a:buNone/>
            </a:pPr>
            <a:endParaRPr lang="en-GB" sz="3000" dirty="0"/>
          </a:p>
          <a:p>
            <a:pPr marL="0" indent="0">
              <a:buNone/>
            </a:pPr>
            <a:endParaRPr lang="en-GB" sz="3000" dirty="0"/>
          </a:p>
          <a:p>
            <a:pPr marL="0" indent="0">
              <a:buNone/>
            </a:pPr>
            <a:r>
              <a:rPr lang="en-GB" sz="3000" dirty="0"/>
              <a:t>We will discuss this in our next session.</a:t>
            </a:r>
          </a:p>
        </p:txBody>
      </p:sp>
      <p:sp>
        <p:nvSpPr>
          <p:cNvPr id="6" name="TextBox 5">
            <a:extLst>
              <a:ext uri="{FF2B5EF4-FFF2-40B4-BE49-F238E27FC236}">
                <a16:creationId xmlns:a16="http://schemas.microsoft.com/office/drawing/2014/main" xmlns="" id="{53B7B010-2BCB-CF42-A555-DC3B463137B3}"/>
              </a:ext>
            </a:extLst>
          </p:cNvPr>
          <p:cNvSpPr txBox="1"/>
          <p:nvPr/>
        </p:nvSpPr>
        <p:spPr>
          <a:xfrm>
            <a:off x="501680" y="339551"/>
            <a:ext cx="5547428" cy="646331"/>
          </a:xfrm>
          <a:prstGeom prst="rect">
            <a:avLst/>
          </a:prstGeom>
          <a:solidFill>
            <a:srgbClr val="002060"/>
          </a:solidFill>
        </p:spPr>
        <p:txBody>
          <a:bodyPr wrap="square" rtlCol="0">
            <a:spAutoFit/>
          </a:bodyPr>
          <a:lstStyle/>
          <a:p>
            <a:r>
              <a:rPr lang="en-GB" sz="3600" b="1" dirty="0">
                <a:solidFill>
                  <a:schemeClr val="bg1"/>
                </a:solidFill>
              </a:rPr>
              <a:t>INDEPENDENT ACTIVITY</a:t>
            </a:r>
            <a:endParaRPr lang="en-GB" sz="3600" b="1" dirty="0" smtClean="0">
              <a:solidFill>
                <a:schemeClr val="bg1"/>
              </a:solidFill>
            </a:endParaRPr>
          </a:p>
        </p:txBody>
      </p:sp>
    </p:spTree>
    <p:extLst>
      <p:ext uri="{BB962C8B-B14F-4D97-AF65-F5344CB8AC3E}">
        <p14:creationId xmlns:p14="http://schemas.microsoft.com/office/powerpoint/2010/main" val="1975771682"/>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470" y="5488839"/>
            <a:ext cx="2245718" cy="1132821"/>
            <a:chOff x="4940529" y="4696636"/>
            <a:chExt cx="2245718" cy="1132821"/>
          </a:xfrm>
        </p:grpSpPr>
        <p:grpSp>
          <p:nvGrpSpPr>
            <p:cNvPr id="4" name="Group 3"/>
            <p:cNvGrpSpPr/>
            <p:nvPr/>
          </p:nvGrpSpPr>
          <p:grpSpPr>
            <a:xfrm>
              <a:off x="4940529" y="4696636"/>
              <a:ext cx="2245718" cy="609601"/>
              <a:chOff x="4471605" y="5277852"/>
              <a:chExt cx="2844653" cy="747811"/>
            </a:xfrm>
          </p:grpSpPr>
          <p:pic>
            <p:nvPicPr>
              <p:cNvPr id="1028" name="Picture 4" descr="Transparent Background White Instagram Logo, Cliparts &amp; Cartoons - Jing.fm"/>
              <p:cNvPicPr>
                <a:picLocks noChangeAspect="1" noChangeArrowheads="1"/>
              </p:cNvPicPr>
              <p:nvPr/>
            </p:nvPicPr>
            <p:blipFill rotWithShape="1">
              <a:blip r:embed="rId2" cstate="email">
                <a:clrChange>
                  <a:clrFrom>
                    <a:srgbClr val="EEEEEE"/>
                  </a:clrFrom>
                  <a:clrTo>
                    <a:srgbClr val="EEEEEE">
                      <a:alpha val="0"/>
                    </a:srgbClr>
                  </a:clrTo>
                </a:clrChange>
                <a:extLst>
                  <a:ext uri="{28A0092B-C50C-407E-A947-70E740481C1C}">
                    <a14:useLocalDpi xmlns:a14="http://schemas.microsoft.com/office/drawing/2010/main" val="0"/>
                  </a:ext>
                </a:extLst>
              </a:blip>
              <a:srcRect/>
              <a:stretch/>
            </p:blipFill>
            <p:spPr bwMode="auto">
              <a:xfrm>
                <a:off x="4471605" y="5277853"/>
                <a:ext cx="729057" cy="74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witter Icon White Transparent #176653 - Free Icons Library"/>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438428" y="5277852"/>
                <a:ext cx="876342" cy="7478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ite Square Facebook Logos PNG Transparent Background, Free Download #774  - FreeIcons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552536" y="5277852"/>
                <a:ext cx="763722" cy="7478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962561" y="5306237"/>
              <a:ext cx="2223686" cy="523220"/>
            </a:xfrm>
            <a:prstGeom prst="rect">
              <a:avLst/>
            </a:prstGeom>
            <a:noFill/>
          </p:spPr>
          <p:txBody>
            <a:bodyPr wrap="none" rtlCol="0">
              <a:spAutoFit/>
            </a:bodyPr>
            <a:lstStyle/>
            <a:p>
              <a:r>
                <a:rPr lang="en-GB" sz="2800" b="1" dirty="0" smtClean="0">
                  <a:solidFill>
                    <a:schemeClr val="bg1"/>
                  </a:solidFill>
                  <a:latin typeface="Roboto" panose="02000000000000000000" pitchFamily="2" charset="0"/>
                  <a:ea typeface="Roboto" panose="02000000000000000000" pitchFamily="2" charset="0"/>
                  <a:cs typeface="Roboto" panose="02000000000000000000" pitchFamily="2" charset="0"/>
                </a:rPr>
                <a:t>@aspiretohe</a:t>
              </a:r>
              <a:endParaRPr lang="en-GB"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3507793220"/>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3B7B010-2BCB-CF42-A555-DC3B463137B3}"/>
              </a:ext>
            </a:extLst>
          </p:cNvPr>
          <p:cNvSpPr txBox="1"/>
          <p:nvPr/>
        </p:nvSpPr>
        <p:spPr>
          <a:xfrm>
            <a:off x="501680" y="339551"/>
            <a:ext cx="5044877" cy="646331"/>
          </a:xfrm>
          <a:prstGeom prst="rect">
            <a:avLst/>
          </a:prstGeom>
          <a:solidFill>
            <a:srgbClr val="1D7CC7"/>
          </a:solidFill>
        </p:spPr>
        <p:txBody>
          <a:bodyPr wrap="square" rtlCol="0">
            <a:spAutoFit/>
          </a:bodyPr>
          <a:lstStyle/>
          <a:p>
            <a:r>
              <a:rPr lang="en-GB" sz="3600" b="1" dirty="0" smtClean="0">
                <a:solidFill>
                  <a:schemeClr val="bg1"/>
                </a:solidFill>
              </a:rPr>
              <a:t>TODAY’S OBJECTIVES:</a:t>
            </a:r>
          </a:p>
        </p:txBody>
      </p:sp>
      <p:graphicFrame>
        <p:nvGraphicFramePr>
          <p:cNvPr id="9" name="TextBox 5">
            <a:extLst>
              <a:ext uri="{FF2B5EF4-FFF2-40B4-BE49-F238E27FC236}">
                <a16:creationId xmlns:a16="http://schemas.microsoft.com/office/drawing/2014/main" xmlns="" id="{6E04E3B0-53F7-E143-9D48-418DC58E3E37}"/>
              </a:ext>
            </a:extLst>
          </p:cNvPr>
          <p:cNvGraphicFramePr/>
          <p:nvPr>
            <p:extLst>
              <p:ext uri="{D42A27DB-BD31-4B8C-83A1-F6EECF244321}">
                <p14:modId xmlns:p14="http://schemas.microsoft.com/office/powerpoint/2010/main" val="3707350800"/>
              </p:ext>
            </p:extLst>
          </p:nvPr>
        </p:nvGraphicFramePr>
        <p:xfrm>
          <a:off x="780288" y="1679651"/>
          <a:ext cx="10515600" cy="370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930979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679" y="1748244"/>
            <a:ext cx="7414953" cy="2246769"/>
          </a:xfrm>
          <a:prstGeom prst="rect">
            <a:avLst/>
          </a:prstGeom>
          <a:noFill/>
        </p:spPr>
        <p:txBody>
          <a:bodyPr wrap="square" rtlCol="0">
            <a:spAutoFit/>
          </a:bodyPr>
          <a:lstStyle/>
          <a:p>
            <a:pPr marL="342900" indent="-342900">
              <a:buFont typeface="+mj-lt"/>
              <a:buAutoNum type="arabicPeriod"/>
            </a:pPr>
            <a:r>
              <a:rPr lang="en-GB" sz="2800" dirty="0"/>
              <a:t>How old were they when they got famous?</a:t>
            </a:r>
          </a:p>
          <a:p>
            <a:endParaRPr lang="en-GB" sz="2800" dirty="0"/>
          </a:p>
          <a:p>
            <a:r>
              <a:rPr lang="en-GB" sz="2800" dirty="0"/>
              <a:t>2. What was their job before fame?</a:t>
            </a:r>
          </a:p>
          <a:p>
            <a:pPr marL="742950" indent="-742950">
              <a:buAutoNum type="arabicParenR"/>
            </a:pPr>
            <a:endParaRPr lang="en-GB" sz="2800" dirty="0"/>
          </a:p>
          <a:p>
            <a:endParaRPr lang="en-GB" sz="2800" dirty="0"/>
          </a:p>
        </p:txBody>
      </p:sp>
      <p:pic>
        <p:nvPicPr>
          <p:cNvPr id="5" name="Picture 2" descr="Image result for famou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16632" y="1414020"/>
            <a:ext cx="3880580" cy="2186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how ol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06237" y="4084676"/>
            <a:ext cx="4743450" cy="2124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53B7B010-2BCB-CF42-A555-DC3B463137B3}"/>
              </a:ext>
            </a:extLst>
          </p:cNvPr>
          <p:cNvSpPr txBox="1"/>
          <p:nvPr/>
        </p:nvSpPr>
        <p:spPr>
          <a:xfrm>
            <a:off x="501680" y="339551"/>
            <a:ext cx="7154896" cy="646331"/>
          </a:xfrm>
          <a:prstGeom prst="rect">
            <a:avLst/>
          </a:prstGeom>
          <a:solidFill>
            <a:srgbClr val="00B0F0"/>
          </a:solidFill>
        </p:spPr>
        <p:txBody>
          <a:bodyPr wrap="square" rtlCol="0">
            <a:spAutoFit/>
          </a:bodyPr>
          <a:lstStyle/>
          <a:p>
            <a:r>
              <a:rPr lang="en-GB" sz="3600" b="1" dirty="0" smtClean="0">
                <a:solidFill>
                  <a:schemeClr val="bg1"/>
                </a:solidFill>
              </a:rPr>
              <a:t>CELEBRITY DEVELOPMENT QUIZ</a:t>
            </a:r>
          </a:p>
        </p:txBody>
      </p:sp>
    </p:spTree>
    <p:extLst>
      <p:ext uri="{BB962C8B-B14F-4D97-AF65-F5344CB8AC3E}">
        <p14:creationId xmlns:p14="http://schemas.microsoft.com/office/powerpoint/2010/main" val="12725027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ypeset-beta.imgix.net/rehost/2016/9/29/6b793d71-ab89-49f5-b9a2-a3f6743fb2af.jpg?w=500&amp;h=400&amp;fit=max&amp;auto=format&amp;q=70"/>
          <p:cNvPicPr>
            <a:picLocks noChangeAspect="1" noChangeArrowheads="1"/>
          </p:cNvPicPr>
          <p:nvPr/>
        </p:nvPicPr>
        <p:blipFill rotWithShape="1">
          <a:blip r:embed="rId2">
            <a:extLst>
              <a:ext uri="{28A0092B-C50C-407E-A947-70E740481C1C}">
                <a14:useLocalDpi xmlns:a14="http://schemas.microsoft.com/office/drawing/2010/main" val="0"/>
              </a:ext>
            </a:extLst>
          </a:blip>
          <a:srcRect l="19042" r="25187" b="30423"/>
          <a:stretch/>
        </p:blipFill>
        <p:spPr bwMode="auto">
          <a:xfrm>
            <a:off x="529976" y="1341928"/>
            <a:ext cx="2656114" cy="22068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50007" y="4152615"/>
            <a:ext cx="8004293" cy="1384995"/>
          </a:xfrm>
          <a:prstGeom prst="rect">
            <a:avLst/>
          </a:prstGeom>
          <a:solidFill>
            <a:schemeClr val="bg1"/>
          </a:solidFill>
        </p:spPr>
        <p:txBody>
          <a:bodyPr wrap="square">
            <a:spAutoFit/>
          </a:bodyPr>
          <a:lstStyle/>
          <a:p>
            <a:r>
              <a:rPr lang="en-GB" sz="2800" dirty="0">
                <a:latin typeface="+mj-lt"/>
              </a:rPr>
              <a:t>The man who would become Snape didn’t start his film career until age 46, when he was cast as the villain in</a:t>
            </a:r>
            <a:r>
              <a:rPr lang="en-GB" sz="2800" i="1" dirty="0">
                <a:latin typeface="+mj-lt"/>
              </a:rPr>
              <a:t> Die Hard</a:t>
            </a:r>
            <a:r>
              <a:rPr lang="en-GB" sz="2800" dirty="0">
                <a:solidFill>
                  <a:srgbClr val="222222"/>
                </a:solidFill>
                <a:latin typeface="+mj-lt"/>
              </a:rPr>
              <a:t>.</a:t>
            </a:r>
            <a:endParaRPr lang="en-GB" sz="2800" dirty="0">
              <a:latin typeface="+mj-lt"/>
            </a:endParaRPr>
          </a:p>
        </p:txBody>
      </p:sp>
      <p:pic>
        <p:nvPicPr>
          <p:cNvPr id="6" name="Picture 4" descr="Image result for severus snape"/>
          <p:cNvPicPr>
            <a:picLocks noChangeAspect="1" noChangeArrowheads="1"/>
          </p:cNvPicPr>
          <p:nvPr/>
        </p:nvPicPr>
        <p:blipFill rotWithShape="1">
          <a:blip r:embed="rId3">
            <a:extLst>
              <a:ext uri="{28A0092B-C50C-407E-A947-70E740481C1C}">
                <a14:useLocalDpi xmlns:a14="http://schemas.microsoft.com/office/drawing/2010/main" val="0"/>
              </a:ext>
            </a:extLst>
          </a:blip>
          <a:srcRect l="20354" r="8163"/>
          <a:stretch/>
        </p:blipFill>
        <p:spPr bwMode="auto">
          <a:xfrm>
            <a:off x="515827" y="3948877"/>
            <a:ext cx="2651829" cy="18548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687937" y="1570968"/>
            <a:ext cx="8621474" cy="7604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t>Age they became famous:    26     or      46</a:t>
            </a:r>
          </a:p>
        </p:txBody>
      </p:sp>
      <p:sp>
        <p:nvSpPr>
          <p:cNvPr id="10" name="Title 1"/>
          <p:cNvSpPr txBox="1">
            <a:spLocks/>
          </p:cNvSpPr>
          <p:nvPr/>
        </p:nvSpPr>
        <p:spPr>
          <a:xfrm>
            <a:off x="2822675" y="2579252"/>
            <a:ext cx="941942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200000"/>
              </a:lnSpc>
            </a:pPr>
            <a:r>
              <a:rPr lang="en-GB" sz="2800" dirty="0"/>
              <a:t>Job Before: History Teacher or Graphic Designer</a:t>
            </a:r>
          </a:p>
        </p:txBody>
      </p:sp>
      <p:sp>
        <p:nvSpPr>
          <p:cNvPr id="13" name="Oval 12"/>
          <p:cNvSpPr/>
          <p:nvPr/>
        </p:nvSpPr>
        <p:spPr>
          <a:xfrm>
            <a:off x="9629909" y="1369576"/>
            <a:ext cx="891161" cy="81456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4" name="Oval 13"/>
          <p:cNvSpPr/>
          <p:nvPr/>
        </p:nvSpPr>
        <p:spPr>
          <a:xfrm>
            <a:off x="8509390" y="2764640"/>
            <a:ext cx="3072384" cy="78925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1" name="TextBox 10">
            <a:extLst>
              <a:ext uri="{FF2B5EF4-FFF2-40B4-BE49-F238E27FC236}">
                <a16:creationId xmlns:a16="http://schemas.microsoft.com/office/drawing/2014/main" xmlns="" id="{53B7B010-2BCB-CF42-A555-DC3B463137B3}"/>
              </a:ext>
            </a:extLst>
          </p:cNvPr>
          <p:cNvSpPr txBox="1"/>
          <p:nvPr/>
        </p:nvSpPr>
        <p:spPr>
          <a:xfrm>
            <a:off x="501680" y="339551"/>
            <a:ext cx="3728944" cy="646331"/>
          </a:xfrm>
          <a:prstGeom prst="rect">
            <a:avLst/>
          </a:prstGeom>
          <a:solidFill>
            <a:srgbClr val="00B0F0"/>
          </a:solidFill>
        </p:spPr>
        <p:txBody>
          <a:bodyPr wrap="square" rtlCol="0">
            <a:spAutoFit/>
          </a:bodyPr>
          <a:lstStyle/>
          <a:p>
            <a:r>
              <a:rPr lang="en-GB" sz="3600" b="1" dirty="0" smtClean="0">
                <a:solidFill>
                  <a:schemeClr val="bg1"/>
                </a:solidFill>
              </a:rPr>
              <a:t>ALAN RICKMAN</a:t>
            </a:r>
          </a:p>
        </p:txBody>
      </p:sp>
    </p:spTree>
    <p:extLst>
      <p:ext uri="{BB962C8B-B14F-4D97-AF65-F5344CB8AC3E}">
        <p14:creationId xmlns:p14="http://schemas.microsoft.com/office/powerpoint/2010/main" val="16712892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K. Rowling - Robert F. Kennedy Human Rights"/>
          <p:cNvPicPr>
            <a:picLocks noChangeAspect="1" noChangeArrowheads="1"/>
          </p:cNvPicPr>
          <p:nvPr/>
        </p:nvPicPr>
        <p:blipFill rotWithShape="1">
          <a:blip r:embed="rId2">
            <a:extLst>
              <a:ext uri="{28A0092B-C50C-407E-A947-70E740481C1C}">
                <a14:useLocalDpi xmlns:a14="http://schemas.microsoft.com/office/drawing/2010/main" val="0"/>
              </a:ext>
            </a:extLst>
          </a:blip>
          <a:srcRect t="12230" b="10281"/>
          <a:stretch/>
        </p:blipFill>
        <p:spPr bwMode="auto">
          <a:xfrm>
            <a:off x="504575" y="1297044"/>
            <a:ext cx="2667368" cy="254390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682619" y="1667675"/>
            <a:ext cx="7095744" cy="6627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t>Age they became famous:    18     or      32</a:t>
            </a:r>
          </a:p>
        </p:txBody>
      </p:sp>
      <p:sp>
        <p:nvSpPr>
          <p:cNvPr id="10" name="Title 1"/>
          <p:cNvSpPr txBox="1">
            <a:spLocks/>
          </p:cNvSpPr>
          <p:nvPr/>
        </p:nvSpPr>
        <p:spPr>
          <a:xfrm>
            <a:off x="3693255" y="2612213"/>
            <a:ext cx="6032861" cy="12231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GB" sz="2800" dirty="0"/>
              <a:t>Job Before: Nurse </a:t>
            </a:r>
            <a:r>
              <a:rPr lang="en-GB" sz="2800" dirty="0" smtClean="0"/>
              <a:t>or Secretary</a:t>
            </a:r>
            <a:endParaRPr lang="en-GB" sz="2800" dirty="0"/>
          </a:p>
        </p:txBody>
      </p:sp>
      <p:sp>
        <p:nvSpPr>
          <p:cNvPr id="13" name="Oval 12"/>
          <p:cNvSpPr/>
          <p:nvPr/>
        </p:nvSpPr>
        <p:spPr>
          <a:xfrm>
            <a:off x="9726116" y="1478746"/>
            <a:ext cx="783390" cy="81995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mj-lt"/>
            </a:endParaRPr>
          </a:p>
        </p:txBody>
      </p:sp>
      <p:sp>
        <p:nvSpPr>
          <p:cNvPr id="14" name="Oval 13"/>
          <p:cNvSpPr/>
          <p:nvPr/>
        </p:nvSpPr>
        <p:spPr>
          <a:xfrm>
            <a:off x="7003713" y="2784502"/>
            <a:ext cx="1884256" cy="784916"/>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mj-lt"/>
            </a:endParaRPr>
          </a:p>
        </p:txBody>
      </p:sp>
      <p:sp>
        <p:nvSpPr>
          <p:cNvPr id="11" name="Rectangle 10"/>
          <p:cNvSpPr/>
          <p:nvPr/>
        </p:nvSpPr>
        <p:spPr>
          <a:xfrm>
            <a:off x="3682619" y="4117071"/>
            <a:ext cx="8132985" cy="1815882"/>
          </a:xfrm>
          <a:prstGeom prst="rect">
            <a:avLst/>
          </a:prstGeom>
          <a:solidFill>
            <a:schemeClr val="bg1"/>
          </a:solidFill>
        </p:spPr>
        <p:txBody>
          <a:bodyPr wrap="square">
            <a:spAutoFit/>
          </a:bodyPr>
          <a:lstStyle/>
          <a:p>
            <a:r>
              <a:rPr lang="en-GB" sz="2800" dirty="0">
                <a:latin typeface="+mj-lt"/>
              </a:rPr>
              <a:t>J.K. Rowling was 32 and had a round of rejections before </a:t>
            </a:r>
            <a:r>
              <a:rPr lang="en-GB" sz="2800" i="1" dirty="0">
                <a:latin typeface="+mj-lt"/>
              </a:rPr>
              <a:t>"Harry Potter and the Philosopher's Stone</a:t>
            </a:r>
            <a:r>
              <a:rPr lang="en-GB" sz="2800" dirty="0">
                <a:latin typeface="+mj-lt"/>
              </a:rPr>
              <a:t>" was published.</a:t>
            </a:r>
          </a:p>
          <a:p>
            <a:endParaRPr lang="en-GB" sz="2800" dirty="0">
              <a:latin typeface="+mj-lt"/>
            </a:endParaRPr>
          </a:p>
        </p:txBody>
      </p:sp>
      <p:pic>
        <p:nvPicPr>
          <p:cNvPr id="3076" name="Picture 4" descr="J.K. Rowling - Books, Family &amp; Facts - Bi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76" y="4208681"/>
            <a:ext cx="2667368" cy="150039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53B7B010-2BCB-CF42-A555-DC3B463137B3}"/>
              </a:ext>
            </a:extLst>
          </p:cNvPr>
          <p:cNvSpPr txBox="1"/>
          <p:nvPr/>
        </p:nvSpPr>
        <p:spPr>
          <a:xfrm>
            <a:off x="501680" y="339551"/>
            <a:ext cx="3253456" cy="646331"/>
          </a:xfrm>
          <a:prstGeom prst="rect">
            <a:avLst/>
          </a:prstGeom>
          <a:solidFill>
            <a:srgbClr val="00B0F0"/>
          </a:solidFill>
        </p:spPr>
        <p:txBody>
          <a:bodyPr wrap="square" rtlCol="0">
            <a:spAutoFit/>
          </a:bodyPr>
          <a:lstStyle/>
          <a:p>
            <a:r>
              <a:rPr lang="en-GB" sz="3600" b="1" dirty="0" smtClean="0">
                <a:solidFill>
                  <a:schemeClr val="bg1"/>
                </a:solidFill>
              </a:rPr>
              <a:t>J.K. ROWLING</a:t>
            </a:r>
          </a:p>
        </p:txBody>
      </p:sp>
    </p:spTree>
    <p:extLst>
      <p:ext uri="{BB962C8B-B14F-4D97-AF65-F5344CB8AC3E}">
        <p14:creationId xmlns:p14="http://schemas.microsoft.com/office/powerpoint/2010/main" val="11854609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698120" y="1556307"/>
            <a:ext cx="6142130" cy="5196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t>Age they became famous:  </a:t>
            </a:r>
            <a:r>
              <a:rPr lang="en-GB" sz="2800" dirty="0" smtClean="0"/>
              <a:t>50  or  30</a:t>
            </a:r>
            <a:endParaRPr lang="en-GB" sz="2800" dirty="0"/>
          </a:p>
        </p:txBody>
      </p:sp>
      <p:sp>
        <p:nvSpPr>
          <p:cNvPr id="10" name="Title 1"/>
          <p:cNvSpPr txBox="1">
            <a:spLocks/>
          </p:cNvSpPr>
          <p:nvPr/>
        </p:nvSpPr>
        <p:spPr>
          <a:xfrm>
            <a:off x="3698120" y="2425372"/>
            <a:ext cx="8820132" cy="9587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GB" sz="2800" dirty="0"/>
              <a:t>Job Before: Lion cage cleaner or Usher </a:t>
            </a:r>
            <a:r>
              <a:rPr lang="en-GB" sz="2800" dirty="0" smtClean="0"/>
              <a:t>at Cinema</a:t>
            </a:r>
            <a:endParaRPr lang="en-GB" sz="2800" dirty="0"/>
          </a:p>
        </p:txBody>
      </p:sp>
      <p:sp>
        <p:nvSpPr>
          <p:cNvPr id="13" name="Oval 12"/>
          <p:cNvSpPr/>
          <p:nvPr/>
        </p:nvSpPr>
        <p:spPr>
          <a:xfrm>
            <a:off x="9016733" y="1430404"/>
            <a:ext cx="711966" cy="676787"/>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a:latin typeface="+mj-lt"/>
            </a:endParaRPr>
          </a:p>
        </p:txBody>
      </p:sp>
      <p:sp>
        <p:nvSpPr>
          <p:cNvPr id="14" name="Oval 13"/>
          <p:cNvSpPr/>
          <p:nvPr/>
        </p:nvSpPr>
        <p:spPr>
          <a:xfrm>
            <a:off x="8817850" y="2677615"/>
            <a:ext cx="3142502" cy="618997"/>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a:latin typeface="+mj-lt"/>
            </a:endParaRPr>
          </a:p>
        </p:txBody>
      </p:sp>
      <p:pic>
        <p:nvPicPr>
          <p:cNvPr id="12" name="Picture 11" descr="https://typeset-beta.imgix.net/rehost/2016/9/29/ee02078a-6f81-4fc9-8d69-af4117fba13c.jpg?w=500&amp;h=400&amp;fit=max&amp;auto=format&amp;q=70"/>
          <p:cNvPicPr>
            <a:picLocks noChangeAspect="1" noChangeArrowheads="1"/>
          </p:cNvPicPr>
          <p:nvPr/>
        </p:nvPicPr>
        <p:blipFill rotWithShape="1">
          <a:blip r:embed="rId3">
            <a:extLst>
              <a:ext uri="{28A0092B-C50C-407E-A947-70E740481C1C}">
                <a14:useLocalDpi xmlns:a14="http://schemas.microsoft.com/office/drawing/2010/main" val="0"/>
              </a:ext>
            </a:extLst>
          </a:blip>
          <a:srcRect l="17235" r="22718" b="21640"/>
          <a:stretch/>
        </p:blipFill>
        <p:spPr bwMode="auto">
          <a:xfrm>
            <a:off x="512143" y="1298113"/>
            <a:ext cx="2678573" cy="23279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685003" y="3887574"/>
            <a:ext cx="8385077" cy="1815882"/>
          </a:xfrm>
          <a:prstGeom prst="rect">
            <a:avLst/>
          </a:prstGeom>
          <a:solidFill>
            <a:schemeClr val="bg1"/>
          </a:solidFill>
        </p:spPr>
        <p:txBody>
          <a:bodyPr wrap="square">
            <a:spAutoFit/>
          </a:bodyPr>
          <a:lstStyle/>
          <a:p>
            <a:r>
              <a:rPr lang="en-GB" sz="2800" dirty="0">
                <a:solidFill>
                  <a:srgbClr val="222222"/>
                </a:solidFill>
                <a:latin typeface="+mj-lt"/>
              </a:rPr>
              <a:t>Stallone struggled to make ends meet as an actor. Then, at </a:t>
            </a:r>
            <a:r>
              <a:rPr lang="en-GB" sz="2800" dirty="0">
                <a:latin typeface="+mj-lt"/>
              </a:rPr>
              <a:t>age 30, he was cast in</a:t>
            </a:r>
            <a:r>
              <a:rPr lang="en-GB" sz="2800" i="1" dirty="0">
                <a:latin typeface="+mj-lt"/>
              </a:rPr>
              <a:t> Rocky</a:t>
            </a:r>
            <a:r>
              <a:rPr lang="en-GB" sz="2800" dirty="0">
                <a:solidFill>
                  <a:srgbClr val="222222"/>
                </a:solidFill>
                <a:latin typeface="+mj-lt"/>
              </a:rPr>
              <a:t> as the titular character. The Academy awarded his struggle with an Oscar nomination.</a:t>
            </a:r>
            <a:endParaRPr lang="en-GB" sz="2800" dirty="0">
              <a:latin typeface="+mj-lt"/>
            </a:endParaRPr>
          </a:p>
        </p:txBody>
      </p:sp>
      <p:sp>
        <p:nvSpPr>
          <p:cNvPr id="16" name="Oval 15"/>
          <p:cNvSpPr/>
          <p:nvPr/>
        </p:nvSpPr>
        <p:spPr>
          <a:xfrm>
            <a:off x="5461091" y="2646346"/>
            <a:ext cx="3158654" cy="737766"/>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a:latin typeface="+mj-lt"/>
            </a:endParaRPr>
          </a:p>
        </p:txBody>
      </p:sp>
      <p:pic>
        <p:nvPicPr>
          <p:cNvPr id="1026" name="Picture 2" descr="Sylvester Stallone on never getting ownership of 'Rocky' franchis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43" y="3887574"/>
            <a:ext cx="2668109" cy="20010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53B7B010-2BCB-CF42-A555-DC3B463137B3}"/>
              </a:ext>
            </a:extLst>
          </p:cNvPr>
          <p:cNvSpPr txBox="1"/>
          <p:nvPr/>
        </p:nvSpPr>
        <p:spPr>
          <a:xfrm>
            <a:off x="501680" y="339551"/>
            <a:ext cx="5252944" cy="646331"/>
          </a:xfrm>
          <a:prstGeom prst="rect">
            <a:avLst/>
          </a:prstGeom>
          <a:solidFill>
            <a:srgbClr val="00B0F0"/>
          </a:solidFill>
        </p:spPr>
        <p:txBody>
          <a:bodyPr wrap="square" rtlCol="0">
            <a:spAutoFit/>
          </a:bodyPr>
          <a:lstStyle/>
          <a:p>
            <a:r>
              <a:rPr lang="en-GB" sz="3600" b="1" dirty="0" smtClean="0">
                <a:solidFill>
                  <a:schemeClr val="bg1"/>
                </a:solidFill>
              </a:rPr>
              <a:t>SYLVESTER STALLONE</a:t>
            </a:r>
          </a:p>
        </p:txBody>
      </p:sp>
    </p:spTree>
    <p:extLst>
      <p:ext uri="{BB962C8B-B14F-4D97-AF65-F5344CB8AC3E}">
        <p14:creationId xmlns:p14="http://schemas.microsoft.com/office/powerpoint/2010/main" val="1532321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elissa McCarthy - IMDb"/>
          <p:cNvPicPr>
            <a:picLocks noChangeAspect="1" noChangeArrowheads="1"/>
          </p:cNvPicPr>
          <p:nvPr/>
        </p:nvPicPr>
        <p:blipFill rotWithShape="1">
          <a:blip r:embed="rId3">
            <a:extLst>
              <a:ext uri="{28A0092B-C50C-407E-A947-70E740481C1C}">
                <a14:useLocalDpi xmlns:a14="http://schemas.microsoft.com/office/drawing/2010/main" val="0"/>
              </a:ext>
            </a:extLst>
          </a:blip>
          <a:srcRect l="1126" t="12101" r="-1126" b="31320"/>
          <a:stretch/>
        </p:blipFill>
        <p:spPr bwMode="auto">
          <a:xfrm flipH="1">
            <a:off x="515827" y="1344782"/>
            <a:ext cx="2651830" cy="285784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614500" y="1591570"/>
            <a:ext cx="6809003" cy="869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t>Age they became famous:    30     or      40</a:t>
            </a:r>
          </a:p>
        </p:txBody>
      </p:sp>
      <p:sp>
        <p:nvSpPr>
          <p:cNvPr id="10" name="Title 1"/>
          <p:cNvSpPr txBox="1">
            <a:spLocks/>
          </p:cNvSpPr>
          <p:nvPr/>
        </p:nvSpPr>
        <p:spPr>
          <a:xfrm>
            <a:off x="3614500" y="2485346"/>
            <a:ext cx="7312258" cy="7873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GB" sz="2800" dirty="0"/>
              <a:t>Job Before: Fashion Designer or Comedian</a:t>
            </a:r>
          </a:p>
        </p:txBody>
      </p:sp>
      <p:sp>
        <p:nvSpPr>
          <p:cNvPr id="13" name="Oval 12"/>
          <p:cNvSpPr/>
          <p:nvPr/>
        </p:nvSpPr>
        <p:spPr>
          <a:xfrm>
            <a:off x="7896326" y="1491136"/>
            <a:ext cx="958381" cy="642318"/>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a:latin typeface="+mj-lt"/>
            </a:endParaRPr>
          </a:p>
        </p:txBody>
      </p:sp>
      <p:sp>
        <p:nvSpPr>
          <p:cNvPr id="14" name="Oval 13"/>
          <p:cNvSpPr/>
          <p:nvPr/>
        </p:nvSpPr>
        <p:spPr>
          <a:xfrm>
            <a:off x="5491414" y="2638970"/>
            <a:ext cx="3055174" cy="85464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a:latin typeface="+mj-lt"/>
            </a:endParaRPr>
          </a:p>
        </p:txBody>
      </p:sp>
      <p:pic>
        <p:nvPicPr>
          <p:cNvPr id="2050" name="Picture 2" descr="Top 10 Best Melissa McCarthy Movie and TV Roles of All Tim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978" y="4317384"/>
            <a:ext cx="2637680" cy="14823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614500" y="4180980"/>
            <a:ext cx="8150780" cy="1815882"/>
          </a:xfrm>
          <a:prstGeom prst="rect">
            <a:avLst/>
          </a:prstGeom>
          <a:solidFill>
            <a:schemeClr val="bg1"/>
          </a:solidFill>
        </p:spPr>
        <p:txBody>
          <a:bodyPr wrap="square">
            <a:spAutoFit/>
          </a:bodyPr>
          <a:lstStyle/>
          <a:p>
            <a:r>
              <a:rPr lang="en-GB" sz="2800" i="1" dirty="0">
                <a:solidFill>
                  <a:srgbClr val="222222"/>
                </a:solidFill>
                <a:latin typeface="+mj-lt"/>
              </a:rPr>
              <a:t>Gilmore Girls </a:t>
            </a:r>
            <a:r>
              <a:rPr lang="en-GB" sz="2800" dirty="0">
                <a:solidFill>
                  <a:srgbClr val="222222"/>
                </a:solidFill>
                <a:latin typeface="+mj-lt"/>
              </a:rPr>
              <a:t>knew McCarthy as </a:t>
            </a:r>
            <a:r>
              <a:rPr lang="en-GB" sz="2800" dirty="0" err="1">
                <a:solidFill>
                  <a:srgbClr val="222222"/>
                </a:solidFill>
                <a:latin typeface="+mj-lt"/>
              </a:rPr>
              <a:t>Sookie</a:t>
            </a:r>
            <a:r>
              <a:rPr lang="en-GB" sz="2800" dirty="0">
                <a:solidFill>
                  <a:srgbClr val="222222"/>
                </a:solidFill>
                <a:latin typeface="+mj-lt"/>
              </a:rPr>
              <a:t> St. James for years, but the world didn’t truly get to know this funny girl until her hysterical supporting role in </a:t>
            </a:r>
            <a:r>
              <a:rPr lang="en-GB" sz="2800" i="1" dirty="0">
                <a:solidFill>
                  <a:srgbClr val="222222"/>
                </a:solidFill>
                <a:latin typeface="+mj-lt"/>
              </a:rPr>
              <a:t>Bridesmaids</a:t>
            </a:r>
            <a:r>
              <a:rPr lang="en-GB" sz="2800" dirty="0">
                <a:solidFill>
                  <a:srgbClr val="222222"/>
                </a:solidFill>
                <a:latin typeface="+mj-lt"/>
              </a:rPr>
              <a:t> in 2011.</a:t>
            </a:r>
            <a:endParaRPr lang="en-GB" sz="2800" dirty="0">
              <a:latin typeface="+mj-lt"/>
            </a:endParaRPr>
          </a:p>
        </p:txBody>
      </p:sp>
      <p:sp>
        <p:nvSpPr>
          <p:cNvPr id="12" name="TextBox 11">
            <a:extLst>
              <a:ext uri="{FF2B5EF4-FFF2-40B4-BE49-F238E27FC236}">
                <a16:creationId xmlns:a16="http://schemas.microsoft.com/office/drawing/2014/main" xmlns="" id="{53B7B010-2BCB-CF42-A555-DC3B463137B3}"/>
              </a:ext>
            </a:extLst>
          </p:cNvPr>
          <p:cNvSpPr txBox="1"/>
          <p:nvPr/>
        </p:nvSpPr>
        <p:spPr>
          <a:xfrm>
            <a:off x="501680" y="339551"/>
            <a:ext cx="4801840" cy="646331"/>
          </a:xfrm>
          <a:prstGeom prst="rect">
            <a:avLst/>
          </a:prstGeom>
          <a:solidFill>
            <a:srgbClr val="00B0F0"/>
          </a:solidFill>
        </p:spPr>
        <p:txBody>
          <a:bodyPr wrap="square" rtlCol="0">
            <a:spAutoFit/>
          </a:bodyPr>
          <a:lstStyle/>
          <a:p>
            <a:r>
              <a:rPr lang="en-GB" sz="3600" b="1" dirty="0" smtClean="0">
                <a:solidFill>
                  <a:schemeClr val="bg1"/>
                </a:solidFill>
              </a:rPr>
              <a:t>MELISSA MCCARTHY</a:t>
            </a:r>
          </a:p>
        </p:txBody>
      </p:sp>
    </p:spTree>
    <p:extLst>
      <p:ext uri="{BB962C8B-B14F-4D97-AF65-F5344CB8AC3E}">
        <p14:creationId xmlns:p14="http://schemas.microsoft.com/office/powerpoint/2010/main" val="12750478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5" grpId="0" animBg="1"/>
    </p:bldLst>
  </p:timing>
</p:sld>
</file>

<file path=ppt/theme/theme1.xml><?xml version="1.0" encoding="utf-8"?>
<a:theme xmlns:a="http://schemas.openxmlformats.org/drawingml/2006/main" name="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5278</TotalTime>
  <Words>1942</Words>
  <Application>Microsoft Office PowerPoint</Application>
  <PresentationFormat>Custom</PresentationFormat>
  <Paragraphs>325</Paragraphs>
  <Slides>38</Slides>
  <Notes>24</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Torrance</dc:creator>
  <cp:lastModifiedBy>Stephen Heslegrave</cp:lastModifiedBy>
  <cp:revision>160</cp:revision>
  <dcterms:created xsi:type="dcterms:W3CDTF">2017-03-14T08:31:32Z</dcterms:created>
  <dcterms:modified xsi:type="dcterms:W3CDTF">2021-05-11T18:15:37Z</dcterms:modified>
</cp:coreProperties>
</file>