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73" r:id="rId2"/>
    <p:sldId id="315" r:id="rId3"/>
    <p:sldId id="276" r:id="rId4"/>
    <p:sldId id="313" r:id="rId5"/>
    <p:sldId id="289" r:id="rId6"/>
    <p:sldId id="290" r:id="rId7"/>
    <p:sldId id="291" r:id="rId8"/>
    <p:sldId id="292" r:id="rId9"/>
    <p:sldId id="285" r:id="rId10"/>
    <p:sldId id="296" r:id="rId11"/>
    <p:sldId id="286" r:id="rId12"/>
    <p:sldId id="314" r:id="rId13"/>
    <p:sldId id="297" r:id="rId14"/>
    <p:sldId id="298" r:id="rId15"/>
    <p:sldId id="302" r:id="rId16"/>
    <p:sldId id="306" r:id="rId17"/>
    <p:sldId id="307" r:id="rId18"/>
    <p:sldId id="308" r:id="rId19"/>
    <p:sldId id="309" r:id="rId20"/>
    <p:sldId id="310" r:id="rId21"/>
    <p:sldId id="311" r:id="rId22"/>
    <p:sldId id="312" r:id="rId23"/>
    <p:sldId id="303" r:id="rId24"/>
    <p:sldId id="294" r:id="rId25"/>
    <p:sldId id="295" r:id="rId26"/>
    <p:sldId id="305" r:id="rId27"/>
    <p:sldId id="299" r:id="rId28"/>
    <p:sldId id="316" r:id="rId29"/>
    <p:sldId id="300" r:id="rId30"/>
    <p:sldId id="301" r:id="rId31"/>
    <p:sldId id="31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162D56"/>
    <a:srgbClr val="3A87C4"/>
    <a:srgbClr val="1D7CC7"/>
    <a:srgbClr val="A91D34"/>
    <a:srgbClr val="00AEEF"/>
    <a:srgbClr val="EF3940"/>
    <a:srgbClr val="FFFFFF"/>
    <a:srgbClr val="1E2C52"/>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83875" autoAdjust="0"/>
  </p:normalViewPr>
  <p:slideViewPr>
    <p:cSldViewPr snapToGrid="0" snapToObjects="1">
      <p:cViewPr>
        <p:scale>
          <a:sx n="70" d="100"/>
          <a:sy n="70" d="100"/>
        </p:scale>
        <p:origin x="-965" y="-15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0.svg"/><Relationship Id="rId1" Type="http://schemas.openxmlformats.org/officeDocument/2006/relationships/image" Target="../media/image15.png"/><Relationship Id="rId4"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NULL"/><Relationship Id="rId1" Type="http://schemas.openxmlformats.org/officeDocument/2006/relationships/image" Target="../media/image15.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0.svg"/><Relationship Id="rId1" Type="http://schemas.openxmlformats.org/officeDocument/2006/relationships/image" Target="../media/image15.png"/><Relationship Id="rId4"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NULL"/><Relationship Id="rId1" Type="http://schemas.openxmlformats.org/officeDocument/2006/relationships/image" Target="../media/image15.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5" qsCatId="simple" csTypeId="urn:microsoft.com/office/officeart/2005/8/colors/colorful5" csCatId="colorful" phldr="1"/>
      <dgm:spPr/>
      <dgm:t>
        <a:bodyPr/>
        <a:lstStyle/>
        <a:p>
          <a:endParaRPr lang="en-US"/>
        </a:p>
      </dgm:t>
    </dgm:pt>
    <dgm:pt modelId="{A71A5D80-9631-449C-A899-AC717D8B6ABC}">
      <dgm:prSet custT="1"/>
      <dgm:spPr/>
      <dgm:t>
        <a:bodyPr/>
        <a:lstStyle/>
        <a:p>
          <a:r>
            <a:rPr lang="en-US" sz="2800" b="1" dirty="0" smtClean="0">
              <a:solidFill>
                <a:schemeClr val="bg1"/>
              </a:solidFill>
            </a:rPr>
            <a:t>OBJECTIVE 1: </a:t>
          </a:r>
          <a:r>
            <a:rPr lang="en-US" sz="2800" b="0" dirty="0" smtClean="0">
              <a:solidFill>
                <a:schemeClr val="bg1"/>
              </a:solidFill>
            </a:rPr>
            <a:t>To look at your own personal development</a:t>
          </a:r>
          <a:endParaRPr lang="en-US" sz="2800" b="0" dirty="0">
            <a:solidFill>
              <a:schemeClr val="bg1"/>
            </a:solidFill>
          </a:endParaRPr>
        </a:p>
      </dgm:t>
    </dgm:pt>
    <dgm:pt modelId="{252BE128-359F-4625-8EE4-71983232FA96}" type="parTrans" cxnId="{22542634-3E25-44B5-92F5-667D09CDC0A5}">
      <dgm:prSet/>
      <dgm:spPr/>
      <dgm:t>
        <a:bodyPr/>
        <a:lstStyle/>
        <a:p>
          <a:endParaRPr lang="en-US" sz="2800"/>
        </a:p>
      </dgm:t>
    </dgm:pt>
    <dgm:pt modelId="{10692ACD-0CAA-4030-966B-FFFCA2C80ECE}" type="sibTrans" cxnId="{22542634-3E25-44B5-92F5-667D09CDC0A5}">
      <dgm:prSet/>
      <dgm:spPr/>
      <dgm:t>
        <a:bodyPr/>
        <a:lstStyle/>
        <a:p>
          <a:endParaRPr lang="en-US" sz="2800"/>
        </a:p>
      </dgm:t>
    </dgm:pt>
    <dgm:pt modelId="{056C3035-EED2-4169-9ABF-FA4F157CE54B}">
      <dgm:prSet custT="1"/>
      <dgm:spPr/>
      <dgm:t>
        <a:bodyPr/>
        <a:lstStyle/>
        <a:p>
          <a:r>
            <a:rPr lang="en-GB" sz="2800" b="1" dirty="0" smtClean="0">
              <a:solidFill>
                <a:schemeClr val="bg1"/>
              </a:solidFill>
            </a:rPr>
            <a:t>OBJECTIVE 3: </a:t>
          </a:r>
          <a:r>
            <a:rPr lang="en-GB" sz="2800" b="0" dirty="0" smtClean="0">
              <a:solidFill>
                <a:schemeClr val="bg1"/>
              </a:solidFill>
            </a:rPr>
            <a:t>To understand the different types of learning at university </a:t>
          </a:r>
        </a:p>
      </dgm:t>
    </dgm:pt>
    <dgm:pt modelId="{E526BE22-FCB0-4403-AFEA-3A3C356D4067}" type="parTrans" cxnId="{98EBF7F8-ED8F-4AC9-B69D-91255C07770A}">
      <dgm:prSet/>
      <dgm:spPr/>
      <dgm:t>
        <a:bodyPr/>
        <a:lstStyle/>
        <a:p>
          <a:endParaRPr lang="en-US" sz="2800"/>
        </a:p>
      </dgm:t>
    </dgm:pt>
    <dgm:pt modelId="{552E616C-B824-468B-B33F-7C07F714EF07}" type="sibTrans" cxnId="{98EBF7F8-ED8F-4AC9-B69D-91255C07770A}">
      <dgm:prSet/>
      <dgm:spPr/>
      <dgm:t>
        <a:bodyPr/>
        <a:lstStyle/>
        <a:p>
          <a:endParaRPr lang="en-US" sz="2800"/>
        </a:p>
      </dgm:t>
    </dgm:pt>
    <dgm:pt modelId="{FC7B7EE8-3211-4152-B337-88DF5CC586F4}">
      <dgm:prSet custT="1"/>
      <dgm:spPr/>
      <dgm:t>
        <a:bodyPr/>
        <a:lstStyle/>
        <a:p>
          <a:r>
            <a:rPr lang="en-US" sz="2800" b="1" dirty="0" smtClean="0">
              <a:solidFill>
                <a:schemeClr val="bg1"/>
              </a:solidFill>
            </a:rPr>
            <a:t>OBJECTIVE 2: </a:t>
          </a:r>
          <a:r>
            <a:rPr lang="en-US" sz="2800" b="0" dirty="0" smtClean="0">
              <a:solidFill>
                <a:schemeClr val="bg1"/>
              </a:solidFill>
            </a:rPr>
            <a:t>To gain an understanding of which careers need professional qualifications</a:t>
          </a:r>
          <a:endParaRPr lang="en-US" sz="2800" b="0" dirty="0">
            <a:solidFill>
              <a:schemeClr val="bg1"/>
            </a:solidFill>
          </a:endParaRPr>
        </a:p>
      </dgm:t>
    </dgm:pt>
    <dgm:pt modelId="{4F99B8E2-A8B6-4292-9EB5-C4DAF8914714}" type="parTrans" cxnId="{5B21ADAF-5502-4563-91C6-EC21A0695029}">
      <dgm:prSet/>
      <dgm:spPr/>
      <dgm:t>
        <a:bodyPr/>
        <a:lstStyle/>
        <a:p>
          <a:endParaRPr lang="en-US" sz="2800"/>
        </a:p>
      </dgm:t>
    </dgm:pt>
    <dgm:pt modelId="{D22BE7F5-2E5E-4FDD-8A15-A3EB1E3790CD}" type="sibTrans" cxnId="{5B21ADAF-5502-4563-91C6-EC21A0695029}">
      <dgm:prSet/>
      <dgm:spPr/>
      <dgm:t>
        <a:bodyPr/>
        <a:lstStyle/>
        <a:p>
          <a:endParaRPr lang="en-US" sz="2800"/>
        </a:p>
      </dgm:t>
    </dgm:pt>
    <dgm:pt modelId="{55BAAB04-6F5A-44CA-803A-3F09AEF70003}" type="pres">
      <dgm:prSet presAssocID="{7CAD0219-2EB8-470D-8BFA-46E5FD230C02}" presName="root" presStyleCnt="0">
        <dgm:presLayoutVars>
          <dgm:dir/>
          <dgm:resizeHandles val="exact"/>
        </dgm:presLayoutVars>
      </dgm:prSet>
      <dgm:spPr/>
      <dgm:t>
        <a:bodyPr/>
        <a:lstStyle/>
        <a:p>
          <a:endParaRPr lang="en-GB"/>
        </a:p>
      </dgm:t>
    </dgm:pt>
    <dgm:pt modelId="{75D11062-CA7B-4CD8-8487-148D11E4A860}" type="pres">
      <dgm:prSet presAssocID="{A71A5D80-9631-449C-A899-AC717D8B6ABC}" presName="compNode" presStyleCnt="0"/>
      <dgm:spPr/>
      <dgm:t>
        <a:bodyPr/>
        <a:lstStyle/>
        <a:p>
          <a:endParaRPr lang="en-US"/>
        </a:p>
      </dgm:t>
    </dgm:pt>
    <dgm:pt modelId="{B1A6977F-0144-45F3-8DEB-CF2AEB1025C7}" type="pres">
      <dgm:prSet presAssocID="{A71A5D80-9631-449C-A899-AC717D8B6ABC}" presName="bgRect" presStyleLbl="bgShp" presStyleIdx="0" presStyleCnt="3"/>
      <dgm:spPr>
        <a:solidFill>
          <a:schemeClr val="bg1">
            <a:lumMod val="50000"/>
          </a:schemeClr>
        </a:solidFill>
      </dgm:spPr>
      <dgm:t>
        <a:bodyPr/>
        <a:lstStyle/>
        <a:p>
          <a:endParaRPr lang="en-GB"/>
        </a:p>
      </dgm:t>
    </dgm:pt>
    <dgm:pt modelId="{C7159833-04C5-4082-A513-44F85210DE48}" type="pres">
      <dgm:prSet presAssocID="{A71A5D80-9631-449C-A899-AC717D8B6A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GB"/>
        </a:p>
      </dgm:t>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t>
        <a:bodyPr/>
        <a:lstStyle/>
        <a:p>
          <a:endParaRPr lang="en-US"/>
        </a:p>
      </dgm:t>
    </dgm:pt>
    <dgm:pt modelId="{5C41CE2E-5256-4BC0-A94B-261396E4ADF4}" type="pres">
      <dgm:prSet presAssocID="{A71A5D80-9631-449C-A899-AC717D8B6ABC}" presName="parTx" presStyleLbl="revTx" presStyleIdx="0" presStyleCnt="3">
        <dgm:presLayoutVars>
          <dgm:chMax val="0"/>
          <dgm:chPref val="0"/>
        </dgm:presLayoutVars>
      </dgm:prSet>
      <dgm:spPr/>
      <dgm:t>
        <a:bodyPr/>
        <a:lstStyle/>
        <a:p>
          <a:endParaRPr lang="en-GB"/>
        </a:p>
      </dgm:t>
    </dgm:pt>
    <dgm:pt modelId="{E7EEC7E1-761C-4893-841A-42CDF76112A9}" type="pres">
      <dgm:prSet presAssocID="{10692ACD-0CAA-4030-966B-FFFCA2C80ECE}" presName="sibTrans" presStyleCnt="0"/>
      <dgm:spPr/>
      <dgm:t>
        <a:bodyPr/>
        <a:lstStyle/>
        <a:p>
          <a:endParaRPr lang="en-US"/>
        </a:p>
      </dgm:t>
    </dgm:pt>
    <dgm:pt modelId="{AC89F032-E447-4428-A08E-CAD385A5E486}" type="pres">
      <dgm:prSet presAssocID="{FC7B7EE8-3211-4152-B337-88DF5CC586F4}" presName="compNode" presStyleCnt="0"/>
      <dgm:spPr/>
      <dgm:t>
        <a:bodyPr/>
        <a:lstStyle/>
        <a:p>
          <a:endParaRPr lang="en-US"/>
        </a:p>
      </dgm:t>
    </dgm:pt>
    <dgm:pt modelId="{0EF5D46A-2B18-46DF-A423-AD2E3C694016}" type="pres">
      <dgm:prSet presAssocID="{FC7B7EE8-3211-4152-B337-88DF5CC586F4}" presName="bgRect" presStyleLbl="bgShp" presStyleIdx="1" presStyleCnt="3"/>
      <dgm:spPr>
        <a:solidFill>
          <a:schemeClr val="bg1">
            <a:lumMod val="50000"/>
          </a:schemeClr>
        </a:solidFill>
      </dgm:spPr>
      <dgm:t>
        <a:bodyPr/>
        <a:lstStyle/>
        <a:p>
          <a:endParaRPr lang="en-US"/>
        </a:p>
      </dgm:t>
    </dgm:pt>
    <dgm:pt modelId="{7EDEB0D8-B60D-4AC2-87F9-F12490C2560C}" type="pres">
      <dgm:prSet presAssocID="{FC7B7EE8-3211-4152-B337-88DF5CC586F4}" presName="iconRect" presStyleLbl="node1" presStyleIdx="1" presStyleCnt="3"/>
      <dgm:spPr>
        <a:blipFill rotWithShape="1">
          <a:blip xmlns:r="http://schemas.openxmlformats.org/officeDocument/2006/relationships" r:embed="rId3"/>
          <a:stretch>
            <a:fillRect/>
          </a:stretch>
        </a:blipFill>
      </dgm:spPr>
      <dgm:t>
        <a:bodyPr/>
        <a:lstStyle/>
        <a:p>
          <a:endParaRPr lang="en-US"/>
        </a:p>
      </dgm:t>
    </dgm:pt>
    <dgm:pt modelId="{64301182-142C-461B-9764-151F99CB2193}" type="pres">
      <dgm:prSet presAssocID="{FC7B7EE8-3211-4152-B337-88DF5CC586F4}" presName="spaceRect" presStyleCnt="0"/>
      <dgm:spPr/>
      <dgm:t>
        <a:bodyPr/>
        <a:lstStyle/>
        <a:p>
          <a:endParaRPr lang="en-US"/>
        </a:p>
      </dgm:t>
    </dgm:pt>
    <dgm:pt modelId="{880C42D5-718D-484F-9FD3-6266443983CC}" type="pres">
      <dgm:prSet presAssocID="{FC7B7EE8-3211-4152-B337-88DF5CC586F4}" presName="parTx" presStyleLbl="revTx" presStyleIdx="1" presStyleCnt="3">
        <dgm:presLayoutVars>
          <dgm:chMax val="0"/>
          <dgm:chPref val="0"/>
        </dgm:presLayoutVars>
      </dgm:prSet>
      <dgm:spPr/>
      <dgm:t>
        <a:bodyPr/>
        <a:lstStyle/>
        <a:p>
          <a:endParaRPr lang="en-US"/>
        </a:p>
      </dgm:t>
    </dgm:pt>
    <dgm:pt modelId="{946F5082-F6D0-47EF-9DD8-69DA316ED9C9}" type="pres">
      <dgm:prSet presAssocID="{D22BE7F5-2E5E-4FDD-8A15-A3EB1E3790CD}" presName="sibTrans" presStyleCnt="0"/>
      <dgm:spPr/>
      <dgm:t>
        <a:bodyPr/>
        <a:lstStyle/>
        <a:p>
          <a:endParaRPr lang="en-US"/>
        </a:p>
      </dgm:t>
    </dgm:pt>
    <dgm:pt modelId="{0531962E-462D-413C-8AD1-85358048D879}" type="pres">
      <dgm:prSet presAssocID="{056C3035-EED2-4169-9ABF-FA4F157CE54B}" presName="compNode" presStyleCnt="0"/>
      <dgm:spPr/>
      <dgm:t>
        <a:bodyPr/>
        <a:lstStyle/>
        <a:p>
          <a:endParaRPr lang="en-US"/>
        </a:p>
      </dgm:t>
    </dgm:pt>
    <dgm:pt modelId="{9ACC772F-0334-479F-B666-ED48483C396E}" type="pres">
      <dgm:prSet presAssocID="{056C3035-EED2-4169-9ABF-FA4F157CE54B}" presName="bgRect" presStyleLbl="bgShp" presStyleIdx="2" presStyleCnt="3"/>
      <dgm:spPr>
        <a:solidFill>
          <a:schemeClr val="bg1">
            <a:lumMod val="50000"/>
          </a:schemeClr>
        </a:solidFill>
      </dgm:spPr>
      <dgm:t>
        <a:bodyPr/>
        <a:lstStyle/>
        <a:p>
          <a:endParaRPr lang="en-GB"/>
        </a:p>
      </dgm:t>
    </dgm:pt>
    <dgm:pt modelId="{190128F8-F2FC-40CB-991D-683D1C72CB43}" type="pres">
      <dgm:prSet presAssocID="{056C3035-EED2-4169-9ABF-FA4F157CE54B}" presName="iconRect" presStyleLbl="node1" presStyleIdx="2" presStyleCnt="3"/>
      <dgm:spPr>
        <a:blipFill rotWithShape="1">
          <a:blip xmlns:r="http://schemas.openxmlformats.org/officeDocument/2006/relationships" r:embed="rId4"/>
          <a:stretch>
            <a:fillRect/>
          </a:stretch>
        </a:blipFill>
      </dgm:spPr>
      <dgm:t>
        <a:bodyPr/>
        <a:lstStyle/>
        <a:p>
          <a:endParaRPr lang="en-GB"/>
        </a:p>
      </dgm:t>
      <dgm:extLst/>
    </dgm:pt>
    <dgm:pt modelId="{D8635464-7DA1-4C90-A6EA-F5C6DC0F6E2C}" type="pres">
      <dgm:prSet presAssocID="{056C3035-EED2-4169-9ABF-FA4F157CE54B}" presName="spaceRect" presStyleCnt="0"/>
      <dgm:spPr/>
      <dgm:t>
        <a:bodyPr/>
        <a:lstStyle/>
        <a:p>
          <a:endParaRPr lang="en-US"/>
        </a:p>
      </dgm:t>
    </dgm:pt>
    <dgm:pt modelId="{A08D280D-806F-4D8A-BD36-96B1AF9DF879}" type="pres">
      <dgm:prSet presAssocID="{056C3035-EED2-4169-9ABF-FA4F157CE54B}" presName="parTx" presStyleLbl="revTx" presStyleIdx="2" presStyleCnt="3">
        <dgm:presLayoutVars>
          <dgm:chMax val="0"/>
          <dgm:chPref val="0"/>
        </dgm:presLayoutVars>
      </dgm:prSet>
      <dgm:spPr/>
      <dgm:t>
        <a:bodyPr/>
        <a:lstStyle/>
        <a:p>
          <a:endParaRPr lang="en-GB"/>
        </a:p>
      </dgm:t>
    </dgm:pt>
  </dgm:ptLst>
  <dgm:cxnLst>
    <dgm:cxn modelId="{5B21ADAF-5502-4563-91C6-EC21A0695029}" srcId="{7CAD0219-2EB8-470D-8BFA-46E5FD230C02}" destId="{FC7B7EE8-3211-4152-B337-88DF5CC586F4}" srcOrd="1" destOrd="0" parTransId="{4F99B8E2-A8B6-4292-9EB5-C4DAF8914714}" sibTransId="{D22BE7F5-2E5E-4FDD-8A15-A3EB1E3790CD}"/>
    <dgm:cxn modelId="{94BDCF78-4AB9-4733-BF9A-B01717C3D933}" type="presOf" srcId="{FC7B7EE8-3211-4152-B337-88DF5CC586F4}" destId="{880C42D5-718D-484F-9FD3-6266443983CC}" srcOrd="0" destOrd="0" presId="urn:microsoft.com/office/officeart/2018/2/layout/IconVerticalSolidList"/>
    <dgm:cxn modelId="{FB309ADB-D23F-4F05-9E16-A031F04E4F9E}" type="presOf" srcId="{7CAD0219-2EB8-470D-8BFA-46E5FD230C02}" destId="{55BAAB04-6F5A-44CA-803A-3F09AEF70003}" srcOrd="0" destOrd="0" presId="urn:microsoft.com/office/officeart/2018/2/layout/IconVerticalSolidList"/>
    <dgm:cxn modelId="{5FA145A2-0B5D-42BF-A0CF-213BE5D73595}" type="presOf" srcId="{A71A5D80-9631-449C-A899-AC717D8B6ABC}" destId="{5C41CE2E-5256-4BC0-A94B-261396E4ADF4}" srcOrd="0" destOrd="0" presId="urn:microsoft.com/office/officeart/2018/2/layout/IconVerticalSolidList"/>
    <dgm:cxn modelId="{98EBF7F8-ED8F-4AC9-B69D-91255C07770A}" srcId="{7CAD0219-2EB8-470D-8BFA-46E5FD230C02}" destId="{056C3035-EED2-4169-9ABF-FA4F157CE54B}" srcOrd="2" destOrd="0" parTransId="{E526BE22-FCB0-4403-AFEA-3A3C356D4067}" sibTransId="{552E616C-B824-468B-B33F-7C07F714EF07}"/>
    <dgm:cxn modelId="{15F22557-4078-40C4-9B9F-A89EFCCC9F40}" type="presOf" srcId="{056C3035-EED2-4169-9ABF-FA4F157CE54B}" destId="{A08D280D-806F-4D8A-BD36-96B1AF9DF879}" srcOrd="0" destOrd="0" presId="urn:microsoft.com/office/officeart/2018/2/layout/IconVerticalSolidList"/>
    <dgm:cxn modelId="{22542634-3E25-44B5-92F5-667D09CDC0A5}" srcId="{7CAD0219-2EB8-470D-8BFA-46E5FD230C02}" destId="{A71A5D80-9631-449C-A899-AC717D8B6ABC}" srcOrd="0" destOrd="0" parTransId="{252BE128-359F-4625-8EE4-71983232FA96}" sibTransId="{10692ACD-0CAA-4030-966B-FFFCA2C80ECE}"/>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484D8D72-AA7A-40D7-980B-9DC8CA5EF6A7}" type="presParOf" srcId="{55BAAB04-6F5A-44CA-803A-3F09AEF70003}" destId="{AC89F032-E447-4428-A08E-CAD385A5E486}" srcOrd="2" destOrd="0" presId="urn:microsoft.com/office/officeart/2018/2/layout/IconVerticalSolidList"/>
    <dgm:cxn modelId="{71FAD46F-1B82-4CB1-96C2-A16B6FD07F02}" type="presParOf" srcId="{AC89F032-E447-4428-A08E-CAD385A5E486}" destId="{0EF5D46A-2B18-46DF-A423-AD2E3C694016}" srcOrd="0" destOrd="0" presId="urn:microsoft.com/office/officeart/2018/2/layout/IconVerticalSolidList"/>
    <dgm:cxn modelId="{57EDD759-67CB-48DD-8C97-599EB8870636}" type="presParOf" srcId="{AC89F032-E447-4428-A08E-CAD385A5E486}" destId="{7EDEB0D8-B60D-4AC2-87F9-F12490C2560C}" srcOrd="1" destOrd="0" presId="urn:microsoft.com/office/officeart/2018/2/layout/IconVerticalSolidList"/>
    <dgm:cxn modelId="{F4EFDCA9-2B17-4BFE-A00D-DF801B2D4A4F}" type="presParOf" srcId="{AC89F032-E447-4428-A08E-CAD385A5E486}" destId="{64301182-142C-461B-9764-151F99CB2193}" srcOrd="2" destOrd="0" presId="urn:microsoft.com/office/officeart/2018/2/layout/IconVerticalSolidList"/>
    <dgm:cxn modelId="{E1A040BA-44F1-4034-9ADD-DC1D023B930A}" type="presParOf" srcId="{AC89F032-E447-4428-A08E-CAD385A5E486}" destId="{880C42D5-718D-484F-9FD3-6266443983CC}" srcOrd="3" destOrd="0" presId="urn:microsoft.com/office/officeart/2018/2/layout/IconVerticalSolidList"/>
    <dgm:cxn modelId="{475EDB0A-BBD4-4C1D-993A-CD258DF8EF42}" type="presParOf" srcId="{55BAAB04-6F5A-44CA-803A-3F09AEF70003}" destId="{946F5082-F6D0-47EF-9DD8-69DA316ED9C9}" srcOrd="3" destOrd="0" presId="urn:microsoft.com/office/officeart/2018/2/layout/IconVerticalSolidList"/>
    <dgm:cxn modelId="{653D891A-6040-47EA-BD83-5D4D52A4A83A}" type="presParOf" srcId="{55BAAB04-6F5A-44CA-803A-3F09AEF70003}" destId="{0531962E-462D-413C-8AD1-85358048D879}" srcOrd="4"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AD0219-2EB8-470D-8BFA-46E5FD230C02}" type="doc">
      <dgm:prSet loTypeId="urn:microsoft.com/office/officeart/2018/2/layout/IconVerticalSolidList" loCatId="icon" qsTypeId="urn:microsoft.com/office/officeart/2005/8/quickstyle/simple2" qsCatId="simple" csTypeId="urn:microsoft.com/office/officeart/2018/5/colors/Iconchunking_neutralicontext_colorful1" csCatId="colorful" phldr="1"/>
      <dgm:spPr/>
      <dgm:t>
        <a:bodyPr/>
        <a:lstStyle/>
        <a:p>
          <a:endParaRPr lang="en-US"/>
        </a:p>
      </dgm:t>
    </dgm:pt>
    <dgm:pt modelId="{A71A5D80-9631-449C-A899-AC717D8B6ABC}">
      <dgm:prSet custT="1"/>
      <dgm:spPr/>
      <dgm:t>
        <a:bodyPr/>
        <a:lstStyle/>
        <a:p>
          <a:r>
            <a:rPr lang="en-US" sz="2800" b="1" dirty="0" smtClean="0"/>
            <a:t>OBJECTIVE 1: </a:t>
          </a:r>
          <a:r>
            <a:rPr lang="en-US" sz="2800" b="0" dirty="0" smtClean="0"/>
            <a:t>To look at personal learning styles and consider the impact of different salaries</a:t>
          </a:r>
          <a:endParaRPr lang="en-US" sz="2800" b="1" dirty="0"/>
        </a:p>
      </dgm:t>
    </dgm:pt>
    <dgm:pt modelId="{252BE128-359F-4625-8EE4-71983232FA96}" type="parTrans" cxnId="{22542634-3E25-44B5-92F5-667D09CDC0A5}">
      <dgm:prSet/>
      <dgm:spPr/>
      <dgm:t>
        <a:bodyPr/>
        <a:lstStyle/>
        <a:p>
          <a:endParaRPr lang="en-US"/>
        </a:p>
      </dgm:t>
    </dgm:pt>
    <dgm:pt modelId="{10692ACD-0CAA-4030-966B-FFFCA2C80ECE}" type="sibTrans" cxnId="{22542634-3E25-44B5-92F5-667D09CDC0A5}">
      <dgm:prSet/>
      <dgm:spPr/>
      <dgm:t>
        <a:bodyPr/>
        <a:lstStyle/>
        <a:p>
          <a:endParaRPr lang="en-US"/>
        </a:p>
      </dgm:t>
    </dgm:pt>
    <dgm:pt modelId="{056C3035-EED2-4169-9ABF-FA4F157CE54B}">
      <dgm:prSet custT="1"/>
      <dgm:spPr/>
      <dgm:t>
        <a:bodyPr/>
        <a:lstStyle/>
        <a:p>
          <a:r>
            <a:rPr lang="en-GB" sz="2800" b="1" dirty="0" smtClean="0"/>
            <a:t>OBJECTIVE 2: </a:t>
          </a:r>
          <a:r>
            <a:rPr lang="en-GB" sz="2800" b="0" dirty="0" smtClean="0"/>
            <a:t>To be aware of some of the benefits of higher education</a:t>
          </a:r>
          <a:endParaRPr lang="en-GB" sz="2800" b="1" dirty="0" smtClean="0"/>
        </a:p>
      </dgm:t>
    </dgm:pt>
    <dgm:pt modelId="{E526BE22-FCB0-4403-AFEA-3A3C356D4067}" type="parTrans" cxnId="{98EBF7F8-ED8F-4AC9-B69D-91255C07770A}">
      <dgm:prSet/>
      <dgm:spPr/>
      <dgm:t>
        <a:bodyPr/>
        <a:lstStyle/>
        <a:p>
          <a:endParaRPr lang="en-US"/>
        </a:p>
      </dgm:t>
    </dgm:pt>
    <dgm:pt modelId="{552E616C-B824-468B-B33F-7C07F714EF07}" type="sibTrans" cxnId="{98EBF7F8-ED8F-4AC9-B69D-91255C07770A}">
      <dgm:prSet/>
      <dgm:spPr/>
      <dgm:t>
        <a:bodyPr/>
        <a:lstStyle/>
        <a:p>
          <a:endParaRPr lang="en-US"/>
        </a:p>
      </dgm:t>
    </dgm:pt>
    <dgm:pt modelId="{66D9598A-2C4D-4C46-AA90-BCB2853BEADD}">
      <dgm:prSet custT="1"/>
      <dgm:spPr/>
      <dgm:t>
        <a:bodyPr/>
        <a:lstStyle/>
        <a:p>
          <a:r>
            <a:rPr lang="en-US" sz="2800" b="1" dirty="0" smtClean="0"/>
            <a:t>OBJECTIVE 3: </a:t>
          </a:r>
          <a:r>
            <a:rPr lang="en-US" sz="2800" b="0" dirty="0" smtClean="0"/>
            <a:t>To explore personal and professional development by looking at transferable skills</a:t>
          </a:r>
          <a:endParaRPr lang="en-US" sz="2800" b="1" dirty="0"/>
        </a:p>
      </dgm:t>
    </dgm:pt>
    <dgm:pt modelId="{3C7AC631-5247-4882-8810-8BC409E681D6}" type="parTrans" cxnId="{8F4B2B20-B212-4DF8-9C12-CC369AB23CA1}">
      <dgm:prSet/>
      <dgm:spPr/>
      <dgm:t>
        <a:bodyPr/>
        <a:lstStyle/>
        <a:p>
          <a:endParaRPr lang="en-US"/>
        </a:p>
      </dgm:t>
    </dgm:pt>
    <dgm:pt modelId="{F5E231AD-4D7F-4DB7-AFD7-82D564283EAE}" type="sibTrans" cxnId="{8F4B2B20-B212-4DF8-9C12-CC369AB23CA1}">
      <dgm:prSet/>
      <dgm:spPr/>
      <dgm:t>
        <a:bodyPr/>
        <a:lstStyle/>
        <a:p>
          <a:endParaRPr lang="en-US"/>
        </a:p>
      </dgm:t>
    </dgm:pt>
    <dgm:pt modelId="{55BAAB04-6F5A-44CA-803A-3F09AEF70003}" type="pres">
      <dgm:prSet presAssocID="{7CAD0219-2EB8-470D-8BFA-46E5FD230C02}" presName="root" presStyleCnt="0">
        <dgm:presLayoutVars>
          <dgm:dir/>
          <dgm:resizeHandles val="exact"/>
        </dgm:presLayoutVars>
      </dgm:prSet>
      <dgm:spPr/>
      <dgm:t>
        <a:bodyPr/>
        <a:lstStyle/>
        <a:p>
          <a:endParaRPr lang="en-GB"/>
        </a:p>
      </dgm:t>
    </dgm:pt>
    <dgm:pt modelId="{75D11062-CA7B-4CD8-8487-148D11E4A860}" type="pres">
      <dgm:prSet presAssocID="{A71A5D80-9631-449C-A899-AC717D8B6ABC}" presName="compNode" presStyleCnt="0"/>
      <dgm:spPr/>
      <dgm:t>
        <a:bodyPr/>
        <a:lstStyle/>
        <a:p>
          <a:endParaRPr lang="en-US"/>
        </a:p>
      </dgm:t>
    </dgm:pt>
    <dgm:pt modelId="{B1A6977F-0144-45F3-8DEB-CF2AEB1025C7}" type="pres">
      <dgm:prSet presAssocID="{A71A5D80-9631-449C-A899-AC717D8B6ABC}" presName="bgRect" presStyleLbl="bgShp" presStyleIdx="0" presStyleCnt="3"/>
      <dgm:spPr>
        <a:solidFill>
          <a:srgbClr val="00AEEF"/>
        </a:solidFill>
      </dgm:spPr>
      <dgm:t>
        <a:bodyPr/>
        <a:lstStyle/>
        <a:p>
          <a:endParaRPr lang="en-GB"/>
        </a:p>
      </dgm:t>
    </dgm:pt>
    <dgm:pt modelId="{C7159833-04C5-4082-A513-44F85210DE48}" type="pres">
      <dgm:prSet presAssocID="{A71A5D80-9631-449C-A899-AC717D8B6ABC}" presName="iconRect" presStyleLbl="node1" presStyleIdx="0" presStyleCnt="3"/>
      <dgm:spPr>
        <a:blipFill>
          <a:blip xmlns:r="http://schemas.openxmlformats.org/officeDocument/2006/relationships" r:embed="rId1">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GB"/>
        </a:p>
      </dgm:t>
      <dgm:extLst>
        <a:ext uri="{E40237B7-FDA0-4F09-8148-C483321AD2D9}">
          <dgm14:cNvPr xmlns:dgm14="http://schemas.microsoft.com/office/drawing/2010/diagram" id="0" name="" descr="Blog"/>
        </a:ext>
      </dgm:extLst>
    </dgm:pt>
    <dgm:pt modelId="{E057A856-BCCC-410C-8C71-DCA8E3279B5A}" type="pres">
      <dgm:prSet presAssocID="{A71A5D80-9631-449C-A899-AC717D8B6ABC}" presName="spaceRect" presStyleCnt="0"/>
      <dgm:spPr/>
      <dgm:t>
        <a:bodyPr/>
        <a:lstStyle/>
        <a:p>
          <a:endParaRPr lang="en-US"/>
        </a:p>
      </dgm:t>
    </dgm:pt>
    <dgm:pt modelId="{5C41CE2E-5256-4BC0-A94B-261396E4ADF4}" type="pres">
      <dgm:prSet presAssocID="{A71A5D80-9631-449C-A899-AC717D8B6ABC}" presName="parTx" presStyleLbl="revTx" presStyleIdx="0" presStyleCnt="3">
        <dgm:presLayoutVars>
          <dgm:chMax val="0"/>
          <dgm:chPref val="0"/>
        </dgm:presLayoutVars>
      </dgm:prSet>
      <dgm:spPr/>
      <dgm:t>
        <a:bodyPr/>
        <a:lstStyle/>
        <a:p>
          <a:endParaRPr lang="en-GB"/>
        </a:p>
      </dgm:t>
    </dgm:pt>
    <dgm:pt modelId="{E7EEC7E1-761C-4893-841A-42CDF76112A9}" type="pres">
      <dgm:prSet presAssocID="{10692ACD-0CAA-4030-966B-FFFCA2C80ECE}" presName="sibTrans" presStyleCnt="0"/>
      <dgm:spPr/>
      <dgm:t>
        <a:bodyPr/>
        <a:lstStyle/>
        <a:p>
          <a:endParaRPr lang="en-US"/>
        </a:p>
      </dgm:t>
    </dgm:pt>
    <dgm:pt modelId="{0531962E-462D-413C-8AD1-85358048D879}" type="pres">
      <dgm:prSet presAssocID="{056C3035-EED2-4169-9ABF-FA4F157CE54B}" presName="compNode" presStyleCnt="0"/>
      <dgm:spPr/>
      <dgm:t>
        <a:bodyPr/>
        <a:lstStyle/>
        <a:p>
          <a:endParaRPr lang="en-US"/>
        </a:p>
      </dgm:t>
    </dgm:pt>
    <dgm:pt modelId="{9ACC772F-0334-479F-B666-ED48483C396E}" type="pres">
      <dgm:prSet presAssocID="{056C3035-EED2-4169-9ABF-FA4F157CE54B}" presName="bgRect" presStyleLbl="bgShp" presStyleIdx="1" presStyleCnt="3"/>
      <dgm:spPr>
        <a:solidFill>
          <a:srgbClr val="1D7CC7"/>
        </a:solidFill>
      </dgm:spPr>
      <dgm:t>
        <a:bodyPr/>
        <a:lstStyle/>
        <a:p>
          <a:endParaRPr lang="en-GB"/>
        </a:p>
      </dgm:t>
    </dgm:pt>
    <dgm:pt modelId="{190128F8-F2FC-40CB-991D-683D1C72CB43}" type="pres">
      <dgm:prSet presAssocID="{056C3035-EED2-4169-9ABF-FA4F157CE54B}" presName="iconRect" presStyleLbl="node1" presStyleIdx="1" presStyleCnt="3"/>
      <dgm:spPr>
        <a:blipFill rotWithShape="1">
          <a:blip xmlns:r="http://schemas.openxmlformats.org/officeDocument/2006/relationships" r:embed="rId3">
            <a:duotone>
              <a:schemeClr val="bg1">
                <a:hueOff val="0"/>
                <a:satOff val="0"/>
                <a:lumOff val="0"/>
                <a:alphaOff val="0"/>
                <a:shade val="20000"/>
                <a:satMod val="200000"/>
              </a:schemeClr>
              <a:schemeClr val="bg1">
                <a:hueOff val="0"/>
                <a:satOff val="0"/>
                <a:lumOff val="0"/>
                <a:alphaOff val="0"/>
                <a:tint val="12000"/>
                <a:satMod val="190000"/>
              </a:schemeClr>
            </a:duotone>
          </a:blip>
          <a:stretch>
            <a:fillRect/>
          </a:stretch>
        </a:blipFill>
      </dgm:spPr>
      <dgm:t>
        <a:bodyPr/>
        <a:lstStyle/>
        <a:p>
          <a:endParaRPr lang="en-GB"/>
        </a:p>
      </dgm:t>
      <dgm:extLst/>
    </dgm:pt>
    <dgm:pt modelId="{D8635464-7DA1-4C90-A6EA-F5C6DC0F6E2C}" type="pres">
      <dgm:prSet presAssocID="{056C3035-EED2-4169-9ABF-FA4F157CE54B}" presName="spaceRect" presStyleCnt="0"/>
      <dgm:spPr/>
      <dgm:t>
        <a:bodyPr/>
        <a:lstStyle/>
        <a:p>
          <a:endParaRPr lang="en-US"/>
        </a:p>
      </dgm:t>
    </dgm:pt>
    <dgm:pt modelId="{A08D280D-806F-4D8A-BD36-96B1AF9DF879}" type="pres">
      <dgm:prSet presAssocID="{056C3035-EED2-4169-9ABF-FA4F157CE54B}" presName="parTx" presStyleLbl="revTx" presStyleIdx="1" presStyleCnt="3">
        <dgm:presLayoutVars>
          <dgm:chMax val="0"/>
          <dgm:chPref val="0"/>
        </dgm:presLayoutVars>
      </dgm:prSet>
      <dgm:spPr/>
      <dgm:t>
        <a:bodyPr/>
        <a:lstStyle/>
        <a:p>
          <a:endParaRPr lang="en-GB"/>
        </a:p>
      </dgm:t>
    </dgm:pt>
    <dgm:pt modelId="{517DEC73-CD1D-40D6-85A2-4A487D4740C5}" type="pres">
      <dgm:prSet presAssocID="{552E616C-B824-468B-B33F-7C07F714EF07}" presName="sibTrans" presStyleCnt="0"/>
      <dgm:spPr/>
      <dgm:t>
        <a:bodyPr/>
        <a:lstStyle/>
        <a:p>
          <a:endParaRPr lang="en-US"/>
        </a:p>
      </dgm:t>
    </dgm:pt>
    <dgm:pt modelId="{27FA892E-7539-4C37-A1F6-6F27956F13B1}" type="pres">
      <dgm:prSet presAssocID="{66D9598A-2C4D-4C46-AA90-BCB2853BEADD}" presName="compNode" presStyleCnt="0"/>
      <dgm:spPr/>
      <dgm:t>
        <a:bodyPr/>
        <a:lstStyle/>
        <a:p>
          <a:endParaRPr lang="en-US"/>
        </a:p>
      </dgm:t>
    </dgm:pt>
    <dgm:pt modelId="{F14C5CF6-B9FD-4C83-98EB-C5545225EC6D}" type="pres">
      <dgm:prSet presAssocID="{66D9598A-2C4D-4C46-AA90-BCB2853BEADD}" presName="bgRect" presStyleLbl="bgShp" presStyleIdx="2" presStyleCnt="3"/>
      <dgm:spPr>
        <a:solidFill>
          <a:srgbClr val="162D56"/>
        </a:solidFill>
      </dgm:spPr>
      <dgm:t>
        <a:bodyPr/>
        <a:lstStyle/>
        <a:p>
          <a:endParaRPr lang="en-US"/>
        </a:p>
      </dgm:t>
    </dgm:pt>
    <dgm:pt modelId="{5F331560-1747-46CD-8936-BB93EC03A3E2}" type="pres">
      <dgm:prSet presAssocID="{66D9598A-2C4D-4C46-AA90-BCB2853BEADD}" presName="iconRect" presStyleLbl="node1" presStyleIdx="2" presStyleCnt="3"/>
      <dgm:spPr>
        <a:blipFill>
          <a:blip xmlns:r="http://schemas.openxmlformats.org/officeDocument/2006/relationships" r:embed="rId4">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t>
        <a:bodyPr/>
        <a:lstStyle/>
        <a:p>
          <a:endParaRPr lang="en-US"/>
        </a:p>
      </dgm:t>
    </dgm:pt>
    <dgm:pt modelId="{CC0BC98D-3AAC-4501-8D4F-A6AEE4CEACCB}" type="pres">
      <dgm:prSet presAssocID="{66D9598A-2C4D-4C46-AA90-BCB2853BEADD}" presName="spaceRect" presStyleCnt="0"/>
      <dgm:spPr/>
      <dgm:t>
        <a:bodyPr/>
        <a:lstStyle/>
        <a:p>
          <a:endParaRPr lang="en-US"/>
        </a:p>
      </dgm:t>
    </dgm:pt>
    <dgm:pt modelId="{B0A5BFA2-57CC-4FF2-B396-B0B8665246CC}" type="pres">
      <dgm:prSet presAssocID="{66D9598A-2C4D-4C46-AA90-BCB2853BEADD}" presName="parTx" presStyleLbl="revTx" presStyleIdx="2" presStyleCnt="3">
        <dgm:presLayoutVars>
          <dgm:chMax val="0"/>
          <dgm:chPref val="0"/>
        </dgm:presLayoutVars>
      </dgm:prSet>
      <dgm:spPr/>
      <dgm:t>
        <a:bodyPr/>
        <a:lstStyle/>
        <a:p>
          <a:endParaRPr lang="en-US"/>
        </a:p>
      </dgm:t>
    </dgm:pt>
  </dgm:ptLst>
  <dgm:cxnLst>
    <dgm:cxn modelId="{D9075EE0-3704-4745-A67E-970421890383}" type="presOf" srcId="{66D9598A-2C4D-4C46-AA90-BCB2853BEADD}" destId="{B0A5BFA2-57CC-4FF2-B396-B0B8665246CC}" srcOrd="0" destOrd="0" presId="urn:microsoft.com/office/officeart/2018/2/layout/IconVerticalSolidList"/>
    <dgm:cxn modelId="{8F4B2B20-B212-4DF8-9C12-CC369AB23CA1}" srcId="{7CAD0219-2EB8-470D-8BFA-46E5FD230C02}" destId="{66D9598A-2C4D-4C46-AA90-BCB2853BEADD}" srcOrd="2" destOrd="0" parTransId="{3C7AC631-5247-4882-8810-8BC409E681D6}" sibTransId="{F5E231AD-4D7F-4DB7-AFD7-82D564283EAE}"/>
    <dgm:cxn modelId="{FB309ADB-D23F-4F05-9E16-A031F04E4F9E}" type="presOf" srcId="{7CAD0219-2EB8-470D-8BFA-46E5FD230C02}" destId="{55BAAB04-6F5A-44CA-803A-3F09AEF70003}" srcOrd="0" destOrd="0" presId="urn:microsoft.com/office/officeart/2018/2/layout/IconVerticalSolidList"/>
    <dgm:cxn modelId="{5FA145A2-0B5D-42BF-A0CF-213BE5D73595}" type="presOf" srcId="{A71A5D80-9631-449C-A899-AC717D8B6ABC}" destId="{5C41CE2E-5256-4BC0-A94B-261396E4ADF4}" srcOrd="0" destOrd="0" presId="urn:microsoft.com/office/officeart/2018/2/layout/IconVerticalSolidList"/>
    <dgm:cxn modelId="{98EBF7F8-ED8F-4AC9-B69D-91255C07770A}" srcId="{7CAD0219-2EB8-470D-8BFA-46E5FD230C02}" destId="{056C3035-EED2-4169-9ABF-FA4F157CE54B}" srcOrd="1" destOrd="0" parTransId="{E526BE22-FCB0-4403-AFEA-3A3C356D4067}" sibTransId="{552E616C-B824-468B-B33F-7C07F714EF07}"/>
    <dgm:cxn modelId="{15F22557-4078-40C4-9B9F-A89EFCCC9F40}" type="presOf" srcId="{056C3035-EED2-4169-9ABF-FA4F157CE54B}" destId="{A08D280D-806F-4D8A-BD36-96B1AF9DF879}" srcOrd="0" destOrd="0" presId="urn:microsoft.com/office/officeart/2018/2/layout/IconVerticalSolidList"/>
    <dgm:cxn modelId="{22542634-3E25-44B5-92F5-667D09CDC0A5}" srcId="{7CAD0219-2EB8-470D-8BFA-46E5FD230C02}" destId="{A71A5D80-9631-449C-A899-AC717D8B6ABC}" srcOrd="0" destOrd="0" parTransId="{252BE128-359F-4625-8EE4-71983232FA96}" sibTransId="{10692ACD-0CAA-4030-966B-FFFCA2C80ECE}"/>
    <dgm:cxn modelId="{B1411B57-C742-40DC-A9D5-FE25A8FE8176}" type="presParOf" srcId="{55BAAB04-6F5A-44CA-803A-3F09AEF70003}" destId="{75D11062-CA7B-4CD8-8487-148D11E4A860}" srcOrd="0" destOrd="0" presId="urn:microsoft.com/office/officeart/2018/2/layout/IconVerticalSolidList"/>
    <dgm:cxn modelId="{9D34D223-7CA8-4F6B-B0D1-8224A418C6E7}" type="presParOf" srcId="{75D11062-CA7B-4CD8-8487-148D11E4A860}" destId="{B1A6977F-0144-45F3-8DEB-CF2AEB1025C7}" srcOrd="0" destOrd="0" presId="urn:microsoft.com/office/officeart/2018/2/layout/IconVerticalSolidList"/>
    <dgm:cxn modelId="{6F39E94E-DDA8-40B6-9750-53B7965B8E6B}" type="presParOf" srcId="{75D11062-CA7B-4CD8-8487-148D11E4A860}" destId="{C7159833-04C5-4082-A513-44F85210DE48}" srcOrd="1" destOrd="0" presId="urn:microsoft.com/office/officeart/2018/2/layout/IconVerticalSolidList"/>
    <dgm:cxn modelId="{BE697080-879F-4DC9-8496-E824144F16C7}" type="presParOf" srcId="{75D11062-CA7B-4CD8-8487-148D11E4A860}" destId="{E057A856-BCCC-410C-8C71-DCA8E3279B5A}" srcOrd="2" destOrd="0" presId="urn:microsoft.com/office/officeart/2018/2/layout/IconVerticalSolidList"/>
    <dgm:cxn modelId="{D7F68BD0-C785-49B5-AC53-2C04FB42093B}" type="presParOf" srcId="{75D11062-CA7B-4CD8-8487-148D11E4A860}" destId="{5C41CE2E-5256-4BC0-A94B-261396E4ADF4}" srcOrd="3" destOrd="0" presId="urn:microsoft.com/office/officeart/2018/2/layout/IconVerticalSolidList"/>
    <dgm:cxn modelId="{7FA4590B-B2BC-45D3-A201-35CF4C0D77B8}" type="presParOf" srcId="{55BAAB04-6F5A-44CA-803A-3F09AEF70003}" destId="{E7EEC7E1-761C-4893-841A-42CDF76112A9}" srcOrd="1" destOrd="0" presId="urn:microsoft.com/office/officeart/2018/2/layout/IconVerticalSolidList"/>
    <dgm:cxn modelId="{653D891A-6040-47EA-BD83-5D4D52A4A83A}" type="presParOf" srcId="{55BAAB04-6F5A-44CA-803A-3F09AEF70003}" destId="{0531962E-462D-413C-8AD1-85358048D879}" srcOrd="2" destOrd="0" presId="urn:microsoft.com/office/officeart/2018/2/layout/IconVerticalSolidList"/>
    <dgm:cxn modelId="{6BB0D5F5-C065-41FB-982C-0CA1B4A054E0}" type="presParOf" srcId="{0531962E-462D-413C-8AD1-85358048D879}" destId="{9ACC772F-0334-479F-B666-ED48483C396E}" srcOrd="0" destOrd="0" presId="urn:microsoft.com/office/officeart/2018/2/layout/IconVerticalSolidList"/>
    <dgm:cxn modelId="{01A27658-4D99-4C48-8A50-15769EDE43BD}" type="presParOf" srcId="{0531962E-462D-413C-8AD1-85358048D879}" destId="{190128F8-F2FC-40CB-991D-683D1C72CB43}" srcOrd="1" destOrd="0" presId="urn:microsoft.com/office/officeart/2018/2/layout/IconVerticalSolidList"/>
    <dgm:cxn modelId="{D8CA6110-D4DE-4DC2-8332-5E90C9874E5B}" type="presParOf" srcId="{0531962E-462D-413C-8AD1-85358048D879}" destId="{D8635464-7DA1-4C90-A6EA-F5C6DC0F6E2C}" srcOrd="2" destOrd="0" presId="urn:microsoft.com/office/officeart/2018/2/layout/IconVerticalSolidList"/>
    <dgm:cxn modelId="{FA03656F-E39E-4112-AE1D-5AFF91F5A753}" type="presParOf" srcId="{0531962E-462D-413C-8AD1-85358048D879}" destId="{A08D280D-806F-4D8A-BD36-96B1AF9DF879}" srcOrd="3" destOrd="0" presId="urn:microsoft.com/office/officeart/2018/2/layout/IconVerticalSolidList"/>
    <dgm:cxn modelId="{09D7E90D-2AE0-45FA-BF18-27DA2EF08F82}" type="presParOf" srcId="{55BAAB04-6F5A-44CA-803A-3F09AEF70003}" destId="{517DEC73-CD1D-40D6-85A2-4A487D4740C5}" srcOrd="3" destOrd="0" presId="urn:microsoft.com/office/officeart/2018/2/layout/IconVerticalSolidList"/>
    <dgm:cxn modelId="{2F100FE5-67A0-4F06-8870-A7EE678568E0}" type="presParOf" srcId="{55BAAB04-6F5A-44CA-803A-3F09AEF70003}" destId="{27FA892E-7539-4C37-A1F6-6F27956F13B1}" srcOrd="4" destOrd="0" presId="urn:microsoft.com/office/officeart/2018/2/layout/IconVerticalSolidList"/>
    <dgm:cxn modelId="{2299131A-0647-4EC5-97FD-6B8C2D44F094}" type="presParOf" srcId="{27FA892E-7539-4C37-A1F6-6F27956F13B1}" destId="{F14C5CF6-B9FD-4C83-98EB-C5545225EC6D}" srcOrd="0" destOrd="0" presId="urn:microsoft.com/office/officeart/2018/2/layout/IconVerticalSolidList"/>
    <dgm:cxn modelId="{A6BCF05D-2531-4D33-91C7-48B30BEA02D0}" type="presParOf" srcId="{27FA892E-7539-4C37-A1F6-6F27956F13B1}" destId="{5F331560-1747-46CD-8936-BB93EC03A3E2}" srcOrd="1" destOrd="0" presId="urn:microsoft.com/office/officeart/2018/2/layout/IconVerticalSolidList"/>
    <dgm:cxn modelId="{C391E719-162A-484F-9A48-99589C1C1B9F}" type="presParOf" srcId="{27FA892E-7539-4C37-A1F6-6F27956F13B1}" destId="{CC0BC98D-3AAC-4501-8D4F-A6AEE4CEACCB}" srcOrd="2" destOrd="0" presId="urn:microsoft.com/office/officeart/2018/2/layout/IconVerticalSolidList"/>
    <dgm:cxn modelId="{A4719DF6-3035-487F-A458-BC3ABC1BD1F4}" type="presParOf" srcId="{27FA892E-7539-4C37-A1F6-6F27956F13B1}" destId="{B0A5BFA2-57CC-4FF2-B396-B0B8665246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451"/>
          <a:ext cx="10515600" cy="1057552"/>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sp>
    <dsp:sp modelId="{C7159833-04C5-4082-A513-44F85210DE48}">
      <dsp:nvSpPr>
        <dsp:cNvPr id="0" name=""/>
        <dsp:cNvSpPr/>
      </dsp:nvSpPr>
      <dsp:spPr>
        <a:xfrm>
          <a:off x="319909" y="238401"/>
          <a:ext cx="581654" cy="581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41CE2E-5256-4BC0-A94B-261396E4ADF4}">
      <dsp:nvSpPr>
        <dsp:cNvPr id="0" name=""/>
        <dsp:cNvSpPr/>
      </dsp:nvSpPr>
      <dsp:spPr>
        <a:xfrm>
          <a:off x="1221473" y="451"/>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bg1"/>
              </a:solidFill>
            </a:rPr>
            <a:t>OBJECTIVE 1: </a:t>
          </a:r>
          <a:r>
            <a:rPr lang="en-US" sz="2800" b="0" kern="1200" dirty="0" smtClean="0">
              <a:solidFill>
                <a:schemeClr val="bg1"/>
              </a:solidFill>
            </a:rPr>
            <a:t>To look at your own personal development</a:t>
          </a:r>
          <a:endParaRPr lang="en-US" sz="2800" b="0" kern="1200" dirty="0">
            <a:solidFill>
              <a:schemeClr val="bg1"/>
            </a:solidFill>
          </a:endParaRPr>
        </a:p>
      </dsp:txBody>
      <dsp:txXfrm>
        <a:off x="1221473" y="451"/>
        <a:ext cx="9294126" cy="1057552"/>
      </dsp:txXfrm>
    </dsp:sp>
    <dsp:sp modelId="{0EF5D46A-2B18-46DF-A423-AD2E3C694016}">
      <dsp:nvSpPr>
        <dsp:cNvPr id="0" name=""/>
        <dsp:cNvSpPr/>
      </dsp:nvSpPr>
      <dsp:spPr>
        <a:xfrm>
          <a:off x="0" y="1322393"/>
          <a:ext cx="10515600" cy="1057552"/>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sp>
    <dsp:sp modelId="{7EDEB0D8-B60D-4AC2-87F9-F12490C2560C}">
      <dsp:nvSpPr>
        <dsp:cNvPr id="0" name=""/>
        <dsp:cNvSpPr/>
      </dsp:nvSpPr>
      <dsp:spPr>
        <a:xfrm>
          <a:off x="319909" y="1560342"/>
          <a:ext cx="581654" cy="581654"/>
        </a:xfrm>
        <a:prstGeom prst="rect">
          <a:avLst/>
        </a:prstGeom>
        <a:blipFill rotWithShape="1">
          <a:blip xmlns:r="http://schemas.openxmlformats.org/officeDocument/2006/relationships" r:embed="rId3"/>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80C42D5-718D-484F-9FD3-6266443983CC}">
      <dsp:nvSpPr>
        <dsp:cNvPr id="0" name=""/>
        <dsp:cNvSpPr/>
      </dsp:nvSpPr>
      <dsp:spPr>
        <a:xfrm>
          <a:off x="1221473" y="1322393"/>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US" sz="2800" b="1" kern="1200" dirty="0" smtClean="0">
              <a:solidFill>
                <a:schemeClr val="bg1"/>
              </a:solidFill>
            </a:rPr>
            <a:t>OBJECTIVE 2: </a:t>
          </a:r>
          <a:r>
            <a:rPr lang="en-US" sz="2800" b="0" kern="1200" dirty="0" smtClean="0">
              <a:solidFill>
                <a:schemeClr val="bg1"/>
              </a:solidFill>
            </a:rPr>
            <a:t>To gain an understanding of which careers need professional qualifications</a:t>
          </a:r>
          <a:endParaRPr lang="en-US" sz="2800" b="0" kern="1200" dirty="0">
            <a:solidFill>
              <a:schemeClr val="bg1"/>
            </a:solidFill>
          </a:endParaRPr>
        </a:p>
      </dsp:txBody>
      <dsp:txXfrm>
        <a:off x="1221473" y="1322393"/>
        <a:ext cx="9294126" cy="1057552"/>
      </dsp:txXfrm>
    </dsp:sp>
    <dsp:sp modelId="{9ACC772F-0334-479F-B666-ED48483C396E}">
      <dsp:nvSpPr>
        <dsp:cNvPr id="0" name=""/>
        <dsp:cNvSpPr/>
      </dsp:nvSpPr>
      <dsp:spPr>
        <a:xfrm>
          <a:off x="0" y="2644334"/>
          <a:ext cx="10515600" cy="1057552"/>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sp>
    <dsp:sp modelId="{190128F8-F2FC-40CB-991D-683D1C72CB43}">
      <dsp:nvSpPr>
        <dsp:cNvPr id="0" name=""/>
        <dsp:cNvSpPr/>
      </dsp:nvSpPr>
      <dsp:spPr>
        <a:xfrm>
          <a:off x="319909" y="2882283"/>
          <a:ext cx="581654" cy="581654"/>
        </a:xfrm>
        <a:prstGeom prst="rect">
          <a:avLst/>
        </a:prstGeom>
        <a:blipFill rotWithShape="1">
          <a:blip xmlns:r="http://schemas.openxmlformats.org/officeDocument/2006/relationships" r:embed="rId4"/>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08D280D-806F-4D8A-BD36-96B1AF9DF879}">
      <dsp:nvSpPr>
        <dsp:cNvPr id="0" name=""/>
        <dsp:cNvSpPr/>
      </dsp:nvSpPr>
      <dsp:spPr>
        <a:xfrm>
          <a:off x="1221473" y="2644334"/>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GB" sz="2800" b="1" kern="1200" dirty="0" smtClean="0">
              <a:solidFill>
                <a:schemeClr val="bg1"/>
              </a:solidFill>
            </a:rPr>
            <a:t>OBJECTIVE 3: </a:t>
          </a:r>
          <a:r>
            <a:rPr lang="en-GB" sz="2800" b="0" kern="1200" dirty="0" smtClean="0">
              <a:solidFill>
                <a:schemeClr val="bg1"/>
              </a:solidFill>
            </a:rPr>
            <a:t>To understand the different types of learning at university </a:t>
          </a:r>
        </a:p>
      </dsp:txBody>
      <dsp:txXfrm>
        <a:off x="1221473" y="2644334"/>
        <a:ext cx="9294126" cy="1057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6977F-0144-45F3-8DEB-CF2AEB1025C7}">
      <dsp:nvSpPr>
        <dsp:cNvPr id="0" name=""/>
        <dsp:cNvSpPr/>
      </dsp:nvSpPr>
      <dsp:spPr>
        <a:xfrm>
          <a:off x="0" y="451"/>
          <a:ext cx="10515600" cy="1057552"/>
        </a:xfrm>
        <a:prstGeom prst="roundRect">
          <a:avLst>
            <a:gd name="adj" fmla="val 10000"/>
          </a:avLst>
        </a:prstGeom>
        <a:solidFill>
          <a:srgbClr val="00AEEF"/>
        </a:solidFill>
        <a:ln>
          <a:noFill/>
        </a:ln>
        <a:effectLst/>
      </dsp:spPr>
      <dsp:style>
        <a:lnRef idx="0">
          <a:scrgbClr r="0" g="0" b="0"/>
        </a:lnRef>
        <a:fillRef idx="1">
          <a:scrgbClr r="0" g="0" b="0"/>
        </a:fillRef>
        <a:effectRef idx="0">
          <a:scrgbClr r="0" g="0" b="0"/>
        </a:effectRef>
        <a:fontRef idx="minor"/>
      </dsp:style>
    </dsp:sp>
    <dsp:sp modelId="{C7159833-04C5-4082-A513-44F85210DE48}">
      <dsp:nvSpPr>
        <dsp:cNvPr id="0" name=""/>
        <dsp:cNvSpPr/>
      </dsp:nvSpPr>
      <dsp:spPr>
        <a:xfrm>
          <a:off x="319909" y="238401"/>
          <a:ext cx="581654" cy="581654"/>
        </a:xfrm>
        <a:prstGeom prst="rect">
          <a:avLst/>
        </a:prstGeom>
        <a:blipFill>
          <a:blip xmlns:r="http://schemas.openxmlformats.org/officeDocument/2006/relationships" r:embed="rId1">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C41CE2E-5256-4BC0-A94B-261396E4ADF4}">
      <dsp:nvSpPr>
        <dsp:cNvPr id="0" name=""/>
        <dsp:cNvSpPr/>
      </dsp:nvSpPr>
      <dsp:spPr>
        <a:xfrm>
          <a:off x="1221473" y="451"/>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US" sz="2800" b="1" kern="1200" dirty="0" smtClean="0"/>
            <a:t>OBJECTIVE 1: </a:t>
          </a:r>
          <a:r>
            <a:rPr lang="en-US" sz="2800" b="0" kern="1200" dirty="0" smtClean="0"/>
            <a:t>To look at personal learning styles and consider the impact of different salaries</a:t>
          </a:r>
          <a:endParaRPr lang="en-US" sz="2800" b="1" kern="1200" dirty="0"/>
        </a:p>
      </dsp:txBody>
      <dsp:txXfrm>
        <a:off x="1221473" y="451"/>
        <a:ext cx="9294126" cy="1057552"/>
      </dsp:txXfrm>
    </dsp:sp>
    <dsp:sp modelId="{9ACC772F-0334-479F-B666-ED48483C396E}">
      <dsp:nvSpPr>
        <dsp:cNvPr id="0" name=""/>
        <dsp:cNvSpPr/>
      </dsp:nvSpPr>
      <dsp:spPr>
        <a:xfrm>
          <a:off x="0" y="1322393"/>
          <a:ext cx="10515600" cy="1057552"/>
        </a:xfrm>
        <a:prstGeom prst="roundRect">
          <a:avLst>
            <a:gd name="adj" fmla="val 10000"/>
          </a:avLst>
        </a:prstGeom>
        <a:solidFill>
          <a:srgbClr val="1D7CC7"/>
        </a:solidFill>
        <a:ln>
          <a:noFill/>
        </a:ln>
        <a:effectLst/>
      </dsp:spPr>
      <dsp:style>
        <a:lnRef idx="0">
          <a:scrgbClr r="0" g="0" b="0"/>
        </a:lnRef>
        <a:fillRef idx="1">
          <a:scrgbClr r="0" g="0" b="0"/>
        </a:fillRef>
        <a:effectRef idx="0">
          <a:scrgbClr r="0" g="0" b="0"/>
        </a:effectRef>
        <a:fontRef idx="minor"/>
      </dsp:style>
    </dsp:sp>
    <dsp:sp modelId="{190128F8-F2FC-40CB-991D-683D1C72CB43}">
      <dsp:nvSpPr>
        <dsp:cNvPr id="0" name=""/>
        <dsp:cNvSpPr/>
      </dsp:nvSpPr>
      <dsp:spPr>
        <a:xfrm>
          <a:off x="319909" y="1560342"/>
          <a:ext cx="581654" cy="581654"/>
        </a:xfrm>
        <a:prstGeom prst="rect">
          <a:avLst/>
        </a:prstGeom>
        <a:blipFill rotWithShape="1">
          <a:blip xmlns:r="http://schemas.openxmlformats.org/officeDocument/2006/relationships" r:embed="rId3">
            <a:duotone>
              <a:schemeClr val="bg1">
                <a:hueOff val="0"/>
                <a:satOff val="0"/>
                <a:lumOff val="0"/>
                <a:alphaOff val="0"/>
                <a:shade val="20000"/>
                <a:satMod val="200000"/>
              </a:schemeClr>
              <a:schemeClr val="bg1">
                <a:hueOff val="0"/>
                <a:satOff val="0"/>
                <a:lumOff val="0"/>
                <a:alphaOff val="0"/>
                <a:tint val="12000"/>
                <a:satMod val="190000"/>
              </a:schemeClr>
            </a:duotone>
          </a:blip>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08D280D-806F-4D8A-BD36-96B1AF9DF879}">
      <dsp:nvSpPr>
        <dsp:cNvPr id="0" name=""/>
        <dsp:cNvSpPr/>
      </dsp:nvSpPr>
      <dsp:spPr>
        <a:xfrm>
          <a:off x="1221473" y="1322393"/>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GB" sz="2800" b="1" kern="1200" dirty="0" smtClean="0"/>
            <a:t>OBJECTIVE 2: </a:t>
          </a:r>
          <a:r>
            <a:rPr lang="en-GB" sz="2800" b="0" kern="1200" dirty="0" smtClean="0"/>
            <a:t>To be aware of some of the benefits of higher education</a:t>
          </a:r>
          <a:endParaRPr lang="en-GB" sz="2800" b="1" kern="1200" dirty="0" smtClean="0"/>
        </a:p>
      </dsp:txBody>
      <dsp:txXfrm>
        <a:off x="1221473" y="1322393"/>
        <a:ext cx="9294126" cy="1057552"/>
      </dsp:txXfrm>
    </dsp:sp>
    <dsp:sp modelId="{F14C5CF6-B9FD-4C83-98EB-C5545225EC6D}">
      <dsp:nvSpPr>
        <dsp:cNvPr id="0" name=""/>
        <dsp:cNvSpPr/>
      </dsp:nvSpPr>
      <dsp:spPr>
        <a:xfrm>
          <a:off x="0" y="2644334"/>
          <a:ext cx="10515600" cy="1057552"/>
        </a:xfrm>
        <a:prstGeom prst="roundRect">
          <a:avLst>
            <a:gd name="adj" fmla="val 10000"/>
          </a:avLst>
        </a:prstGeom>
        <a:solidFill>
          <a:srgbClr val="162D56"/>
        </a:solidFill>
        <a:ln>
          <a:noFill/>
        </a:ln>
        <a:effectLst/>
      </dsp:spPr>
      <dsp:style>
        <a:lnRef idx="0">
          <a:scrgbClr r="0" g="0" b="0"/>
        </a:lnRef>
        <a:fillRef idx="1">
          <a:scrgbClr r="0" g="0" b="0"/>
        </a:fillRef>
        <a:effectRef idx="0">
          <a:scrgbClr r="0" g="0" b="0"/>
        </a:effectRef>
        <a:fontRef idx="minor"/>
      </dsp:style>
    </dsp:sp>
    <dsp:sp modelId="{5F331560-1747-46CD-8936-BB93EC03A3E2}">
      <dsp:nvSpPr>
        <dsp:cNvPr id="0" name=""/>
        <dsp:cNvSpPr/>
      </dsp:nvSpPr>
      <dsp:spPr>
        <a:xfrm>
          <a:off x="319909" y="2882283"/>
          <a:ext cx="581654" cy="581654"/>
        </a:xfrm>
        <a:prstGeom prst="rect">
          <a:avLst/>
        </a:prstGeom>
        <a:blipFill>
          <a:blip xmlns:r="http://schemas.openxmlformats.org/officeDocument/2006/relationships" r:embed="rId4">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0A5BFA2-57CC-4FF2-B396-B0B8665246CC}">
      <dsp:nvSpPr>
        <dsp:cNvPr id="0" name=""/>
        <dsp:cNvSpPr/>
      </dsp:nvSpPr>
      <dsp:spPr>
        <a:xfrm>
          <a:off x="1221473" y="2644334"/>
          <a:ext cx="9294126" cy="1057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24" tIns="111924" rIns="111924" bIns="111924" numCol="1" spcCol="1270" anchor="ctr" anchorCtr="0">
          <a:noAutofit/>
        </a:bodyPr>
        <a:lstStyle/>
        <a:p>
          <a:pPr lvl="0" algn="l" defTabSz="1244600">
            <a:lnSpc>
              <a:spcPct val="90000"/>
            </a:lnSpc>
            <a:spcBef>
              <a:spcPct val="0"/>
            </a:spcBef>
            <a:spcAft>
              <a:spcPct val="35000"/>
            </a:spcAft>
          </a:pPr>
          <a:r>
            <a:rPr lang="en-US" sz="2800" b="1" kern="1200" dirty="0" smtClean="0"/>
            <a:t>OBJECTIVE 3: </a:t>
          </a:r>
          <a:r>
            <a:rPr lang="en-US" sz="2800" b="0" kern="1200" dirty="0" smtClean="0"/>
            <a:t>To explore personal and professional development by looking at transferable skills</a:t>
          </a:r>
          <a:endParaRPr lang="en-US" sz="2800" b="1" kern="1200" dirty="0"/>
        </a:p>
      </dsp:txBody>
      <dsp:txXfrm>
        <a:off x="1221473" y="2644334"/>
        <a:ext cx="9294126" cy="10575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5/11/2021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mhan.com/pages/13-student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cas.com/finance/additional-funding/financial-support-students-not-supported-their-family-estranged" TargetMode="External"/><Relationship Id="rId5" Type="http://schemas.openxmlformats.org/officeDocument/2006/relationships/hyperlink" Target="https://www.buttleuk.org/static_cache/1/need-support/young-people/index.html" TargetMode="External"/><Relationship Id="rId4" Type="http://schemas.openxmlformats.org/officeDocument/2006/relationships/hyperlink" Target="http://www.studentminds.org.u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session</a:t>
            </a:r>
            <a:r>
              <a:rPr lang="en-GB" baseline="0" dirty="0" smtClean="0"/>
              <a:t> focuses on the benefits of HE, including salary, </a:t>
            </a:r>
            <a:r>
              <a:rPr lang="en-US" sz="1200" kern="1200" baseline="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ell-being, mental health, ongoing development</a:t>
            </a:r>
            <a:r>
              <a:rPr lang="en-US" sz="1200" kern="1200" baseline="0" dirty="0" smtClean="0">
                <a:solidFill>
                  <a:schemeClr val="tx1"/>
                </a:solidFill>
                <a:effectLst/>
                <a:latin typeface="+mn-lt"/>
                <a:ea typeface="+mn-ea"/>
                <a:cs typeface="+mn-cs"/>
              </a:rPr>
              <a:t> and transferable skills.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340268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3.2</a:t>
            </a:r>
          </a:p>
          <a:p>
            <a:r>
              <a:rPr lang="en-GB" sz="1200" b="1" i="0" kern="1200" dirty="0" smtClean="0">
                <a:solidFill>
                  <a:schemeClr val="tx1"/>
                </a:solidFill>
                <a:effectLst/>
                <a:latin typeface="+mn-lt"/>
                <a:ea typeface="+mn-ea"/>
                <a:cs typeface="+mn-cs"/>
              </a:rPr>
              <a:t>Link to last weeks posters they created</a:t>
            </a:r>
            <a:r>
              <a:rPr lang="en-GB" sz="1200" b="1" i="0" kern="1200" baseline="0" dirty="0" smtClean="0">
                <a:solidFill>
                  <a:schemeClr val="tx1"/>
                </a:solidFill>
                <a:effectLst/>
                <a:latin typeface="+mn-lt"/>
                <a:ea typeface="+mn-ea"/>
                <a:cs typeface="+mn-cs"/>
              </a:rPr>
              <a:t> for some students who may need additional support </a:t>
            </a:r>
            <a:endParaRPr lang="en-GB" sz="1200" b="1" i="0" kern="1200" dirty="0" smtClean="0">
              <a:solidFill>
                <a:schemeClr val="tx1"/>
              </a:solidFill>
              <a:effectLst/>
              <a:latin typeface="+mn-lt"/>
              <a:ea typeface="+mn-ea"/>
              <a:cs typeface="+mn-cs"/>
            </a:endParaRPr>
          </a:p>
          <a:p>
            <a:endParaRPr lang="en-GB" sz="1200" b="1"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Counselling services</a:t>
            </a:r>
          </a:p>
          <a:p>
            <a:r>
              <a:rPr lang="en-GB" sz="1200" b="0" i="0" kern="1200" dirty="0" smtClean="0">
                <a:solidFill>
                  <a:schemeClr val="tx1"/>
                </a:solidFill>
                <a:effectLst/>
                <a:latin typeface="+mn-lt"/>
                <a:ea typeface="+mn-ea"/>
                <a:cs typeface="+mn-cs"/>
              </a:rPr>
              <a:t>Most universities and colleges provide counselling for students who need emotional support. Student services or the students’ union (or other student body) can give you information about what’s available – make sure you check the university or college website too.</a:t>
            </a:r>
          </a:p>
          <a:p>
            <a:endParaRPr lang="en-GB" sz="1200" b="0"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Mental health advisers</a:t>
            </a:r>
          </a:p>
          <a:p>
            <a:r>
              <a:rPr lang="en-GB" sz="1200" b="0" i="0" kern="1200" dirty="0" smtClean="0">
                <a:solidFill>
                  <a:schemeClr val="tx1"/>
                </a:solidFill>
                <a:effectLst/>
                <a:latin typeface="+mn-lt"/>
                <a:ea typeface="+mn-ea"/>
                <a:cs typeface="+mn-cs"/>
              </a:rPr>
              <a:t>Student support teams often include specialist advisers dedicated to helping students with mental health difficulties. This help is not limited to people with diagnosed conditions – it’s available to all students who would like support to cope with any aspect of life. Mental health advisers can explain the different services available – discussing your particular needs or concerns will help them decide the best support for your needs.</a:t>
            </a:r>
          </a:p>
          <a:p>
            <a:r>
              <a:rPr lang="en-GB" sz="1200" b="0" i="0" kern="1200" dirty="0" smtClean="0">
                <a:solidFill>
                  <a:schemeClr val="tx1"/>
                </a:solidFill>
                <a:effectLst/>
                <a:latin typeface="+mn-lt"/>
                <a:ea typeface="+mn-ea"/>
                <a:cs typeface="+mn-cs"/>
              </a:rPr>
              <a:t>You don’t have to wait until you arrive at university or college to contact the mental health adviser. In fact, it’s a good idea to contact them when you have been offered a place on the course, so they can ensure you’re fully supported and feel confident when you arrive.</a:t>
            </a:r>
          </a:p>
          <a:p>
            <a:r>
              <a:rPr lang="en-GB" sz="1200" b="0" i="0" kern="1200" dirty="0" smtClean="0">
                <a:solidFill>
                  <a:schemeClr val="tx1"/>
                </a:solidFill>
                <a:effectLst/>
                <a:latin typeface="+mn-lt"/>
                <a:ea typeface="+mn-ea"/>
                <a:cs typeface="+mn-cs"/>
              </a:rPr>
              <a:t>Check out </a:t>
            </a:r>
            <a:r>
              <a:rPr lang="en-GB" sz="1200" b="0" i="0" u="none" strike="noStrike" kern="1200" dirty="0" smtClean="0">
                <a:solidFill>
                  <a:schemeClr val="tx1"/>
                </a:solidFill>
                <a:effectLst/>
                <a:latin typeface="+mn-lt"/>
                <a:ea typeface="+mn-ea"/>
                <a:cs typeface="+mn-cs"/>
                <a:hlinkClick r:id="rId3"/>
              </a:rPr>
              <a:t>UMHAN (University Mental Health Advisers Network)</a:t>
            </a:r>
            <a:r>
              <a:rPr lang="en-GB" sz="1200" b="0" i="0" kern="1200" dirty="0" smtClean="0">
                <a:solidFill>
                  <a:schemeClr val="tx1"/>
                </a:solidFill>
                <a:effectLst/>
                <a:latin typeface="+mn-lt"/>
                <a:ea typeface="+mn-ea"/>
                <a:cs typeface="+mn-cs"/>
              </a:rPr>
              <a:t> for more information, and the student mental health charity, </a:t>
            </a:r>
            <a:r>
              <a:rPr lang="en-GB" sz="1200" b="0" i="0" u="none" strike="noStrike" kern="1200" dirty="0" smtClean="0">
                <a:solidFill>
                  <a:schemeClr val="tx1"/>
                </a:solidFill>
                <a:effectLst/>
                <a:latin typeface="+mn-lt"/>
                <a:ea typeface="+mn-ea"/>
                <a:cs typeface="+mn-cs"/>
                <a:hlinkClick r:id="rId4"/>
              </a:rPr>
              <a:t>Student Minds</a:t>
            </a:r>
            <a:r>
              <a:rPr lang="en-GB" sz="1200" b="0" i="0" kern="1200" dirty="0" smtClean="0">
                <a:solidFill>
                  <a:schemeClr val="tx1"/>
                </a:solidFill>
                <a:effectLst/>
                <a:latin typeface="+mn-lt"/>
                <a:ea typeface="+mn-ea"/>
                <a:cs typeface="+mn-cs"/>
              </a:rPr>
              <a:t>.</a:t>
            </a:r>
          </a:p>
          <a:p>
            <a:r>
              <a:rPr lang="en-GB" sz="1200" b="0" i="0" u="none" strike="noStrike" kern="1200" dirty="0" err="1" smtClean="0">
                <a:solidFill>
                  <a:schemeClr val="tx1"/>
                </a:solidFill>
                <a:effectLst/>
                <a:latin typeface="+mn-lt"/>
                <a:ea typeface="+mn-ea"/>
                <a:cs typeface="+mn-cs"/>
                <a:hlinkClick r:id="rId5"/>
              </a:rPr>
              <a:t>Buttle</a:t>
            </a:r>
            <a:r>
              <a:rPr lang="en-GB" sz="1200" b="0" i="0" u="none" strike="noStrike" kern="1200" dirty="0" smtClean="0">
                <a:solidFill>
                  <a:schemeClr val="tx1"/>
                </a:solidFill>
                <a:effectLst/>
                <a:latin typeface="+mn-lt"/>
                <a:ea typeface="+mn-ea"/>
                <a:cs typeface="+mn-cs"/>
                <a:hlinkClick r:id="rId5"/>
              </a:rPr>
              <a:t> UK</a:t>
            </a:r>
            <a:r>
              <a:rPr lang="en-GB" sz="1200" b="0" i="0" kern="1200" dirty="0" smtClean="0">
                <a:solidFill>
                  <a:schemeClr val="tx1"/>
                </a:solidFill>
                <a:effectLst/>
                <a:latin typeface="+mn-lt"/>
                <a:ea typeface="+mn-ea"/>
                <a:cs typeface="+mn-cs"/>
              </a:rPr>
              <a:t> provides grants for estranged students who need financial help for access to emotional, physical, or mental health care. See our </a:t>
            </a:r>
            <a:r>
              <a:rPr lang="en-GB" sz="1200" b="0" i="0" u="none" strike="noStrike" kern="1200" dirty="0" smtClean="0">
                <a:solidFill>
                  <a:schemeClr val="tx1"/>
                </a:solidFill>
                <a:effectLst/>
                <a:latin typeface="+mn-lt"/>
                <a:ea typeface="+mn-ea"/>
                <a:cs typeface="+mn-cs"/>
                <a:hlinkClick r:id="rId6"/>
              </a:rPr>
              <a:t>financial support information</a:t>
            </a:r>
            <a:r>
              <a:rPr lang="en-GB" sz="1200" b="0" i="0" kern="1200" dirty="0" smtClean="0">
                <a:solidFill>
                  <a:schemeClr val="tx1"/>
                </a:solidFill>
                <a:effectLst/>
                <a:latin typeface="+mn-lt"/>
                <a:ea typeface="+mn-ea"/>
                <a:cs typeface="+mn-cs"/>
              </a:rPr>
              <a:t> for more details.</a:t>
            </a:r>
          </a:p>
          <a:p>
            <a:endParaRPr lang="en-GB" sz="1200" b="0" i="0" kern="1200" dirty="0" smtClean="0">
              <a:solidFill>
                <a:schemeClr val="tx1"/>
              </a:solidFill>
              <a:effectLst/>
              <a:latin typeface="+mn-lt"/>
              <a:ea typeface="+mn-ea"/>
              <a:cs typeface="+mn-cs"/>
            </a:endParaRPr>
          </a:p>
          <a:p>
            <a:r>
              <a:rPr lang="en-GB" b="1" dirty="0" smtClean="0"/>
              <a:t>Personal Tutors</a:t>
            </a:r>
          </a:p>
          <a:p>
            <a:r>
              <a:rPr lang="en-GB" dirty="0" smtClean="0"/>
              <a:t>When you join the University you will be given a personal. Your personal tutor is someone who can offer you guidance and advice, this could be about your course, and any other aspects that affect your study. In order for personal tutoring to be a beneficial and meaningful relationship for you, you need to communicate with your personal tutor. </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10</a:t>
            </a:fld>
            <a:endParaRPr lang="en-US"/>
          </a:p>
        </p:txBody>
      </p:sp>
    </p:spTree>
    <p:extLst>
      <p:ext uri="{BB962C8B-B14F-4D97-AF65-F5344CB8AC3E}">
        <p14:creationId xmlns:p14="http://schemas.microsoft.com/office/powerpoint/2010/main" val="146680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Higher</a:t>
            </a:r>
            <a:r>
              <a:rPr lang="en-GB" baseline="0" dirty="0" smtClean="0"/>
              <a:t> Education actually is</a:t>
            </a:r>
          </a:p>
          <a:p>
            <a:endParaRPr lang="en-GB" baseline="0"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11</a:t>
            </a:fld>
            <a:endParaRPr lang="en-US"/>
          </a:p>
        </p:txBody>
      </p:sp>
    </p:spTree>
    <p:extLst>
      <p:ext uri="{BB962C8B-B14F-4D97-AF65-F5344CB8AC3E}">
        <p14:creationId xmlns:p14="http://schemas.microsoft.com/office/powerpoint/2010/main" val="414458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What are the benefits?-</a:t>
            </a:r>
            <a:r>
              <a:rPr lang="en-US" sz="1200" kern="1200" dirty="0" smtClean="0">
                <a:solidFill>
                  <a:schemeClr val="tx1"/>
                </a:solidFill>
                <a:effectLst/>
                <a:latin typeface="+mn-lt"/>
                <a:ea typeface="+mn-ea"/>
                <a:cs typeface="+mn-cs"/>
              </a:rPr>
              <a:t> Ask students what they think the benefits of HE could be. EO then to share benefits and journey of their HE experience. Link to mental health and support (from last week’s session)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12</a:t>
            </a:fld>
            <a:endParaRPr lang="en-US"/>
          </a:p>
        </p:txBody>
      </p:sp>
    </p:spTree>
    <p:extLst>
      <p:ext uri="{BB962C8B-B14F-4D97-AF65-F5344CB8AC3E}">
        <p14:creationId xmlns:p14="http://schemas.microsoft.com/office/powerpoint/2010/main" val="1890059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discussion</a:t>
            </a:r>
            <a:r>
              <a:rPr lang="en-GB" baseline="0" dirty="0" smtClean="0"/>
              <a:t> of the benefits of HE. What benefits can the students think of??</a:t>
            </a:r>
          </a:p>
          <a:p>
            <a:endParaRPr lang="en-GB" b="1" baseline="0" dirty="0" smtClean="0"/>
          </a:p>
          <a:p>
            <a:r>
              <a:rPr lang="en-GB" b="1" baseline="0" dirty="0" smtClean="0"/>
              <a:t>After discussion go in to the game which is true or false</a:t>
            </a:r>
          </a:p>
          <a:p>
            <a:endParaRPr lang="en-GB" baseline="0" dirty="0" smtClean="0"/>
          </a:p>
          <a:p>
            <a:pPr fontAlgn="base"/>
            <a:r>
              <a:rPr lang="en-GB" sz="1200" b="1" i="0" kern="1200" dirty="0" smtClean="0">
                <a:solidFill>
                  <a:schemeClr val="tx1"/>
                </a:solidFill>
                <a:effectLst/>
                <a:latin typeface="+mn-lt"/>
                <a:ea typeface="+mn-ea"/>
                <a:cs typeface="+mn-cs"/>
              </a:rPr>
              <a:t>Personal Benefits </a:t>
            </a:r>
          </a:p>
          <a:p>
            <a:pPr marL="171450" indent="-171450" fontAlgn="base">
              <a:buFontTx/>
              <a:buChar char="-"/>
            </a:pPr>
            <a:r>
              <a:rPr lang="en-GB" sz="1200" b="0" i="0" kern="1200" dirty="0" smtClean="0">
                <a:solidFill>
                  <a:schemeClr val="tx1"/>
                </a:solidFill>
                <a:effectLst/>
                <a:latin typeface="+mn-lt"/>
                <a:ea typeface="+mn-ea"/>
                <a:cs typeface="+mn-cs"/>
              </a:rPr>
              <a:t>Independence, managing your own money and time </a:t>
            </a:r>
          </a:p>
          <a:p>
            <a:pPr marL="171450" indent="-171450" fontAlgn="base">
              <a:buFontTx/>
              <a:buChar char="-"/>
            </a:pPr>
            <a:r>
              <a:rPr lang="en-GB" sz="1200" b="0" i="0" kern="1200" dirty="0" smtClean="0">
                <a:solidFill>
                  <a:schemeClr val="tx1"/>
                </a:solidFill>
                <a:effectLst/>
                <a:latin typeface="+mn-lt"/>
                <a:ea typeface="+mn-ea"/>
                <a:cs typeface="+mn-cs"/>
              </a:rPr>
              <a:t>Social life, meeting new like</a:t>
            </a:r>
            <a:r>
              <a:rPr lang="en-GB" sz="1200" b="0" i="0" kern="1200" baseline="0" dirty="0" smtClean="0">
                <a:solidFill>
                  <a:schemeClr val="tx1"/>
                </a:solidFill>
                <a:effectLst/>
                <a:latin typeface="+mn-lt"/>
                <a:ea typeface="+mn-ea"/>
                <a:cs typeface="+mn-cs"/>
              </a:rPr>
              <a:t> minded people to make new friendships</a:t>
            </a:r>
          </a:p>
          <a:p>
            <a:pPr marL="171450" indent="-171450" fontAlgn="base">
              <a:buFontTx/>
              <a:buChar char="-"/>
            </a:pPr>
            <a:r>
              <a:rPr lang="en-GB" sz="1200" b="0" i="0" kern="1200" baseline="0" dirty="0" smtClean="0">
                <a:solidFill>
                  <a:schemeClr val="tx1"/>
                </a:solidFill>
                <a:effectLst/>
                <a:latin typeface="+mn-lt"/>
                <a:ea typeface="+mn-ea"/>
                <a:cs typeface="+mn-cs"/>
              </a:rPr>
              <a:t>Extra curricular activities, such as societies,</a:t>
            </a:r>
            <a:r>
              <a:rPr lang="en-GB" sz="1200" b="0" i="0" kern="1200" dirty="0" smtClean="0">
                <a:solidFill>
                  <a:schemeClr val="tx1"/>
                </a:solidFill>
                <a:effectLst/>
                <a:latin typeface="+mn-lt"/>
                <a:ea typeface="+mn-ea"/>
                <a:cs typeface="+mn-cs"/>
              </a:rPr>
              <a:t> this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is a great way to further an existing interest, or try something new in addition to meeting new people. </a:t>
            </a:r>
          </a:p>
          <a:p>
            <a:pPr marL="171450" indent="-171450" fontAlgn="base">
              <a:buFontTx/>
              <a:buChar char="-"/>
            </a:pPr>
            <a:endParaRPr lang="en-GB" sz="1200" b="0" i="0" kern="1200" dirty="0" smtClean="0">
              <a:solidFill>
                <a:schemeClr val="tx1"/>
              </a:solidFill>
              <a:effectLst/>
              <a:latin typeface="+mn-lt"/>
              <a:ea typeface="+mn-ea"/>
              <a:cs typeface="+mn-cs"/>
            </a:endParaRPr>
          </a:p>
          <a:p>
            <a:pPr fontAlgn="base"/>
            <a:r>
              <a:rPr lang="en-GB" sz="1200" b="1" i="0" kern="1200" dirty="0" smtClean="0">
                <a:solidFill>
                  <a:schemeClr val="tx1"/>
                </a:solidFill>
                <a:effectLst/>
                <a:latin typeface="+mn-lt"/>
                <a:ea typeface="+mn-ea"/>
                <a:cs typeface="+mn-cs"/>
              </a:rPr>
              <a:t>Financial Benefits </a:t>
            </a:r>
          </a:p>
          <a:p>
            <a:pPr fontAlgn="base"/>
            <a:r>
              <a:rPr lang="en-GB" sz="1200" b="0" i="0" kern="1200" dirty="0" smtClean="0">
                <a:solidFill>
                  <a:schemeClr val="tx1"/>
                </a:solidFill>
                <a:effectLst/>
                <a:latin typeface="+mn-lt"/>
                <a:ea typeface="+mn-ea"/>
                <a:cs typeface="+mn-cs"/>
              </a:rPr>
              <a:t>In addition to having a greater range of jobs available to them, graduates also attract higher salaries throughout their working life.</a:t>
            </a:r>
          </a:p>
          <a:p>
            <a:pPr fontAlgn="base"/>
            <a:endParaRPr lang="en-GB" sz="1200" b="0" i="0" kern="1200" dirty="0" smtClean="0">
              <a:solidFill>
                <a:schemeClr val="tx1"/>
              </a:solidFill>
              <a:effectLst/>
              <a:latin typeface="+mn-lt"/>
              <a:ea typeface="+mn-ea"/>
              <a:cs typeface="+mn-cs"/>
            </a:endParaRPr>
          </a:p>
          <a:p>
            <a:pPr fontAlgn="base"/>
            <a:r>
              <a:rPr lang="en-GB" sz="1200" b="1" i="0" kern="1200" dirty="0" smtClean="0">
                <a:solidFill>
                  <a:schemeClr val="tx1"/>
                </a:solidFill>
                <a:effectLst/>
                <a:latin typeface="+mn-lt"/>
                <a:ea typeface="+mn-ea"/>
                <a:cs typeface="+mn-cs"/>
              </a:rPr>
              <a:t>Career Benefits</a:t>
            </a:r>
          </a:p>
          <a:p>
            <a:pPr fontAlgn="base"/>
            <a:r>
              <a:rPr lang="en-GB" sz="1200" b="0" i="0" kern="1200" dirty="0" smtClean="0">
                <a:solidFill>
                  <a:schemeClr val="tx1"/>
                </a:solidFill>
                <a:effectLst/>
                <a:latin typeface="+mn-lt"/>
                <a:ea typeface="+mn-ea"/>
                <a:cs typeface="+mn-cs"/>
              </a:rPr>
              <a:t>There are careers that require a specific higher education qualification, i.e. becoming a doctor, dentist, lawyer or architect. However holding a higher education qualification can open the doors to many other career options, some which may not be directly related to the subject studied. This is because employers recognise the dedication required to study for these qualifications, and also the transferrable skills they equip graduates with. </a:t>
            </a:r>
          </a:p>
          <a:p>
            <a:pPr fontAlgn="base"/>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2774427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Talking specifically about range of courses over numbers of universities.</a:t>
            </a:r>
            <a:r>
              <a:rPr lang="en-GB" baseline="0" dirty="0" smtClean="0"/>
              <a:t> Important to find your passion and signpost to UCAS. The sport and psychology part is explaining how you can do a joint honours (Sport and Psychology) which I (LB) did, and how I combined my passions- tailor this to your passion</a:t>
            </a:r>
            <a:endParaRPr lang="en-GB" dirty="0" smtClean="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1971144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the “</a:t>
            </a:r>
            <a:r>
              <a:rPr lang="en-GB" dirty="0" smtClean="0"/>
              <a:t>Graduate premium”.</a:t>
            </a:r>
          </a:p>
          <a:p>
            <a:endParaRPr lang="en-GB" dirty="0" smtClean="0"/>
          </a:p>
          <a:p>
            <a:r>
              <a:rPr lang="en-GB" dirty="0" smtClean="0"/>
              <a:t>Although do explain</a:t>
            </a:r>
            <a:r>
              <a:rPr lang="en-GB" baseline="0" dirty="0" smtClean="0"/>
              <a:t> to students having a passion for your career is most important, don’t just ‘chase the money’.</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3181361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575816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not 25% of jobs that will require a HE qualification,</a:t>
            </a:r>
            <a:r>
              <a:rPr lang="en-GB" baseline="0" dirty="0" smtClean="0"/>
              <a:t> it’s higher than that: 50%!</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17</a:t>
            </a:fld>
            <a:endParaRPr lang="en-US"/>
          </a:p>
        </p:txBody>
      </p:sp>
    </p:spTree>
    <p:extLst>
      <p:ext uri="{BB962C8B-B14F-4D97-AF65-F5344CB8AC3E}">
        <p14:creationId xmlns:p14="http://schemas.microsoft.com/office/powerpoint/2010/main" val="1137601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Talk about all the support available to students, such as SFE.</a:t>
            </a:r>
          </a:p>
          <a:p>
            <a:r>
              <a:rPr lang="en-GB" dirty="0" smtClean="0"/>
              <a:t>Albert Einstein was dyslexic don’t let this put you off further education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20</a:t>
            </a:fld>
            <a:endParaRPr lang="en-US"/>
          </a:p>
        </p:txBody>
      </p:sp>
    </p:spTree>
    <p:extLst>
      <p:ext uri="{BB962C8B-B14F-4D97-AF65-F5344CB8AC3E}">
        <p14:creationId xmlns:p14="http://schemas.microsoft.com/office/powerpoint/2010/main" val="192099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These are from an ex-university student. Tailor to suit your own university experience, </a:t>
            </a:r>
            <a:r>
              <a:rPr lang="en-GB" sz="3200" b="1" baseline="0" dirty="0" smtClean="0"/>
              <a:t>change the top 5 and think about how you can discuss the categories. You could always included a graduation photo here if you wish!</a:t>
            </a:r>
            <a:endParaRPr lang="en-GB" b="1" dirty="0"/>
          </a:p>
        </p:txBody>
      </p:sp>
      <p:sp>
        <p:nvSpPr>
          <p:cNvPr id="4" name="Slide Number Placeholder 3"/>
          <p:cNvSpPr>
            <a:spLocks noGrp="1"/>
          </p:cNvSpPr>
          <p:nvPr>
            <p:ph type="sldNum" sz="quarter" idx="10"/>
          </p:nvPr>
        </p:nvSpPr>
        <p:spPr/>
        <p:txBody>
          <a:bodyPr/>
          <a:lstStyle/>
          <a:p>
            <a:fld id="{812CBC23-9250-7349-A59D-41C845E0C87D}" type="slidenum">
              <a:rPr lang="en-US" smtClean="0"/>
              <a:t>23</a:t>
            </a:fld>
            <a:endParaRPr lang="en-US"/>
          </a:p>
        </p:txBody>
      </p:sp>
    </p:spTree>
    <p:extLst>
      <p:ext uri="{BB962C8B-B14F-4D97-AF65-F5344CB8AC3E}">
        <p14:creationId xmlns:p14="http://schemas.microsoft.com/office/powerpoint/2010/main" val="1722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Objectives for session</a:t>
            </a:r>
            <a:r>
              <a:rPr lang="en-GB" baseline="0" dirty="0" smtClean="0"/>
              <a:t> 2 – Create quick quiz/recap based on last session </a:t>
            </a:r>
            <a:r>
              <a:rPr lang="en-US" sz="1200" b="0" kern="1200" dirty="0" smtClean="0">
                <a:solidFill>
                  <a:schemeClr val="tx1"/>
                </a:solidFill>
                <a:effectLst/>
                <a:latin typeface="+mn-lt"/>
                <a:ea typeface="+mn-ea"/>
                <a:cs typeface="+mn-cs"/>
              </a:rPr>
              <a:t>to</a:t>
            </a:r>
            <a:r>
              <a:rPr lang="en-US" sz="1200" b="0" kern="1200" baseline="0" dirty="0" smtClean="0">
                <a:solidFill>
                  <a:schemeClr val="tx1"/>
                </a:solidFill>
                <a:effectLst/>
                <a:latin typeface="+mn-lt"/>
                <a:ea typeface="+mn-ea"/>
                <a:cs typeface="+mn-cs"/>
              </a:rPr>
              <a:t> see what students remember. You don’t need to write a quiz out, just ask the students a few questions from topics you covered last time.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2255110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Resource Booklet Page 12: 3.2 Volunteering</a:t>
            </a:r>
            <a:endParaRPr lang="en-GB"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Benefit activity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Give students cut outs of logos (in</a:t>
            </a:r>
            <a:r>
              <a:rPr lang="en-US" sz="1200" kern="1200" baseline="0" dirty="0" smtClean="0">
                <a:solidFill>
                  <a:schemeClr val="tx1"/>
                </a:solidFill>
                <a:effectLst/>
                <a:latin typeface="+mn-lt"/>
                <a:ea typeface="+mn-ea"/>
                <a:cs typeface="+mn-cs"/>
              </a:rPr>
              <a:t> resource booklet) </a:t>
            </a:r>
            <a:r>
              <a:rPr lang="en-US" sz="1200" kern="1200" dirty="0" smtClean="0">
                <a:solidFill>
                  <a:schemeClr val="tx1"/>
                </a:solidFill>
                <a:effectLst/>
                <a:latin typeface="+mn-lt"/>
                <a:ea typeface="+mn-ea"/>
                <a:cs typeface="+mn-cs"/>
              </a:rPr>
              <a:t>and descriptions of volunteering opportunities and ask them to match them up. Use this as open discussion about opportunities at HE to volunteer and develop skills.</a:t>
            </a:r>
            <a:endParaRPr lang="en-GB" dirty="0" smtClean="0"/>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24</a:t>
            </a:fld>
            <a:endParaRPr lang="en-US"/>
          </a:p>
        </p:txBody>
      </p:sp>
    </p:spTree>
    <p:extLst>
      <p:ext uri="{BB962C8B-B14F-4D97-AF65-F5344CB8AC3E}">
        <p14:creationId xmlns:p14="http://schemas.microsoft.com/office/powerpoint/2010/main" val="878581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25</a:t>
            </a:fld>
            <a:endParaRPr lang="en-US"/>
          </a:p>
        </p:txBody>
      </p:sp>
    </p:spTree>
    <p:extLst>
      <p:ext uri="{BB962C8B-B14F-4D97-AF65-F5344CB8AC3E}">
        <p14:creationId xmlns:p14="http://schemas.microsoft.com/office/powerpoint/2010/main" val="2193950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Pages 13-14: 3.3 Transferable skills</a:t>
            </a:r>
            <a:endParaRPr lang="en-GB" sz="1200" kern="1200" dirty="0" smtClean="0">
              <a:solidFill>
                <a:schemeClr val="tx1"/>
              </a:solidFill>
              <a:effectLst/>
              <a:latin typeface="+mn-lt"/>
              <a:ea typeface="+mn-ea"/>
              <a:cs typeface="+mn-cs"/>
            </a:endParaRPr>
          </a:p>
          <a:p>
            <a:pPr lvl="0"/>
            <a:endParaRPr lang="en-US" sz="1200" b="1"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3.3</a:t>
            </a:r>
          </a:p>
          <a:p>
            <a:pPr lvl="0"/>
            <a:r>
              <a:rPr lang="en-US" sz="1200" b="1" kern="1200" dirty="0" smtClean="0">
                <a:solidFill>
                  <a:schemeClr val="tx1"/>
                </a:solidFill>
                <a:effectLst/>
                <a:latin typeface="+mn-lt"/>
                <a:ea typeface="+mn-ea"/>
                <a:cs typeface="+mn-cs"/>
              </a:rPr>
              <a:t>Transferable skills check- </a:t>
            </a:r>
            <a:r>
              <a:rPr lang="en-US" sz="1200" kern="1200" dirty="0" smtClean="0">
                <a:solidFill>
                  <a:schemeClr val="tx1"/>
                </a:solidFill>
                <a:effectLst/>
                <a:latin typeface="+mn-lt"/>
                <a:ea typeface="+mn-ea"/>
                <a:cs typeface="+mn-cs"/>
              </a:rPr>
              <a:t>Most students do not give enough recognition to the things they have already achieved. The</a:t>
            </a:r>
            <a:r>
              <a:rPr lang="en-US" sz="1200" kern="1200" baseline="0" dirty="0" smtClean="0">
                <a:solidFill>
                  <a:schemeClr val="tx1"/>
                </a:solidFill>
                <a:effectLst/>
                <a:latin typeface="+mn-lt"/>
                <a:ea typeface="+mn-ea"/>
                <a:cs typeface="+mn-cs"/>
              </a:rPr>
              <a:t> next activity is</a:t>
            </a:r>
            <a:r>
              <a:rPr lang="en-US" sz="1200" kern="1200" dirty="0" smtClean="0">
                <a:solidFill>
                  <a:schemeClr val="tx1"/>
                </a:solidFill>
                <a:effectLst/>
                <a:latin typeface="+mn-lt"/>
                <a:ea typeface="+mn-ea"/>
                <a:cs typeface="+mn-cs"/>
              </a:rPr>
              <a:t> designed to help them do that, and develop the schema and language to start </a:t>
            </a:r>
            <a:r>
              <a:rPr lang="en-GB" sz="1200" kern="1200" dirty="0" smtClean="0">
                <a:solidFill>
                  <a:schemeClr val="tx1"/>
                </a:solidFill>
                <a:effectLst/>
                <a:latin typeface="+mn-lt"/>
                <a:ea typeface="+mn-ea"/>
                <a:cs typeface="+mn-cs"/>
              </a:rPr>
              <a:t>recognising</a:t>
            </a:r>
            <a:r>
              <a:rPr lang="en-US" sz="1200" kern="1200" dirty="0" smtClean="0">
                <a:solidFill>
                  <a:schemeClr val="tx1"/>
                </a:solidFill>
                <a:effectLst/>
                <a:latin typeface="+mn-lt"/>
                <a:ea typeface="+mn-ea"/>
                <a:cs typeface="+mn-cs"/>
              </a:rPr>
              <a:t> and communicating their potential.</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1532247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Transferable Skills check</a:t>
            </a:r>
          </a:p>
          <a:p>
            <a:endParaRPr lang="en-GB" dirty="0" smtClean="0"/>
          </a:p>
          <a:p>
            <a:pPr lvl="0"/>
            <a:r>
              <a:rPr lang="en-GB" sz="1200" kern="1200" dirty="0" smtClean="0">
                <a:solidFill>
                  <a:schemeClr val="tx1"/>
                </a:solidFill>
                <a:effectLst/>
                <a:latin typeface="+mn-lt"/>
                <a:ea typeface="+mn-ea"/>
                <a:cs typeface="+mn-cs"/>
              </a:rPr>
              <a:t>1. Hand out a copy of the ‘Transferable Skills Checklist’ to each student.</a:t>
            </a:r>
          </a:p>
          <a:p>
            <a:pPr lvl="0"/>
            <a:r>
              <a:rPr lang="en-GB" sz="1200" kern="1200" dirty="0" smtClean="0">
                <a:solidFill>
                  <a:schemeClr val="tx1"/>
                </a:solidFill>
                <a:effectLst/>
                <a:latin typeface="+mn-lt"/>
                <a:ea typeface="+mn-ea"/>
                <a:cs typeface="+mn-cs"/>
              </a:rPr>
              <a:t>2. Explain what a skill is giving examples and then show how this skill is ‘transferable’ to work.</a:t>
            </a:r>
          </a:p>
          <a:p>
            <a:pPr lvl="0"/>
            <a:r>
              <a:rPr lang="en-GB" sz="1200" kern="1200" dirty="0" smtClean="0">
                <a:solidFill>
                  <a:schemeClr val="tx1"/>
                </a:solidFill>
                <a:effectLst/>
                <a:latin typeface="+mn-lt"/>
                <a:ea typeface="+mn-ea"/>
                <a:cs typeface="+mn-cs"/>
              </a:rPr>
              <a:t>3.</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Ask students to go through the ‘Transferable Skills Checklist’ and tick if they have ever done the activity.</a:t>
            </a:r>
          </a:p>
          <a:p>
            <a:pPr lvl="0"/>
            <a:r>
              <a:rPr lang="en-GB" sz="1200" kern="1200" dirty="0" smtClean="0">
                <a:solidFill>
                  <a:schemeClr val="tx1"/>
                </a:solidFill>
                <a:effectLst/>
                <a:latin typeface="+mn-lt"/>
                <a:ea typeface="+mn-ea"/>
                <a:cs typeface="+mn-cs"/>
              </a:rPr>
              <a:t>4.</a:t>
            </a:r>
            <a:r>
              <a:rPr lang="en-GB" sz="1200" kern="1200" baseline="0" dirty="0" smtClean="0">
                <a:solidFill>
                  <a:schemeClr val="tx1"/>
                </a:solidFill>
                <a:effectLst/>
                <a:latin typeface="+mn-lt"/>
                <a:ea typeface="+mn-ea"/>
                <a:cs typeface="+mn-cs"/>
              </a:rPr>
              <a:t> Ask students to think of the skills the used for each of the activities they have done.</a:t>
            </a:r>
          </a:p>
          <a:p>
            <a:pPr lvl="0"/>
            <a:endParaRPr lang="en-GB" sz="1200" kern="1200" baseline="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27</a:t>
            </a:fld>
            <a:endParaRPr lang="en-US"/>
          </a:p>
        </p:txBody>
      </p:sp>
    </p:spTree>
    <p:extLst>
      <p:ext uri="{BB962C8B-B14F-4D97-AF65-F5344CB8AC3E}">
        <p14:creationId xmlns:p14="http://schemas.microsoft.com/office/powerpoint/2010/main" val="1804606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Link to career- </a:t>
            </a:r>
            <a:r>
              <a:rPr lang="en-US" sz="1200" kern="1200" dirty="0" smtClean="0">
                <a:solidFill>
                  <a:schemeClr val="tx1"/>
                </a:solidFill>
                <a:effectLst/>
                <a:latin typeface="+mn-lt"/>
                <a:ea typeface="+mn-ea"/>
                <a:cs typeface="+mn-cs"/>
              </a:rPr>
              <a:t>Ask students what career interests them. Discuss and ask them to select which of their transferable skills will be relevant and useful.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28</a:t>
            </a:fld>
            <a:endParaRPr lang="en-US"/>
          </a:p>
        </p:txBody>
      </p:sp>
    </p:spTree>
    <p:extLst>
      <p:ext uri="{BB962C8B-B14F-4D97-AF65-F5344CB8AC3E}">
        <p14:creationId xmlns:p14="http://schemas.microsoft.com/office/powerpoint/2010/main" val="384096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Discuss</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ow some of your</a:t>
            </a:r>
            <a:r>
              <a:rPr lang="en-US" sz="1200" kern="1200" baseline="0" dirty="0" smtClean="0">
                <a:solidFill>
                  <a:schemeClr val="tx1"/>
                </a:solidFill>
                <a:effectLst/>
                <a:latin typeface="+mn-lt"/>
                <a:ea typeface="+mn-ea"/>
                <a:cs typeface="+mn-cs"/>
              </a:rPr>
              <a:t> own</a:t>
            </a:r>
            <a:r>
              <a:rPr lang="en-US" sz="1200" kern="1200" dirty="0" smtClean="0">
                <a:solidFill>
                  <a:schemeClr val="tx1"/>
                </a:solidFill>
                <a:effectLst/>
                <a:latin typeface="+mn-lt"/>
                <a:ea typeface="+mn-ea"/>
                <a:cs typeface="+mn-cs"/>
              </a:rPr>
              <a:t> transferable skills have aided their education/careers.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smtClean="0"/>
              <a:t>This</a:t>
            </a:r>
            <a:r>
              <a:rPr lang="en-GB" sz="1200" baseline="0" dirty="0" smtClean="0"/>
              <a:t> is a s</a:t>
            </a:r>
            <a:r>
              <a:rPr lang="en-GB" sz="1200" dirty="0" smtClean="0"/>
              <a:t>hort ending where EO should</a:t>
            </a:r>
            <a:r>
              <a:rPr lang="en-GB" sz="1200" baseline="0" dirty="0" smtClean="0"/>
              <a:t> </a:t>
            </a:r>
            <a:r>
              <a:rPr lang="en-GB" sz="1200" dirty="0" smtClean="0"/>
              <a:t>explain their transferable skills through careers and education.</a:t>
            </a:r>
            <a:r>
              <a:rPr lang="en-GB" sz="1200" baseline="0" dirty="0" smtClean="0"/>
              <a:t> </a:t>
            </a:r>
            <a:r>
              <a:rPr lang="en-GB" b="1" dirty="0" smtClean="0"/>
              <a:t>Make</a:t>
            </a:r>
            <a:r>
              <a:rPr lang="en-GB" b="1" baseline="0" dirty="0" smtClean="0"/>
              <a:t> sure you change this to suit your own journey.</a:t>
            </a:r>
          </a:p>
          <a:p>
            <a:endParaRPr lang="en-GB" dirty="0" smtClean="0"/>
          </a:p>
        </p:txBody>
      </p:sp>
      <p:sp>
        <p:nvSpPr>
          <p:cNvPr id="4" name="Slide Number Placeholder 3"/>
          <p:cNvSpPr>
            <a:spLocks noGrp="1"/>
          </p:cNvSpPr>
          <p:nvPr>
            <p:ph type="sldNum" sz="quarter" idx="10"/>
          </p:nvPr>
        </p:nvSpPr>
        <p:spPr/>
        <p:txBody>
          <a:bodyPr/>
          <a:lstStyle/>
          <a:p>
            <a:fld id="{812CBC23-9250-7349-A59D-41C845E0C87D}" type="slidenum">
              <a:rPr lang="en-US" smtClean="0"/>
              <a:t>29</a:t>
            </a:fld>
            <a:endParaRPr lang="en-US"/>
          </a:p>
        </p:txBody>
      </p:sp>
    </p:spTree>
    <p:extLst>
      <p:ext uri="{BB962C8B-B14F-4D97-AF65-F5344CB8AC3E}">
        <p14:creationId xmlns:p14="http://schemas.microsoft.com/office/powerpoint/2010/main" val="3485934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2CBC23-9250-7349-A59D-41C845E0C87D}" type="slidenum">
              <a:rPr lang="en-US" smtClean="0"/>
              <a:t>30</a:t>
            </a:fld>
            <a:endParaRPr lang="en-US"/>
          </a:p>
        </p:txBody>
      </p:sp>
    </p:spTree>
    <p:extLst>
      <p:ext uri="{BB962C8B-B14F-4D97-AF65-F5344CB8AC3E}">
        <p14:creationId xmlns:p14="http://schemas.microsoft.com/office/powerpoint/2010/main" val="405165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Check-in.</a:t>
            </a:r>
            <a:r>
              <a:rPr lang="en-US" sz="1200" kern="1200" dirty="0" smtClean="0">
                <a:solidFill>
                  <a:schemeClr val="tx1"/>
                </a:solidFill>
                <a:effectLst/>
                <a:latin typeface="+mn-lt"/>
                <a:ea typeface="+mn-ea"/>
                <a:cs typeface="+mn-cs"/>
              </a:rPr>
              <a:t> Ask students if they can remember all the types of learning at university. Discuss which was their </a:t>
            </a:r>
            <a:r>
              <a:rPr lang="en-GB" sz="1200" kern="1200" dirty="0" smtClean="0">
                <a:solidFill>
                  <a:schemeClr val="tx1"/>
                </a:solidFill>
                <a:effectLst/>
                <a:latin typeface="+mn-lt"/>
                <a:ea typeface="+mn-ea"/>
                <a:cs typeface="+mn-cs"/>
              </a:rPr>
              <a:t>favourite</a:t>
            </a:r>
            <a:r>
              <a:rPr lang="en-US" sz="1200" kern="1200" dirty="0" smtClean="0">
                <a:solidFill>
                  <a:schemeClr val="tx1"/>
                </a:solidFill>
                <a:effectLst/>
                <a:latin typeface="+mn-lt"/>
                <a:ea typeface="+mn-ea"/>
                <a:cs typeface="+mn-cs"/>
              </a:rPr>
              <a:t> and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Task</a:t>
            </a:r>
            <a:r>
              <a:rPr lang="en-US" sz="1200" kern="1200" dirty="0" smtClean="0">
                <a:solidFill>
                  <a:schemeClr val="tx1"/>
                </a:solidFill>
                <a:effectLst/>
                <a:latin typeface="+mn-lt"/>
                <a:ea typeface="+mn-ea"/>
                <a:cs typeface="+mn-cs"/>
              </a:rPr>
              <a:t> from last week which was</a:t>
            </a:r>
            <a:r>
              <a:rPr lang="en-US" sz="1200" kern="1200" baseline="0" dirty="0" smtClean="0">
                <a:solidFill>
                  <a:schemeClr val="tx1"/>
                </a:solidFill>
                <a:effectLst/>
                <a:latin typeface="+mn-lt"/>
                <a:ea typeface="+mn-ea"/>
                <a:cs typeface="+mn-cs"/>
              </a:rPr>
              <a:t> your preferred learning style?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342851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4</a:t>
            </a:fld>
            <a:endParaRPr lang="en-US"/>
          </a:p>
        </p:txBody>
      </p:sp>
    </p:spTree>
    <p:extLst>
      <p:ext uri="{BB962C8B-B14F-4D97-AF65-F5344CB8AC3E}">
        <p14:creationId xmlns:p14="http://schemas.microsoft.com/office/powerpoint/2010/main" val="369806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Resource Booklet Pages 10-11: 3.1 Learning Styles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What type of learner are you quiz- </a:t>
            </a:r>
            <a:r>
              <a:rPr lang="en-US" sz="1200" b="0"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iscuss the different levels. Can also be linked to vocational and academic and styles of learning at HE.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178276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they mean</a:t>
            </a:r>
          </a:p>
        </p:txBody>
      </p:sp>
      <p:sp>
        <p:nvSpPr>
          <p:cNvPr id="4" name="Slide Number Placeholder 3"/>
          <p:cNvSpPr>
            <a:spLocks noGrp="1"/>
          </p:cNvSpPr>
          <p:nvPr>
            <p:ph type="sldNum" sz="quarter" idx="10"/>
          </p:nvPr>
        </p:nvSpPr>
        <p:spPr/>
        <p:txBody>
          <a:bodyPr/>
          <a:lstStyle/>
          <a:p>
            <a:fld id="{812CBC23-9250-7349-A59D-41C845E0C87D}" type="slidenum">
              <a:rPr lang="en-US" smtClean="0"/>
              <a:t>6</a:t>
            </a:fld>
            <a:endParaRPr lang="en-US"/>
          </a:p>
        </p:txBody>
      </p:sp>
    </p:spTree>
    <p:extLst>
      <p:ext uri="{BB962C8B-B14F-4D97-AF65-F5344CB8AC3E}">
        <p14:creationId xmlns:p14="http://schemas.microsoft.com/office/powerpoint/2010/main" val="386630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Get students in pairs to discuss the graph</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Task:</a:t>
            </a:r>
          </a:p>
          <a:p>
            <a:r>
              <a:rPr lang="en-US" sz="1200" kern="1200" dirty="0" smtClean="0">
                <a:solidFill>
                  <a:schemeClr val="tx1"/>
                </a:solidFill>
                <a:effectLst/>
                <a:latin typeface="+mn-lt"/>
                <a:ea typeface="+mn-ea"/>
                <a:cs typeface="+mn-cs"/>
              </a:rPr>
              <a:t>Ask students, in pairs, to explain what the graphs are showing. Use this time for an open conversation about improved salary and employment rates</a:t>
            </a:r>
          </a:p>
          <a:p>
            <a:r>
              <a:rPr lang="en-US" sz="1200" kern="1200" dirty="0" smtClean="0">
                <a:solidFill>
                  <a:schemeClr val="tx1"/>
                </a:solidFill>
                <a:effectLst/>
                <a:latin typeface="+mn-lt"/>
                <a:ea typeface="+mn-ea"/>
                <a:cs typeface="+mn-cs"/>
              </a:rPr>
              <a:t>Partner A to explain this graph to Partner</a:t>
            </a:r>
            <a:r>
              <a:rPr lang="en-US" sz="1200" kern="1200" baseline="0" dirty="0" smtClean="0">
                <a:solidFill>
                  <a:schemeClr val="tx1"/>
                </a:solidFill>
                <a:effectLst/>
                <a:latin typeface="+mn-lt"/>
                <a:ea typeface="+mn-ea"/>
                <a:cs typeface="+mn-cs"/>
              </a:rPr>
              <a:t> B</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7</a:t>
            </a:fld>
            <a:endParaRPr lang="en-US"/>
          </a:p>
        </p:txBody>
      </p:sp>
    </p:spTree>
    <p:extLst>
      <p:ext uri="{BB962C8B-B14F-4D97-AF65-F5344CB8AC3E}">
        <p14:creationId xmlns:p14="http://schemas.microsoft.com/office/powerpoint/2010/main" val="247432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 onscreen instructions</a:t>
            </a:r>
          </a:p>
          <a:p>
            <a:endParaRPr lang="en-GB" dirty="0" smtClean="0"/>
          </a:p>
          <a:p>
            <a:r>
              <a:rPr lang="en-GB" dirty="0" smtClean="0"/>
              <a:t>Task</a:t>
            </a:r>
          </a:p>
          <a:p>
            <a:r>
              <a:rPr lang="en-GB" dirty="0" smtClean="0"/>
              <a:t>Partner</a:t>
            </a:r>
            <a:r>
              <a:rPr lang="en-GB" baseline="0" dirty="0" smtClean="0"/>
              <a:t> B to describe this graph to Partner A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8</a:t>
            </a:fld>
            <a:endParaRPr lang="en-US"/>
          </a:p>
        </p:txBody>
      </p:sp>
    </p:spTree>
    <p:extLst>
      <p:ext uri="{BB962C8B-B14F-4D97-AF65-F5344CB8AC3E}">
        <p14:creationId xmlns:p14="http://schemas.microsoft.com/office/powerpoint/2010/main" val="142363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Follow onscreen instructions</a:t>
            </a:r>
          </a:p>
          <a:p>
            <a:endParaRPr lang="en-GB" dirty="0" smtClean="0"/>
          </a:p>
          <a:p>
            <a:r>
              <a:rPr lang="en-GB" dirty="0" smtClean="0"/>
              <a:t>Task</a:t>
            </a:r>
          </a:p>
          <a:p>
            <a:r>
              <a:rPr lang="en-GB" dirty="0" smtClean="0"/>
              <a:t>Work together Partner A and B to discuss</a:t>
            </a:r>
            <a:r>
              <a:rPr lang="en-GB" baseline="0" dirty="0" smtClean="0"/>
              <a:t> this graph </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9</a:t>
            </a:fld>
            <a:endParaRPr lang="en-US"/>
          </a:p>
        </p:txBody>
      </p:sp>
    </p:spTree>
    <p:extLst>
      <p:ext uri="{BB962C8B-B14F-4D97-AF65-F5344CB8AC3E}">
        <p14:creationId xmlns:p14="http://schemas.microsoft.com/office/powerpoint/2010/main" val="2342426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smtClean="0">
                <a:solidFill>
                  <a:srgbClr val="00B0F0"/>
                </a:solidFill>
                <a:latin typeface="+mj-lt"/>
                <a:ea typeface="Verdana" charset="0"/>
                <a:cs typeface="Verdana" charset="0"/>
              </a:rPr>
              <a:t>THIS IS THE TITLE OF </a:t>
            </a:r>
          </a:p>
          <a:p>
            <a:pPr algn="l"/>
            <a:r>
              <a:rPr lang="en-US" sz="2000" i="0" spc="600" baseline="0" dirty="0" smtClean="0">
                <a:solidFill>
                  <a:srgbClr val="00B0F0"/>
                </a:solidFill>
                <a:latin typeface="+mj-lt"/>
                <a:ea typeface="Verdana" charset="0"/>
                <a:cs typeface="Verdana" charset="0"/>
              </a:rPr>
              <a:t>THE DOCUMENT</a:t>
            </a:r>
            <a:endParaRPr lang="en-US" sz="2000" i="0" spc="600" baseline="0" dirty="0">
              <a:solidFill>
                <a:srgbClr val="00B0F0"/>
              </a:solidFill>
              <a:latin typeface="+mj-lt"/>
              <a:ea typeface="Verdana" charset="0"/>
              <a:cs typeface="Verdana" charset="0"/>
            </a:endParaRP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smtClean="0">
                <a:solidFill>
                  <a:srgbClr val="0070C0"/>
                </a:solidFill>
                <a:latin typeface="+mn-lt"/>
                <a:ea typeface="Verdana" charset="0"/>
                <a:cs typeface="Verdana" charset="0"/>
              </a:rPr>
              <a:t>This is the subtitle text</a:t>
            </a:r>
            <a:endParaRPr lang="en-US" sz="1200" spc="300" baseline="0" dirty="0">
              <a:solidFill>
                <a:srgbClr val="0070C0"/>
              </a:solidFill>
              <a:latin typeface="+mn-lt"/>
              <a:ea typeface="Verdana" charset="0"/>
              <a:cs typeface="Verdana"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September 2017</a:t>
            </a:r>
            <a:endParaRPr lang="en-US" sz="800" spc="200" baseline="0" dirty="0">
              <a:solidFill>
                <a:srgbClr val="1E2C52"/>
              </a:solidFill>
              <a:latin typeface="Verdana" charset="0"/>
              <a:ea typeface="Verdana" charset="0"/>
              <a:cs typeface="Verdana" charset="0"/>
            </a:endParaRP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smtClean="0">
                <a:solidFill>
                  <a:schemeClr val="tx2"/>
                </a:solidFill>
                <a:latin typeface="Verdana" charset="0"/>
                <a:ea typeface="Verdana" charset="0"/>
                <a:cs typeface="Verdana" charset="0"/>
              </a:rPr>
              <a:t>SECTION BREAK TITLE</a:t>
            </a:r>
            <a:endParaRPr lang="en-US" sz="2400" spc="1000" dirty="0">
              <a:solidFill>
                <a:schemeClr val="tx2"/>
              </a:solidFill>
              <a:latin typeface="Verdana" charset="0"/>
              <a:ea typeface="Verdana" charset="0"/>
              <a:cs typeface="Verdana" charset="0"/>
            </a:endParaRP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smtClean="0">
                <a:solidFill>
                  <a:schemeClr val="tx1">
                    <a:lumMod val="65000"/>
                    <a:lumOff val="35000"/>
                  </a:schemeClr>
                </a:solidFill>
                <a:effectLst/>
                <a:latin typeface="+mn-lt"/>
                <a:ea typeface="+mn-ea"/>
                <a:cs typeface="+mn-cs"/>
              </a:rPr>
              <a:t>Vit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vendicatet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latius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Giaecus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elibus</a:t>
            </a:r>
            <a:r>
              <a:rPr lang="en-US" sz="1000" kern="1200" dirty="0" smtClean="0">
                <a:solidFill>
                  <a:schemeClr val="tx1">
                    <a:lumMod val="65000"/>
                    <a:lumOff val="35000"/>
                  </a:schemeClr>
                </a:solidFill>
                <a:effectLst/>
                <a:latin typeface="+mn-lt"/>
                <a:ea typeface="+mn-ea"/>
                <a:cs typeface="+mn-cs"/>
              </a:rPr>
              <a:t> re con </a:t>
            </a:r>
            <a:r>
              <a:rPr lang="en-US" sz="1000" kern="1200" dirty="0" err="1" smtClean="0">
                <a:solidFill>
                  <a:schemeClr val="tx1">
                    <a:lumMod val="65000"/>
                    <a:lumOff val="35000"/>
                  </a:schemeClr>
                </a:solidFill>
                <a:effectLst/>
                <a:latin typeface="+mn-lt"/>
                <a:ea typeface="+mn-ea"/>
                <a:cs typeface="+mn-cs"/>
              </a:rPr>
              <a:t>everesto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volore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molorrore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doluptate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lautent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occatur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Equatia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epediaspicia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nonsequi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volori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optatem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poribus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apis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a:t>
            </a:r>
            <a:r>
              <a:rPr lang="en-US" sz="1000" kern="1200" dirty="0" smtClean="0">
                <a:solidFill>
                  <a:schemeClr val="tx1">
                    <a:lumMod val="65000"/>
                    <a:lumOff val="35000"/>
                  </a:schemeClr>
                </a:solidFill>
                <a:effectLst/>
                <a:latin typeface="+mn-lt"/>
                <a:ea typeface="+mn-ea"/>
                <a:cs typeface="+mn-cs"/>
              </a:rPr>
              <a:t> min pore, </a:t>
            </a:r>
            <a:r>
              <a:rPr lang="en-US" sz="1000" kern="1200" dirty="0" err="1" smtClean="0">
                <a:solidFill>
                  <a:schemeClr val="tx1">
                    <a:lumMod val="65000"/>
                    <a:lumOff val="35000"/>
                  </a:schemeClr>
                </a:solidFill>
                <a:effectLst/>
                <a:latin typeface="+mn-lt"/>
                <a:ea typeface="+mn-ea"/>
                <a:cs typeface="+mn-cs"/>
              </a:rPr>
              <a:t>conserro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prae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dollese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ntempos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sundempore</a:t>
            </a:r>
            <a:r>
              <a:rPr lang="en-US" sz="1000" kern="1200" dirty="0" smtClean="0">
                <a:solidFill>
                  <a:schemeClr val="tx1">
                    <a:lumMod val="65000"/>
                    <a:lumOff val="35000"/>
                  </a:schemeClr>
                </a:solidFill>
                <a:effectLst/>
                <a:latin typeface="+mn-lt"/>
                <a:ea typeface="+mn-ea"/>
                <a:cs typeface="+mn-cs"/>
              </a:rPr>
              <a:t> nus.</a:t>
            </a:r>
          </a:p>
          <a:p>
            <a:pPr>
              <a:lnSpc>
                <a:spcPct val="150000"/>
              </a:lnSpc>
            </a:pPr>
            <a:endParaRPr lang="en-US" sz="1000" kern="1200" dirty="0" smtClean="0">
              <a:solidFill>
                <a:schemeClr val="tx1">
                  <a:lumMod val="65000"/>
                  <a:lumOff val="35000"/>
                </a:schemeClr>
              </a:solidFill>
              <a:effectLst/>
              <a:latin typeface="+mn-lt"/>
              <a:ea typeface="+mn-ea"/>
              <a:cs typeface="+mn-cs"/>
            </a:endParaRPr>
          </a:p>
          <a:p>
            <a:pPr>
              <a:lnSpc>
                <a:spcPct val="150000"/>
              </a:lnSpc>
            </a:pPr>
            <a:r>
              <a:rPr lang="en-US" sz="1000" kern="1200" dirty="0" err="1" smtClean="0">
                <a:solidFill>
                  <a:schemeClr val="tx1">
                    <a:lumMod val="65000"/>
                    <a:lumOff val="35000"/>
                  </a:schemeClr>
                </a:solidFill>
                <a:effectLst/>
                <a:latin typeface="+mn-lt"/>
                <a:ea typeface="+mn-ea"/>
                <a:cs typeface="+mn-cs"/>
              </a:rPr>
              <a:t>Rion</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rehento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ruptas</a:t>
            </a:r>
            <a:r>
              <a:rPr lang="en-US" sz="1000" kern="1200" dirty="0" smtClean="0">
                <a:solidFill>
                  <a:schemeClr val="tx1">
                    <a:lumMod val="65000"/>
                    <a:lumOff val="35000"/>
                  </a:schemeClr>
                </a:solidFill>
                <a:effectLst/>
                <a:latin typeface="+mn-lt"/>
                <a:ea typeface="+mn-ea"/>
                <a:cs typeface="+mn-cs"/>
              </a:rPr>
              <a:t> el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eruptatibusa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dolores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tiundipid</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estiuntem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esequas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voluptiunt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facea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idendis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aditas</a:t>
            </a:r>
            <a:r>
              <a:rPr lang="en-US" sz="1000" kern="1200" dirty="0" smtClean="0">
                <a:solidFill>
                  <a:schemeClr val="tx1">
                    <a:lumMod val="65000"/>
                    <a:lumOff val="35000"/>
                  </a:schemeClr>
                </a:solidFill>
                <a:effectLst/>
                <a:latin typeface="+mn-lt"/>
                <a:ea typeface="+mn-ea"/>
                <a:cs typeface="+mn-cs"/>
              </a:rPr>
              <a:t> et et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nam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simusdandel</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imillab</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orrumquis</a:t>
            </a:r>
            <a:r>
              <a:rPr lang="en-US" sz="1000" kern="1200" dirty="0" smtClean="0">
                <a:solidFill>
                  <a:schemeClr val="tx1">
                    <a:lumMod val="65000"/>
                    <a:lumOff val="35000"/>
                  </a:schemeClr>
                </a:solidFill>
                <a:effectLst/>
                <a:latin typeface="+mn-lt"/>
                <a:ea typeface="+mn-ea"/>
                <a:cs typeface="+mn-cs"/>
              </a:rPr>
              <a:t> que </a:t>
            </a:r>
            <a:r>
              <a:rPr lang="en-US" sz="1000" kern="1200" dirty="0" err="1" smtClean="0">
                <a:solidFill>
                  <a:schemeClr val="tx1">
                    <a:lumMod val="65000"/>
                    <a:lumOff val="35000"/>
                  </a:schemeClr>
                </a:solidFill>
                <a:effectLst/>
                <a:latin typeface="+mn-lt"/>
                <a:ea typeface="+mn-ea"/>
                <a:cs typeface="+mn-cs"/>
              </a:rPr>
              <a:t>porrum</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et quod </a:t>
            </a:r>
            <a:r>
              <a:rPr lang="en-US" sz="1000" kern="1200" dirty="0" err="1" smtClean="0">
                <a:solidFill>
                  <a:schemeClr val="tx1">
                    <a:lumMod val="65000"/>
                    <a:lumOff val="35000"/>
                  </a:schemeClr>
                </a:solidFill>
                <a:effectLst/>
                <a:latin typeface="+mn-lt"/>
                <a:ea typeface="+mn-ea"/>
                <a:cs typeface="+mn-cs"/>
              </a:rPr>
              <a:t>enim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fugias</a:t>
            </a:r>
            <a:r>
              <a:rPr lang="en-US" sz="1000" kern="1200" dirty="0" smtClean="0">
                <a:solidFill>
                  <a:schemeClr val="tx1">
                    <a:lumMod val="65000"/>
                    <a:lumOff val="35000"/>
                  </a:schemeClr>
                </a:solidFill>
                <a:effectLst/>
                <a:latin typeface="+mn-lt"/>
                <a:ea typeface="+mn-ea"/>
                <a:cs typeface="+mn-cs"/>
              </a:rPr>
              <a:t> quae </a:t>
            </a:r>
            <a:r>
              <a:rPr lang="en-US" sz="1000" kern="1200" dirty="0" err="1" smtClean="0">
                <a:solidFill>
                  <a:schemeClr val="tx1">
                    <a:lumMod val="65000"/>
                    <a:lumOff val="35000"/>
                  </a:schemeClr>
                </a:solidFill>
                <a:effectLst/>
                <a:latin typeface="+mn-lt"/>
                <a:ea typeface="+mn-ea"/>
                <a:cs typeface="+mn-cs"/>
              </a:rPr>
              <a:t>magnatur</a:t>
            </a:r>
            <a:r>
              <a:rPr lang="en-US" sz="1000" kern="1200" dirty="0" smtClean="0">
                <a:solidFill>
                  <a:schemeClr val="tx1">
                    <a:lumMod val="65000"/>
                    <a:lumOff val="35000"/>
                  </a:schemeClr>
                </a:solidFill>
                <a:effectLst/>
                <a:latin typeface="+mn-lt"/>
                <a:ea typeface="+mn-ea"/>
                <a:cs typeface="+mn-cs"/>
              </a:rPr>
              <a:t> mi, </a:t>
            </a:r>
            <a:r>
              <a:rPr lang="en-US" sz="1000" kern="1200" dirty="0" err="1" smtClean="0">
                <a:solidFill>
                  <a:schemeClr val="tx1">
                    <a:lumMod val="65000"/>
                    <a:lumOff val="35000"/>
                  </a:schemeClr>
                </a:solidFill>
                <a:effectLst/>
                <a:latin typeface="+mn-lt"/>
                <a:ea typeface="+mn-ea"/>
                <a:cs typeface="+mn-cs"/>
              </a:rPr>
              <a:t>volorit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lantior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iatusci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cuptaturepro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maximint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hit maiorum que </a:t>
            </a:r>
            <a:r>
              <a:rPr lang="en-US" sz="1000" kern="1200" dirty="0" err="1" smtClean="0">
                <a:solidFill>
                  <a:schemeClr val="tx1">
                    <a:lumMod val="65000"/>
                    <a:lumOff val="35000"/>
                  </a:schemeClr>
                </a:solidFill>
                <a:effectLst/>
                <a:latin typeface="+mn-lt"/>
                <a:ea typeface="+mn-ea"/>
                <a:cs typeface="+mn-cs"/>
              </a:rPr>
              <a:t>nobis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maiostiasi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ommoloria</a:t>
            </a:r>
            <a:r>
              <a:rPr lang="en-US" sz="1000" kern="1200" dirty="0" smtClean="0">
                <a:solidFill>
                  <a:schemeClr val="tx1">
                    <a:lumMod val="65000"/>
                    <a:lumOff val="35000"/>
                  </a:schemeClr>
                </a:solidFill>
                <a:effectLst/>
                <a:latin typeface="+mn-lt"/>
                <a:ea typeface="+mn-ea"/>
                <a:cs typeface="+mn-cs"/>
              </a:rPr>
              <a:t> con re </a:t>
            </a:r>
            <a:r>
              <a:rPr lang="en-US" sz="1000" kern="1200" dirty="0" err="1" smtClean="0">
                <a:solidFill>
                  <a:schemeClr val="tx1">
                    <a:lumMod val="65000"/>
                    <a:lumOff val="35000"/>
                  </a:schemeClr>
                </a:solidFill>
                <a:effectLst/>
                <a:latin typeface="+mn-lt"/>
                <a:ea typeface="+mn-ea"/>
                <a:cs typeface="+mn-cs"/>
              </a:rPr>
              <a:t>niendit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corro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enihitium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intio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denis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sedipsum</a:t>
            </a:r>
            <a:r>
              <a:rPr lang="en-US" sz="1000" kern="1200" dirty="0" smtClean="0">
                <a:solidFill>
                  <a:schemeClr val="tx1">
                    <a:lumMod val="65000"/>
                    <a:lumOff val="35000"/>
                  </a:schemeClr>
                </a:solidFill>
                <a:effectLst/>
                <a:latin typeface="+mn-lt"/>
                <a:ea typeface="+mn-ea"/>
                <a:cs typeface="+mn-cs"/>
              </a:rPr>
              <a:t> qui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eos</a:t>
            </a:r>
            <a:r>
              <a:rPr lang="en-US" sz="1000" kern="1200" dirty="0" smtClean="0">
                <a:solidFill>
                  <a:schemeClr val="tx1">
                    <a:lumMod val="65000"/>
                    <a:lumOff val="35000"/>
                  </a:schemeClr>
                </a:solidFill>
                <a:effectLst/>
                <a:latin typeface="+mn-lt"/>
                <a:ea typeface="+mn-ea"/>
                <a:cs typeface="+mn-cs"/>
              </a:rPr>
              <a:t> res </a:t>
            </a:r>
            <a:r>
              <a:rPr lang="en-US" sz="1000" kern="1200" dirty="0" err="1" smtClean="0">
                <a:solidFill>
                  <a:schemeClr val="tx1">
                    <a:lumMod val="65000"/>
                    <a:lumOff val="35000"/>
                  </a:schemeClr>
                </a:solidFill>
                <a:effectLst/>
                <a:latin typeface="+mn-lt"/>
                <a:ea typeface="+mn-ea"/>
                <a:cs typeface="+mn-cs"/>
              </a:rPr>
              <a:t>dolupta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tescidestis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exerio</a:t>
            </a:r>
            <a:r>
              <a:rPr lang="en-US" sz="1000" kern="1200" dirty="0" smtClean="0">
                <a:solidFill>
                  <a:schemeClr val="tx1">
                    <a:lumMod val="65000"/>
                    <a:lumOff val="35000"/>
                  </a:schemeClr>
                </a:solidFill>
                <a:effectLst/>
                <a:latin typeface="+mn-lt"/>
                <a:ea typeface="+mn-ea"/>
                <a:cs typeface="+mn-cs"/>
              </a:rPr>
              <a:t>.</a:t>
            </a:r>
            <a:endParaRPr lang="en-US" sz="1000" kern="1200" dirty="0">
              <a:solidFill>
                <a:schemeClr val="tx1">
                  <a:lumMod val="65000"/>
                  <a:lumOff val="35000"/>
                </a:schemeClr>
              </a:solidFill>
              <a:effectLst/>
              <a:latin typeface="+mn-lt"/>
              <a:ea typeface="+mn-ea"/>
              <a:cs typeface="+mn-cs"/>
            </a:endParaRP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mj-lt"/>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smtClean="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Verdana" charset="0"/>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smtClean="0">
                <a:solidFill>
                  <a:schemeClr val="tx1">
                    <a:lumMod val="65000"/>
                    <a:lumOff val="35000"/>
                  </a:schemeClr>
                </a:solidFill>
                <a:effectLst/>
                <a:latin typeface="+mn-lt"/>
                <a:ea typeface="+mn-ea"/>
                <a:cs typeface="+mn-cs"/>
              </a:rPr>
              <a:t>Vit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vendicatet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latius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Giaecus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elibus</a:t>
            </a:r>
            <a:r>
              <a:rPr lang="en-US" sz="1000" kern="1200" dirty="0" smtClean="0">
                <a:solidFill>
                  <a:schemeClr val="tx1">
                    <a:lumMod val="65000"/>
                    <a:lumOff val="35000"/>
                  </a:schemeClr>
                </a:solidFill>
                <a:effectLst/>
                <a:latin typeface="+mn-lt"/>
                <a:ea typeface="+mn-ea"/>
                <a:cs typeface="+mn-cs"/>
              </a:rPr>
              <a:t> re con </a:t>
            </a:r>
            <a:r>
              <a:rPr lang="en-US" sz="1000" kern="1200" dirty="0" err="1" smtClean="0">
                <a:solidFill>
                  <a:schemeClr val="tx1">
                    <a:lumMod val="65000"/>
                    <a:lumOff val="35000"/>
                  </a:schemeClr>
                </a:solidFill>
                <a:effectLst/>
                <a:latin typeface="+mn-lt"/>
                <a:ea typeface="+mn-ea"/>
                <a:cs typeface="+mn-cs"/>
              </a:rPr>
              <a:t>everesto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volore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molorrore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quia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doluptate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lautent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occatur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Equatia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epediaspicia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nonsequi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volori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optatem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poribus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apis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a:t>
            </a:r>
            <a:r>
              <a:rPr lang="en-US" sz="1000" kern="1200" dirty="0" smtClean="0">
                <a:solidFill>
                  <a:schemeClr val="tx1">
                    <a:lumMod val="65000"/>
                    <a:lumOff val="35000"/>
                  </a:schemeClr>
                </a:solidFill>
                <a:effectLst/>
                <a:latin typeface="+mn-lt"/>
                <a:ea typeface="+mn-ea"/>
                <a:cs typeface="+mn-cs"/>
              </a:rPr>
              <a:t> min pore, </a:t>
            </a:r>
            <a:r>
              <a:rPr lang="en-US" sz="1000" kern="1200" dirty="0" err="1" smtClean="0">
                <a:solidFill>
                  <a:schemeClr val="tx1">
                    <a:lumMod val="65000"/>
                    <a:lumOff val="35000"/>
                  </a:schemeClr>
                </a:solidFill>
                <a:effectLst/>
                <a:latin typeface="+mn-lt"/>
                <a:ea typeface="+mn-ea"/>
                <a:cs typeface="+mn-cs"/>
              </a:rPr>
              <a:t>conserro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prae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dollese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ntempos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sundempore</a:t>
            </a:r>
            <a:r>
              <a:rPr lang="en-US" sz="1000" kern="1200" dirty="0" smtClean="0">
                <a:solidFill>
                  <a:schemeClr val="tx1">
                    <a:lumMod val="65000"/>
                    <a:lumOff val="35000"/>
                  </a:schemeClr>
                </a:solidFill>
                <a:effectLst/>
                <a:latin typeface="+mn-lt"/>
                <a:ea typeface="+mn-ea"/>
                <a:cs typeface="+mn-cs"/>
              </a:rPr>
              <a:t> nus.</a:t>
            </a:r>
          </a:p>
          <a:p>
            <a:pPr>
              <a:lnSpc>
                <a:spcPct val="150000"/>
              </a:lnSpc>
            </a:pPr>
            <a:endParaRPr lang="en-US" sz="1000" kern="1200" dirty="0" smtClean="0">
              <a:solidFill>
                <a:schemeClr val="tx1">
                  <a:lumMod val="65000"/>
                  <a:lumOff val="35000"/>
                </a:schemeClr>
              </a:solidFill>
              <a:effectLst/>
              <a:latin typeface="+mn-lt"/>
              <a:ea typeface="+mn-ea"/>
              <a:cs typeface="+mn-cs"/>
            </a:endParaRPr>
          </a:p>
          <a:p>
            <a:pPr>
              <a:lnSpc>
                <a:spcPct val="150000"/>
              </a:lnSpc>
            </a:pPr>
            <a:r>
              <a:rPr lang="en-US" sz="1000" kern="1200" dirty="0" err="1" smtClean="0">
                <a:solidFill>
                  <a:schemeClr val="tx1">
                    <a:lumMod val="65000"/>
                    <a:lumOff val="35000"/>
                  </a:schemeClr>
                </a:solidFill>
                <a:effectLst/>
                <a:latin typeface="+mn-lt"/>
                <a:ea typeface="+mn-ea"/>
                <a:cs typeface="+mn-cs"/>
              </a:rPr>
              <a:t>Rion</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rehento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ruptas</a:t>
            </a:r>
            <a:r>
              <a:rPr lang="en-US" sz="1000" kern="1200" dirty="0" smtClean="0">
                <a:solidFill>
                  <a:schemeClr val="tx1">
                    <a:lumMod val="65000"/>
                    <a:lumOff val="35000"/>
                  </a:schemeClr>
                </a:solidFill>
                <a:effectLst/>
                <a:latin typeface="+mn-lt"/>
                <a:ea typeface="+mn-ea"/>
                <a:cs typeface="+mn-cs"/>
              </a:rPr>
              <a:t> el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eruptatibusa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dolores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tiundipid</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estiuntem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esequas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voluptae</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voluptiunt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facea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idendis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doluptas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aditas</a:t>
            </a:r>
            <a:r>
              <a:rPr lang="en-US" sz="1000" kern="1200" dirty="0" smtClean="0">
                <a:solidFill>
                  <a:schemeClr val="tx1">
                    <a:lumMod val="65000"/>
                    <a:lumOff val="35000"/>
                  </a:schemeClr>
                </a:solidFill>
                <a:effectLst/>
                <a:latin typeface="+mn-lt"/>
                <a:ea typeface="+mn-ea"/>
                <a:cs typeface="+mn-cs"/>
              </a:rPr>
              <a:t> et et </a:t>
            </a:r>
            <a:r>
              <a:rPr lang="en-US" sz="1000" kern="1200" dirty="0" err="1" smtClean="0">
                <a:solidFill>
                  <a:schemeClr val="tx1">
                    <a:lumMod val="65000"/>
                    <a:lumOff val="35000"/>
                  </a:schemeClr>
                </a:solidFill>
                <a:effectLst/>
                <a:latin typeface="+mn-lt"/>
                <a:ea typeface="+mn-ea"/>
                <a:cs typeface="+mn-cs"/>
              </a:rPr>
              <a:t>ra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nam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simusdandel</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imillab</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orrumquis</a:t>
            </a:r>
            <a:r>
              <a:rPr lang="en-US" sz="1000" kern="1200" dirty="0" smtClean="0">
                <a:solidFill>
                  <a:schemeClr val="tx1">
                    <a:lumMod val="65000"/>
                    <a:lumOff val="35000"/>
                  </a:schemeClr>
                </a:solidFill>
                <a:effectLst/>
                <a:latin typeface="+mn-lt"/>
                <a:ea typeface="+mn-ea"/>
                <a:cs typeface="+mn-cs"/>
              </a:rPr>
              <a:t> que </a:t>
            </a:r>
            <a:r>
              <a:rPr lang="en-US" sz="1000" kern="1200" dirty="0" err="1" smtClean="0">
                <a:solidFill>
                  <a:schemeClr val="tx1">
                    <a:lumMod val="65000"/>
                    <a:lumOff val="35000"/>
                  </a:schemeClr>
                </a:solidFill>
                <a:effectLst/>
                <a:latin typeface="+mn-lt"/>
                <a:ea typeface="+mn-ea"/>
                <a:cs typeface="+mn-cs"/>
              </a:rPr>
              <a:t>porrum</a:t>
            </a:r>
            <a:r>
              <a:rPr lang="en-US" sz="1000" kern="1200" dirty="0" smtClean="0">
                <a:solidFill>
                  <a:schemeClr val="tx1">
                    <a:lumMod val="65000"/>
                    <a:lumOff val="35000"/>
                  </a:schemeClr>
                </a:solidFill>
                <a:effectLst/>
                <a:latin typeface="+mn-lt"/>
                <a:ea typeface="+mn-ea"/>
                <a:cs typeface="+mn-cs"/>
              </a:rPr>
              <a:t> quam </a:t>
            </a:r>
            <a:r>
              <a:rPr lang="en-US" sz="1000" kern="1200" dirty="0" err="1" smtClean="0">
                <a:solidFill>
                  <a:schemeClr val="tx1">
                    <a:lumMod val="65000"/>
                    <a:lumOff val="35000"/>
                  </a:schemeClr>
                </a:solidFill>
                <a:effectLst/>
                <a:latin typeface="+mn-lt"/>
                <a:ea typeface="+mn-ea"/>
                <a:cs typeface="+mn-cs"/>
              </a:rPr>
              <a:t>aut</a:t>
            </a:r>
            <a:r>
              <a:rPr lang="en-US" sz="1000" kern="1200" dirty="0" smtClean="0">
                <a:solidFill>
                  <a:schemeClr val="tx1">
                    <a:lumMod val="65000"/>
                    <a:lumOff val="35000"/>
                  </a:schemeClr>
                </a:solidFill>
                <a:effectLst/>
                <a:latin typeface="+mn-lt"/>
                <a:ea typeface="+mn-ea"/>
                <a:cs typeface="+mn-cs"/>
              </a:rPr>
              <a:t> et quod </a:t>
            </a:r>
            <a:r>
              <a:rPr lang="en-US" sz="1000" kern="1200" dirty="0" err="1" smtClean="0">
                <a:solidFill>
                  <a:schemeClr val="tx1">
                    <a:lumMod val="65000"/>
                    <a:lumOff val="35000"/>
                  </a:schemeClr>
                </a:solidFill>
                <a:effectLst/>
                <a:latin typeface="+mn-lt"/>
                <a:ea typeface="+mn-ea"/>
                <a:cs typeface="+mn-cs"/>
              </a:rPr>
              <a:t>enim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fugias</a:t>
            </a:r>
            <a:r>
              <a:rPr lang="en-US" sz="1000" kern="1200" dirty="0" smtClean="0">
                <a:solidFill>
                  <a:schemeClr val="tx1">
                    <a:lumMod val="65000"/>
                    <a:lumOff val="35000"/>
                  </a:schemeClr>
                </a:solidFill>
                <a:effectLst/>
                <a:latin typeface="+mn-lt"/>
                <a:ea typeface="+mn-ea"/>
                <a:cs typeface="+mn-cs"/>
              </a:rPr>
              <a:t> quae </a:t>
            </a:r>
            <a:r>
              <a:rPr lang="en-US" sz="1000" kern="1200" dirty="0" err="1" smtClean="0">
                <a:solidFill>
                  <a:schemeClr val="tx1">
                    <a:lumMod val="65000"/>
                    <a:lumOff val="35000"/>
                  </a:schemeClr>
                </a:solidFill>
                <a:effectLst/>
                <a:latin typeface="+mn-lt"/>
                <a:ea typeface="+mn-ea"/>
                <a:cs typeface="+mn-cs"/>
              </a:rPr>
              <a:t>magnatur</a:t>
            </a:r>
            <a:r>
              <a:rPr lang="en-US" sz="1000" kern="1200" dirty="0" smtClean="0">
                <a:solidFill>
                  <a:schemeClr val="tx1">
                    <a:lumMod val="65000"/>
                    <a:lumOff val="35000"/>
                  </a:schemeClr>
                </a:solidFill>
                <a:effectLst/>
                <a:latin typeface="+mn-lt"/>
                <a:ea typeface="+mn-ea"/>
                <a:cs typeface="+mn-cs"/>
              </a:rPr>
              <a:t> mi, </a:t>
            </a:r>
            <a:r>
              <a:rPr lang="en-US" sz="1000" kern="1200" dirty="0" err="1" smtClean="0">
                <a:solidFill>
                  <a:schemeClr val="tx1">
                    <a:lumMod val="65000"/>
                    <a:lumOff val="35000"/>
                  </a:schemeClr>
                </a:solidFill>
                <a:effectLst/>
                <a:latin typeface="+mn-lt"/>
                <a:ea typeface="+mn-ea"/>
                <a:cs typeface="+mn-cs"/>
              </a:rPr>
              <a:t>volorit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lantior</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iatusci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cuptaturepro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maximint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verum</a:t>
            </a:r>
            <a:r>
              <a:rPr lang="en-US" sz="1000" kern="1200" dirty="0" smtClean="0">
                <a:solidFill>
                  <a:schemeClr val="tx1">
                    <a:lumMod val="65000"/>
                    <a:lumOff val="35000"/>
                  </a:schemeClr>
                </a:solidFill>
                <a:effectLst/>
                <a:latin typeface="+mn-lt"/>
                <a:ea typeface="+mn-ea"/>
                <a:cs typeface="+mn-cs"/>
              </a:rPr>
              <a:t> hit maiorum que </a:t>
            </a:r>
            <a:r>
              <a:rPr lang="en-US" sz="1000" kern="1200" dirty="0" err="1" smtClean="0">
                <a:solidFill>
                  <a:schemeClr val="tx1">
                    <a:lumMod val="65000"/>
                    <a:lumOff val="35000"/>
                  </a:schemeClr>
                </a:solidFill>
                <a:effectLst/>
                <a:latin typeface="+mn-lt"/>
                <a:ea typeface="+mn-ea"/>
                <a:cs typeface="+mn-cs"/>
              </a:rPr>
              <a:t>nobis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maiostiasi</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ommoloria</a:t>
            </a:r>
            <a:r>
              <a:rPr lang="en-US" sz="1000" kern="1200" dirty="0" smtClean="0">
                <a:solidFill>
                  <a:schemeClr val="tx1">
                    <a:lumMod val="65000"/>
                    <a:lumOff val="35000"/>
                  </a:schemeClr>
                </a:solidFill>
                <a:effectLst/>
                <a:latin typeface="+mn-lt"/>
                <a:ea typeface="+mn-ea"/>
                <a:cs typeface="+mn-cs"/>
              </a:rPr>
              <a:t> con re </a:t>
            </a:r>
            <a:r>
              <a:rPr lang="en-US" sz="1000" kern="1200" dirty="0" err="1" smtClean="0">
                <a:solidFill>
                  <a:schemeClr val="tx1">
                    <a:lumMod val="65000"/>
                    <a:lumOff val="35000"/>
                  </a:schemeClr>
                </a:solidFill>
                <a:effectLst/>
                <a:latin typeface="+mn-lt"/>
                <a:ea typeface="+mn-ea"/>
                <a:cs typeface="+mn-cs"/>
              </a:rPr>
              <a:t>niendit</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corro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enihitium</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intio</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denis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sedipsum</a:t>
            </a:r>
            <a:r>
              <a:rPr lang="en-US" sz="1000" kern="1200" dirty="0" smtClean="0">
                <a:solidFill>
                  <a:schemeClr val="tx1">
                    <a:lumMod val="65000"/>
                    <a:lumOff val="35000"/>
                  </a:schemeClr>
                </a:solidFill>
                <a:effectLst/>
                <a:latin typeface="+mn-lt"/>
                <a:ea typeface="+mn-ea"/>
                <a:cs typeface="+mn-cs"/>
              </a:rPr>
              <a:t> qui </a:t>
            </a:r>
            <a:r>
              <a:rPr lang="en-US" sz="1000" kern="1200" dirty="0" err="1" smtClean="0">
                <a:solidFill>
                  <a:schemeClr val="tx1">
                    <a:lumMod val="65000"/>
                    <a:lumOff val="35000"/>
                  </a:schemeClr>
                </a:solidFill>
                <a:effectLst/>
                <a:latin typeface="+mn-lt"/>
                <a:ea typeface="+mn-ea"/>
                <a:cs typeface="+mn-cs"/>
              </a:rPr>
              <a:t>omnis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elis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eos</a:t>
            </a:r>
            <a:r>
              <a:rPr lang="en-US" sz="1000" kern="1200" dirty="0" smtClean="0">
                <a:solidFill>
                  <a:schemeClr val="tx1">
                    <a:lumMod val="65000"/>
                    <a:lumOff val="35000"/>
                  </a:schemeClr>
                </a:solidFill>
                <a:effectLst/>
                <a:latin typeface="+mn-lt"/>
                <a:ea typeface="+mn-ea"/>
                <a:cs typeface="+mn-cs"/>
              </a:rPr>
              <a:t> res </a:t>
            </a:r>
            <a:r>
              <a:rPr lang="en-US" sz="1000" kern="1200" dirty="0" err="1" smtClean="0">
                <a:solidFill>
                  <a:schemeClr val="tx1">
                    <a:lumMod val="65000"/>
                    <a:lumOff val="35000"/>
                  </a:schemeClr>
                </a:solidFill>
                <a:effectLst/>
                <a:latin typeface="+mn-lt"/>
                <a:ea typeface="+mn-ea"/>
                <a:cs typeface="+mn-cs"/>
              </a:rPr>
              <a:t>dolupta</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tescidestis</a:t>
            </a:r>
            <a:r>
              <a:rPr lang="en-US" sz="1000" kern="1200" dirty="0" smtClean="0">
                <a:solidFill>
                  <a:schemeClr val="tx1">
                    <a:lumMod val="65000"/>
                    <a:lumOff val="35000"/>
                  </a:schemeClr>
                </a:solidFill>
                <a:effectLst/>
                <a:latin typeface="+mn-lt"/>
                <a:ea typeface="+mn-ea"/>
                <a:cs typeface="+mn-cs"/>
              </a:rPr>
              <a:t> </a:t>
            </a:r>
            <a:r>
              <a:rPr lang="en-US" sz="1000" kern="1200" dirty="0" err="1" smtClean="0">
                <a:solidFill>
                  <a:schemeClr val="tx1">
                    <a:lumMod val="65000"/>
                    <a:lumOff val="35000"/>
                  </a:schemeClr>
                </a:solidFill>
                <a:effectLst/>
                <a:latin typeface="+mn-lt"/>
                <a:ea typeface="+mn-ea"/>
                <a:cs typeface="+mn-cs"/>
              </a:rPr>
              <a:t>exerio</a:t>
            </a:r>
            <a:r>
              <a:rPr lang="en-US" sz="1000" kern="1200" dirty="0" smtClean="0">
                <a:solidFill>
                  <a:schemeClr val="tx1">
                    <a:lumMod val="65000"/>
                    <a:lumOff val="35000"/>
                  </a:schemeClr>
                </a:solidFill>
                <a:effectLst/>
                <a:latin typeface="+mn-lt"/>
                <a:ea typeface="+mn-ea"/>
                <a:cs typeface="+mn-cs"/>
              </a:rPr>
              <a:t>.</a:t>
            </a:r>
            <a:endParaRPr lang="en-US" sz="10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smtClean="0">
                <a:solidFill>
                  <a:schemeClr val="tx1">
                    <a:lumMod val="65000"/>
                    <a:lumOff val="35000"/>
                  </a:schemeClr>
                </a:solidFill>
                <a:effectLst/>
                <a:latin typeface="+mn-lt"/>
                <a:ea typeface="+mn-ea"/>
                <a:cs typeface="+mn-cs"/>
              </a:rPr>
              <a:t>Giaecus</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elibus</a:t>
            </a:r>
            <a:r>
              <a:rPr lang="en-US" sz="1400" kern="1200" dirty="0" smtClean="0">
                <a:solidFill>
                  <a:schemeClr val="tx1">
                    <a:lumMod val="65000"/>
                    <a:lumOff val="35000"/>
                  </a:schemeClr>
                </a:solidFill>
                <a:effectLst/>
                <a:latin typeface="+mn-lt"/>
                <a:ea typeface="+mn-ea"/>
                <a:cs typeface="+mn-cs"/>
              </a:rPr>
              <a:t> re con </a:t>
            </a:r>
            <a:r>
              <a:rPr lang="en-US" sz="1400" kern="1200" dirty="0" err="1" smtClean="0">
                <a:solidFill>
                  <a:schemeClr val="tx1">
                    <a:lumMod val="65000"/>
                    <a:lumOff val="35000"/>
                  </a:schemeClr>
                </a:solidFill>
                <a:effectLst/>
                <a:latin typeface="+mn-lt"/>
                <a:ea typeface="+mn-ea"/>
                <a:cs typeface="+mn-cs"/>
              </a:rPr>
              <a:t>everesto</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quia</a:t>
            </a:r>
            <a:r>
              <a:rPr lang="en-US" sz="1400" kern="1200" dirty="0" smtClean="0">
                <a:solidFill>
                  <a:schemeClr val="tx1">
                    <a:lumMod val="65000"/>
                    <a:lumOff val="35000"/>
                  </a:schemeClr>
                </a:solidFill>
                <a:effectLst/>
                <a:latin typeface="+mn-lt"/>
                <a:ea typeface="+mn-ea"/>
                <a:cs typeface="+mn-cs"/>
              </a:rPr>
              <a:t> </a:t>
            </a:r>
            <a:r>
              <a:rPr lang="en-US" sz="1400" kern="1200" dirty="0" err="1" smtClean="0">
                <a:solidFill>
                  <a:schemeClr val="tx1">
                    <a:lumMod val="65000"/>
                    <a:lumOff val="35000"/>
                  </a:schemeClr>
                </a:solidFill>
                <a:effectLst/>
                <a:latin typeface="+mn-lt"/>
                <a:ea typeface="+mn-ea"/>
                <a:cs typeface="+mn-cs"/>
              </a:rPr>
              <a:t>dolo</a:t>
            </a:r>
            <a:endParaRPr lang="en-US" sz="1400" kern="1200" dirty="0" smtClean="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smtClean="0">
                <a:solidFill>
                  <a:srgbClr val="00B0F0"/>
                </a:solidFill>
                <a:latin typeface="Verdana" charset="0"/>
                <a:ea typeface="Verdana" charset="0"/>
                <a:cs typeface="Verdana" charset="0"/>
              </a:rPr>
              <a:t>Page title here</a:t>
            </a:r>
          </a:p>
        </p:txBody>
      </p:sp>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Year 9: Session 3</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78809" y="354452"/>
            <a:ext cx="2138886" cy="619114"/>
          </a:xfrm>
          <a:prstGeom prst="rect">
            <a:avLst/>
          </a:prstGeom>
        </p:spPr>
      </p:pic>
      <p:cxnSp>
        <p:nvCxnSpPr>
          <p:cNvPr id="11" name="Straight Connector 10"/>
          <p:cNvCxnSpPr/>
          <p:nvPr userDrawn="1"/>
        </p:nvCxnSpPr>
        <p:spPr>
          <a:xfrm>
            <a:off x="407988" y="6346097"/>
            <a:ext cx="7096682"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7021" y="6138356"/>
            <a:ext cx="2061369" cy="415482"/>
          </a:xfrm>
          <a:prstGeom prst="rect">
            <a:avLst/>
          </a:prstGeom>
        </p:spPr>
      </p:pic>
      <p:sp>
        <p:nvSpPr>
          <p:cNvPr id="6" name="TextBox 5"/>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Knowledge Curriculum |  Year 9 Session 3 – The Benefits of HE</a:t>
            </a:r>
            <a:endParaRPr lang="en-US" sz="800" spc="200" baseline="0" dirty="0">
              <a:solidFill>
                <a:srgbClr val="1E2C52"/>
              </a:solidFill>
              <a:latin typeface="Verdana" charset="0"/>
              <a:ea typeface="Verdana" charset="0"/>
              <a:cs typeface="Verdana" charset="0"/>
            </a:endParaRPr>
          </a:p>
        </p:txBody>
      </p:sp>
      <p:pic>
        <p:nvPicPr>
          <p:cNvPr id="1026" name="Picture 2" descr="Uni Connect - SUN"/>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44375" y="6063083"/>
            <a:ext cx="1526796" cy="56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457146"/>
      </p:ext>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Presentation title here  |  Date</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smtClean="0">
                <a:solidFill>
                  <a:srgbClr val="1E2C52"/>
                </a:solidFill>
                <a:latin typeface="Verdana" charset="0"/>
                <a:ea typeface="Verdana" charset="0"/>
                <a:cs typeface="Verdana" charset="0"/>
              </a:rPr>
              <a:t>Presentation title here  |  Date</a:t>
            </a:r>
            <a:endParaRPr lang="en-US" sz="800" spc="200" baseline="0" dirty="0">
              <a:solidFill>
                <a:srgbClr val="1E2C52"/>
              </a:solidFill>
              <a:latin typeface="Verdana" charset="0"/>
              <a:ea typeface="Verdana" charset="0"/>
              <a:cs typeface="Verdana"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extLst/>
  </p:cSld>
  <p:clrMapOvr>
    <a:masterClrMapping/>
  </p:clrMapOvr>
  <p:transition spd="slow">
    <p:push/>
  </p:transition>
  <p:timing>
    <p:tnLst>
      <p:par>
        <p:cTn id="1" dur="indefinite" restart="never" nodeType="tmRoot"/>
      </p:par>
    </p:tnLst>
  </p:timing>
  <p:extLst mod="1">
    <p:ext uri="{DCECCB84-F9BA-43D5-87BE-67443E8EF086}">
      <p15:sldGuideLst xmlns=""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85" r:id="rId6"/>
    <p:sldLayoutId id="2147483671" r:id="rId7"/>
    <p:sldLayoutId id="2147483679" r:id="rId8"/>
    <p:sldLayoutId id="2147483682" r:id="rId9"/>
    <p:sldLayoutId id="2147483684" r:id="rId10"/>
    <p:sldLayoutId id="2147483676" r:id="rId11"/>
    <p:sldLayoutId id="2147483665" r:id="rId12"/>
    <p:sldLayoutId id="2147483680" r:id="rId13"/>
    <p:sldLayoutId id="2147483681" r:id="rId14"/>
    <p:sldLayoutId id="2147483662" r:id="rId15"/>
  </p:sldLayoutIdLst>
  <p:transition spd="slow">
    <p:push/>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32.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3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32.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5.jpe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49.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51.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347886"/>
            <a:ext cx="2203691" cy="637872"/>
          </a:xfrm>
          <a:prstGeom prst="rect">
            <a:avLst/>
          </a:prstGeom>
        </p:spPr>
      </p:pic>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9678" y="4624321"/>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0229" y="5098934"/>
            <a:ext cx="7282683" cy="685106"/>
          </a:xfrm>
          <a:prstGeom prst="rect">
            <a:avLst/>
          </a:prstGeom>
          <a:solidFill>
            <a:srgbClr val="1D7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SESSION 3: THE BENEFITS OF HE</a:t>
            </a:r>
            <a:endParaRPr lang="en-GB" sz="3600" b="1" dirty="0"/>
          </a:p>
        </p:txBody>
      </p:sp>
    </p:spTree>
    <p:extLst>
      <p:ext uri="{BB962C8B-B14F-4D97-AF65-F5344CB8AC3E}">
        <p14:creationId xmlns:p14="http://schemas.microsoft.com/office/powerpoint/2010/main" val="2046526794"/>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21955" y="1714720"/>
            <a:ext cx="4925274" cy="2702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rgbClr val="162D56"/>
                </a:solidFill>
              </a:rPr>
              <a:t>It’s important to know what health and wellbeing support is available to you during your </a:t>
            </a:r>
            <a:r>
              <a:rPr lang="en-GB" sz="2400" dirty="0" smtClean="0">
                <a:solidFill>
                  <a:srgbClr val="162D56"/>
                </a:solidFill>
              </a:rPr>
              <a:t>studies. </a:t>
            </a:r>
          </a:p>
          <a:p>
            <a:endParaRPr lang="en-GB" sz="2400" dirty="0" smtClean="0">
              <a:solidFill>
                <a:srgbClr val="162D56"/>
              </a:solidFill>
            </a:endParaRPr>
          </a:p>
          <a:p>
            <a:r>
              <a:rPr lang="en-GB" sz="2400" dirty="0" smtClean="0">
                <a:solidFill>
                  <a:srgbClr val="162D56"/>
                </a:solidFill>
              </a:rPr>
              <a:t/>
            </a:r>
            <a:br>
              <a:rPr lang="en-GB" sz="2400" dirty="0" smtClean="0">
                <a:solidFill>
                  <a:srgbClr val="162D56"/>
                </a:solidFill>
              </a:rPr>
            </a:br>
            <a:r>
              <a:rPr lang="en-GB" sz="2400" dirty="0" smtClean="0">
                <a:solidFill>
                  <a:srgbClr val="162D56"/>
                </a:solidFill>
              </a:rPr>
              <a:t>Universities </a:t>
            </a:r>
            <a:r>
              <a:rPr lang="en-GB" sz="2400" dirty="0">
                <a:solidFill>
                  <a:srgbClr val="162D56"/>
                </a:solidFill>
              </a:rPr>
              <a:t>help with a variety of personal difficulties which include: </a:t>
            </a:r>
          </a:p>
          <a:p>
            <a:r>
              <a:rPr lang="en-GB" sz="2400" dirty="0">
                <a:solidFill>
                  <a:srgbClr val="162D56"/>
                </a:solidFill>
              </a:rPr>
              <a:t/>
            </a:r>
            <a:br>
              <a:rPr lang="en-GB" sz="2400" dirty="0">
                <a:solidFill>
                  <a:srgbClr val="162D56"/>
                </a:solidFill>
              </a:rPr>
            </a:br>
            <a:endParaRPr kumimoji="0" lang="en-GB" sz="2400" b="0" i="0" u="none" strike="noStrike" kern="1200" cap="none" spc="0" normalizeH="0" baseline="0" noProof="0" dirty="0">
              <a:ln>
                <a:noFill/>
              </a:ln>
              <a:solidFill>
                <a:srgbClr val="162D56"/>
              </a:solidFill>
              <a:effectLst/>
              <a:uLnTx/>
              <a:uFillTx/>
              <a:latin typeface="Calibri Light" panose="020F0302020204030204"/>
            </a:endParaRPr>
          </a:p>
        </p:txBody>
      </p:sp>
      <p:sp>
        <p:nvSpPr>
          <p:cNvPr id="6" name="Title 1"/>
          <p:cNvSpPr txBox="1">
            <a:spLocks/>
          </p:cNvSpPr>
          <p:nvPr/>
        </p:nvSpPr>
        <p:spPr>
          <a:xfrm>
            <a:off x="7955379" y="1672190"/>
            <a:ext cx="139615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5245041" y="1377676"/>
            <a:ext cx="6640846" cy="4644662"/>
          </a:xfrm>
          <a:prstGeom prst="rect">
            <a:avLst/>
          </a:prstGeom>
        </p:spPr>
      </p:pic>
      <p:sp>
        <p:nvSpPr>
          <p:cNvPr id="8" name="Title 1"/>
          <p:cNvSpPr txBox="1">
            <a:spLocks/>
          </p:cNvSpPr>
          <p:nvPr/>
        </p:nvSpPr>
        <p:spPr>
          <a:xfrm>
            <a:off x="501681" y="4670119"/>
            <a:ext cx="5060138" cy="11286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smtClean="0">
                <a:solidFill>
                  <a:srgbClr val="162D56"/>
                </a:solidFill>
              </a:rPr>
              <a:t>Can anyone remember any specific services from last sessions posters?</a:t>
            </a:r>
            <a:r>
              <a:rPr lang="en-GB" sz="2400" dirty="0"/>
              <a:t/>
            </a:r>
            <a:br>
              <a:rPr lang="en-GB" sz="2400" dirty="0"/>
            </a:br>
            <a:endParaRPr kumimoji="0" lang="en-GB" sz="2400" b="0" i="0" u="none" strike="noStrike" kern="1200" cap="none" spc="0" normalizeH="0" baseline="0" noProof="0" dirty="0">
              <a:ln>
                <a:noFill/>
              </a:ln>
              <a:solidFill>
                <a:prstClr val="black"/>
              </a:solidFill>
              <a:effectLst/>
              <a:uLnTx/>
              <a:uFillTx/>
              <a:latin typeface="Calibri Light" panose="020F0302020204030204"/>
            </a:endParaRPr>
          </a:p>
        </p:txBody>
      </p:sp>
      <p:sp>
        <p:nvSpPr>
          <p:cNvPr id="9" name="TextBox 8">
            <a:extLst>
              <a:ext uri="{FF2B5EF4-FFF2-40B4-BE49-F238E27FC236}">
                <a16:creationId xmlns="" xmlns:a16="http://schemas.microsoft.com/office/drawing/2014/main" id="{53B7B010-2BCB-CF42-A555-DC3B463137B3}"/>
              </a:ext>
            </a:extLst>
          </p:cNvPr>
          <p:cNvSpPr txBox="1"/>
          <p:nvPr/>
        </p:nvSpPr>
        <p:spPr>
          <a:xfrm>
            <a:off x="501681" y="339551"/>
            <a:ext cx="8265802" cy="646331"/>
          </a:xfrm>
          <a:prstGeom prst="rect">
            <a:avLst/>
          </a:prstGeom>
          <a:solidFill>
            <a:srgbClr val="3A87C4"/>
          </a:solidFill>
        </p:spPr>
        <p:txBody>
          <a:bodyPr wrap="square" rtlCol="0">
            <a:spAutoFit/>
          </a:bodyPr>
          <a:lstStyle/>
          <a:p>
            <a:r>
              <a:rPr lang="en-GB" sz="3600" b="1" dirty="0" smtClean="0">
                <a:solidFill>
                  <a:schemeClr val="bg1"/>
                </a:solidFill>
              </a:rPr>
              <a:t>SUPPORT AVAILABLE AT UNIVERSITY</a:t>
            </a:r>
          </a:p>
        </p:txBody>
      </p:sp>
    </p:spTree>
    <p:extLst>
      <p:ext uri="{BB962C8B-B14F-4D97-AF65-F5344CB8AC3E}">
        <p14:creationId xmlns:p14="http://schemas.microsoft.com/office/powerpoint/2010/main" val="30244630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igher education presentation powerpoint background">
            <a:extLst>
              <a:ext uri="{FF2B5EF4-FFF2-40B4-BE49-F238E27FC236}">
                <a16:creationId xmlns="" xmlns:a16="http://schemas.microsoft.com/office/drawing/2014/main" id="{28F39615-98EF-4108-B3BD-5E54F4F884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91333" y="4060865"/>
            <a:ext cx="2190220" cy="21902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achelor Cap, Hat, Black Hat, Student Hat PNG Transparent Clipart ..."/>
          <p:cNvPicPr>
            <a:picLocks noChangeAspect="1" noChangeArrowheads="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14419" t="27955" r="8529" b="13455"/>
          <a:stretch/>
        </p:blipFill>
        <p:spPr bwMode="auto">
          <a:xfrm>
            <a:off x="3976577" y="2966483"/>
            <a:ext cx="2679404" cy="16267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681" y="1308663"/>
            <a:ext cx="11332356" cy="1569660"/>
          </a:xfrm>
          <a:prstGeom prst="rect">
            <a:avLst/>
          </a:prstGeom>
          <a:noFill/>
        </p:spPr>
        <p:txBody>
          <a:bodyPr wrap="square" rtlCol="0">
            <a:spAutoFit/>
          </a:bodyPr>
          <a:lstStyle/>
          <a:p>
            <a:r>
              <a:rPr lang="en-GB" sz="2400" b="1" dirty="0"/>
              <a:t>Higher education</a:t>
            </a:r>
            <a:r>
              <a:rPr lang="en-GB" sz="2400" dirty="0"/>
              <a:t> is third level education after you leave school. </a:t>
            </a:r>
            <a:endParaRPr lang="en-GB" sz="2400" dirty="0" smtClean="0"/>
          </a:p>
          <a:p>
            <a:r>
              <a:rPr lang="en-GB" sz="2400" dirty="0" smtClean="0"/>
              <a:t/>
            </a:r>
            <a:br>
              <a:rPr lang="en-GB" sz="2400" dirty="0" smtClean="0"/>
            </a:br>
            <a:r>
              <a:rPr lang="en-GB" sz="2400" dirty="0" smtClean="0"/>
              <a:t>It </a:t>
            </a:r>
            <a:r>
              <a:rPr lang="en-GB" sz="2400" dirty="0"/>
              <a:t>takes places at universities </a:t>
            </a:r>
            <a:r>
              <a:rPr lang="en-GB" sz="2400" dirty="0" smtClean="0"/>
              <a:t>and further</a:t>
            </a:r>
            <a:r>
              <a:rPr lang="en-GB" sz="2400" dirty="0"/>
              <a:t> </a:t>
            </a:r>
            <a:r>
              <a:rPr lang="en-GB" sz="2400" dirty="0" smtClean="0"/>
              <a:t>education</a:t>
            </a:r>
            <a:r>
              <a:rPr lang="en-GB" sz="2400" dirty="0"/>
              <a:t> colleges and normally includes undergraduate and postgraduate study.</a:t>
            </a:r>
          </a:p>
        </p:txBody>
      </p:sp>
      <p:sp>
        <p:nvSpPr>
          <p:cNvPr id="6" name="TextBox 5">
            <a:extLst>
              <a:ext uri="{FF2B5EF4-FFF2-40B4-BE49-F238E27FC236}">
                <a16:creationId xmlns="" xmlns:a16="http://schemas.microsoft.com/office/drawing/2014/main" id="{53B7B010-2BCB-CF42-A555-DC3B463137B3}"/>
              </a:ext>
            </a:extLst>
          </p:cNvPr>
          <p:cNvSpPr txBox="1"/>
          <p:nvPr/>
        </p:nvSpPr>
        <p:spPr>
          <a:xfrm>
            <a:off x="501681" y="339551"/>
            <a:ext cx="6781621" cy="646331"/>
          </a:xfrm>
          <a:prstGeom prst="rect">
            <a:avLst/>
          </a:prstGeom>
          <a:solidFill>
            <a:srgbClr val="3A87C4"/>
          </a:solidFill>
        </p:spPr>
        <p:txBody>
          <a:bodyPr wrap="square" rtlCol="0">
            <a:spAutoFit/>
          </a:bodyPr>
          <a:lstStyle/>
          <a:p>
            <a:r>
              <a:rPr lang="en-GB" sz="3600" b="1" dirty="0" smtClean="0">
                <a:solidFill>
                  <a:schemeClr val="bg1"/>
                </a:solidFill>
              </a:rPr>
              <a:t>WHAT IS HIGHER EDUCATION?</a:t>
            </a:r>
          </a:p>
        </p:txBody>
      </p:sp>
    </p:spTree>
    <p:extLst>
      <p:ext uri="{BB962C8B-B14F-4D97-AF65-F5344CB8AC3E}">
        <p14:creationId xmlns:p14="http://schemas.microsoft.com/office/powerpoint/2010/main" val="12725027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1920501"/>
            <a:ext cx="4893281" cy="2308324"/>
          </a:xfrm>
          <a:prstGeom prst="rect">
            <a:avLst/>
          </a:prstGeom>
        </p:spPr>
        <p:txBody>
          <a:bodyPr wrap="square">
            <a:spAutoFit/>
          </a:bodyPr>
          <a:lstStyle/>
          <a:p>
            <a:pPr marL="628650" indent="-628650">
              <a:buBlip>
                <a:blip r:embed="rId3"/>
              </a:buBlip>
            </a:pPr>
            <a:r>
              <a:rPr lang="en-GB" sz="3600" dirty="0" smtClean="0">
                <a:solidFill>
                  <a:srgbClr val="162D56"/>
                </a:solidFill>
              </a:rPr>
              <a:t>Note down as many benefits of Higher Education that you can think of…</a:t>
            </a:r>
            <a:endParaRPr lang="en-GB" sz="3600" dirty="0">
              <a:solidFill>
                <a:srgbClr val="162D56"/>
              </a:solidFill>
            </a:endParaRPr>
          </a:p>
        </p:txBody>
      </p:sp>
      <p:pic>
        <p:nvPicPr>
          <p:cNvPr id="17410" name="Picture 2" descr="Sticky Notes + Widget - Apps on Google 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885" y="1920501"/>
            <a:ext cx="3850907" cy="385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53B7B010-2BCB-CF42-A555-DC3B463137B3}"/>
              </a:ext>
            </a:extLst>
          </p:cNvPr>
          <p:cNvSpPr txBox="1"/>
          <p:nvPr/>
        </p:nvSpPr>
        <p:spPr>
          <a:xfrm>
            <a:off x="501681" y="339551"/>
            <a:ext cx="7508463" cy="646331"/>
          </a:xfrm>
          <a:prstGeom prst="rect">
            <a:avLst/>
          </a:prstGeom>
          <a:solidFill>
            <a:srgbClr val="3A87C4"/>
          </a:solidFill>
        </p:spPr>
        <p:txBody>
          <a:bodyPr wrap="square" rtlCol="0">
            <a:spAutoFit/>
          </a:bodyPr>
          <a:lstStyle/>
          <a:p>
            <a:r>
              <a:rPr lang="en-GB" sz="3600" b="1" dirty="0" smtClean="0">
                <a:solidFill>
                  <a:schemeClr val="bg1"/>
                </a:solidFill>
              </a:rPr>
              <a:t>BENEFITS OF HIGHER EDUCATION</a:t>
            </a:r>
          </a:p>
        </p:txBody>
      </p:sp>
    </p:spTree>
    <p:extLst>
      <p:ext uri="{BB962C8B-B14F-4D97-AF65-F5344CB8AC3E}">
        <p14:creationId xmlns:p14="http://schemas.microsoft.com/office/powerpoint/2010/main" val="2589907757"/>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092" y="2383876"/>
            <a:ext cx="3485847" cy="1960789"/>
          </a:xfrm>
          <a:prstGeom prst="rect">
            <a:avLst/>
          </a:prstGeom>
        </p:spPr>
      </p:pic>
      <p:sp>
        <p:nvSpPr>
          <p:cNvPr id="6" name="TextBox 5">
            <a:extLst>
              <a:ext uri="{FF2B5EF4-FFF2-40B4-BE49-F238E27FC236}">
                <a16:creationId xmlns="" xmlns:a16="http://schemas.microsoft.com/office/drawing/2014/main" id="{53B7B010-2BCB-CF42-A555-DC3B463137B3}"/>
              </a:ext>
            </a:extLst>
          </p:cNvPr>
          <p:cNvSpPr txBox="1"/>
          <p:nvPr/>
        </p:nvSpPr>
        <p:spPr>
          <a:xfrm>
            <a:off x="501681" y="339551"/>
            <a:ext cx="7508463" cy="1200329"/>
          </a:xfrm>
          <a:prstGeom prst="rect">
            <a:avLst/>
          </a:prstGeom>
          <a:solidFill>
            <a:srgbClr val="3A87C4"/>
          </a:solidFill>
        </p:spPr>
        <p:txBody>
          <a:bodyPr wrap="square" rtlCol="0">
            <a:spAutoFit/>
          </a:bodyPr>
          <a:lstStyle/>
          <a:p>
            <a:r>
              <a:rPr lang="en-GB" sz="3600" b="1" dirty="0" smtClean="0">
                <a:solidFill>
                  <a:schemeClr val="bg1"/>
                </a:solidFill>
              </a:rPr>
              <a:t>WHAT ARE THE BENEFITS OF HIGHER EDUCATION?</a:t>
            </a:r>
          </a:p>
        </p:txBody>
      </p:sp>
      <p:pic>
        <p:nvPicPr>
          <p:cNvPr id="8" name="Picture 7" descr="Image result for higher education presentation powerpoint background">
            <a:extLst>
              <a:ext uri="{FF2B5EF4-FFF2-40B4-BE49-F238E27FC236}">
                <a16:creationId xmlns="" xmlns:a16="http://schemas.microsoft.com/office/drawing/2014/main" id="{28F39615-98EF-4108-B3BD-5E54F4F884D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56478" y="3359116"/>
            <a:ext cx="2615522" cy="26155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achelor Cap, Hat, Black Hat, Student Hat PNG Transparent Clipart ..."/>
          <p:cNvPicPr>
            <a:picLocks noChangeAspect="1" noChangeArrowheads="1"/>
          </p:cNvPicPr>
          <p:nvPr/>
        </p:nvPicPr>
        <p:blipFill rotWithShape="1">
          <a:blip r:embed="rId5">
            <a:clrChange>
              <a:clrFrom>
                <a:srgbClr val="F6F6F6"/>
              </a:clrFrom>
              <a:clrTo>
                <a:srgbClr val="F6F6F6">
                  <a:alpha val="0"/>
                </a:srgbClr>
              </a:clrTo>
            </a:clrChange>
            <a:extLst>
              <a:ext uri="{28A0092B-C50C-407E-A947-70E740481C1C}">
                <a14:useLocalDpi xmlns:a14="http://schemas.microsoft.com/office/drawing/2010/main" val="0"/>
              </a:ext>
            </a:extLst>
          </a:blip>
          <a:srcRect l="14419" t="27955" r="8529" b="13455"/>
          <a:stretch/>
        </p:blipFill>
        <p:spPr bwMode="auto">
          <a:xfrm>
            <a:off x="1541721" y="1903228"/>
            <a:ext cx="3274825" cy="198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05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Bachelor Cap, Hat, Black Hat, Student Hat PNG Transparent Clipart ..."/>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S by TDR-Resources on Deviant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2726" y="4969777"/>
            <a:ext cx="1395376" cy="11929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C3E0DBEF-8ADA-448A-98FD-33C034F96DA2}"/>
              </a:ext>
            </a:extLst>
          </p:cNvPr>
          <p:cNvSpPr/>
          <p:nvPr/>
        </p:nvSpPr>
        <p:spPr>
          <a:xfrm>
            <a:off x="6439525" y="2255520"/>
            <a:ext cx="2435282"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ea typeface="Yu Gothic UI Semibold" panose="020B0700000000000000" pitchFamily="34" charset="-128"/>
              </a:rPr>
              <a:t>395 facilities</a:t>
            </a:r>
            <a:endParaRPr lang="en-US" sz="3000" cap="none" spc="0" dirty="0">
              <a:ln/>
              <a:solidFill>
                <a:srgbClr val="FF0000"/>
              </a:solidFill>
              <a:effectLst/>
              <a:ea typeface="Yu Gothic UI Semibold" panose="020B0700000000000000" pitchFamily="34" charset="-128"/>
            </a:endParaRPr>
          </a:p>
        </p:txBody>
      </p:sp>
      <p:sp>
        <p:nvSpPr>
          <p:cNvPr id="6" name="Rectangle 5">
            <a:extLst>
              <a:ext uri="{FF2B5EF4-FFF2-40B4-BE49-F238E27FC236}">
                <a16:creationId xmlns="" xmlns:a16="http://schemas.microsoft.com/office/drawing/2014/main" id="{353FF002-9AAC-43E7-9D6E-B5DA8D4E6601}"/>
              </a:ext>
            </a:extLst>
          </p:cNvPr>
          <p:cNvSpPr/>
          <p:nvPr/>
        </p:nvSpPr>
        <p:spPr>
          <a:xfrm>
            <a:off x="2533430" y="319127"/>
            <a:ext cx="4277133"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ea typeface="Yu Gothic UI Semibold" panose="020B0700000000000000" pitchFamily="34" charset="-128"/>
              </a:rPr>
              <a:t>You can study a </a:t>
            </a:r>
          </a:p>
          <a:p>
            <a:r>
              <a:rPr lang="en-US" sz="4000" b="1" cap="none" spc="0" dirty="0">
                <a:ln/>
                <a:solidFill>
                  <a:srgbClr val="002060"/>
                </a:solidFill>
                <a:effectLst/>
                <a:ea typeface="Yu Gothic UI Semibold" panose="020B0700000000000000" pitchFamily="34" charset="-128"/>
              </a:rPr>
              <a:t>degree in </a:t>
            </a:r>
            <a:r>
              <a:rPr lang="en-US" sz="4000" b="1" cap="none" spc="0" dirty="0">
                <a:ln/>
                <a:solidFill>
                  <a:srgbClr val="C00000"/>
                </a:solidFill>
                <a:effectLst/>
                <a:ea typeface="Yu Gothic UI Semibold" panose="020B0700000000000000" pitchFamily="34" charset="-128"/>
              </a:rPr>
              <a:t>Knitting</a:t>
            </a:r>
          </a:p>
        </p:txBody>
      </p:sp>
      <p:sp>
        <p:nvSpPr>
          <p:cNvPr id="7" name="Rectangle 6">
            <a:extLst>
              <a:ext uri="{FF2B5EF4-FFF2-40B4-BE49-F238E27FC236}">
                <a16:creationId xmlns="" xmlns:a16="http://schemas.microsoft.com/office/drawing/2014/main" id="{9900917C-2544-4D06-8750-59C44DEAEAF3}"/>
              </a:ext>
            </a:extLst>
          </p:cNvPr>
          <p:cNvSpPr/>
          <p:nvPr/>
        </p:nvSpPr>
        <p:spPr>
          <a:xfrm>
            <a:off x="2553086" y="2255520"/>
            <a:ext cx="2858475"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ea typeface="Yu Gothic UI Semibold" panose="020B0700000000000000" pitchFamily="34" charset="-128"/>
              </a:rPr>
              <a:t>50,000 courses</a:t>
            </a:r>
            <a:endParaRPr lang="en-US" sz="3000" cap="none" spc="0" dirty="0">
              <a:ln/>
              <a:solidFill>
                <a:srgbClr val="FF0000"/>
              </a:solidFill>
              <a:effectLst/>
              <a:ea typeface="Yu Gothic UI Semibold" panose="020B0700000000000000" pitchFamily="34" charset="-128"/>
            </a:endParaRPr>
          </a:p>
        </p:txBody>
      </p:sp>
      <p:pic>
        <p:nvPicPr>
          <p:cNvPr id="8" name="Picture 2" descr="Image result for higher education presentation powerpoint background">
            <a:extLst>
              <a:ext uri="{FF2B5EF4-FFF2-40B4-BE49-F238E27FC236}">
                <a16:creationId xmlns="" xmlns:a16="http://schemas.microsoft.com/office/drawing/2014/main" id="{C9C2B7A0-7180-40C7-B375-C9921E21F9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assion">
            <a:extLst>
              <a:ext uri="{FF2B5EF4-FFF2-40B4-BE49-F238E27FC236}">
                <a16:creationId xmlns="" xmlns:a16="http://schemas.microsoft.com/office/drawing/2014/main" id="{4643CB39-73F1-427D-BCFE-1FE371C153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9267" y="3115909"/>
            <a:ext cx="2762294" cy="15550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ucas">
            <a:extLst>
              <a:ext uri="{FF2B5EF4-FFF2-40B4-BE49-F238E27FC236}">
                <a16:creationId xmlns="" xmlns:a16="http://schemas.microsoft.com/office/drawing/2014/main" id="{18A3B8A1-D963-4C7F-B2BF-BA65E58A7F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4720" y="3340537"/>
            <a:ext cx="3317240" cy="1105747"/>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3">
            <a:extLst>
              <a:ext uri="{FF2B5EF4-FFF2-40B4-BE49-F238E27FC236}">
                <a16:creationId xmlns="" xmlns:a16="http://schemas.microsoft.com/office/drawing/2014/main" id="{4F80DF09-EA73-4C00-B67C-199E20393C92}"/>
              </a:ext>
            </a:extLst>
          </p:cNvPr>
          <p:cNvSpPr/>
          <p:nvPr/>
        </p:nvSpPr>
        <p:spPr>
          <a:xfrm>
            <a:off x="5535591" y="2336822"/>
            <a:ext cx="690880" cy="391393"/>
          </a:xfrm>
          <a:prstGeom prst="rightArrow">
            <a:avLst/>
          </a:prstGeom>
          <a:solidFill>
            <a:srgbClr val="A91D34"/>
          </a:solidFill>
          <a:ln>
            <a:solidFill>
              <a:srgbClr val="A91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 xmlns:a16="http://schemas.microsoft.com/office/drawing/2014/main" id="{28E9EB19-3230-420D-AAE0-C81B8EA5F4F3}"/>
              </a:ext>
            </a:extLst>
          </p:cNvPr>
          <p:cNvSpPr/>
          <p:nvPr/>
        </p:nvSpPr>
        <p:spPr>
          <a:xfrm>
            <a:off x="6334137" y="5566257"/>
            <a:ext cx="2188420"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ea typeface="Yu Gothic UI Semibold" panose="020B0700000000000000" pitchFamily="34" charset="-128"/>
              </a:rPr>
              <a:t>Psychology</a:t>
            </a:r>
            <a:endParaRPr lang="en-US" sz="3000" cap="none" spc="0" dirty="0">
              <a:ln/>
              <a:solidFill>
                <a:srgbClr val="FF0000"/>
              </a:solidFill>
              <a:effectLst/>
              <a:ea typeface="Yu Gothic UI Semibold" panose="020B0700000000000000" pitchFamily="34" charset="-128"/>
            </a:endParaRPr>
          </a:p>
        </p:txBody>
      </p:sp>
      <p:sp>
        <p:nvSpPr>
          <p:cNvPr id="15" name="Rectangle 14">
            <a:extLst>
              <a:ext uri="{FF2B5EF4-FFF2-40B4-BE49-F238E27FC236}">
                <a16:creationId xmlns="" xmlns:a16="http://schemas.microsoft.com/office/drawing/2014/main" id="{1F1B563F-77DF-4811-B233-D9E2288164F7}"/>
              </a:ext>
            </a:extLst>
          </p:cNvPr>
          <p:cNvSpPr/>
          <p:nvPr/>
        </p:nvSpPr>
        <p:spPr>
          <a:xfrm>
            <a:off x="257071" y="5607932"/>
            <a:ext cx="1138453"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ea typeface="Yu Gothic UI Semibold" panose="020B0700000000000000" pitchFamily="34" charset="-128"/>
              </a:rPr>
              <a:t>Sport</a:t>
            </a:r>
            <a:endParaRPr lang="en-US" sz="3000" cap="none" spc="0" dirty="0">
              <a:ln/>
              <a:solidFill>
                <a:srgbClr val="FF0000"/>
              </a:solidFill>
              <a:effectLst/>
              <a:ea typeface="Yu Gothic UI Semibold" panose="020B0700000000000000" pitchFamily="34" charset="-128"/>
            </a:endParaRPr>
          </a:p>
        </p:txBody>
      </p:sp>
      <p:sp>
        <p:nvSpPr>
          <p:cNvPr id="16" name="Rectangle 15">
            <a:extLst>
              <a:ext uri="{FF2B5EF4-FFF2-40B4-BE49-F238E27FC236}">
                <a16:creationId xmlns="" xmlns:a16="http://schemas.microsoft.com/office/drawing/2014/main" id="{16127EED-11E9-413D-9883-CB9F76314234}"/>
              </a:ext>
            </a:extLst>
          </p:cNvPr>
          <p:cNvSpPr/>
          <p:nvPr/>
        </p:nvSpPr>
        <p:spPr>
          <a:xfrm>
            <a:off x="9935119" y="3629833"/>
            <a:ext cx="2319072" cy="163121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ea typeface="Yu Gothic UI Semibold" panose="020B0700000000000000" pitchFamily="34" charset="-128"/>
              </a:rPr>
              <a:t>So many options available</a:t>
            </a:r>
            <a:r>
              <a:rPr lang="en-US" sz="4000" cap="none" spc="0" dirty="0">
                <a:ln/>
                <a:solidFill>
                  <a:srgbClr val="002060"/>
                </a:solidFill>
                <a:effectLst/>
                <a:ea typeface="Yu Gothic UI Semibold" panose="020B0700000000000000" pitchFamily="34" charset="-128"/>
              </a:rPr>
              <a:t>!</a:t>
            </a:r>
            <a:endParaRPr lang="en-US" sz="4000" cap="none" spc="0" dirty="0">
              <a:ln/>
              <a:solidFill>
                <a:srgbClr val="FF0000"/>
              </a:solidFill>
              <a:effectLst/>
              <a:ea typeface="Yu Gothic UI Semibold" panose="020B0700000000000000" pitchFamily="34" charset="-128"/>
            </a:endParaRPr>
          </a:p>
        </p:txBody>
      </p:sp>
      <p:grpSp>
        <p:nvGrpSpPr>
          <p:cNvPr id="4" name="Group 3"/>
          <p:cNvGrpSpPr/>
          <p:nvPr/>
        </p:nvGrpSpPr>
        <p:grpSpPr>
          <a:xfrm>
            <a:off x="8064500" y="98943"/>
            <a:ext cx="4381500" cy="1542880"/>
            <a:chOff x="8064500" y="84004"/>
            <a:chExt cx="4381500" cy="1542880"/>
          </a:xfrm>
        </p:grpSpPr>
        <p:sp>
          <p:nvSpPr>
            <p:cNvPr id="2" name="Rounded Rectangle 1"/>
            <p:cNvSpPr/>
            <p:nvPr/>
          </p:nvSpPr>
          <p:spPr>
            <a:xfrm>
              <a:off x="8651661" y="188744"/>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RUMOR: Court of Appeal approves marriage?"/>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48961"/>
            <a:stretch/>
          </p:blipFill>
          <p:spPr bwMode="auto">
            <a:xfrm>
              <a:off x="8064500" y="84004"/>
              <a:ext cx="4381500" cy="14876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244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1.66667E-6 -1.85185E-6 L 0.18841 -0.00116 " pathEditMode="relative" rAng="0" ptsTypes="AA">
                                      <p:cBhvr>
                                        <p:cTn id="36" dur="2000" fill="hold"/>
                                        <p:tgtEl>
                                          <p:spTgt spid="15"/>
                                        </p:tgtEl>
                                        <p:attrNameLst>
                                          <p:attrName>ppt_x</p:attrName>
                                          <p:attrName>ppt_y</p:attrName>
                                        </p:attrNameLst>
                                      </p:cBhvr>
                                      <p:rCtr x="9414" y="-69"/>
                                    </p:animMotion>
                                  </p:childTnLst>
                                </p:cTn>
                              </p:par>
                              <p:par>
                                <p:cTn id="37" presetID="42" presetClass="path" presetSubtype="0" accel="50000" decel="50000" fill="hold" grpId="1" nodeType="withEffect">
                                  <p:stCondLst>
                                    <p:cond delay="0"/>
                                  </p:stCondLst>
                                  <p:childTnLst>
                                    <p:animMotion origin="layout" path="M -4.79167E-6 -1.85185E-6 L -0.17734 0.00255 " pathEditMode="relative" rAng="0" ptsTypes="AA">
                                      <p:cBhvr>
                                        <p:cTn id="38" dur="2000" fill="hold"/>
                                        <p:tgtEl>
                                          <p:spTgt spid="14"/>
                                        </p:tgtEl>
                                        <p:attrNameLst>
                                          <p:attrName>ppt_x</p:attrName>
                                          <p:attrName>ppt_y</p:attrName>
                                        </p:attrNameLst>
                                      </p:cBhvr>
                                      <p:rCtr x="-8867" y="116"/>
                                    </p:animMotion>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animBg="1"/>
      <p:bldP spid="14" grpId="0"/>
      <p:bldP spid="14" grpId="1"/>
      <p:bldP spid="15" grpId="0"/>
      <p:bldP spid="15" grpId="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 xmlns:a16="http://schemas.microsoft.com/office/drawing/2014/main" id="{2B152860-5681-4A11-9877-52F1B93F9716}"/>
              </a:ext>
            </a:extLst>
          </p:cNvPr>
          <p:cNvSpPr/>
          <p:nvPr/>
        </p:nvSpPr>
        <p:spPr>
          <a:xfrm>
            <a:off x="2625779" y="372487"/>
            <a:ext cx="5885399" cy="255454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Individuals who are </a:t>
            </a:r>
          </a:p>
          <a:p>
            <a:r>
              <a:rPr lang="en-US" sz="4000" b="1" cap="none" spc="0" dirty="0">
                <a:ln/>
                <a:solidFill>
                  <a:srgbClr val="002060"/>
                </a:solidFill>
                <a:effectLst/>
                <a:latin typeface="+mj-lt"/>
                <a:ea typeface="Yu Gothic UI Semibold" panose="020B0700000000000000" pitchFamily="34" charset="-128"/>
              </a:rPr>
              <a:t>Graduates can earn up </a:t>
            </a:r>
          </a:p>
          <a:p>
            <a:r>
              <a:rPr lang="en-US" sz="4000" b="1" cap="none" spc="0" dirty="0">
                <a:ln/>
                <a:solidFill>
                  <a:srgbClr val="002060"/>
                </a:solidFill>
                <a:effectLst/>
                <a:latin typeface="+mj-lt"/>
                <a:ea typeface="Yu Gothic UI Semibold" panose="020B0700000000000000" pitchFamily="34" charset="-128"/>
              </a:rPr>
              <a:t>to </a:t>
            </a:r>
            <a:r>
              <a:rPr lang="en-US" sz="4000" b="1" cap="none" spc="0" dirty="0" smtClean="0">
                <a:ln/>
                <a:solidFill>
                  <a:srgbClr val="C00000"/>
                </a:solidFill>
                <a:effectLst/>
                <a:latin typeface="+mj-lt"/>
                <a:ea typeface="Yu Gothic UI Semibold" panose="020B0700000000000000" pitchFamily="34" charset="-128"/>
              </a:rPr>
              <a:t>£</a:t>
            </a:r>
            <a:r>
              <a:rPr lang="en-US" sz="4000" b="1" dirty="0" smtClean="0">
                <a:ln/>
                <a:solidFill>
                  <a:srgbClr val="C00000"/>
                </a:solidFill>
                <a:latin typeface="+mj-lt"/>
                <a:ea typeface="Yu Gothic UI Semibold" panose="020B0700000000000000" pitchFamily="34" charset="-128"/>
              </a:rPr>
              <a:t>250</a:t>
            </a:r>
            <a:r>
              <a:rPr lang="en-US" sz="4000" b="1" cap="none" spc="0" dirty="0" smtClean="0">
                <a:ln/>
                <a:solidFill>
                  <a:srgbClr val="C00000"/>
                </a:solidFill>
                <a:effectLst/>
                <a:latin typeface="+mj-lt"/>
                <a:ea typeface="Yu Gothic UI Semibold" panose="020B0700000000000000" pitchFamily="34" charset="-128"/>
              </a:rPr>
              <a:t>,000 </a:t>
            </a:r>
            <a:r>
              <a:rPr lang="en-US" sz="4000" b="1" cap="none" spc="0" dirty="0">
                <a:ln/>
                <a:solidFill>
                  <a:srgbClr val="C00000"/>
                </a:solidFill>
                <a:effectLst/>
                <a:latin typeface="+mj-lt"/>
                <a:ea typeface="Yu Gothic UI Semibold" panose="020B0700000000000000" pitchFamily="34" charset="-128"/>
              </a:rPr>
              <a:t>more </a:t>
            </a:r>
            <a:r>
              <a:rPr lang="en-US" sz="4000" b="1" cap="none" spc="0" dirty="0">
                <a:ln/>
                <a:solidFill>
                  <a:srgbClr val="002060"/>
                </a:solidFill>
                <a:effectLst/>
                <a:latin typeface="+mj-lt"/>
                <a:ea typeface="Yu Gothic UI Semibold" panose="020B0700000000000000" pitchFamily="34" charset="-128"/>
              </a:rPr>
              <a:t>than </a:t>
            </a:r>
          </a:p>
          <a:p>
            <a:r>
              <a:rPr lang="en-US" sz="4000" b="1" dirty="0">
                <a:ln/>
                <a:solidFill>
                  <a:srgbClr val="002060"/>
                </a:solidFill>
                <a:latin typeface="+mj-lt"/>
                <a:ea typeface="Yu Gothic UI Semibold" panose="020B0700000000000000" pitchFamily="34" charset="-128"/>
              </a:rPr>
              <a:t>Non-Graduates</a:t>
            </a:r>
            <a:endParaRPr lang="en-US" sz="4000" b="1" cap="none" spc="0" dirty="0">
              <a:ln/>
              <a:solidFill>
                <a:srgbClr val="002060"/>
              </a:solidFill>
              <a:effectLst/>
              <a:latin typeface="+mj-lt"/>
              <a:ea typeface="Yu Gothic UI Semibold" panose="020B0700000000000000" pitchFamily="34" charset="-128"/>
            </a:endParaRPr>
          </a:p>
        </p:txBody>
      </p:sp>
      <p:pic>
        <p:nvPicPr>
          <p:cNvPr id="58" name="Picture 2" descr="Image result for higher education presentation powerpoint background">
            <a:extLst>
              <a:ext uri="{FF2B5EF4-FFF2-40B4-BE49-F238E27FC236}">
                <a16:creationId xmlns="" xmlns:a16="http://schemas.microsoft.com/office/drawing/2014/main" id="{0B102DD6-3649-4FBA-B5D4-A95CC7004A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money gif">
            <a:extLst>
              <a:ext uri="{FF2B5EF4-FFF2-40B4-BE49-F238E27FC236}">
                <a16:creationId xmlns="" xmlns:a16="http://schemas.microsoft.com/office/drawing/2014/main" id="{83ECA78B-1FC9-439D-9774-D79BAFC8856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2030" y="3240206"/>
            <a:ext cx="5292970" cy="29782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Image result for pay check">
            <a:extLst>
              <a:ext uri="{FF2B5EF4-FFF2-40B4-BE49-F238E27FC236}">
                <a16:creationId xmlns="" xmlns:a16="http://schemas.microsoft.com/office/drawing/2014/main" id="{B5431893-AE15-4504-9A93-B829547A10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7728" y="2657480"/>
            <a:ext cx="2343785" cy="17578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Image result for promotion">
            <a:extLst>
              <a:ext uri="{FF2B5EF4-FFF2-40B4-BE49-F238E27FC236}">
                <a16:creationId xmlns="" xmlns:a16="http://schemas.microsoft.com/office/drawing/2014/main" id="{4E2F99B9-CA67-4E66-A3FE-C076D27780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82" b="23022"/>
          <a:stretch/>
        </p:blipFill>
        <p:spPr bwMode="auto">
          <a:xfrm>
            <a:off x="6257163" y="4415320"/>
            <a:ext cx="2486541" cy="142813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064500" y="98943"/>
            <a:ext cx="4381500" cy="1542880"/>
            <a:chOff x="8064500" y="84004"/>
            <a:chExt cx="4381500" cy="1542880"/>
          </a:xfrm>
        </p:grpSpPr>
        <p:sp>
          <p:nvSpPr>
            <p:cNvPr id="10" name="Rounded Rectangle 9"/>
            <p:cNvSpPr/>
            <p:nvPr/>
          </p:nvSpPr>
          <p:spPr>
            <a:xfrm>
              <a:off x="8651661" y="188744"/>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11" name="Picture 2" descr="RUMOR: Court of Appeal approves marriag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48961"/>
            <a:stretch/>
          </p:blipFill>
          <p:spPr bwMode="auto">
            <a:xfrm>
              <a:off x="8064500" y="84004"/>
              <a:ext cx="4381500" cy="148761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Bachelor Cap, Hat, Black Hat, Student Hat PNG Transparent Clipart ..."/>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3143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C5E1825-A3FE-44B0-B0EE-236F7A35110F}"/>
              </a:ext>
            </a:extLst>
          </p:cNvPr>
          <p:cNvSpPr/>
          <p:nvPr/>
        </p:nvSpPr>
        <p:spPr>
          <a:xfrm>
            <a:off x="2460345" y="341605"/>
            <a:ext cx="5057795"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ea typeface="Yu Gothic UI Semibold" panose="020B0700000000000000" pitchFamily="34" charset="-128"/>
              </a:rPr>
              <a:t>Gra</a:t>
            </a:r>
            <a:r>
              <a:rPr lang="en-US" sz="4000" b="1" dirty="0">
                <a:ln/>
                <a:solidFill>
                  <a:srgbClr val="002060"/>
                </a:solidFill>
                <a:ea typeface="Yu Gothic UI Semibold" panose="020B0700000000000000" pitchFamily="34" charset="-128"/>
              </a:rPr>
              <a:t>duates </a:t>
            </a:r>
            <a:r>
              <a:rPr lang="en-US" sz="4000" b="1" dirty="0">
                <a:ln/>
                <a:solidFill>
                  <a:srgbClr val="C00000"/>
                </a:solidFill>
                <a:ea typeface="Yu Gothic UI Semibold" panose="020B0700000000000000" pitchFamily="34" charset="-128"/>
              </a:rPr>
              <a:t>drink</a:t>
            </a:r>
            <a:r>
              <a:rPr lang="en-US" sz="4000" b="1" dirty="0">
                <a:ln/>
                <a:solidFill>
                  <a:srgbClr val="002060"/>
                </a:solidFill>
                <a:ea typeface="Yu Gothic UI Semibold" panose="020B0700000000000000" pitchFamily="34" charset="-128"/>
              </a:rPr>
              <a:t> and </a:t>
            </a:r>
          </a:p>
          <a:p>
            <a:r>
              <a:rPr lang="en-US" sz="4000" b="1" dirty="0">
                <a:ln/>
                <a:solidFill>
                  <a:srgbClr val="C00000"/>
                </a:solidFill>
                <a:ea typeface="Yu Gothic UI Semibold" panose="020B0700000000000000" pitchFamily="34" charset="-128"/>
              </a:rPr>
              <a:t>smoke m</a:t>
            </a:r>
            <a:r>
              <a:rPr lang="en-US" sz="4000" b="1" cap="none" spc="0" dirty="0">
                <a:ln/>
                <a:solidFill>
                  <a:srgbClr val="C00000"/>
                </a:solidFill>
                <a:effectLst/>
                <a:ea typeface="Yu Gothic UI Semibold" panose="020B0700000000000000" pitchFamily="34" charset="-128"/>
              </a:rPr>
              <a:t>ore</a:t>
            </a:r>
            <a:r>
              <a:rPr lang="en-US" sz="4000" b="1" cap="none" spc="0" dirty="0">
                <a:ln/>
                <a:solidFill>
                  <a:srgbClr val="FF0000"/>
                </a:solidFill>
                <a:effectLst/>
                <a:ea typeface="Yu Gothic UI Semibold" panose="020B0700000000000000" pitchFamily="34" charset="-128"/>
              </a:rPr>
              <a:t> </a:t>
            </a:r>
            <a:r>
              <a:rPr lang="en-US" sz="4000" b="1" cap="none" spc="0" dirty="0">
                <a:ln/>
                <a:solidFill>
                  <a:srgbClr val="002060"/>
                </a:solidFill>
                <a:effectLst/>
                <a:ea typeface="Yu Gothic UI Semibold" panose="020B0700000000000000" pitchFamily="34" charset="-128"/>
              </a:rPr>
              <a:t>than </a:t>
            </a:r>
          </a:p>
          <a:p>
            <a:r>
              <a:rPr lang="en-US" sz="4000" b="1" cap="none" spc="0" dirty="0">
                <a:ln/>
                <a:solidFill>
                  <a:srgbClr val="002060"/>
                </a:solidFill>
                <a:effectLst/>
                <a:ea typeface="Yu Gothic UI Semibold" panose="020B0700000000000000" pitchFamily="34" charset="-128"/>
              </a:rPr>
              <a:t>non-graduates</a:t>
            </a:r>
            <a:endParaRPr lang="en-US" sz="4000" b="1" cap="none" spc="0" dirty="0">
              <a:ln/>
              <a:solidFill>
                <a:srgbClr val="FF0000"/>
              </a:solidFill>
              <a:effectLst/>
              <a:ea typeface="Yu Gothic UI Semibold" panose="020B0700000000000000" pitchFamily="34" charset="-128"/>
            </a:endParaRPr>
          </a:p>
        </p:txBody>
      </p:sp>
      <p:pic>
        <p:nvPicPr>
          <p:cNvPr id="4" name="Picture 2" descr="Image result for higher education presentation powerpoint background">
            <a:extLst>
              <a:ext uri="{FF2B5EF4-FFF2-40B4-BE49-F238E27FC236}">
                <a16:creationId xmlns="" xmlns:a16="http://schemas.microsoft.com/office/drawing/2014/main" id="{F3AACD0C-862B-4315-94B1-B9AD628AEB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moking and drinking graduates">
            <a:extLst>
              <a:ext uri="{FF2B5EF4-FFF2-40B4-BE49-F238E27FC236}">
                <a16:creationId xmlns="" xmlns:a16="http://schemas.microsoft.com/office/drawing/2014/main" id="{07BBD7C5-E3EE-4742-A81B-19FFA26C03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3087" y="2563140"/>
            <a:ext cx="2788920" cy="1610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bmi">
            <a:extLst>
              <a:ext uri="{FF2B5EF4-FFF2-40B4-BE49-F238E27FC236}">
                <a16:creationId xmlns="" xmlns:a16="http://schemas.microsoft.com/office/drawing/2014/main" id="{FA572900-24C2-4378-9AA9-9B8FFE5FB0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3086" y="4343936"/>
            <a:ext cx="2788920" cy="14633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3 times">
            <a:extLst>
              <a:ext uri="{FF2B5EF4-FFF2-40B4-BE49-F238E27FC236}">
                <a16:creationId xmlns="" xmlns:a16="http://schemas.microsoft.com/office/drawing/2014/main" id="{D10CBA4E-12AB-4A64-86CB-44465635831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46" t="9203" r="13132" b="8900"/>
          <a:stretch/>
        </p:blipFill>
        <p:spPr bwMode="auto">
          <a:xfrm>
            <a:off x="5510342" y="2563139"/>
            <a:ext cx="2157562" cy="16102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57E1D19A-78D0-4158-8E75-E53C98370ED1}"/>
              </a:ext>
            </a:extLst>
          </p:cNvPr>
          <p:cNvSpPr/>
          <p:nvPr/>
        </p:nvSpPr>
        <p:spPr>
          <a:xfrm>
            <a:off x="5509432" y="4284366"/>
            <a:ext cx="4773893" cy="147732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dirty="0" smtClean="0">
                <a:ln/>
                <a:solidFill>
                  <a:srgbClr val="002060"/>
                </a:solidFill>
                <a:ea typeface="Yu Gothic UI Semibold" panose="020B0700000000000000" pitchFamily="34" charset="-128"/>
              </a:rPr>
              <a:t>Graduates have: </a:t>
            </a:r>
          </a:p>
          <a:p>
            <a:pPr marL="457200" indent="-457200">
              <a:buFont typeface="Wingdings" panose="05000000000000000000" pitchFamily="2" charset="2"/>
              <a:buChar char="Ø"/>
            </a:pPr>
            <a:r>
              <a:rPr lang="en-US" sz="3000" dirty="0" smtClean="0">
                <a:ln/>
                <a:solidFill>
                  <a:srgbClr val="002060"/>
                </a:solidFill>
                <a:ea typeface="Yu Gothic UI Semibold" panose="020B0700000000000000" pitchFamily="34" charset="-128"/>
              </a:rPr>
              <a:t>Access </a:t>
            </a:r>
            <a:r>
              <a:rPr lang="en-US" sz="3000" dirty="0">
                <a:ln/>
                <a:solidFill>
                  <a:srgbClr val="002060"/>
                </a:solidFill>
                <a:ea typeface="Yu Gothic UI Semibold" panose="020B0700000000000000" pitchFamily="34" charset="-128"/>
              </a:rPr>
              <a:t>to </a:t>
            </a:r>
            <a:r>
              <a:rPr lang="en-US" sz="3000" dirty="0" smtClean="0">
                <a:ln/>
                <a:solidFill>
                  <a:srgbClr val="002060"/>
                </a:solidFill>
                <a:ea typeface="Yu Gothic UI Semibold" panose="020B0700000000000000" pitchFamily="34" charset="-128"/>
              </a:rPr>
              <a:t>information</a:t>
            </a:r>
          </a:p>
          <a:p>
            <a:pPr marL="457200" indent="-457200">
              <a:buFont typeface="Wingdings" panose="05000000000000000000" pitchFamily="2" charset="2"/>
              <a:buChar char="Ø"/>
            </a:pPr>
            <a:r>
              <a:rPr lang="en-US" sz="3000" cap="none" spc="0" dirty="0" smtClean="0">
                <a:ln/>
                <a:solidFill>
                  <a:srgbClr val="002060"/>
                </a:solidFill>
                <a:effectLst/>
                <a:ea typeface="Yu Gothic UI Semibold" panose="020B0700000000000000" pitchFamily="34" charset="-128"/>
              </a:rPr>
              <a:t>Higher risk perception</a:t>
            </a:r>
            <a:endParaRPr lang="en-US" sz="3000" cap="none" spc="0" dirty="0">
              <a:ln/>
              <a:solidFill>
                <a:srgbClr val="FF0000"/>
              </a:solidFill>
              <a:effectLst/>
              <a:ea typeface="Yu Gothic UI Semibold" panose="020B0700000000000000" pitchFamily="34" charset="-128"/>
            </a:endParaRPr>
          </a:p>
        </p:txBody>
      </p:sp>
      <p:grpSp>
        <p:nvGrpSpPr>
          <p:cNvPr id="10" name="Group 9"/>
          <p:cNvGrpSpPr/>
          <p:nvPr/>
        </p:nvGrpSpPr>
        <p:grpSpPr>
          <a:xfrm>
            <a:off x="8265832" y="207179"/>
            <a:ext cx="4381500" cy="1573111"/>
            <a:chOff x="1697789" y="-3344137"/>
            <a:chExt cx="4381500" cy="1573111"/>
          </a:xfrm>
        </p:grpSpPr>
        <p:sp>
          <p:nvSpPr>
            <p:cNvPr id="11" name="Rounded Rectangle 10"/>
            <p:cNvSpPr/>
            <p:nvPr/>
          </p:nvSpPr>
          <p:spPr>
            <a:xfrm>
              <a:off x="2267027" y="-3344137"/>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RUMOR: Court of Appeal approves marriage?"/>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50796"/>
            <a:stretch/>
          </p:blipFill>
          <p:spPr bwMode="auto">
            <a:xfrm>
              <a:off x="1697789" y="-3205151"/>
              <a:ext cx="4381500" cy="1434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Bachelor Cap, Hat, Black Hat, Student Hat PNG Transparent Clipart ..."/>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92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B280D81-0E53-4A09-A5AF-A3909FB2CF67}"/>
              </a:ext>
            </a:extLst>
          </p:cNvPr>
          <p:cNvSpPr/>
          <p:nvPr/>
        </p:nvSpPr>
        <p:spPr>
          <a:xfrm>
            <a:off x="2553086" y="328355"/>
            <a:ext cx="5990743"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By </a:t>
            </a:r>
            <a:r>
              <a:rPr lang="en-US" sz="4000" b="1" cap="none" spc="0" dirty="0">
                <a:ln/>
                <a:solidFill>
                  <a:srgbClr val="C00000"/>
                </a:solidFill>
                <a:effectLst/>
                <a:latin typeface="+mj-lt"/>
                <a:ea typeface="Yu Gothic UI Semibold" panose="020B0700000000000000" pitchFamily="34" charset="-128"/>
              </a:rPr>
              <a:t>2022 25% of jobs </a:t>
            </a:r>
            <a:r>
              <a:rPr lang="en-US" sz="4000" b="1" cap="none" spc="0" dirty="0">
                <a:ln/>
                <a:solidFill>
                  <a:srgbClr val="002060"/>
                </a:solidFill>
                <a:effectLst/>
                <a:latin typeface="+mj-lt"/>
                <a:ea typeface="Yu Gothic UI Semibold" panose="020B0700000000000000" pitchFamily="34" charset="-128"/>
              </a:rPr>
              <a:t>will </a:t>
            </a:r>
          </a:p>
          <a:p>
            <a:r>
              <a:rPr lang="en-US" sz="4000" b="1" cap="none" spc="0" dirty="0">
                <a:ln/>
                <a:solidFill>
                  <a:srgbClr val="002060"/>
                </a:solidFill>
                <a:effectLst/>
                <a:latin typeface="+mj-lt"/>
                <a:ea typeface="Yu Gothic UI Semibold" panose="020B0700000000000000" pitchFamily="34" charset="-128"/>
              </a:rPr>
              <a:t>require a higher </a:t>
            </a:r>
          </a:p>
          <a:p>
            <a:r>
              <a:rPr lang="en-US" sz="4000" b="1" cap="none" spc="0" dirty="0">
                <a:ln/>
                <a:solidFill>
                  <a:srgbClr val="002060"/>
                </a:solidFill>
                <a:effectLst/>
                <a:latin typeface="+mj-lt"/>
                <a:ea typeface="Yu Gothic UI Semibold" panose="020B0700000000000000" pitchFamily="34" charset="-128"/>
              </a:rPr>
              <a:t>education qualification</a:t>
            </a:r>
            <a:endParaRPr lang="en-US" sz="4000" b="1" cap="none" spc="0" dirty="0">
              <a:ln/>
              <a:solidFill>
                <a:srgbClr val="FF0000"/>
              </a:solidFill>
              <a:effectLst/>
              <a:latin typeface="+mj-lt"/>
              <a:ea typeface="Yu Gothic UI Semibold" panose="020B0700000000000000" pitchFamily="34" charset="-128"/>
            </a:endParaRPr>
          </a:p>
        </p:txBody>
      </p:sp>
      <p:pic>
        <p:nvPicPr>
          <p:cNvPr id="3" name="Picture 2" descr="Image result for higher education presentation powerpoint background">
            <a:extLst>
              <a:ext uri="{FF2B5EF4-FFF2-40B4-BE49-F238E27FC236}">
                <a16:creationId xmlns="" xmlns:a16="http://schemas.microsoft.com/office/drawing/2014/main" id="{2CB3B099-220D-423A-B770-A4F367225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A904FFA-49FC-4903-A28A-88A091A90127}"/>
              </a:ext>
            </a:extLst>
          </p:cNvPr>
          <p:cNvSpPr/>
          <p:nvPr/>
        </p:nvSpPr>
        <p:spPr>
          <a:xfrm>
            <a:off x="2083616" y="2712714"/>
            <a:ext cx="7476727" cy="286232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600" dirty="0" smtClean="0">
                <a:ln/>
                <a:solidFill>
                  <a:srgbClr val="002060"/>
                </a:solidFill>
                <a:latin typeface="+mj-lt"/>
                <a:ea typeface="Yu Gothic UI Semibold" panose="020B0700000000000000" pitchFamily="34" charset="-128"/>
              </a:rPr>
              <a:t>Some of the key reason. Graduates:</a:t>
            </a:r>
          </a:p>
          <a:p>
            <a:pPr marL="457200" indent="-457200">
              <a:buFont typeface="Wingdings" panose="05000000000000000000" pitchFamily="2" charset="2"/>
              <a:buChar char="Ø"/>
            </a:pPr>
            <a:r>
              <a:rPr lang="en-US" sz="3600" dirty="0" smtClean="0">
                <a:ln/>
                <a:solidFill>
                  <a:srgbClr val="002060"/>
                </a:solidFill>
                <a:latin typeface="+mj-lt"/>
                <a:ea typeface="Yu Gothic UI Semibold" panose="020B0700000000000000" pitchFamily="34" charset="-128"/>
              </a:rPr>
              <a:t>Use </a:t>
            </a:r>
            <a:r>
              <a:rPr lang="en-US" sz="3600" dirty="0">
                <a:ln/>
                <a:solidFill>
                  <a:srgbClr val="002060"/>
                </a:solidFill>
                <a:latin typeface="+mj-lt"/>
                <a:ea typeface="Yu Gothic UI Semibold" panose="020B0700000000000000" pitchFamily="34" charset="-128"/>
              </a:rPr>
              <a:t>their initiative</a:t>
            </a:r>
          </a:p>
          <a:p>
            <a:pPr marL="457200" indent="-457200">
              <a:buFont typeface="Wingdings" panose="05000000000000000000" pitchFamily="2" charset="2"/>
              <a:buChar char="Ø"/>
            </a:pPr>
            <a:r>
              <a:rPr lang="en-US" sz="3600" cap="none" spc="0" dirty="0">
                <a:ln/>
                <a:solidFill>
                  <a:srgbClr val="002060"/>
                </a:solidFill>
                <a:effectLst/>
                <a:latin typeface="+mj-lt"/>
                <a:ea typeface="Yu Gothic UI Semibold" panose="020B0700000000000000" pitchFamily="34" charset="-128"/>
              </a:rPr>
              <a:t>Problem Solve</a:t>
            </a:r>
          </a:p>
          <a:p>
            <a:pPr marL="457200" indent="-457200">
              <a:buFont typeface="Wingdings" panose="05000000000000000000" pitchFamily="2" charset="2"/>
              <a:buChar char="Ø"/>
            </a:pPr>
            <a:r>
              <a:rPr lang="en-US" sz="3600" dirty="0">
                <a:ln/>
                <a:solidFill>
                  <a:srgbClr val="002060"/>
                </a:solidFill>
                <a:latin typeface="+mj-lt"/>
                <a:ea typeface="Yu Gothic UI Semibold" panose="020B0700000000000000" pitchFamily="34" charset="-128"/>
              </a:rPr>
              <a:t>Learn quickly </a:t>
            </a:r>
          </a:p>
          <a:p>
            <a:pPr marL="457200" indent="-457200">
              <a:buFont typeface="Wingdings" panose="05000000000000000000" pitchFamily="2" charset="2"/>
              <a:buChar char="Ø"/>
            </a:pPr>
            <a:r>
              <a:rPr lang="en-US" sz="3600" dirty="0" smtClean="0">
                <a:ln/>
                <a:solidFill>
                  <a:srgbClr val="002060"/>
                </a:solidFill>
                <a:latin typeface="+mj-lt"/>
                <a:ea typeface="Yu Gothic UI Semibold" panose="020B0700000000000000" pitchFamily="34" charset="-128"/>
              </a:rPr>
              <a:t>Develop n</a:t>
            </a:r>
            <a:r>
              <a:rPr lang="en-US" sz="3600" cap="none" spc="0" dirty="0" smtClean="0">
                <a:ln/>
                <a:solidFill>
                  <a:srgbClr val="002060"/>
                </a:solidFill>
                <a:effectLst/>
                <a:latin typeface="+mj-lt"/>
                <a:ea typeface="Yu Gothic UI Semibold" panose="020B0700000000000000" pitchFamily="34" charset="-128"/>
              </a:rPr>
              <a:t>ew </a:t>
            </a:r>
            <a:r>
              <a:rPr lang="en-US" sz="3600" cap="none" spc="0" dirty="0">
                <a:ln/>
                <a:solidFill>
                  <a:srgbClr val="002060"/>
                </a:solidFill>
                <a:effectLst/>
                <a:latin typeface="+mj-lt"/>
                <a:ea typeface="Yu Gothic UI Semibold" panose="020B0700000000000000" pitchFamily="34" charset="-128"/>
              </a:rPr>
              <a:t>Ideas</a:t>
            </a:r>
          </a:p>
        </p:txBody>
      </p:sp>
      <p:pic>
        <p:nvPicPr>
          <p:cNvPr id="6" name="Picture 2" descr="Image result for perfect employe">
            <a:extLst>
              <a:ext uri="{FF2B5EF4-FFF2-40B4-BE49-F238E27FC236}">
                <a16:creationId xmlns="" xmlns:a16="http://schemas.microsoft.com/office/drawing/2014/main" id="{23B3DEAB-EBBB-48C9-A032-48DB325C10F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9811"/>
          <a:stretch/>
        </p:blipFill>
        <p:spPr bwMode="auto">
          <a:xfrm>
            <a:off x="9236536" y="2062435"/>
            <a:ext cx="2685304" cy="25896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B62D7736-BAEA-4F92-9446-386A1F53DD2B}"/>
              </a:ext>
            </a:extLst>
          </p:cNvPr>
          <p:cNvSpPr/>
          <p:nvPr/>
        </p:nvSpPr>
        <p:spPr>
          <a:xfrm>
            <a:off x="4475845" y="295856"/>
            <a:ext cx="1338801" cy="707886"/>
          </a:xfrm>
          <a:prstGeom prst="rect">
            <a:avLst/>
          </a:prstGeom>
          <a:solidFill>
            <a:srgbClr val="00AEEF"/>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50%!</a:t>
            </a:r>
            <a:endParaRPr lang="en-US" sz="4000" b="1" cap="none" spc="0" dirty="0">
              <a:ln/>
              <a:solidFill>
                <a:srgbClr val="FF0000"/>
              </a:solidFill>
              <a:effectLst/>
              <a:latin typeface="+mj-lt"/>
              <a:ea typeface="Yu Gothic UI Semibold" panose="020B0700000000000000" pitchFamily="34" charset="-128"/>
            </a:endParaRPr>
          </a:p>
        </p:txBody>
      </p:sp>
      <p:grpSp>
        <p:nvGrpSpPr>
          <p:cNvPr id="8" name="Group 7"/>
          <p:cNvGrpSpPr/>
          <p:nvPr/>
        </p:nvGrpSpPr>
        <p:grpSpPr>
          <a:xfrm>
            <a:off x="8265832" y="207179"/>
            <a:ext cx="4381500" cy="1573111"/>
            <a:chOff x="1697789" y="-3344137"/>
            <a:chExt cx="4381500" cy="1573111"/>
          </a:xfrm>
        </p:grpSpPr>
        <p:sp>
          <p:nvSpPr>
            <p:cNvPr id="9" name="Rounded Rectangle 8"/>
            <p:cNvSpPr/>
            <p:nvPr/>
          </p:nvSpPr>
          <p:spPr>
            <a:xfrm>
              <a:off x="2267027" y="-3344137"/>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RUMOR: Court of Appeal approves marriage?"/>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0796"/>
            <a:stretch/>
          </p:blipFill>
          <p:spPr bwMode="auto">
            <a:xfrm>
              <a:off x="1697789" y="-3205151"/>
              <a:ext cx="4381500" cy="1434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Bachelor Cap, Hat, Black Hat, Student Hat PNG Transparent Clipart ..."/>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175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09BFDC0-3236-49D3-A575-0B0436369969}"/>
              </a:ext>
            </a:extLst>
          </p:cNvPr>
          <p:cNvSpPr/>
          <p:nvPr/>
        </p:nvSpPr>
        <p:spPr>
          <a:xfrm>
            <a:off x="2553086" y="317087"/>
            <a:ext cx="5828840"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At University you have </a:t>
            </a:r>
          </a:p>
          <a:p>
            <a:r>
              <a:rPr lang="en-US" sz="4000" b="1" cap="none" spc="0" dirty="0">
                <a:ln/>
                <a:solidFill>
                  <a:srgbClr val="002060"/>
                </a:solidFill>
                <a:effectLst/>
                <a:latin typeface="+mj-lt"/>
                <a:ea typeface="Yu Gothic UI Semibold" panose="020B0700000000000000" pitchFamily="34" charset="-128"/>
              </a:rPr>
              <a:t>the opportunity to </a:t>
            </a:r>
            <a:r>
              <a:rPr lang="en-US" sz="4000" b="1" cap="none" spc="0" dirty="0">
                <a:ln/>
                <a:solidFill>
                  <a:srgbClr val="C00000"/>
                </a:solidFill>
                <a:effectLst/>
                <a:latin typeface="+mj-lt"/>
                <a:ea typeface="Yu Gothic UI Semibold" panose="020B0700000000000000" pitchFamily="34" charset="-128"/>
              </a:rPr>
              <a:t>study </a:t>
            </a:r>
          </a:p>
          <a:p>
            <a:r>
              <a:rPr lang="en-US" sz="4000" b="1" cap="none" spc="0" dirty="0">
                <a:ln/>
                <a:solidFill>
                  <a:srgbClr val="C00000"/>
                </a:solidFill>
                <a:effectLst/>
                <a:latin typeface="+mj-lt"/>
                <a:ea typeface="Yu Gothic UI Semibold" panose="020B0700000000000000" pitchFamily="34" charset="-128"/>
              </a:rPr>
              <a:t>abroad</a:t>
            </a:r>
          </a:p>
        </p:txBody>
      </p:sp>
      <p:pic>
        <p:nvPicPr>
          <p:cNvPr id="4" name="Picture 2" descr="Image result for higher education presentation powerpoint background">
            <a:extLst>
              <a:ext uri="{FF2B5EF4-FFF2-40B4-BE49-F238E27FC236}">
                <a16:creationId xmlns="" xmlns:a16="http://schemas.microsoft.com/office/drawing/2014/main" id="{93777A76-EF3F-4A5A-AE54-208ABE9801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D735EF22-B87F-490B-A9DC-D0C546795001}"/>
              </a:ext>
            </a:extLst>
          </p:cNvPr>
          <p:cNvPicPr>
            <a:picLocks noChangeAspect="1"/>
          </p:cNvPicPr>
          <p:nvPr/>
        </p:nvPicPr>
        <p:blipFill rotWithShape="1">
          <a:blip r:embed="rId3"/>
          <a:srcRect l="7750" t="53333" r="60083" b="12740"/>
          <a:stretch/>
        </p:blipFill>
        <p:spPr>
          <a:xfrm>
            <a:off x="2553086" y="2385733"/>
            <a:ext cx="3921760" cy="2280474"/>
          </a:xfrm>
          <a:prstGeom prst="rect">
            <a:avLst/>
          </a:prstGeom>
        </p:spPr>
      </p:pic>
      <p:pic>
        <p:nvPicPr>
          <p:cNvPr id="7" name="Picture 2" descr="Image result for cultures and people">
            <a:extLst>
              <a:ext uri="{FF2B5EF4-FFF2-40B4-BE49-F238E27FC236}">
                <a16:creationId xmlns="" xmlns:a16="http://schemas.microsoft.com/office/drawing/2014/main" id="{8C2C85BE-7548-4135-A718-FE7D8A6D18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433" b="7048"/>
          <a:stretch/>
        </p:blipFill>
        <p:spPr bwMode="auto">
          <a:xfrm>
            <a:off x="6617334" y="2391334"/>
            <a:ext cx="3698603" cy="22748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BA6F7805-D750-4ED6-BD16-71AB82477AC7}"/>
              </a:ext>
            </a:extLst>
          </p:cNvPr>
          <p:cNvSpPr/>
          <p:nvPr/>
        </p:nvSpPr>
        <p:spPr>
          <a:xfrm rot="20287606">
            <a:off x="2178941" y="5261042"/>
            <a:ext cx="1645002"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dirty="0">
                <a:ln/>
                <a:solidFill>
                  <a:srgbClr val="002060"/>
                </a:solidFill>
                <a:latin typeface="+mj-lt"/>
                <a:ea typeface="Yu Gothic UI Semibold" panose="020B0700000000000000" pitchFamily="34" charset="-128"/>
              </a:rPr>
              <a:t>Cultures</a:t>
            </a:r>
            <a:endParaRPr lang="en-US" sz="3000" cap="none" spc="0" dirty="0">
              <a:ln/>
              <a:solidFill>
                <a:srgbClr val="FF0000"/>
              </a:solidFill>
              <a:effectLst/>
              <a:latin typeface="+mj-lt"/>
              <a:ea typeface="Yu Gothic UI Semibold" panose="020B0700000000000000" pitchFamily="34" charset="-128"/>
            </a:endParaRPr>
          </a:p>
        </p:txBody>
      </p:sp>
      <p:sp>
        <p:nvSpPr>
          <p:cNvPr id="9" name="Rectangle 8">
            <a:extLst>
              <a:ext uri="{FF2B5EF4-FFF2-40B4-BE49-F238E27FC236}">
                <a16:creationId xmlns="" xmlns:a16="http://schemas.microsoft.com/office/drawing/2014/main" id="{A7518F84-DF51-49FD-9AF9-ED0F77650538}"/>
              </a:ext>
            </a:extLst>
          </p:cNvPr>
          <p:cNvSpPr/>
          <p:nvPr/>
        </p:nvSpPr>
        <p:spPr>
          <a:xfrm rot="20287606">
            <a:off x="3423681" y="5315088"/>
            <a:ext cx="1915909"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C00000"/>
                </a:solidFill>
                <a:effectLst/>
                <a:latin typeface="+mj-lt"/>
                <a:ea typeface="Yu Gothic UI Semibold" panose="020B0700000000000000" pitchFamily="34" charset="-128"/>
              </a:rPr>
              <a:t>Education</a:t>
            </a:r>
          </a:p>
        </p:txBody>
      </p:sp>
      <p:sp>
        <p:nvSpPr>
          <p:cNvPr id="10" name="Rectangle 9">
            <a:extLst>
              <a:ext uri="{FF2B5EF4-FFF2-40B4-BE49-F238E27FC236}">
                <a16:creationId xmlns="" xmlns:a16="http://schemas.microsoft.com/office/drawing/2014/main" id="{7CD1B6DF-072A-4161-A228-2BC1B8E4AB41}"/>
              </a:ext>
            </a:extLst>
          </p:cNvPr>
          <p:cNvSpPr/>
          <p:nvPr/>
        </p:nvSpPr>
        <p:spPr>
          <a:xfrm rot="20287606">
            <a:off x="4999239" y="5180719"/>
            <a:ext cx="2081019"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latin typeface="+mj-lt"/>
                <a:ea typeface="Yu Gothic UI Semibold" panose="020B0700000000000000" pitchFamily="34" charset="-128"/>
              </a:rPr>
              <a:t>Languages</a:t>
            </a:r>
          </a:p>
        </p:txBody>
      </p:sp>
      <p:sp>
        <p:nvSpPr>
          <p:cNvPr id="11" name="Rectangle 10">
            <a:extLst>
              <a:ext uri="{FF2B5EF4-FFF2-40B4-BE49-F238E27FC236}">
                <a16:creationId xmlns="" xmlns:a16="http://schemas.microsoft.com/office/drawing/2014/main" id="{7BB5FBDB-7A07-4A33-8C97-29D0D6EBC960}"/>
              </a:ext>
            </a:extLst>
          </p:cNvPr>
          <p:cNvSpPr/>
          <p:nvPr/>
        </p:nvSpPr>
        <p:spPr>
          <a:xfrm rot="20287606">
            <a:off x="6466411" y="5261041"/>
            <a:ext cx="2121093"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dirty="0">
                <a:ln/>
                <a:solidFill>
                  <a:srgbClr val="C00000"/>
                </a:solidFill>
                <a:latin typeface="+mj-lt"/>
                <a:ea typeface="Yu Gothic UI Semibold" panose="020B0700000000000000" pitchFamily="34" charset="-128"/>
              </a:rPr>
              <a:t>Internships</a:t>
            </a:r>
            <a:endParaRPr lang="en-US" sz="3000" cap="none" spc="0" dirty="0">
              <a:ln/>
              <a:solidFill>
                <a:srgbClr val="C00000"/>
              </a:solidFill>
              <a:effectLst/>
              <a:latin typeface="+mj-lt"/>
              <a:ea typeface="Yu Gothic UI Semibold" panose="020B0700000000000000" pitchFamily="34" charset="-128"/>
            </a:endParaRPr>
          </a:p>
        </p:txBody>
      </p:sp>
      <p:sp>
        <p:nvSpPr>
          <p:cNvPr id="12" name="Rectangle 11">
            <a:extLst>
              <a:ext uri="{FF2B5EF4-FFF2-40B4-BE49-F238E27FC236}">
                <a16:creationId xmlns="" xmlns:a16="http://schemas.microsoft.com/office/drawing/2014/main" id="{047AF817-6269-4BC7-8B91-FF967D1BBCFF}"/>
              </a:ext>
            </a:extLst>
          </p:cNvPr>
          <p:cNvSpPr/>
          <p:nvPr/>
        </p:nvSpPr>
        <p:spPr>
          <a:xfrm rot="20287606">
            <a:off x="8076621" y="5197739"/>
            <a:ext cx="2348720"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latin typeface="+mj-lt"/>
                <a:ea typeface="Yu Gothic UI Semibold" panose="020B0700000000000000" pitchFamily="34" charset="-128"/>
              </a:rPr>
              <a:t>Volunteering</a:t>
            </a:r>
          </a:p>
        </p:txBody>
      </p:sp>
      <p:grpSp>
        <p:nvGrpSpPr>
          <p:cNvPr id="13" name="Group 12"/>
          <p:cNvGrpSpPr/>
          <p:nvPr/>
        </p:nvGrpSpPr>
        <p:grpSpPr>
          <a:xfrm>
            <a:off x="8064500" y="98943"/>
            <a:ext cx="4381500" cy="1542880"/>
            <a:chOff x="8064500" y="84004"/>
            <a:chExt cx="4381500" cy="1542880"/>
          </a:xfrm>
        </p:grpSpPr>
        <p:sp>
          <p:nvSpPr>
            <p:cNvPr id="14" name="Rounded Rectangle 13"/>
            <p:cNvSpPr/>
            <p:nvPr/>
          </p:nvSpPr>
          <p:spPr>
            <a:xfrm>
              <a:off x="8651661" y="188744"/>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pic>
          <p:nvPicPr>
            <p:cNvPr id="15" name="Picture 2" descr="RUMOR: Court of Appeal approves marriage?"/>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8961"/>
            <a:stretch/>
          </p:blipFill>
          <p:spPr bwMode="auto">
            <a:xfrm>
              <a:off x="8064500" y="84004"/>
              <a:ext cx="4381500" cy="148761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Bachelor Cap, Hat, Black Hat, Student Hat PNG Transparent Clipart ..."/>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6749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EDCBFC3-3D23-4AFD-A386-160C07AA4D68}"/>
              </a:ext>
            </a:extLst>
          </p:cNvPr>
          <p:cNvSpPr/>
          <p:nvPr/>
        </p:nvSpPr>
        <p:spPr>
          <a:xfrm>
            <a:off x="2553086" y="271305"/>
            <a:ext cx="5891356"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The </a:t>
            </a:r>
            <a:r>
              <a:rPr lang="en-US" sz="4000" b="1" cap="none" spc="0" dirty="0">
                <a:ln/>
                <a:solidFill>
                  <a:srgbClr val="C00000"/>
                </a:solidFill>
                <a:effectLst/>
                <a:latin typeface="+mj-lt"/>
                <a:ea typeface="Yu Gothic UI Semibold" panose="020B0700000000000000" pitchFamily="34" charset="-128"/>
              </a:rPr>
              <a:t>stress</a:t>
            </a:r>
            <a:r>
              <a:rPr lang="en-US" sz="4000" b="1" cap="none" spc="0" dirty="0">
                <a:ln/>
                <a:solidFill>
                  <a:srgbClr val="002060"/>
                </a:solidFill>
                <a:effectLst/>
                <a:latin typeface="+mj-lt"/>
                <a:ea typeface="Yu Gothic UI Semibold" panose="020B0700000000000000" pitchFamily="34" charset="-128"/>
              </a:rPr>
              <a:t> of a degree is</a:t>
            </a:r>
          </a:p>
          <a:p>
            <a:r>
              <a:rPr lang="en-US" sz="4000" b="1" dirty="0">
                <a:ln/>
                <a:solidFill>
                  <a:srgbClr val="002060"/>
                </a:solidFill>
                <a:latin typeface="+mj-lt"/>
                <a:ea typeface="Yu Gothic UI Semibold" panose="020B0700000000000000" pitchFamily="34" charset="-128"/>
              </a:rPr>
              <a:t>likely to lead to </a:t>
            </a:r>
            <a:r>
              <a:rPr lang="en-US" sz="4000" b="1" dirty="0">
                <a:ln/>
                <a:solidFill>
                  <a:srgbClr val="C00000"/>
                </a:solidFill>
                <a:latin typeface="+mj-lt"/>
                <a:ea typeface="Yu Gothic UI Semibold" panose="020B0700000000000000" pitchFamily="34" charset="-128"/>
              </a:rPr>
              <a:t>mental</a:t>
            </a:r>
          </a:p>
          <a:p>
            <a:r>
              <a:rPr lang="en-US" sz="4000" b="1" dirty="0">
                <a:ln/>
                <a:solidFill>
                  <a:srgbClr val="C00000"/>
                </a:solidFill>
                <a:latin typeface="+mj-lt"/>
                <a:ea typeface="Yu Gothic UI Semibold" panose="020B0700000000000000" pitchFamily="34" charset="-128"/>
              </a:rPr>
              <a:t>h</a:t>
            </a:r>
            <a:r>
              <a:rPr lang="en-US" sz="4000" b="1" cap="none" spc="0" dirty="0">
                <a:ln/>
                <a:solidFill>
                  <a:srgbClr val="C00000"/>
                </a:solidFill>
                <a:effectLst/>
                <a:latin typeface="+mj-lt"/>
                <a:ea typeface="Yu Gothic UI Semibold" panose="020B0700000000000000" pitchFamily="34" charset="-128"/>
              </a:rPr>
              <a:t>ealth problems</a:t>
            </a:r>
          </a:p>
        </p:txBody>
      </p:sp>
      <p:pic>
        <p:nvPicPr>
          <p:cNvPr id="4" name="Picture 2" descr="Image result for higher education presentation powerpoint background">
            <a:extLst>
              <a:ext uri="{FF2B5EF4-FFF2-40B4-BE49-F238E27FC236}">
                <a16:creationId xmlns="" xmlns:a16="http://schemas.microsoft.com/office/drawing/2014/main" id="{731E855F-1B72-4665-A9ED-0FF88E55F6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mental health">
            <a:extLst>
              <a:ext uri="{FF2B5EF4-FFF2-40B4-BE49-F238E27FC236}">
                <a16:creationId xmlns="" xmlns:a16="http://schemas.microsoft.com/office/drawing/2014/main" id="{3A4D4988-02B1-4D4D-AF78-EFA31E33A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954" y="2655774"/>
            <a:ext cx="5945961" cy="38275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58A54529-6FDF-4167-AB73-7EB8FAE426B3}"/>
              </a:ext>
            </a:extLst>
          </p:cNvPr>
          <p:cNvSpPr/>
          <p:nvPr/>
        </p:nvSpPr>
        <p:spPr>
          <a:xfrm>
            <a:off x="7716438" y="2471721"/>
            <a:ext cx="2722220"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dirty="0">
                <a:ln/>
                <a:solidFill>
                  <a:srgbClr val="002060"/>
                </a:solidFill>
                <a:latin typeface="+mj-lt"/>
                <a:ea typeface="Yu Gothic UI Semibold" panose="020B0700000000000000" pitchFamily="34" charset="-128"/>
              </a:rPr>
              <a:t>30% less likely</a:t>
            </a:r>
          </a:p>
          <a:p>
            <a:r>
              <a:rPr lang="en-US" sz="3000" cap="none" spc="0" dirty="0">
                <a:ln/>
                <a:solidFill>
                  <a:srgbClr val="002060"/>
                </a:solidFill>
                <a:effectLst/>
                <a:latin typeface="+mj-lt"/>
                <a:ea typeface="Yu Gothic UI Semibold" panose="020B0700000000000000" pitchFamily="34" charset="-128"/>
              </a:rPr>
              <a:t>Aged 30</a:t>
            </a:r>
            <a:endParaRPr lang="en-US" sz="3000" cap="none" spc="0" dirty="0">
              <a:ln/>
              <a:solidFill>
                <a:srgbClr val="FF0000"/>
              </a:solidFill>
              <a:effectLst/>
              <a:latin typeface="+mj-lt"/>
              <a:ea typeface="Yu Gothic UI Semibold" panose="020B0700000000000000" pitchFamily="34" charset="-128"/>
            </a:endParaRPr>
          </a:p>
        </p:txBody>
      </p:sp>
      <p:pic>
        <p:nvPicPr>
          <p:cNvPr id="8" name="Picture 4" descr="Image result for mental strength">
            <a:extLst>
              <a:ext uri="{FF2B5EF4-FFF2-40B4-BE49-F238E27FC236}">
                <a16:creationId xmlns="" xmlns:a16="http://schemas.microsoft.com/office/drawing/2014/main" id="{B2142576-F6C4-438F-9CE7-765ABBDB0876}"/>
              </a:ext>
            </a:extLst>
          </p:cNvPr>
          <p:cNvPicPr>
            <a:picLocks noChangeAspect="1" noChangeArrowheads="1"/>
          </p:cNvPicPr>
          <p:nvPr/>
        </p:nvPicPr>
        <p:blipFill rotWithShape="1">
          <a:blip r:embed="rId4">
            <a:clrChange>
              <a:clrFrom>
                <a:srgbClr val="E4DAD0"/>
              </a:clrFrom>
              <a:clrTo>
                <a:srgbClr val="E4DAD0">
                  <a:alpha val="0"/>
                </a:srgbClr>
              </a:clrTo>
            </a:clrChange>
            <a:extLst>
              <a:ext uri="{28A0092B-C50C-407E-A947-70E740481C1C}">
                <a14:useLocalDpi xmlns:a14="http://schemas.microsoft.com/office/drawing/2010/main" val="0"/>
              </a:ext>
            </a:extLst>
          </a:blip>
          <a:srcRect l="4742"/>
          <a:stretch/>
        </p:blipFill>
        <p:spPr bwMode="auto">
          <a:xfrm>
            <a:off x="7514906" y="3748808"/>
            <a:ext cx="2640328" cy="20193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265832" y="207179"/>
            <a:ext cx="4381500" cy="1573111"/>
            <a:chOff x="1697789" y="-3344137"/>
            <a:chExt cx="4381500" cy="1573111"/>
          </a:xfrm>
        </p:grpSpPr>
        <p:sp>
          <p:nvSpPr>
            <p:cNvPr id="10" name="Rounded Rectangle 9"/>
            <p:cNvSpPr/>
            <p:nvPr/>
          </p:nvSpPr>
          <p:spPr>
            <a:xfrm>
              <a:off x="2267027" y="-3344137"/>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RUMOR: Court of Appeal approves marriage?"/>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50796"/>
            <a:stretch/>
          </p:blipFill>
          <p:spPr bwMode="auto">
            <a:xfrm>
              <a:off x="1697789" y="-3205151"/>
              <a:ext cx="4381500" cy="1434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Bachelor Cap, Hat, Black Hat, Student Hat PNG Transparent Clipart ..."/>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0094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Box 5">
            <a:extLst>
              <a:ext uri="{FF2B5EF4-FFF2-40B4-BE49-F238E27FC236}">
                <a16:creationId xmlns="" xmlns:a16="http://schemas.microsoft.com/office/drawing/2014/main" id="{6E04E3B0-53F7-E143-9D48-418DC58E3E37}"/>
              </a:ext>
            </a:extLst>
          </p:cNvPr>
          <p:cNvGraphicFramePr/>
          <p:nvPr>
            <p:extLst>
              <p:ext uri="{D42A27DB-BD31-4B8C-83A1-F6EECF244321}">
                <p14:modId xmlns:p14="http://schemas.microsoft.com/office/powerpoint/2010/main" val="2635081021"/>
              </p:ext>
            </p:extLst>
          </p:nvPr>
        </p:nvGraphicFramePr>
        <p:xfrm>
          <a:off x="742507" y="1678942"/>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 xmlns:a16="http://schemas.microsoft.com/office/drawing/2014/main" id="{53B7B010-2BCB-CF42-A555-DC3B463137B3}"/>
              </a:ext>
            </a:extLst>
          </p:cNvPr>
          <p:cNvSpPr txBox="1"/>
          <p:nvPr/>
        </p:nvSpPr>
        <p:spPr>
          <a:xfrm>
            <a:off x="501680" y="339551"/>
            <a:ext cx="8259548" cy="646331"/>
          </a:xfrm>
          <a:prstGeom prst="rect">
            <a:avLst/>
          </a:prstGeom>
          <a:solidFill>
            <a:srgbClr val="1D7CC7"/>
          </a:solidFill>
        </p:spPr>
        <p:txBody>
          <a:bodyPr wrap="square" rtlCol="0">
            <a:spAutoFit/>
          </a:bodyPr>
          <a:lstStyle/>
          <a:p>
            <a:r>
              <a:rPr lang="en-GB" sz="3600" b="1" dirty="0" smtClean="0">
                <a:solidFill>
                  <a:schemeClr val="bg1"/>
                </a:solidFill>
              </a:rPr>
              <a:t>WHAT DID WE COVER LAST SESSION?</a:t>
            </a:r>
          </a:p>
        </p:txBody>
      </p:sp>
    </p:spTree>
    <p:extLst>
      <p:ext uri="{BB962C8B-B14F-4D97-AF65-F5344CB8AC3E}">
        <p14:creationId xmlns:p14="http://schemas.microsoft.com/office/powerpoint/2010/main" val="1614526639"/>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6A07B6D-AA6A-4065-A7B4-BD93C98D08B8}"/>
              </a:ext>
            </a:extLst>
          </p:cNvPr>
          <p:cNvSpPr/>
          <p:nvPr/>
        </p:nvSpPr>
        <p:spPr>
          <a:xfrm>
            <a:off x="2553086" y="368046"/>
            <a:ext cx="6543779" cy="255454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If I have any </a:t>
            </a:r>
            <a:r>
              <a:rPr lang="en-US" sz="4000" b="1" cap="none" spc="0" dirty="0">
                <a:ln/>
                <a:solidFill>
                  <a:srgbClr val="C00000"/>
                </a:solidFill>
                <a:effectLst/>
                <a:latin typeface="+mj-lt"/>
                <a:ea typeface="Yu Gothic UI Semibold" panose="020B0700000000000000" pitchFamily="34" charset="-128"/>
              </a:rPr>
              <a:t>learning</a:t>
            </a:r>
          </a:p>
          <a:p>
            <a:r>
              <a:rPr lang="en-US" sz="4000" b="1" dirty="0">
                <a:ln/>
                <a:solidFill>
                  <a:srgbClr val="C00000"/>
                </a:solidFill>
                <a:latin typeface="+mj-lt"/>
                <a:ea typeface="Yu Gothic UI Semibold" panose="020B0700000000000000" pitchFamily="34" charset="-128"/>
              </a:rPr>
              <a:t>difficulties or disabilities</a:t>
            </a:r>
          </a:p>
          <a:p>
            <a:r>
              <a:rPr lang="en-US" sz="4000" b="1" dirty="0">
                <a:ln/>
                <a:solidFill>
                  <a:srgbClr val="002060"/>
                </a:solidFill>
                <a:latin typeface="+mj-lt"/>
                <a:ea typeface="Yu Gothic UI Semibold" panose="020B0700000000000000" pitchFamily="34" charset="-128"/>
              </a:rPr>
              <a:t>Higher Education</a:t>
            </a:r>
            <a:r>
              <a:rPr lang="en-US" sz="4000" b="1" cap="none" spc="0" dirty="0">
                <a:ln/>
                <a:solidFill>
                  <a:srgbClr val="002060"/>
                </a:solidFill>
                <a:effectLst/>
                <a:latin typeface="+mj-lt"/>
                <a:ea typeface="Yu Gothic UI Semibold" panose="020B0700000000000000" pitchFamily="34" charset="-128"/>
              </a:rPr>
              <a:t> is </a:t>
            </a:r>
            <a:r>
              <a:rPr lang="en-US" sz="4000" b="1" cap="none" spc="0" dirty="0">
                <a:ln/>
                <a:solidFill>
                  <a:srgbClr val="C00000"/>
                </a:solidFill>
                <a:effectLst/>
                <a:latin typeface="+mj-lt"/>
                <a:ea typeface="Yu Gothic UI Semibold" panose="020B0700000000000000" pitchFamily="34" charset="-128"/>
              </a:rPr>
              <a:t>not</a:t>
            </a:r>
            <a:r>
              <a:rPr lang="en-US" sz="4000" b="1" cap="none" spc="0" dirty="0">
                <a:ln/>
                <a:solidFill>
                  <a:srgbClr val="002060"/>
                </a:solidFill>
                <a:effectLst/>
                <a:latin typeface="+mj-lt"/>
                <a:ea typeface="Yu Gothic UI Semibold" panose="020B0700000000000000" pitchFamily="34" charset="-128"/>
              </a:rPr>
              <a:t> the</a:t>
            </a:r>
          </a:p>
          <a:p>
            <a:r>
              <a:rPr lang="en-US" sz="4000" b="1" dirty="0">
                <a:ln/>
                <a:solidFill>
                  <a:srgbClr val="C00000"/>
                </a:solidFill>
                <a:latin typeface="+mj-lt"/>
                <a:ea typeface="Yu Gothic UI Semibold" panose="020B0700000000000000" pitchFamily="34" charset="-128"/>
              </a:rPr>
              <a:t>route</a:t>
            </a:r>
            <a:r>
              <a:rPr lang="en-US" sz="4000" b="1" dirty="0">
                <a:ln/>
                <a:solidFill>
                  <a:srgbClr val="002060"/>
                </a:solidFill>
                <a:latin typeface="+mj-lt"/>
                <a:ea typeface="Yu Gothic UI Semibold" panose="020B0700000000000000" pitchFamily="34" charset="-128"/>
              </a:rPr>
              <a:t> for me</a:t>
            </a:r>
            <a:r>
              <a:rPr lang="en-US" sz="4000" b="1" cap="none" spc="0" dirty="0">
                <a:ln/>
                <a:solidFill>
                  <a:srgbClr val="002060"/>
                </a:solidFill>
                <a:effectLst/>
                <a:latin typeface="+mj-lt"/>
                <a:ea typeface="Yu Gothic UI Semibold" panose="020B0700000000000000" pitchFamily="34" charset="-128"/>
              </a:rPr>
              <a:t> </a:t>
            </a:r>
            <a:endParaRPr lang="en-US" sz="4000" b="1" cap="none" spc="0" dirty="0">
              <a:ln/>
              <a:solidFill>
                <a:srgbClr val="FF0000"/>
              </a:solidFill>
              <a:effectLst/>
              <a:latin typeface="+mj-lt"/>
              <a:ea typeface="Yu Gothic UI Semibold" panose="020B0700000000000000" pitchFamily="34" charset="-128"/>
            </a:endParaRPr>
          </a:p>
        </p:txBody>
      </p:sp>
      <p:pic>
        <p:nvPicPr>
          <p:cNvPr id="4" name="Picture 2" descr="Image result for higher education presentation powerpoint background">
            <a:extLst>
              <a:ext uri="{FF2B5EF4-FFF2-40B4-BE49-F238E27FC236}">
                <a16:creationId xmlns="" xmlns:a16="http://schemas.microsoft.com/office/drawing/2014/main" id="{0105AF48-C9B4-4233-8574-F9591A5EC8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A009DA00-A726-4728-956F-30867977E56C}"/>
              </a:ext>
            </a:extLst>
          </p:cNvPr>
          <p:cNvSpPr/>
          <p:nvPr/>
        </p:nvSpPr>
        <p:spPr>
          <a:xfrm>
            <a:off x="949067" y="3279738"/>
            <a:ext cx="5215701" cy="332398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457200" indent="-457200">
              <a:buFont typeface="Wingdings" panose="05000000000000000000" pitchFamily="2" charset="2"/>
              <a:buChar char="Ø"/>
            </a:pPr>
            <a:r>
              <a:rPr lang="en-US" sz="3600" cap="none" spc="0" dirty="0">
                <a:ln/>
                <a:solidFill>
                  <a:srgbClr val="002060"/>
                </a:solidFill>
                <a:effectLst/>
                <a:latin typeface="+mj-lt"/>
                <a:ea typeface="Yu Gothic UI Semibold" panose="020B0700000000000000" pitchFamily="34" charset="-128"/>
              </a:rPr>
              <a:t>Finance </a:t>
            </a:r>
            <a:endParaRPr lang="en-US" sz="3600" dirty="0">
              <a:ln/>
              <a:solidFill>
                <a:srgbClr val="002060"/>
              </a:solidFill>
              <a:latin typeface="+mj-lt"/>
              <a:ea typeface="Yu Gothic UI Semibold" panose="020B0700000000000000" pitchFamily="34" charset="-128"/>
            </a:endParaRPr>
          </a:p>
          <a:p>
            <a:pPr marL="457200" indent="-457200">
              <a:buFont typeface="Wingdings" panose="05000000000000000000" pitchFamily="2" charset="2"/>
              <a:buChar char="Ø"/>
            </a:pPr>
            <a:r>
              <a:rPr lang="en-US" sz="3600" cap="none" spc="0" dirty="0">
                <a:ln/>
                <a:solidFill>
                  <a:srgbClr val="002060"/>
                </a:solidFill>
                <a:effectLst/>
                <a:latin typeface="+mj-lt"/>
                <a:ea typeface="Yu Gothic UI Semibold" panose="020B0700000000000000" pitchFamily="34" charset="-128"/>
              </a:rPr>
              <a:t>Living in halls and travelling to Uni</a:t>
            </a:r>
          </a:p>
          <a:p>
            <a:pPr marL="457200" indent="-457200">
              <a:buFont typeface="Wingdings" panose="05000000000000000000" pitchFamily="2" charset="2"/>
              <a:buChar char="Ø"/>
            </a:pPr>
            <a:r>
              <a:rPr lang="en-US" sz="3600" dirty="0">
                <a:ln/>
                <a:solidFill>
                  <a:srgbClr val="002060"/>
                </a:solidFill>
                <a:latin typeface="+mj-lt"/>
                <a:ea typeface="Yu Gothic UI Semibold" panose="020B0700000000000000" pitchFamily="34" charset="-128"/>
              </a:rPr>
              <a:t>Care in and out of Uni </a:t>
            </a:r>
          </a:p>
          <a:p>
            <a:pPr marL="457200" indent="-457200">
              <a:buFont typeface="Wingdings" panose="05000000000000000000" pitchFamily="2" charset="2"/>
              <a:buChar char="Ø"/>
            </a:pPr>
            <a:r>
              <a:rPr lang="en-US" sz="3600" cap="none" spc="0" dirty="0">
                <a:ln/>
                <a:solidFill>
                  <a:srgbClr val="002060"/>
                </a:solidFill>
                <a:effectLst/>
                <a:latin typeface="+mj-lt"/>
                <a:ea typeface="Yu Gothic UI Semibold" panose="020B0700000000000000" pitchFamily="34" charset="-128"/>
              </a:rPr>
              <a:t>Educational plans</a:t>
            </a:r>
          </a:p>
          <a:p>
            <a:endParaRPr lang="en-US" sz="3000" b="1" cap="none" spc="0" dirty="0">
              <a:ln/>
              <a:solidFill>
                <a:srgbClr val="002060"/>
              </a:solidFill>
              <a:effectLst/>
              <a:latin typeface="+mj-lt"/>
              <a:ea typeface="Yu Gothic UI Semibold" panose="020B0700000000000000" pitchFamily="34" charset="-128"/>
            </a:endParaRPr>
          </a:p>
        </p:txBody>
      </p:sp>
      <p:pic>
        <p:nvPicPr>
          <p:cNvPr id="7" name="Picture 2" descr="Image result for support at university">
            <a:extLst>
              <a:ext uri="{FF2B5EF4-FFF2-40B4-BE49-F238E27FC236}">
                <a16:creationId xmlns="" xmlns:a16="http://schemas.microsoft.com/office/drawing/2014/main" id="{CA93214B-56DF-472A-AA84-D31A0BDE501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62" r="18416"/>
          <a:stretch/>
        </p:blipFill>
        <p:spPr bwMode="auto">
          <a:xfrm>
            <a:off x="6090128" y="2599488"/>
            <a:ext cx="3092727" cy="23422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lbert einstein">
            <a:extLst>
              <a:ext uri="{FF2B5EF4-FFF2-40B4-BE49-F238E27FC236}">
                <a16:creationId xmlns="" xmlns:a16="http://schemas.microsoft.com/office/drawing/2014/main" id="{01B12953-1611-443F-AB66-8A750C05B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8465" y="2599488"/>
            <a:ext cx="2184827" cy="290979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8082646" y="258042"/>
            <a:ext cx="4381500" cy="1573111"/>
            <a:chOff x="1697789" y="-3344137"/>
            <a:chExt cx="4381500" cy="1573111"/>
          </a:xfrm>
        </p:grpSpPr>
        <p:sp>
          <p:nvSpPr>
            <p:cNvPr id="13" name="Rounded Rectangle 12"/>
            <p:cNvSpPr/>
            <p:nvPr/>
          </p:nvSpPr>
          <p:spPr>
            <a:xfrm>
              <a:off x="2267027" y="-3344137"/>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RUMOR: Court of Appeal approves marriage?"/>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0796"/>
            <a:stretch/>
          </p:blipFill>
          <p:spPr bwMode="auto">
            <a:xfrm>
              <a:off x="1697789" y="-3205151"/>
              <a:ext cx="4381500" cy="1434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2" descr="Bachelor Cap, Hat, Black Hat, Student Hat PNG Transparent Clipart ..."/>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780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102E8A3-54C8-40A3-9E4E-36599EACEA27}"/>
              </a:ext>
            </a:extLst>
          </p:cNvPr>
          <p:cNvSpPr/>
          <p:nvPr/>
        </p:nvSpPr>
        <p:spPr>
          <a:xfrm>
            <a:off x="2649002" y="293143"/>
            <a:ext cx="5802312" cy="255454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The only skills you learn</a:t>
            </a:r>
          </a:p>
          <a:p>
            <a:r>
              <a:rPr lang="en-US" sz="4000" b="1" dirty="0">
                <a:ln/>
                <a:solidFill>
                  <a:srgbClr val="002060"/>
                </a:solidFill>
                <a:latin typeface="+mj-lt"/>
                <a:ea typeface="Yu Gothic UI Semibold" panose="020B0700000000000000" pitchFamily="34" charset="-128"/>
              </a:rPr>
              <a:t>at University are </a:t>
            </a:r>
            <a:r>
              <a:rPr lang="en-US" sz="4000" b="1" dirty="0" smtClean="0">
                <a:ln/>
                <a:solidFill>
                  <a:srgbClr val="C00000"/>
                </a:solidFill>
                <a:latin typeface="+mj-lt"/>
                <a:ea typeface="Yu Gothic UI Semibold" panose="020B0700000000000000" pitchFamily="34" charset="-128"/>
              </a:rPr>
              <a:t>academic </a:t>
            </a:r>
            <a:r>
              <a:rPr lang="en-US" sz="4000" b="1" cap="none" spc="0" dirty="0" smtClean="0">
                <a:ln/>
                <a:solidFill>
                  <a:srgbClr val="C00000"/>
                </a:solidFill>
                <a:effectLst/>
                <a:latin typeface="+mj-lt"/>
                <a:ea typeface="Yu Gothic UI Semibold" panose="020B0700000000000000" pitchFamily="34" charset="-128"/>
              </a:rPr>
              <a:t>skills</a:t>
            </a:r>
            <a:endParaRPr lang="en-US" sz="4000" b="1" cap="none" spc="0" dirty="0">
              <a:ln/>
              <a:solidFill>
                <a:srgbClr val="C00000"/>
              </a:solidFill>
              <a:effectLst/>
              <a:latin typeface="+mj-lt"/>
              <a:ea typeface="Yu Gothic UI Semibold" panose="020B0700000000000000" pitchFamily="34" charset="-128"/>
            </a:endParaRPr>
          </a:p>
          <a:p>
            <a:endParaRPr lang="en-US" sz="4000" b="1" cap="none" spc="0" dirty="0">
              <a:ln/>
              <a:solidFill>
                <a:srgbClr val="FF0000"/>
              </a:solidFill>
              <a:effectLst/>
              <a:latin typeface="+mj-lt"/>
              <a:ea typeface="Yu Gothic UI Semibold" panose="020B0700000000000000" pitchFamily="34" charset="-128"/>
            </a:endParaRPr>
          </a:p>
        </p:txBody>
      </p:sp>
      <p:pic>
        <p:nvPicPr>
          <p:cNvPr id="4" name="Picture 2" descr="Image result for higher education presentation powerpoint background">
            <a:extLst>
              <a:ext uri="{FF2B5EF4-FFF2-40B4-BE49-F238E27FC236}">
                <a16:creationId xmlns="" xmlns:a16="http://schemas.microsoft.com/office/drawing/2014/main" id="{B6827C00-7CFA-4CA8-8ADB-BB80DD29C8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9381" y="1145318"/>
            <a:ext cx="1834235" cy="18342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lub and societies">
            <a:extLst>
              <a:ext uri="{FF2B5EF4-FFF2-40B4-BE49-F238E27FC236}">
                <a16:creationId xmlns="" xmlns:a16="http://schemas.microsoft.com/office/drawing/2014/main" id="{C81786BE-7A72-49AC-904C-E2A08D8AF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630" y="2434594"/>
            <a:ext cx="4550410" cy="16078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tudents in halls of residence">
            <a:extLst>
              <a:ext uri="{FF2B5EF4-FFF2-40B4-BE49-F238E27FC236}">
                <a16:creationId xmlns="" xmlns:a16="http://schemas.microsoft.com/office/drawing/2014/main" id="{C9975A28-BB07-4427-B064-1F22DE508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001" y="4228168"/>
            <a:ext cx="4173830" cy="23017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volunteering">
            <a:extLst>
              <a:ext uri="{FF2B5EF4-FFF2-40B4-BE49-F238E27FC236}">
                <a16:creationId xmlns="" xmlns:a16="http://schemas.microsoft.com/office/drawing/2014/main" id="{AEC3F4D6-F01C-4E6F-9150-6DE6DBE1F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040" y="2438547"/>
            <a:ext cx="4286249" cy="293846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265832" y="207179"/>
            <a:ext cx="4381500" cy="1573111"/>
            <a:chOff x="1697789" y="-3344137"/>
            <a:chExt cx="4381500" cy="1573111"/>
          </a:xfrm>
        </p:grpSpPr>
        <p:sp>
          <p:nvSpPr>
            <p:cNvPr id="10" name="Rounded Rectangle 9"/>
            <p:cNvSpPr/>
            <p:nvPr/>
          </p:nvSpPr>
          <p:spPr>
            <a:xfrm>
              <a:off x="2267027" y="-3344137"/>
              <a:ext cx="3207177" cy="1438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RUMOR: Court of Appeal approves marriage?"/>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0796"/>
            <a:stretch/>
          </p:blipFill>
          <p:spPr bwMode="auto">
            <a:xfrm>
              <a:off x="1697789" y="-3205151"/>
              <a:ext cx="4381500" cy="1434125"/>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descr="Bachelor Cap, Hat, Black Hat, Student Hat PNG Transparent Clipart ..."/>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9389" y="-386862"/>
            <a:ext cx="2603663" cy="2078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562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achelor Cap, Hat, Black Hat, Student Hat PNG Transparent Clipart ..."/>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41642" y="1906356"/>
            <a:ext cx="2603663" cy="2078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428AF2CB-CAF1-4F91-8A2B-CE08A84E35AB}"/>
              </a:ext>
            </a:extLst>
          </p:cNvPr>
          <p:cNvSpPr/>
          <p:nvPr/>
        </p:nvSpPr>
        <p:spPr>
          <a:xfrm>
            <a:off x="1918214" y="322802"/>
            <a:ext cx="5969904"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cap="none" spc="0" dirty="0">
                <a:ln/>
                <a:solidFill>
                  <a:srgbClr val="002060"/>
                </a:solidFill>
                <a:effectLst/>
                <a:latin typeface="+mj-lt"/>
                <a:ea typeface="Yu Gothic UI Semibold" panose="020B0700000000000000" pitchFamily="34" charset="-128"/>
              </a:rPr>
              <a:t>Let’s review the </a:t>
            </a:r>
            <a:r>
              <a:rPr lang="en-US" sz="4000" b="1" cap="none" spc="0" dirty="0">
                <a:ln/>
                <a:solidFill>
                  <a:srgbClr val="C00000"/>
                </a:solidFill>
                <a:effectLst/>
                <a:latin typeface="+mj-lt"/>
                <a:ea typeface="Yu Gothic UI Semibold" panose="020B0700000000000000" pitchFamily="34" charset="-128"/>
              </a:rPr>
              <a:t>benefits!</a:t>
            </a:r>
          </a:p>
        </p:txBody>
      </p:sp>
      <p:pic>
        <p:nvPicPr>
          <p:cNvPr id="3" name="Picture 2" descr="Image result for higher education presentation powerpoint background">
            <a:extLst>
              <a:ext uri="{FF2B5EF4-FFF2-40B4-BE49-F238E27FC236}">
                <a16:creationId xmlns="" xmlns:a16="http://schemas.microsoft.com/office/drawing/2014/main" id="{575EA36C-0B80-42F5-B86E-C4EBD568B2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967753" y="3353319"/>
            <a:ext cx="2365375" cy="23653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B6F21F5B-7DD6-412F-B024-11F332EDBF1B}"/>
              </a:ext>
            </a:extLst>
          </p:cNvPr>
          <p:cNvSpPr/>
          <p:nvPr/>
        </p:nvSpPr>
        <p:spPr>
          <a:xfrm>
            <a:off x="626186" y="1707948"/>
            <a:ext cx="371768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cap="none" spc="0" dirty="0">
                <a:ln/>
                <a:solidFill>
                  <a:srgbClr val="002060"/>
                </a:solidFill>
                <a:effectLst/>
                <a:latin typeface="+mj-lt"/>
                <a:ea typeface="Yu Gothic UI Semibold" panose="020B0700000000000000" pitchFamily="34" charset="-128"/>
              </a:rPr>
              <a:t>Opportunity to study</a:t>
            </a:r>
          </a:p>
          <a:p>
            <a:pPr algn="ctr"/>
            <a:r>
              <a:rPr lang="en-US" sz="3000" dirty="0">
                <a:ln/>
                <a:solidFill>
                  <a:srgbClr val="002060"/>
                </a:solidFill>
                <a:latin typeface="+mj-lt"/>
                <a:ea typeface="Yu Gothic UI Semibold" panose="020B0700000000000000" pitchFamily="34" charset="-128"/>
              </a:rPr>
              <a:t>your passion</a:t>
            </a:r>
            <a:endParaRPr lang="en-US" sz="3000" cap="none" spc="0" dirty="0">
              <a:ln/>
              <a:solidFill>
                <a:srgbClr val="FF0000"/>
              </a:solidFill>
              <a:effectLst/>
              <a:latin typeface="+mj-lt"/>
              <a:ea typeface="Yu Gothic UI Semibold" panose="020B0700000000000000" pitchFamily="34" charset="-128"/>
            </a:endParaRPr>
          </a:p>
        </p:txBody>
      </p:sp>
      <p:sp>
        <p:nvSpPr>
          <p:cNvPr id="6" name="Rectangle 5">
            <a:extLst>
              <a:ext uri="{FF2B5EF4-FFF2-40B4-BE49-F238E27FC236}">
                <a16:creationId xmlns="" xmlns:a16="http://schemas.microsoft.com/office/drawing/2014/main" id="{F199193C-032B-43FB-A690-0422B3A1D413}"/>
              </a:ext>
            </a:extLst>
          </p:cNvPr>
          <p:cNvSpPr/>
          <p:nvPr/>
        </p:nvSpPr>
        <p:spPr>
          <a:xfrm>
            <a:off x="4656863" y="1591257"/>
            <a:ext cx="3619902"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latin typeface="+mj-lt"/>
                <a:ea typeface="Yu Gothic UI Semibold" panose="020B0700000000000000" pitchFamily="34" charset="-128"/>
              </a:rPr>
              <a:t>Earn higher salaries</a:t>
            </a:r>
            <a:endParaRPr lang="en-US" sz="3000" cap="none" spc="0" dirty="0">
              <a:ln/>
              <a:solidFill>
                <a:srgbClr val="FF0000"/>
              </a:solidFill>
              <a:effectLst/>
              <a:latin typeface="+mj-lt"/>
              <a:ea typeface="Yu Gothic UI Semibold" panose="020B0700000000000000" pitchFamily="34" charset="-128"/>
            </a:endParaRPr>
          </a:p>
        </p:txBody>
      </p:sp>
      <p:sp>
        <p:nvSpPr>
          <p:cNvPr id="7" name="Rectangle 6">
            <a:extLst>
              <a:ext uri="{FF2B5EF4-FFF2-40B4-BE49-F238E27FC236}">
                <a16:creationId xmlns="" xmlns:a16="http://schemas.microsoft.com/office/drawing/2014/main" id="{6EABD607-19F6-4C30-9929-042AC0AD19EC}"/>
              </a:ext>
            </a:extLst>
          </p:cNvPr>
          <p:cNvSpPr/>
          <p:nvPr/>
        </p:nvSpPr>
        <p:spPr>
          <a:xfrm>
            <a:off x="6612173" y="3771650"/>
            <a:ext cx="2462533"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cap="none" spc="0" dirty="0">
                <a:ln/>
                <a:solidFill>
                  <a:srgbClr val="002060"/>
                </a:solidFill>
                <a:effectLst/>
                <a:latin typeface="+mj-lt"/>
                <a:ea typeface="Yu Gothic UI Semibold" panose="020B0700000000000000" pitchFamily="34" charset="-128"/>
              </a:rPr>
              <a:t>Overall better</a:t>
            </a:r>
          </a:p>
          <a:p>
            <a:pPr algn="ctr"/>
            <a:r>
              <a:rPr lang="en-US" sz="3000" dirty="0">
                <a:ln/>
                <a:solidFill>
                  <a:srgbClr val="002060"/>
                </a:solidFill>
                <a:latin typeface="+mj-lt"/>
                <a:ea typeface="Yu Gothic UI Semibold" panose="020B0700000000000000" pitchFamily="34" charset="-128"/>
              </a:rPr>
              <a:t>health</a:t>
            </a:r>
            <a:endParaRPr lang="en-US" sz="3000" cap="none" spc="0" dirty="0">
              <a:ln/>
              <a:solidFill>
                <a:srgbClr val="FF0000"/>
              </a:solidFill>
              <a:effectLst/>
              <a:latin typeface="+mj-lt"/>
              <a:ea typeface="Yu Gothic UI Semibold" panose="020B0700000000000000" pitchFamily="34" charset="-128"/>
            </a:endParaRPr>
          </a:p>
        </p:txBody>
      </p:sp>
      <p:sp>
        <p:nvSpPr>
          <p:cNvPr id="8" name="Rectangle 7">
            <a:extLst>
              <a:ext uri="{FF2B5EF4-FFF2-40B4-BE49-F238E27FC236}">
                <a16:creationId xmlns="" xmlns:a16="http://schemas.microsoft.com/office/drawing/2014/main" id="{0775DC13-C10E-498F-8B5A-74F79465D49B}"/>
              </a:ext>
            </a:extLst>
          </p:cNvPr>
          <p:cNvSpPr/>
          <p:nvPr/>
        </p:nvSpPr>
        <p:spPr>
          <a:xfrm>
            <a:off x="6339902" y="2471364"/>
            <a:ext cx="3044423"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cap="none" spc="0" dirty="0">
                <a:ln/>
                <a:solidFill>
                  <a:srgbClr val="002060"/>
                </a:solidFill>
                <a:effectLst/>
                <a:latin typeface="+mj-lt"/>
                <a:ea typeface="Yu Gothic UI Semibold" panose="020B0700000000000000" pitchFamily="34" charset="-128"/>
              </a:rPr>
              <a:t>What employers</a:t>
            </a:r>
          </a:p>
          <a:p>
            <a:pPr algn="ctr"/>
            <a:r>
              <a:rPr lang="en-US" sz="3000" dirty="0">
                <a:ln/>
                <a:solidFill>
                  <a:srgbClr val="002060"/>
                </a:solidFill>
                <a:latin typeface="+mj-lt"/>
                <a:ea typeface="Yu Gothic UI Semibold" panose="020B0700000000000000" pitchFamily="34" charset="-128"/>
              </a:rPr>
              <a:t>look for</a:t>
            </a:r>
            <a:endParaRPr lang="en-US" sz="3000" cap="none" spc="0" dirty="0">
              <a:ln/>
              <a:solidFill>
                <a:srgbClr val="FF0000"/>
              </a:solidFill>
              <a:effectLst/>
              <a:latin typeface="+mj-lt"/>
              <a:ea typeface="Yu Gothic UI Semibold" panose="020B0700000000000000" pitchFamily="34" charset="-128"/>
            </a:endParaRPr>
          </a:p>
        </p:txBody>
      </p:sp>
      <p:sp>
        <p:nvSpPr>
          <p:cNvPr id="9" name="Rectangle 8">
            <a:extLst>
              <a:ext uri="{FF2B5EF4-FFF2-40B4-BE49-F238E27FC236}">
                <a16:creationId xmlns="" xmlns:a16="http://schemas.microsoft.com/office/drawing/2014/main" id="{7C15DB6D-1864-419F-BF18-82E25CD0E7FD}"/>
              </a:ext>
            </a:extLst>
          </p:cNvPr>
          <p:cNvSpPr/>
          <p:nvPr/>
        </p:nvSpPr>
        <p:spPr>
          <a:xfrm>
            <a:off x="667916" y="5771269"/>
            <a:ext cx="9301820" cy="55399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cap="none" spc="0" dirty="0">
                <a:ln/>
                <a:solidFill>
                  <a:srgbClr val="002060"/>
                </a:solidFill>
                <a:effectLst/>
                <a:latin typeface="+mj-lt"/>
                <a:ea typeface="Yu Gothic UI Semibold" panose="020B0700000000000000" pitchFamily="34" charset="-128"/>
              </a:rPr>
              <a:t>Study </a:t>
            </a:r>
            <a:r>
              <a:rPr lang="en-US" sz="3000" cap="none" spc="0" dirty="0" smtClean="0">
                <a:ln/>
                <a:solidFill>
                  <a:srgbClr val="002060"/>
                </a:solidFill>
                <a:effectLst/>
                <a:latin typeface="+mj-lt"/>
                <a:ea typeface="Yu Gothic UI Semibold" panose="020B0700000000000000" pitchFamily="34" charset="-128"/>
              </a:rPr>
              <a:t>abroad and l</a:t>
            </a:r>
            <a:r>
              <a:rPr lang="en-US" sz="3000" dirty="0" smtClean="0">
                <a:ln/>
                <a:solidFill>
                  <a:srgbClr val="002060"/>
                </a:solidFill>
                <a:latin typeface="+mj-lt"/>
                <a:ea typeface="Yu Gothic UI Semibold" panose="020B0700000000000000" pitchFamily="34" charset="-128"/>
              </a:rPr>
              <a:t>earn </a:t>
            </a:r>
            <a:r>
              <a:rPr lang="en-US" sz="3000" dirty="0">
                <a:ln/>
                <a:solidFill>
                  <a:srgbClr val="002060"/>
                </a:solidFill>
                <a:latin typeface="+mj-lt"/>
                <a:ea typeface="Yu Gothic UI Semibold" panose="020B0700000000000000" pitchFamily="34" charset="-128"/>
              </a:rPr>
              <a:t>about new cultures</a:t>
            </a:r>
            <a:endParaRPr lang="en-US" sz="3000" cap="none" spc="0" dirty="0">
              <a:ln/>
              <a:solidFill>
                <a:srgbClr val="FF0000"/>
              </a:solidFill>
              <a:effectLst/>
              <a:latin typeface="+mj-lt"/>
              <a:ea typeface="Yu Gothic UI Semibold" panose="020B0700000000000000" pitchFamily="34" charset="-128"/>
            </a:endParaRPr>
          </a:p>
        </p:txBody>
      </p:sp>
      <p:sp>
        <p:nvSpPr>
          <p:cNvPr id="10" name="Rectangle 9">
            <a:extLst>
              <a:ext uri="{FF2B5EF4-FFF2-40B4-BE49-F238E27FC236}">
                <a16:creationId xmlns="" xmlns:a16="http://schemas.microsoft.com/office/drawing/2014/main" id="{8C0FE909-055D-4D40-8930-5753D9E5B177}"/>
              </a:ext>
            </a:extLst>
          </p:cNvPr>
          <p:cNvSpPr/>
          <p:nvPr/>
        </p:nvSpPr>
        <p:spPr>
          <a:xfrm>
            <a:off x="6202358" y="5070826"/>
            <a:ext cx="3767378"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dirty="0">
                <a:ln/>
                <a:solidFill>
                  <a:srgbClr val="002060"/>
                </a:solidFill>
                <a:latin typeface="+mj-lt"/>
                <a:ea typeface="Yu Gothic UI Semibold" panose="020B0700000000000000" pitchFamily="34" charset="-128"/>
              </a:rPr>
              <a:t>Better mental health</a:t>
            </a:r>
            <a:endParaRPr lang="en-US" sz="3000" cap="none" spc="0" dirty="0">
              <a:ln/>
              <a:solidFill>
                <a:srgbClr val="FF0000"/>
              </a:solidFill>
              <a:effectLst/>
              <a:latin typeface="+mj-lt"/>
              <a:ea typeface="Yu Gothic UI Semibold" panose="020B0700000000000000" pitchFamily="34" charset="-128"/>
            </a:endParaRPr>
          </a:p>
        </p:txBody>
      </p:sp>
      <p:sp>
        <p:nvSpPr>
          <p:cNvPr id="14" name="Rectangle 13"/>
          <p:cNvSpPr/>
          <p:nvPr/>
        </p:nvSpPr>
        <p:spPr>
          <a:xfrm>
            <a:off x="8815755" y="0"/>
            <a:ext cx="3376246" cy="210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 xmlns:a16="http://schemas.microsoft.com/office/drawing/2014/main" id="{CF2A0D94-458B-44DD-8046-65D163A081AF}"/>
              </a:ext>
            </a:extLst>
          </p:cNvPr>
          <p:cNvSpPr/>
          <p:nvPr/>
        </p:nvSpPr>
        <p:spPr>
          <a:xfrm>
            <a:off x="307634" y="4731063"/>
            <a:ext cx="3174267" cy="55399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000" cap="none" spc="0" dirty="0">
                <a:ln/>
                <a:solidFill>
                  <a:srgbClr val="002060"/>
                </a:solidFill>
                <a:effectLst/>
                <a:latin typeface="+mj-lt"/>
                <a:ea typeface="Yu Gothic UI Semibold" panose="020B0700000000000000" pitchFamily="34" charset="-128"/>
              </a:rPr>
              <a:t>Learning support</a:t>
            </a:r>
            <a:endParaRPr lang="en-US" sz="3000" cap="none" spc="0" dirty="0">
              <a:ln/>
              <a:solidFill>
                <a:srgbClr val="FF0000"/>
              </a:solidFill>
              <a:effectLst/>
              <a:latin typeface="+mj-lt"/>
              <a:ea typeface="Yu Gothic UI Semibold" panose="020B0700000000000000" pitchFamily="34" charset="-128"/>
            </a:endParaRPr>
          </a:p>
        </p:txBody>
      </p:sp>
      <p:sp>
        <p:nvSpPr>
          <p:cNvPr id="12" name="Rectangle 11">
            <a:extLst>
              <a:ext uri="{FF2B5EF4-FFF2-40B4-BE49-F238E27FC236}">
                <a16:creationId xmlns="" xmlns:a16="http://schemas.microsoft.com/office/drawing/2014/main" id="{87D1862C-F747-4D1B-A41C-8DEC30181F40}"/>
              </a:ext>
            </a:extLst>
          </p:cNvPr>
          <p:cNvSpPr/>
          <p:nvPr/>
        </p:nvSpPr>
        <p:spPr>
          <a:xfrm>
            <a:off x="385978" y="2999108"/>
            <a:ext cx="286328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cap="none" spc="0" dirty="0">
                <a:ln/>
                <a:solidFill>
                  <a:srgbClr val="002060"/>
                </a:solidFill>
                <a:effectLst/>
                <a:latin typeface="+mj-lt"/>
                <a:ea typeface="Yu Gothic UI Semibold" panose="020B0700000000000000" pitchFamily="34" charset="-128"/>
              </a:rPr>
              <a:t>More than </a:t>
            </a:r>
          </a:p>
          <a:p>
            <a:pPr algn="ctr"/>
            <a:r>
              <a:rPr lang="en-US" sz="3000" cap="none" spc="0" dirty="0">
                <a:ln/>
                <a:solidFill>
                  <a:srgbClr val="002060"/>
                </a:solidFill>
                <a:effectLst/>
                <a:latin typeface="+mj-lt"/>
                <a:ea typeface="Yu Gothic UI Semibold" panose="020B0700000000000000" pitchFamily="34" charset="-128"/>
              </a:rPr>
              <a:t>academic skills</a:t>
            </a:r>
            <a:endParaRPr lang="en-US" sz="3000" cap="none" spc="0" dirty="0">
              <a:ln/>
              <a:solidFill>
                <a:srgbClr val="FF0000"/>
              </a:solidFill>
              <a:effectLst/>
              <a:latin typeface="+mj-lt"/>
              <a:ea typeface="Yu Gothic UI Semibold" panose="020B0700000000000000" pitchFamily="34" charset="-128"/>
            </a:endParaRPr>
          </a:p>
        </p:txBody>
      </p:sp>
      <p:pic>
        <p:nvPicPr>
          <p:cNvPr id="13" name="Picture 2" descr="Image result for wow gif">
            <a:extLst>
              <a:ext uri="{FF2B5EF4-FFF2-40B4-BE49-F238E27FC236}">
                <a16:creationId xmlns="" xmlns:a16="http://schemas.microsoft.com/office/drawing/2014/main" id="{5A867437-4EAD-44A1-90E5-86CD41DD09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20179" y="306222"/>
            <a:ext cx="2489128" cy="17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1010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0891" y="1439825"/>
            <a:ext cx="8460709" cy="4042132"/>
          </a:xfrm>
          <a:prstGeom prst="rect">
            <a:avLst/>
          </a:prstGeom>
          <a:noFill/>
        </p:spPr>
        <p:txBody>
          <a:bodyPr wrap="square" rtlCol="0">
            <a:spAutoFit/>
          </a:bodyPr>
          <a:lstStyle/>
          <a:p>
            <a:pPr marL="800100" indent="-800100">
              <a:lnSpc>
                <a:spcPct val="150000"/>
              </a:lnSpc>
            </a:pPr>
            <a:r>
              <a:rPr lang="en-GB" sz="3500" dirty="0" smtClean="0">
                <a:solidFill>
                  <a:srgbClr val="162D56"/>
                </a:solidFill>
                <a:latin typeface="+mj-lt"/>
              </a:rPr>
              <a:t>1. Volunteering and jobs</a:t>
            </a:r>
          </a:p>
          <a:p>
            <a:pPr marL="723900" indent="-723900">
              <a:lnSpc>
                <a:spcPct val="150000"/>
              </a:lnSpc>
            </a:pPr>
            <a:r>
              <a:rPr lang="en-GB" sz="3500" dirty="0" smtClean="0">
                <a:solidFill>
                  <a:srgbClr val="162D56"/>
                </a:solidFill>
                <a:latin typeface="+mj-lt"/>
              </a:rPr>
              <a:t>2. Made friends</a:t>
            </a:r>
          </a:p>
          <a:p>
            <a:pPr marL="723900" indent="-723900">
              <a:lnSpc>
                <a:spcPct val="150000"/>
              </a:lnSpc>
            </a:pPr>
            <a:r>
              <a:rPr lang="en-GB" sz="3500" dirty="0" smtClean="0">
                <a:solidFill>
                  <a:srgbClr val="162D56"/>
                </a:solidFill>
                <a:latin typeface="+mj-lt"/>
              </a:rPr>
              <a:t>3. Learnt to cook</a:t>
            </a:r>
          </a:p>
          <a:p>
            <a:pPr marL="723900" indent="-723900">
              <a:lnSpc>
                <a:spcPct val="150000"/>
              </a:lnSpc>
            </a:pPr>
            <a:r>
              <a:rPr lang="en-GB" sz="3500" dirty="0" smtClean="0">
                <a:solidFill>
                  <a:srgbClr val="162D56"/>
                </a:solidFill>
                <a:latin typeface="+mj-lt"/>
              </a:rPr>
              <a:t>4. Public speaking</a:t>
            </a:r>
          </a:p>
          <a:p>
            <a:pPr marL="723900" indent="-723900">
              <a:lnSpc>
                <a:spcPct val="150000"/>
              </a:lnSpc>
            </a:pPr>
            <a:r>
              <a:rPr lang="en-GB" sz="3500" dirty="0" smtClean="0">
                <a:solidFill>
                  <a:srgbClr val="162D56"/>
                </a:solidFill>
                <a:latin typeface="+mj-lt"/>
              </a:rPr>
              <a:t>5. Transferable skills</a:t>
            </a:r>
          </a:p>
        </p:txBody>
      </p:sp>
      <p:sp>
        <p:nvSpPr>
          <p:cNvPr id="7" name="TextBox 6">
            <a:extLst>
              <a:ext uri="{FF2B5EF4-FFF2-40B4-BE49-F238E27FC236}">
                <a16:creationId xmlns="" xmlns:a16="http://schemas.microsoft.com/office/drawing/2014/main" id="{53B7B010-2BCB-CF42-A555-DC3B463137B3}"/>
              </a:ext>
            </a:extLst>
          </p:cNvPr>
          <p:cNvSpPr txBox="1"/>
          <p:nvPr/>
        </p:nvSpPr>
        <p:spPr>
          <a:xfrm>
            <a:off x="501681" y="339551"/>
            <a:ext cx="7508463" cy="646331"/>
          </a:xfrm>
          <a:prstGeom prst="rect">
            <a:avLst/>
          </a:prstGeom>
          <a:solidFill>
            <a:srgbClr val="3A87C4"/>
          </a:solidFill>
        </p:spPr>
        <p:txBody>
          <a:bodyPr wrap="square" rtlCol="0">
            <a:spAutoFit/>
          </a:bodyPr>
          <a:lstStyle/>
          <a:p>
            <a:r>
              <a:rPr lang="en-GB" sz="3600" b="1" dirty="0" smtClean="0">
                <a:solidFill>
                  <a:schemeClr val="bg1"/>
                </a:solidFill>
              </a:rPr>
              <a:t>MY TOP 5 PERSONAL BENEFITS</a:t>
            </a:r>
          </a:p>
        </p:txBody>
      </p:sp>
    </p:spTree>
    <p:extLst>
      <p:ext uri="{BB962C8B-B14F-4D97-AF65-F5344CB8AC3E}">
        <p14:creationId xmlns:p14="http://schemas.microsoft.com/office/powerpoint/2010/main" val="189657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itish Heart Foundation - Wikipedia"/>
          <p:cNvPicPr/>
          <p:nvPr/>
        </p:nvPicPr>
        <p:blipFill rotWithShape="1">
          <a:blip r:embed="rId3">
            <a:extLst>
              <a:ext uri="{28A0092B-C50C-407E-A947-70E740481C1C}">
                <a14:useLocalDpi xmlns:a14="http://schemas.microsoft.com/office/drawing/2010/main" val="0"/>
              </a:ext>
            </a:extLst>
          </a:blip>
          <a:srcRect b="26508"/>
          <a:stretch/>
        </p:blipFill>
        <p:spPr bwMode="auto">
          <a:xfrm>
            <a:off x="1199197" y="1798084"/>
            <a:ext cx="1659890" cy="1397000"/>
          </a:xfrm>
          <a:prstGeom prst="rect">
            <a:avLst/>
          </a:prstGeom>
          <a:noFill/>
          <a:ln>
            <a:noFill/>
          </a:ln>
          <a:extLst>
            <a:ext uri="{53640926-AAD7-44D8-BBD7-CCE9431645EC}">
              <a14:shadowObscured xmlns:a14="http://schemas.microsoft.com/office/drawing/2010/main"/>
            </a:ext>
          </a:extLst>
        </p:spPr>
      </p:pic>
      <p:pic>
        <p:nvPicPr>
          <p:cNvPr id="8" name="Picture 7" descr="University of Wolverhampton Students' Union Impact Report 2014 15 ..."/>
          <p:cNvPicPr/>
          <p:nvPr/>
        </p:nvPicPr>
        <p:blipFill rotWithShape="1">
          <a:blip r:embed="rId4">
            <a:extLst>
              <a:ext uri="{28A0092B-C50C-407E-A947-70E740481C1C}">
                <a14:useLocalDpi xmlns:a14="http://schemas.microsoft.com/office/drawing/2010/main" val="0"/>
              </a:ext>
            </a:extLst>
          </a:blip>
          <a:srcRect l="21154" t="21154" r="19872" b="19231"/>
          <a:stretch/>
        </p:blipFill>
        <p:spPr bwMode="auto">
          <a:xfrm>
            <a:off x="3637568" y="1798084"/>
            <a:ext cx="1435100" cy="1450340"/>
          </a:xfrm>
          <a:prstGeom prst="rect">
            <a:avLst/>
          </a:prstGeom>
          <a:noFill/>
          <a:ln>
            <a:noFill/>
          </a:ln>
          <a:extLst>
            <a:ext uri="{53640926-AAD7-44D8-BBD7-CCE9431645EC}">
              <a14:shadowObscured xmlns:a14="http://schemas.microsoft.com/office/drawing/2010/main"/>
            </a:ext>
          </a:extLst>
        </p:spPr>
      </p:pic>
      <p:pic>
        <p:nvPicPr>
          <p:cNvPr id="9" name="Picture 8" descr="All 92 English football club badges Quiz - By MonsterLeopard"/>
          <p:cNvPicPr/>
          <p:nvPr/>
        </p:nvPicPr>
        <p:blipFill>
          <a:blip r:embed="rId5">
            <a:extLst>
              <a:ext uri="{28A0092B-C50C-407E-A947-70E740481C1C}">
                <a14:useLocalDpi xmlns:a14="http://schemas.microsoft.com/office/drawing/2010/main" val="0"/>
              </a:ext>
            </a:extLst>
          </a:blip>
          <a:srcRect/>
          <a:stretch>
            <a:fillRect/>
          </a:stretch>
        </p:blipFill>
        <p:spPr bwMode="auto">
          <a:xfrm>
            <a:off x="5851149" y="1759984"/>
            <a:ext cx="1247775" cy="1435100"/>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1312862" y="3919794"/>
            <a:ext cx="1432560" cy="1438275"/>
          </a:xfrm>
          <a:prstGeom prst="rect">
            <a:avLst/>
          </a:prstGeom>
        </p:spPr>
      </p:pic>
      <p:pic>
        <p:nvPicPr>
          <p:cNvPr id="11" name="Picture 10"/>
          <p:cNvPicPr/>
          <p:nvPr/>
        </p:nvPicPr>
        <p:blipFill>
          <a:blip r:embed="rId7" cstate="print">
            <a:extLst>
              <a:ext uri="{28A0092B-C50C-407E-A947-70E740481C1C}">
                <a14:useLocalDpi xmlns:a14="http://schemas.microsoft.com/office/drawing/2010/main" val="0"/>
              </a:ext>
            </a:extLst>
          </a:blip>
          <a:stretch>
            <a:fillRect/>
          </a:stretch>
        </p:blipFill>
        <p:spPr>
          <a:xfrm>
            <a:off x="3410238" y="3919794"/>
            <a:ext cx="1889760" cy="1537944"/>
          </a:xfrm>
          <a:prstGeom prst="rect">
            <a:avLst/>
          </a:prstGeom>
        </p:spPr>
      </p:pic>
      <p:pic>
        <p:nvPicPr>
          <p:cNvPr id="12" name="Picture 11" descr="National Trust for Places of Historic Interest or Natural Beauty ..."/>
          <p:cNvPicPr/>
          <p:nvPr/>
        </p:nvPicPr>
        <p:blipFill rotWithShape="1">
          <a:blip r:embed="rId8" cstate="print">
            <a:extLst>
              <a:ext uri="{28A0092B-C50C-407E-A947-70E740481C1C}">
                <a14:useLocalDpi xmlns:a14="http://schemas.microsoft.com/office/drawing/2010/main" val="0"/>
              </a:ext>
            </a:extLst>
          </a:blip>
          <a:srcRect b="34234"/>
          <a:stretch/>
        </p:blipFill>
        <p:spPr bwMode="auto">
          <a:xfrm>
            <a:off x="5770186" y="3919794"/>
            <a:ext cx="1409700" cy="1390650"/>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 xmlns:a16="http://schemas.microsoft.com/office/drawing/2014/main" id="{53B7B010-2BCB-CF42-A555-DC3B463137B3}"/>
              </a:ext>
            </a:extLst>
          </p:cNvPr>
          <p:cNvSpPr txBox="1"/>
          <p:nvPr/>
        </p:nvSpPr>
        <p:spPr>
          <a:xfrm>
            <a:off x="501681" y="339551"/>
            <a:ext cx="3873469" cy="646331"/>
          </a:xfrm>
          <a:prstGeom prst="rect">
            <a:avLst/>
          </a:prstGeom>
          <a:solidFill>
            <a:srgbClr val="3A87C4"/>
          </a:solidFill>
        </p:spPr>
        <p:txBody>
          <a:bodyPr wrap="square" rtlCol="0">
            <a:spAutoFit/>
          </a:bodyPr>
          <a:lstStyle/>
          <a:p>
            <a:r>
              <a:rPr lang="en-GB" sz="3600" b="1" dirty="0" smtClean="0">
                <a:solidFill>
                  <a:schemeClr val="bg1"/>
                </a:solidFill>
              </a:rPr>
              <a:t>OPPORTUNITIES</a:t>
            </a:r>
          </a:p>
        </p:txBody>
      </p:sp>
    </p:spTree>
    <p:extLst>
      <p:ext uri="{BB962C8B-B14F-4D97-AF65-F5344CB8AC3E}">
        <p14:creationId xmlns:p14="http://schemas.microsoft.com/office/powerpoint/2010/main" val="506799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lastonbury Festival | The Official Glastonbury Festival Website"/>
          <p:cNvPicPr/>
          <p:nvPr/>
        </p:nvPicPr>
        <p:blipFill>
          <a:blip r:embed="rId3">
            <a:extLst>
              <a:ext uri="{28A0092B-C50C-407E-A947-70E740481C1C}">
                <a14:useLocalDpi xmlns:a14="http://schemas.microsoft.com/office/drawing/2010/main" val="0"/>
              </a:ext>
            </a:extLst>
          </a:blip>
          <a:srcRect/>
          <a:stretch>
            <a:fillRect/>
          </a:stretch>
        </p:blipFill>
        <p:spPr bwMode="auto">
          <a:xfrm>
            <a:off x="3210204" y="3840439"/>
            <a:ext cx="1839646" cy="1616747"/>
          </a:xfrm>
          <a:prstGeom prst="rect">
            <a:avLst/>
          </a:prstGeom>
          <a:noFill/>
          <a:ln>
            <a:noFill/>
          </a:ln>
        </p:spPr>
      </p:pic>
      <p:pic>
        <p:nvPicPr>
          <p:cNvPr id="18" name="Picture 2" descr="Arsenal Logo | HISTORY &amp; MEANING &amp;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185" y="1677685"/>
            <a:ext cx="2667032" cy="15002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University of Wolverhampton Students' Union Impact Report 2014 15 ..."/>
          <p:cNvPicPr/>
          <p:nvPr/>
        </p:nvPicPr>
        <p:blipFill rotWithShape="1">
          <a:blip r:embed="rId5">
            <a:extLst>
              <a:ext uri="{28A0092B-C50C-407E-A947-70E740481C1C}">
                <a14:useLocalDpi xmlns:a14="http://schemas.microsoft.com/office/drawing/2010/main" val="0"/>
              </a:ext>
            </a:extLst>
          </a:blip>
          <a:srcRect t="9928" r="9978" b="23885"/>
          <a:stretch/>
        </p:blipFill>
        <p:spPr bwMode="auto">
          <a:xfrm>
            <a:off x="3139427" y="1754632"/>
            <a:ext cx="2066434" cy="1358154"/>
          </a:xfrm>
          <a:prstGeom prst="rect">
            <a:avLst/>
          </a:prstGeom>
          <a:noFill/>
          <a:ln>
            <a:noFill/>
          </a:ln>
        </p:spPr>
      </p:pic>
      <p:pic>
        <p:nvPicPr>
          <p:cNvPr id="13" name="Picture 12" descr="British Heart Foundation - Wikipedia"/>
          <p:cNvPicPr/>
          <p:nvPr/>
        </p:nvPicPr>
        <p:blipFill>
          <a:blip r:embed="rId6">
            <a:extLst>
              <a:ext uri="{28A0092B-C50C-407E-A947-70E740481C1C}">
                <a14:useLocalDpi xmlns:a14="http://schemas.microsoft.com/office/drawing/2010/main" val="0"/>
              </a:ext>
            </a:extLst>
          </a:blip>
          <a:srcRect/>
          <a:stretch>
            <a:fillRect/>
          </a:stretch>
        </p:blipFill>
        <p:spPr bwMode="auto">
          <a:xfrm>
            <a:off x="1013988" y="1715785"/>
            <a:ext cx="1630045" cy="1866900"/>
          </a:xfrm>
          <a:prstGeom prst="rect">
            <a:avLst/>
          </a:prstGeom>
          <a:noFill/>
          <a:ln>
            <a:noFill/>
          </a:ln>
        </p:spPr>
      </p:pic>
      <p:pic>
        <p:nvPicPr>
          <p:cNvPr id="15" name="Picture 14" descr="Samaritans – Black Dog Outdoors"/>
          <p:cNvPicPr/>
          <p:nvPr/>
        </p:nvPicPr>
        <p:blipFill>
          <a:blip r:embed="rId7">
            <a:extLst>
              <a:ext uri="{28A0092B-C50C-407E-A947-70E740481C1C}">
                <a14:useLocalDpi xmlns:a14="http://schemas.microsoft.com/office/drawing/2010/main" val="0"/>
              </a:ext>
            </a:extLst>
          </a:blip>
          <a:srcRect/>
          <a:stretch>
            <a:fillRect/>
          </a:stretch>
        </p:blipFill>
        <p:spPr bwMode="auto">
          <a:xfrm>
            <a:off x="1142417" y="3825113"/>
            <a:ext cx="1441670" cy="1403032"/>
          </a:xfrm>
          <a:prstGeom prst="rect">
            <a:avLst/>
          </a:prstGeom>
          <a:noFill/>
          <a:ln>
            <a:noFill/>
          </a:ln>
        </p:spPr>
      </p:pic>
      <p:pic>
        <p:nvPicPr>
          <p:cNvPr id="16" name="Picture 15" descr="National Trust for Places of Historic Interest or Natural Beauty ..."/>
          <p:cNvPicPr/>
          <p:nvPr/>
        </p:nvPicPr>
        <p:blipFill>
          <a:blip r:embed="rId8">
            <a:extLst>
              <a:ext uri="{28A0092B-C50C-407E-A947-70E740481C1C}">
                <a14:useLocalDpi xmlns:a14="http://schemas.microsoft.com/office/drawing/2010/main" val="0"/>
              </a:ext>
            </a:extLst>
          </a:blip>
          <a:srcRect/>
          <a:stretch>
            <a:fillRect/>
          </a:stretch>
        </p:blipFill>
        <p:spPr bwMode="auto">
          <a:xfrm>
            <a:off x="5780848" y="3879317"/>
            <a:ext cx="1105973" cy="1506021"/>
          </a:xfrm>
          <a:prstGeom prst="rect">
            <a:avLst/>
          </a:prstGeom>
          <a:noFill/>
          <a:ln>
            <a:noFill/>
          </a:ln>
        </p:spPr>
      </p:pic>
      <p:sp>
        <p:nvSpPr>
          <p:cNvPr id="9" name="TextBox 8">
            <a:extLst>
              <a:ext uri="{FF2B5EF4-FFF2-40B4-BE49-F238E27FC236}">
                <a16:creationId xmlns="" xmlns:a16="http://schemas.microsoft.com/office/drawing/2014/main" id="{53B7B010-2BCB-CF42-A555-DC3B463137B3}"/>
              </a:ext>
            </a:extLst>
          </p:cNvPr>
          <p:cNvSpPr txBox="1"/>
          <p:nvPr/>
        </p:nvSpPr>
        <p:spPr>
          <a:xfrm>
            <a:off x="501681" y="339551"/>
            <a:ext cx="3873469" cy="646331"/>
          </a:xfrm>
          <a:prstGeom prst="rect">
            <a:avLst/>
          </a:prstGeom>
          <a:solidFill>
            <a:srgbClr val="3A87C4"/>
          </a:solidFill>
        </p:spPr>
        <p:txBody>
          <a:bodyPr wrap="square" rtlCol="0">
            <a:spAutoFit/>
          </a:bodyPr>
          <a:lstStyle/>
          <a:p>
            <a:r>
              <a:rPr lang="en-GB" sz="3600" b="1" dirty="0" smtClean="0">
                <a:solidFill>
                  <a:schemeClr val="bg1"/>
                </a:solidFill>
              </a:rPr>
              <a:t>OPPORTUNITIES</a:t>
            </a:r>
          </a:p>
        </p:txBody>
      </p:sp>
    </p:spTree>
    <p:extLst>
      <p:ext uri="{BB962C8B-B14F-4D97-AF65-F5344CB8AC3E}">
        <p14:creationId xmlns:p14="http://schemas.microsoft.com/office/powerpoint/2010/main" val="23673279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028" y="1701197"/>
            <a:ext cx="11520901" cy="3862596"/>
          </a:xfrm>
          <a:prstGeom prst="rect">
            <a:avLst/>
          </a:prstGeom>
          <a:solidFill>
            <a:schemeClr val="bg1"/>
          </a:solidFill>
        </p:spPr>
        <p:txBody>
          <a:bodyPr wrap="square" rtlCol="0">
            <a:spAutoFit/>
          </a:bodyPr>
          <a:lstStyle/>
          <a:p>
            <a:pPr algn="ctr"/>
            <a:r>
              <a:rPr lang="en-GB" sz="3500" i="1" dirty="0" smtClean="0">
                <a:solidFill>
                  <a:srgbClr val="162D56"/>
                </a:solidFill>
              </a:rPr>
              <a:t>“Transferable </a:t>
            </a:r>
            <a:r>
              <a:rPr lang="en-GB" sz="3500" i="1" dirty="0">
                <a:solidFill>
                  <a:srgbClr val="162D56"/>
                </a:solidFill>
              </a:rPr>
              <a:t>skills are a </a:t>
            </a:r>
            <a:r>
              <a:rPr lang="en-GB" sz="3500" b="1" i="1" dirty="0">
                <a:solidFill>
                  <a:srgbClr val="162D56"/>
                </a:solidFill>
              </a:rPr>
              <a:t>core set of skills and abilities</a:t>
            </a:r>
            <a:r>
              <a:rPr lang="en-GB" sz="3500" i="1" dirty="0">
                <a:solidFill>
                  <a:srgbClr val="162D56"/>
                </a:solidFill>
              </a:rPr>
              <a:t>, which can be </a:t>
            </a:r>
            <a:r>
              <a:rPr lang="en-GB" sz="3500" b="1" i="1" dirty="0">
                <a:solidFill>
                  <a:srgbClr val="162D56"/>
                </a:solidFill>
              </a:rPr>
              <a:t>applied</a:t>
            </a:r>
            <a:r>
              <a:rPr lang="en-GB" sz="3500" i="1" dirty="0">
                <a:solidFill>
                  <a:srgbClr val="162D56"/>
                </a:solidFill>
              </a:rPr>
              <a:t> to a wide range of different jobs and industries</a:t>
            </a:r>
            <a:r>
              <a:rPr lang="en-GB" sz="3500" i="1" dirty="0" smtClean="0">
                <a:solidFill>
                  <a:srgbClr val="162D56"/>
                </a:solidFill>
              </a:rPr>
              <a:t>.</a:t>
            </a:r>
          </a:p>
          <a:p>
            <a:pPr algn="ctr"/>
            <a:endParaRPr lang="en-GB" sz="3500" i="1" dirty="0">
              <a:solidFill>
                <a:srgbClr val="162D56"/>
              </a:solidFill>
            </a:endParaRPr>
          </a:p>
          <a:p>
            <a:pPr algn="ctr"/>
            <a:r>
              <a:rPr lang="en-GB" sz="3500" i="1" dirty="0">
                <a:solidFill>
                  <a:srgbClr val="162D56"/>
                </a:solidFill>
              </a:rPr>
              <a:t>They’re usually picked up over time, and </a:t>
            </a:r>
            <a:r>
              <a:rPr lang="en-GB" sz="3500" b="1" i="1" dirty="0">
                <a:solidFill>
                  <a:srgbClr val="162D56"/>
                </a:solidFill>
              </a:rPr>
              <a:t>can be gained </a:t>
            </a:r>
            <a:r>
              <a:rPr lang="en-GB" sz="3500" i="1" dirty="0">
                <a:solidFill>
                  <a:srgbClr val="162D56"/>
                </a:solidFill>
              </a:rPr>
              <a:t>from previous positions, charity or voluntary work, your hobbies, or even just at home</a:t>
            </a:r>
            <a:r>
              <a:rPr lang="en-GB" sz="3500" i="1" dirty="0" smtClean="0">
                <a:solidFill>
                  <a:srgbClr val="162D56"/>
                </a:solidFill>
              </a:rPr>
              <a:t>.”</a:t>
            </a:r>
            <a:endParaRPr lang="en-GB" sz="3500" i="1" dirty="0">
              <a:solidFill>
                <a:srgbClr val="162D56"/>
              </a:solidFill>
            </a:endParaRPr>
          </a:p>
        </p:txBody>
      </p:sp>
      <p:sp>
        <p:nvSpPr>
          <p:cNvPr id="5" name="TextBox 4">
            <a:extLst>
              <a:ext uri="{FF2B5EF4-FFF2-40B4-BE49-F238E27FC236}">
                <a16:creationId xmlns="" xmlns:a16="http://schemas.microsoft.com/office/drawing/2014/main" id="{53B7B010-2BCB-CF42-A555-DC3B463137B3}"/>
              </a:ext>
            </a:extLst>
          </p:cNvPr>
          <p:cNvSpPr txBox="1"/>
          <p:nvPr/>
        </p:nvSpPr>
        <p:spPr>
          <a:xfrm>
            <a:off x="501681" y="339551"/>
            <a:ext cx="7664124" cy="646331"/>
          </a:xfrm>
          <a:prstGeom prst="rect">
            <a:avLst/>
          </a:prstGeom>
          <a:solidFill>
            <a:srgbClr val="162D56"/>
          </a:solidFill>
        </p:spPr>
        <p:txBody>
          <a:bodyPr wrap="square" rtlCol="0">
            <a:spAutoFit/>
          </a:bodyPr>
          <a:lstStyle/>
          <a:p>
            <a:r>
              <a:rPr lang="en-GB" sz="3600" b="1" dirty="0" smtClean="0">
                <a:solidFill>
                  <a:schemeClr val="bg1"/>
                </a:solidFill>
              </a:rPr>
              <a:t>WHAT IS A TRANSFERABLE SKILL?</a:t>
            </a:r>
          </a:p>
        </p:txBody>
      </p:sp>
    </p:spTree>
    <p:extLst>
      <p:ext uri="{BB962C8B-B14F-4D97-AF65-F5344CB8AC3E}">
        <p14:creationId xmlns:p14="http://schemas.microsoft.com/office/powerpoint/2010/main" val="31619974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680" y="1339027"/>
            <a:ext cx="7673056" cy="1169551"/>
          </a:xfrm>
          <a:prstGeom prst="rect">
            <a:avLst/>
          </a:prstGeom>
          <a:noFill/>
        </p:spPr>
        <p:txBody>
          <a:bodyPr wrap="square" rtlCol="0">
            <a:spAutoFit/>
          </a:bodyPr>
          <a:lstStyle/>
          <a:p>
            <a:pPr marL="457200" indent="-457200">
              <a:buBlip>
                <a:blip r:embed="rId3"/>
              </a:buBlip>
            </a:pPr>
            <a:r>
              <a:rPr lang="en-GB" sz="3500" dirty="0" smtClean="0">
                <a:solidFill>
                  <a:srgbClr val="162D56"/>
                </a:solidFill>
              </a:rPr>
              <a:t>Fill </a:t>
            </a:r>
            <a:r>
              <a:rPr lang="en-GB" sz="3500" dirty="0">
                <a:solidFill>
                  <a:srgbClr val="162D56"/>
                </a:solidFill>
              </a:rPr>
              <a:t>in the sheets with your </a:t>
            </a:r>
            <a:r>
              <a:rPr lang="en-GB" sz="3500" dirty="0" smtClean="0">
                <a:solidFill>
                  <a:srgbClr val="162D56"/>
                </a:solidFill>
              </a:rPr>
              <a:t>skills! </a:t>
            </a:r>
          </a:p>
          <a:p>
            <a:pPr marL="457200" indent="-457200">
              <a:buBlip>
                <a:blip r:embed="rId3"/>
              </a:buBlip>
            </a:pPr>
            <a:endParaRPr lang="en-GB" sz="3500" dirty="0" smtClean="0">
              <a:solidFill>
                <a:srgbClr val="162D56"/>
              </a:solidFill>
            </a:endParaRPr>
          </a:p>
        </p:txBody>
      </p:sp>
      <p:sp>
        <p:nvSpPr>
          <p:cNvPr id="6" name="TextBox 5">
            <a:extLst>
              <a:ext uri="{FF2B5EF4-FFF2-40B4-BE49-F238E27FC236}">
                <a16:creationId xmlns="" xmlns:a16="http://schemas.microsoft.com/office/drawing/2014/main" id="{53B7B010-2BCB-CF42-A555-DC3B463137B3}"/>
              </a:ext>
            </a:extLst>
          </p:cNvPr>
          <p:cNvSpPr txBox="1"/>
          <p:nvPr/>
        </p:nvSpPr>
        <p:spPr>
          <a:xfrm>
            <a:off x="501681" y="339551"/>
            <a:ext cx="6898579" cy="646331"/>
          </a:xfrm>
          <a:prstGeom prst="rect">
            <a:avLst/>
          </a:prstGeom>
          <a:solidFill>
            <a:srgbClr val="162D56"/>
          </a:solidFill>
        </p:spPr>
        <p:txBody>
          <a:bodyPr wrap="square" rtlCol="0">
            <a:spAutoFit/>
          </a:bodyPr>
          <a:lstStyle/>
          <a:p>
            <a:r>
              <a:rPr lang="en-GB" sz="3600" b="1" dirty="0" smtClean="0">
                <a:solidFill>
                  <a:schemeClr val="bg1"/>
                </a:solidFill>
              </a:rPr>
              <a:t>TRANSFERABLE SKILLS CHECK</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6649">
            <a:off x="3466472" y="2432793"/>
            <a:ext cx="2802160" cy="3541038"/>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30350">
            <a:off x="5654409" y="2432793"/>
            <a:ext cx="2802160" cy="3541038"/>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0420769"/>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680" y="1828125"/>
            <a:ext cx="7673056" cy="2785378"/>
          </a:xfrm>
          <a:prstGeom prst="rect">
            <a:avLst/>
          </a:prstGeom>
          <a:noFill/>
        </p:spPr>
        <p:txBody>
          <a:bodyPr wrap="square" rtlCol="0">
            <a:spAutoFit/>
          </a:bodyPr>
          <a:lstStyle/>
          <a:p>
            <a:pPr marL="457200" indent="-457200">
              <a:buBlip>
                <a:blip r:embed="rId3"/>
              </a:buBlip>
            </a:pPr>
            <a:r>
              <a:rPr lang="en-GB" sz="3500" dirty="0" smtClean="0">
                <a:solidFill>
                  <a:srgbClr val="162D56"/>
                </a:solidFill>
              </a:rPr>
              <a:t>Think about which career you want to pursue… </a:t>
            </a:r>
          </a:p>
          <a:p>
            <a:pPr marL="457200" indent="-457200">
              <a:buBlip>
                <a:blip r:embed="rId3"/>
              </a:buBlip>
            </a:pPr>
            <a:endParaRPr lang="en-GB" sz="3500" dirty="0">
              <a:solidFill>
                <a:srgbClr val="162D56"/>
              </a:solidFill>
            </a:endParaRPr>
          </a:p>
          <a:p>
            <a:pPr marL="457200" indent="-457200">
              <a:buBlip>
                <a:blip r:embed="rId3"/>
              </a:buBlip>
            </a:pPr>
            <a:r>
              <a:rPr lang="en-GB" sz="3500" dirty="0" smtClean="0">
                <a:solidFill>
                  <a:srgbClr val="162D56"/>
                </a:solidFill>
              </a:rPr>
              <a:t>Highlight which transferable skills would be utilised in that job.</a:t>
            </a:r>
          </a:p>
        </p:txBody>
      </p:sp>
      <p:sp>
        <p:nvSpPr>
          <p:cNvPr id="5" name="TextBox 4">
            <a:extLst>
              <a:ext uri="{FF2B5EF4-FFF2-40B4-BE49-F238E27FC236}">
                <a16:creationId xmlns="" xmlns:a16="http://schemas.microsoft.com/office/drawing/2014/main" id="{53B7B010-2BCB-CF42-A555-DC3B463137B3}"/>
              </a:ext>
            </a:extLst>
          </p:cNvPr>
          <p:cNvSpPr txBox="1"/>
          <p:nvPr/>
        </p:nvSpPr>
        <p:spPr>
          <a:xfrm>
            <a:off x="501681" y="339551"/>
            <a:ext cx="8312710" cy="646331"/>
          </a:xfrm>
          <a:prstGeom prst="rect">
            <a:avLst/>
          </a:prstGeom>
          <a:solidFill>
            <a:srgbClr val="162D56"/>
          </a:solidFill>
        </p:spPr>
        <p:txBody>
          <a:bodyPr wrap="square" rtlCol="0">
            <a:spAutoFit/>
          </a:bodyPr>
          <a:lstStyle/>
          <a:p>
            <a:r>
              <a:rPr lang="en-GB" sz="3600" b="1" dirty="0" smtClean="0">
                <a:solidFill>
                  <a:schemeClr val="bg1"/>
                </a:solidFill>
              </a:rPr>
              <a:t>WHAT CAREER DO YOU WANT TO DO?</a:t>
            </a:r>
          </a:p>
        </p:txBody>
      </p:sp>
    </p:spTree>
    <p:extLst>
      <p:ext uri="{BB962C8B-B14F-4D97-AF65-F5344CB8AC3E}">
        <p14:creationId xmlns:p14="http://schemas.microsoft.com/office/powerpoint/2010/main" val="12557500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681" y="1549023"/>
            <a:ext cx="11074624" cy="3862596"/>
          </a:xfrm>
          <a:prstGeom prst="rect">
            <a:avLst/>
          </a:prstGeom>
          <a:noFill/>
        </p:spPr>
        <p:txBody>
          <a:bodyPr wrap="square" rtlCol="0">
            <a:spAutoFit/>
          </a:bodyPr>
          <a:lstStyle/>
          <a:p>
            <a:pPr marL="457200" indent="-457200">
              <a:buBlip>
                <a:blip r:embed="rId3"/>
              </a:buBlip>
            </a:pPr>
            <a:r>
              <a:rPr lang="en-GB" sz="3500" dirty="0" smtClean="0">
                <a:solidFill>
                  <a:srgbClr val="162D56"/>
                </a:solidFill>
              </a:rPr>
              <a:t>Volunteered at an event </a:t>
            </a:r>
            <a:r>
              <a:rPr lang="en-GB" sz="3500" dirty="0" smtClean="0">
                <a:solidFill>
                  <a:srgbClr val="162D56"/>
                </a:solidFill>
                <a:sym typeface="Wingdings" panose="05000000000000000000" pitchFamily="2" charset="2"/>
              </a:rPr>
              <a:t> </a:t>
            </a:r>
            <a:r>
              <a:rPr lang="en-GB" sz="3500" b="1" dirty="0" smtClean="0">
                <a:solidFill>
                  <a:srgbClr val="7030A0"/>
                </a:solidFill>
              </a:rPr>
              <a:t>Communication</a:t>
            </a:r>
          </a:p>
          <a:p>
            <a:pPr marL="457200" indent="-457200">
              <a:buBlip>
                <a:blip r:embed="rId3"/>
              </a:buBlip>
            </a:pPr>
            <a:endParaRPr lang="en-GB" sz="3500" dirty="0">
              <a:solidFill>
                <a:srgbClr val="162D56"/>
              </a:solidFill>
            </a:endParaRPr>
          </a:p>
          <a:p>
            <a:pPr marL="457200" indent="-457200">
              <a:buBlip>
                <a:blip r:embed="rId3"/>
              </a:buBlip>
            </a:pPr>
            <a:r>
              <a:rPr lang="en-GB" sz="3500" dirty="0" smtClean="0">
                <a:solidFill>
                  <a:srgbClr val="162D56"/>
                </a:solidFill>
              </a:rPr>
              <a:t>Worked in a group </a:t>
            </a:r>
            <a:r>
              <a:rPr lang="en-GB" sz="3500" dirty="0" smtClean="0">
                <a:solidFill>
                  <a:srgbClr val="162D56"/>
                </a:solidFill>
                <a:sym typeface="Wingdings" panose="05000000000000000000" pitchFamily="2" charset="2"/>
              </a:rPr>
              <a:t> </a:t>
            </a:r>
            <a:r>
              <a:rPr lang="en-GB" sz="3500" b="1" dirty="0" smtClean="0">
                <a:solidFill>
                  <a:srgbClr val="00B050"/>
                </a:solidFill>
              </a:rPr>
              <a:t>Team work</a:t>
            </a:r>
          </a:p>
          <a:p>
            <a:pPr marL="457200" indent="-457200">
              <a:buBlip>
                <a:blip r:embed="rId3"/>
              </a:buBlip>
            </a:pPr>
            <a:endParaRPr lang="en-GB" sz="3500" dirty="0">
              <a:solidFill>
                <a:srgbClr val="162D56"/>
              </a:solidFill>
            </a:endParaRPr>
          </a:p>
          <a:p>
            <a:pPr marL="457200" indent="-457200">
              <a:buBlip>
                <a:blip r:embed="rId3"/>
              </a:buBlip>
            </a:pPr>
            <a:r>
              <a:rPr lang="en-GB" sz="3500" dirty="0" smtClean="0">
                <a:solidFill>
                  <a:srgbClr val="162D56"/>
                </a:solidFill>
              </a:rPr>
              <a:t>Finished a computer game </a:t>
            </a:r>
            <a:r>
              <a:rPr lang="en-GB" sz="3500" dirty="0" smtClean="0">
                <a:solidFill>
                  <a:srgbClr val="162D56"/>
                </a:solidFill>
                <a:sym typeface="Wingdings" panose="05000000000000000000" pitchFamily="2" charset="2"/>
              </a:rPr>
              <a:t> </a:t>
            </a:r>
            <a:r>
              <a:rPr lang="en-GB" sz="3500" b="1" dirty="0" smtClean="0">
                <a:solidFill>
                  <a:srgbClr val="FF0000"/>
                </a:solidFill>
              </a:rPr>
              <a:t>Problem Solving</a:t>
            </a:r>
          </a:p>
          <a:p>
            <a:pPr marL="457200" indent="-457200">
              <a:buBlip>
                <a:blip r:embed="rId3"/>
              </a:buBlip>
            </a:pPr>
            <a:endParaRPr lang="en-GB" sz="3500" dirty="0">
              <a:solidFill>
                <a:srgbClr val="162D56"/>
              </a:solidFill>
            </a:endParaRPr>
          </a:p>
          <a:p>
            <a:pPr marL="457200" indent="-457200">
              <a:buBlip>
                <a:blip r:embed="rId3"/>
              </a:buBlip>
            </a:pPr>
            <a:r>
              <a:rPr lang="en-GB" sz="3500" dirty="0" smtClean="0">
                <a:solidFill>
                  <a:srgbClr val="162D56"/>
                </a:solidFill>
              </a:rPr>
              <a:t>Fixing things/DIY </a:t>
            </a:r>
            <a:r>
              <a:rPr lang="en-GB" sz="3500" dirty="0" smtClean="0">
                <a:solidFill>
                  <a:srgbClr val="162D56"/>
                </a:solidFill>
                <a:sym typeface="Wingdings" panose="05000000000000000000" pitchFamily="2" charset="2"/>
              </a:rPr>
              <a:t> </a:t>
            </a:r>
            <a:r>
              <a:rPr lang="en-GB" sz="3500" b="1" dirty="0" smtClean="0">
                <a:solidFill>
                  <a:srgbClr val="FF33CC"/>
                </a:solidFill>
              </a:rPr>
              <a:t>Creativity</a:t>
            </a:r>
            <a:endParaRPr lang="en-GB" sz="3500" dirty="0">
              <a:solidFill>
                <a:srgbClr val="FF33CC"/>
              </a:solidFill>
            </a:endParaRPr>
          </a:p>
        </p:txBody>
      </p:sp>
      <p:sp>
        <p:nvSpPr>
          <p:cNvPr id="6" name="TextBox 5">
            <a:extLst>
              <a:ext uri="{FF2B5EF4-FFF2-40B4-BE49-F238E27FC236}">
                <a16:creationId xmlns="" xmlns:a16="http://schemas.microsoft.com/office/drawing/2014/main" id="{53B7B010-2BCB-CF42-A555-DC3B463137B3}"/>
              </a:ext>
            </a:extLst>
          </p:cNvPr>
          <p:cNvSpPr txBox="1"/>
          <p:nvPr/>
        </p:nvSpPr>
        <p:spPr>
          <a:xfrm>
            <a:off x="501681" y="339551"/>
            <a:ext cx="6198057" cy="646331"/>
          </a:xfrm>
          <a:prstGeom prst="rect">
            <a:avLst/>
          </a:prstGeom>
          <a:solidFill>
            <a:srgbClr val="162D56"/>
          </a:solidFill>
        </p:spPr>
        <p:txBody>
          <a:bodyPr wrap="square" rtlCol="0">
            <a:spAutoFit/>
          </a:bodyPr>
          <a:lstStyle/>
          <a:p>
            <a:r>
              <a:rPr lang="en-GB" sz="3600" b="1" dirty="0" smtClean="0">
                <a:solidFill>
                  <a:schemeClr val="bg1"/>
                </a:solidFill>
              </a:rPr>
              <a:t>MY TRANSFERABLE SKILLS</a:t>
            </a:r>
          </a:p>
        </p:txBody>
      </p:sp>
    </p:spTree>
    <p:extLst>
      <p:ext uri="{BB962C8B-B14F-4D97-AF65-F5344CB8AC3E}">
        <p14:creationId xmlns:p14="http://schemas.microsoft.com/office/powerpoint/2010/main" val="17355275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1718482"/>
            <a:ext cx="10030854" cy="2862322"/>
          </a:xfrm>
          <a:prstGeom prst="rect">
            <a:avLst/>
          </a:prstGeom>
        </p:spPr>
        <p:txBody>
          <a:bodyPr wrap="square">
            <a:spAutoFit/>
          </a:bodyPr>
          <a:lstStyle/>
          <a:p>
            <a:pPr marL="628650" indent="-628650">
              <a:buBlip>
                <a:blip r:embed="rId3"/>
              </a:buBlip>
            </a:pPr>
            <a:r>
              <a:rPr lang="en-GB" sz="3600" dirty="0" smtClean="0">
                <a:solidFill>
                  <a:srgbClr val="162D56"/>
                </a:solidFill>
              </a:rPr>
              <a:t>Who </a:t>
            </a:r>
            <a:r>
              <a:rPr lang="en-GB" sz="3600" dirty="0">
                <a:solidFill>
                  <a:srgbClr val="162D56"/>
                </a:solidFill>
              </a:rPr>
              <a:t>can remember the types of learning at university</a:t>
            </a:r>
            <a:r>
              <a:rPr lang="en-GB" sz="3600" dirty="0" smtClean="0">
                <a:solidFill>
                  <a:srgbClr val="162D56"/>
                </a:solidFill>
              </a:rPr>
              <a:t>?</a:t>
            </a:r>
          </a:p>
          <a:p>
            <a:pPr marL="628650" indent="-628650">
              <a:buBlip>
                <a:blip r:embed="rId3"/>
              </a:buBlip>
            </a:pPr>
            <a:endParaRPr lang="en-GB" sz="3600" dirty="0">
              <a:solidFill>
                <a:srgbClr val="162D56"/>
              </a:solidFill>
            </a:endParaRPr>
          </a:p>
          <a:p>
            <a:pPr marL="628650" indent="-628650">
              <a:buBlip>
                <a:blip r:embed="rId3"/>
              </a:buBlip>
            </a:pPr>
            <a:r>
              <a:rPr lang="en-GB" sz="3600" dirty="0" smtClean="0">
                <a:solidFill>
                  <a:srgbClr val="162D56"/>
                </a:solidFill>
              </a:rPr>
              <a:t>What </a:t>
            </a:r>
            <a:r>
              <a:rPr lang="en-GB" sz="3600" dirty="0">
                <a:solidFill>
                  <a:srgbClr val="162D56"/>
                </a:solidFill>
              </a:rPr>
              <a:t>did you decide was your preferred </a:t>
            </a:r>
            <a:r>
              <a:rPr lang="en-GB" sz="3600" dirty="0" smtClean="0">
                <a:solidFill>
                  <a:srgbClr val="162D56"/>
                </a:solidFill>
              </a:rPr>
              <a:t>university learning style?</a:t>
            </a:r>
            <a:endParaRPr lang="en-GB" sz="3600" dirty="0">
              <a:solidFill>
                <a:srgbClr val="162D56"/>
              </a:solidFill>
            </a:endParaRPr>
          </a:p>
        </p:txBody>
      </p:sp>
      <p:sp>
        <p:nvSpPr>
          <p:cNvPr id="5" name="TextBox 4">
            <a:extLst>
              <a:ext uri="{FF2B5EF4-FFF2-40B4-BE49-F238E27FC236}">
                <a16:creationId xmlns="" xmlns:a16="http://schemas.microsoft.com/office/drawing/2014/main" id="{53B7B010-2BCB-CF42-A555-DC3B463137B3}"/>
              </a:ext>
            </a:extLst>
          </p:cNvPr>
          <p:cNvSpPr txBox="1"/>
          <p:nvPr/>
        </p:nvSpPr>
        <p:spPr>
          <a:xfrm>
            <a:off x="501680" y="339551"/>
            <a:ext cx="2337213" cy="646331"/>
          </a:xfrm>
          <a:prstGeom prst="rect">
            <a:avLst/>
          </a:prstGeom>
          <a:solidFill>
            <a:srgbClr val="1D7CC7"/>
          </a:solidFill>
        </p:spPr>
        <p:txBody>
          <a:bodyPr wrap="square" rtlCol="0">
            <a:spAutoFit/>
          </a:bodyPr>
          <a:lstStyle/>
          <a:p>
            <a:r>
              <a:rPr lang="en-GB" sz="3600" b="1" dirty="0" smtClean="0">
                <a:solidFill>
                  <a:schemeClr val="bg1"/>
                </a:solidFill>
              </a:rPr>
              <a:t>CHECK IN</a:t>
            </a:r>
          </a:p>
        </p:txBody>
      </p:sp>
    </p:spTree>
    <p:extLst>
      <p:ext uri="{BB962C8B-B14F-4D97-AF65-F5344CB8AC3E}">
        <p14:creationId xmlns:p14="http://schemas.microsoft.com/office/powerpoint/2010/main" val="1205035523"/>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680" y="1512654"/>
            <a:ext cx="10105360" cy="630942"/>
          </a:xfrm>
          <a:prstGeom prst="rect">
            <a:avLst/>
          </a:prstGeom>
          <a:noFill/>
        </p:spPr>
        <p:txBody>
          <a:bodyPr wrap="square" rtlCol="0">
            <a:spAutoFit/>
          </a:bodyPr>
          <a:lstStyle/>
          <a:p>
            <a:pPr marL="457200" indent="-457200">
              <a:buBlip>
                <a:blip r:embed="rId3"/>
              </a:buBlip>
            </a:pPr>
            <a:r>
              <a:rPr lang="en-GB" sz="3500" dirty="0">
                <a:solidFill>
                  <a:srgbClr val="162D56"/>
                </a:solidFill>
              </a:rPr>
              <a:t>T</a:t>
            </a:r>
            <a:r>
              <a:rPr lang="en-GB" sz="3500" dirty="0" smtClean="0">
                <a:solidFill>
                  <a:srgbClr val="162D56"/>
                </a:solidFill>
              </a:rPr>
              <a:t>hink </a:t>
            </a:r>
            <a:r>
              <a:rPr lang="en-GB" sz="3500" dirty="0">
                <a:solidFill>
                  <a:srgbClr val="162D56"/>
                </a:solidFill>
              </a:rPr>
              <a:t>of 3 careers/jobs that interest </a:t>
            </a:r>
            <a:r>
              <a:rPr lang="en-GB" sz="3500" dirty="0" smtClean="0">
                <a:solidFill>
                  <a:srgbClr val="162D56"/>
                </a:solidFill>
              </a:rPr>
              <a:t>you</a:t>
            </a:r>
            <a:endParaRPr lang="en-GB" sz="3500" dirty="0">
              <a:solidFill>
                <a:srgbClr val="162D56"/>
              </a:solidFill>
            </a:endParaRPr>
          </a:p>
        </p:txBody>
      </p:sp>
      <p:pic>
        <p:nvPicPr>
          <p:cNvPr id="2050" name="Picture 2" descr="Careers | Cloudchip Technologies Pvt L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73" y="2664431"/>
            <a:ext cx="6520912" cy="28146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53B7B010-2BCB-CF42-A555-DC3B463137B3}"/>
              </a:ext>
            </a:extLst>
          </p:cNvPr>
          <p:cNvSpPr txBox="1"/>
          <p:nvPr/>
        </p:nvSpPr>
        <p:spPr>
          <a:xfrm>
            <a:off x="501681" y="339551"/>
            <a:ext cx="5605205" cy="646331"/>
          </a:xfrm>
          <a:prstGeom prst="rect">
            <a:avLst/>
          </a:prstGeom>
          <a:solidFill>
            <a:srgbClr val="162D56"/>
          </a:solidFill>
        </p:spPr>
        <p:txBody>
          <a:bodyPr wrap="square" rtlCol="0">
            <a:spAutoFit/>
          </a:bodyPr>
          <a:lstStyle/>
          <a:p>
            <a:r>
              <a:rPr lang="en-GB" sz="3600" b="1" dirty="0">
                <a:solidFill>
                  <a:schemeClr val="bg1"/>
                </a:solidFill>
              </a:rPr>
              <a:t>INDEPENDENT ACTIVITY</a:t>
            </a:r>
            <a:endParaRPr lang="en-GB" sz="3600" b="1" dirty="0" smtClean="0">
              <a:solidFill>
                <a:schemeClr val="bg1"/>
              </a:solidFill>
            </a:endParaRPr>
          </a:p>
        </p:txBody>
      </p:sp>
    </p:spTree>
    <p:extLst>
      <p:ext uri="{BB962C8B-B14F-4D97-AF65-F5344CB8AC3E}">
        <p14:creationId xmlns:p14="http://schemas.microsoft.com/office/powerpoint/2010/main" val="922054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email">
                <a:clrChange>
                  <a:clrFrom>
                    <a:srgbClr val="EEEEEE"/>
                  </a:clrFrom>
                  <a:clrTo>
                    <a:srgbClr val="EEEEEE">
                      <a:alpha val="0"/>
                    </a:srgbClr>
                  </a:clrTo>
                </a:clrChange>
                <a:extLst>
                  <a:ext uri="{28A0092B-C50C-407E-A947-70E740481C1C}">
                    <a14:useLocalDpi xmlns:a14="http://schemas.microsoft.com/office/drawing/2010/main" val="0"/>
                  </a:ext>
                </a:extLst>
              </a:blip>
              <a:srcRect/>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smtClean="0">
                  <a:solidFill>
                    <a:schemeClr val="bg1"/>
                  </a:solidFill>
                  <a:latin typeface="Roboto" panose="02000000000000000000" pitchFamily="2" charset="0"/>
                  <a:ea typeface="Roboto" panose="02000000000000000000" pitchFamily="2" charset="0"/>
                  <a:cs typeface="Roboto" panose="02000000000000000000" pitchFamily="2" charset="0"/>
                </a:rPr>
                <a:t>@aspiretohe</a:t>
              </a:r>
              <a:endParaRPr lang="en-GB" sz="28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507793220"/>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Box 5">
            <a:extLst>
              <a:ext uri="{FF2B5EF4-FFF2-40B4-BE49-F238E27FC236}">
                <a16:creationId xmlns="" xmlns:a16="http://schemas.microsoft.com/office/drawing/2014/main" id="{6E04E3B0-53F7-E143-9D48-418DC58E3E37}"/>
              </a:ext>
            </a:extLst>
          </p:cNvPr>
          <p:cNvGraphicFramePr/>
          <p:nvPr>
            <p:extLst>
              <p:ext uri="{D42A27DB-BD31-4B8C-83A1-F6EECF244321}">
                <p14:modId xmlns:p14="http://schemas.microsoft.com/office/powerpoint/2010/main" val="2212380082"/>
              </p:ext>
            </p:extLst>
          </p:nvPr>
        </p:nvGraphicFramePr>
        <p:xfrm>
          <a:off x="838200" y="1668309"/>
          <a:ext cx="10515600" cy="370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 xmlns:a16="http://schemas.microsoft.com/office/drawing/2014/main" id="{53B7B010-2BCB-CF42-A555-DC3B463137B3}"/>
              </a:ext>
            </a:extLst>
          </p:cNvPr>
          <p:cNvSpPr txBox="1"/>
          <p:nvPr/>
        </p:nvSpPr>
        <p:spPr>
          <a:xfrm>
            <a:off x="501680" y="339551"/>
            <a:ext cx="5044877" cy="646331"/>
          </a:xfrm>
          <a:prstGeom prst="rect">
            <a:avLst/>
          </a:prstGeom>
          <a:solidFill>
            <a:srgbClr val="1D7CC7"/>
          </a:solidFill>
        </p:spPr>
        <p:txBody>
          <a:bodyPr wrap="square" rtlCol="0">
            <a:spAutoFit/>
          </a:bodyPr>
          <a:lstStyle/>
          <a:p>
            <a:r>
              <a:rPr lang="en-GB" sz="3600" b="1" dirty="0" smtClean="0">
                <a:solidFill>
                  <a:schemeClr val="bg1"/>
                </a:solidFill>
              </a:rPr>
              <a:t>TODAY’S OBJECTIVES:</a:t>
            </a:r>
          </a:p>
        </p:txBody>
      </p:sp>
    </p:spTree>
    <p:extLst>
      <p:ext uri="{BB962C8B-B14F-4D97-AF65-F5344CB8AC3E}">
        <p14:creationId xmlns:p14="http://schemas.microsoft.com/office/powerpoint/2010/main" val="4279345732"/>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quiz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277" y="985882"/>
            <a:ext cx="5425432" cy="5425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53B7B010-2BCB-CF42-A555-DC3B463137B3}"/>
              </a:ext>
            </a:extLst>
          </p:cNvPr>
          <p:cNvSpPr txBox="1"/>
          <p:nvPr/>
        </p:nvSpPr>
        <p:spPr>
          <a:xfrm>
            <a:off x="501680" y="339551"/>
            <a:ext cx="7835497" cy="646331"/>
          </a:xfrm>
          <a:prstGeom prst="rect">
            <a:avLst/>
          </a:prstGeom>
          <a:solidFill>
            <a:srgbClr val="00B0F0"/>
          </a:solidFill>
        </p:spPr>
        <p:txBody>
          <a:bodyPr wrap="square" rtlCol="0">
            <a:spAutoFit/>
          </a:bodyPr>
          <a:lstStyle/>
          <a:p>
            <a:r>
              <a:rPr lang="en-GB" sz="3600" b="1" dirty="0" smtClean="0">
                <a:solidFill>
                  <a:schemeClr val="bg1"/>
                </a:solidFill>
              </a:rPr>
              <a:t>WHAT TYPE OF LEARNER ARE YOU?</a:t>
            </a:r>
          </a:p>
        </p:txBody>
      </p:sp>
    </p:spTree>
    <p:extLst>
      <p:ext uri="{BB962C8B-B14F-4D97-AF65-F5344CB8AC3E}">
        <p14:creationId xmlns:p14="http://schemas.microsoft.com/office/powerpoint/2010/main" val="3561243087"/>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duotone>
              <a:schemeClr val="accent5">
                <a:shade val="45000"/>
                <a:satMod val="135000"/>
              </a:schemeClr>
              <a:prstClr val="white"/>
            </a:duotone>
          </a:blip>
          <a:srcRect l="25755" t="28920" r="28029" b="30115"/>
          <a:stretch/>
        </p:blipFill>
        <p:spPr bwMode="auto">
          <a:xfrm>
            <a:off x="867315" y="985880"/>
            <a:ext cx="8810086" cy="504277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501680" y="339550"/>
            <a:ext cx="7835497" cy="646331"/>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smtClean="0"/>
              <a:t>LEARNING STYLES QUESTIONNAIRE</a:t>
            </a:r>
            <a:endParaRPr lang="en-GB" sz="3600" b="1" dirty="0"/>
          </a:p>
        </p:txBody>
      </p:sp>
    </p:spTree>
    <p:extLst>
      <p:ext uri="{BB962C8B-B14F-4D97-AF65-F5344CB8AC3E}">
        <p14:creationId xmlns:p14="http://schemas.microsoft.com/office/powerpoint/2010/main" val="1522379678"/>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383115B-857F-4E4D-A8ED-EDDEFD14C2A7}"/>
              </a:ext>
            </a:extLst>
          </p:cNvPr>
          <p:cNvPicPr>
            <a:picLocks noChangeAspect="1"/>
          </p:cNvPicPr>
          <p:nvPr/>
        </p:nvPicPr>
        <p:blipFill rotWithShape="1">
          <a:blip r:embed="rId3">
            <a:clrChange>
              <a:clrFrom>
                <a:srgbClr val="FFFFFF"/>
              </a:clrFrom>
              <a:clrTo>
                <a:srgbClr val="FFFFFF">
                  <a:alpha val="0"/>
                </a:srgbClr>
              </a:clrTo>
            </a:clrChange>
          </a:blip>
          <a:srcRect l="1741" t="21886" r="71009" b="7295"/>
          <a:stretch/>
        </p:blipFill>
        <p:spPr>
          <a:xfrm>
            <a:off x="4517605" y="316262"/>
            <a:ext cx="4116032" cy="6014025"/>
          </a:xfrm>
          <a:prstGeom prst="rect">
            <a:avLst/>
          </a:prstGeom>
        </p:spPr>
      </p:pic>
      <p:sp>
        <p:nvSpPr>
          <p:cNvPr id="5" name="Rectangle 4"/>
          <p:cNvSpPr/>
          <p:nvPr/>
        </p:nvSpPr>
        <p:spPr>
          <a:xfrm>
            <a:off x="501680" y="1506901"/>
            <a:ext cx="3917747" cy="3539430"/>
          </a:xfrm>
          <a:prstGeom prst="rect">
            <a:avLst/>
          </a:prstGeom>
        </p:spPr>
        <p:txBody>
          <a:bodyPr wrap="square">
            <a:spAutoFit/>
          </a:bodyPr>
          <a:lstStyle/>
          <a:p>
            <a:r>
              <a:rPr lang="en-GB" sz="3200" dirty="0" smtClean="0">
                <a:solidFill>
                  <a:srgbClr val="162D56"/>
                </a:solidFill>
              </a:rPr>
              <a:t>In pairs, describe what this graph is telling us</a:t>
            </a:r>
          </a:p>
          <a:p>
            <a:endParaRPr lang="en-GB" sz="3200" dirty="0" smtClean="0">
              <a:solidFill>
                <a:srgbClr val="162D56"/>
              </a:solidFill>
            </a:endParaRPr>
          </a:p>
          <a:p>
            <a:endParaRPr lang="en-GB" sz="3200" dirty="0" smtClean="0">
              <a:solidFill>
                <a:srgbClr val="162D56"/>
              </a:solidFill>
            </a:endParaRPr>
          </a:p>
          <a:p>
            <a:endParaRPr lang="en-GB" sz="3200" dirty="0">
              <a:solidFill>
                <a:srgbClr val="162D56"/>
              </a:solidFill>
            </a:endParaRPr>
          </a:p>
          <a:p>
            <a:r>
              <a:rPr lang="en-GB" sz="3200" dirty="0" smtClean="0">
                <a:solidFill>
                  <a:srgbClr val="162D56"/>
                </a:solidFill>
              </a:rPr>
              <a:t>Describer: Partner A</a:t>
            </a:r>
            <a:endParaRPr lang="en-GB" sz="3200" dirty="0">
              <a:solidFill>
                <a:srgbClr val="162D56"/>
              </a:solidFill>
            </a:endParaRPr>
          </a:p>
        </p:txBody>
      </p:sp>
      <p:sp>
        <p:nvSpPr>
          <p:cNvPr id="6" name="TextBox 5">
            <a:extLst>
              <a:ext uri="{FF2B5EF4-FFF2-40B4-BE49-F238E27FC236}">
                <a16:creationId xmlns="" xmlns:a16="http://schemas.microsoft.com/office/drawing/2014/main" id="{53B7B010-2BCB-CF42-A555-DC3B463137B3}"/>
              </a:ext>
            </a:extLst>
          </p:cNvPr>
          <p:cNvSpPr txBox="1"/>
          <p:nvPr/>
        </p:nvSpPr>
        <p:spPr>
          <a:xfrm>
            <a:off x="501681" y="339551"/>
            <a:ext cx="2124562" cy="646331"/>
          </a:xfrm>
          <a:prstGeom prst="rect">
            <a:avLst/>
          </a:prstGeom>
          <a:solidFill>
            <a:srgbClr val="00B0F0"/>
          </a:solidFill>
        </p:spPr>
        <p:txBody>
          <a:bodyPr wrap="square" rtlCol="0">
            <a:spAutoFit/>
          </a:bodyPr>
          <a:lstStyle/>
          <a:p>
            <a:r>
              <a:rPr lang="en-GB" sz="3600" b="1" dirty="0" smtClean="0">
                <a:solidFill>
                  <a:schemeClr val="bg1"/>
                </a:solidFill>
              </a:rPr>
              <a:t>GRAPHS</a:t>
            </a:r>
          </a:p>
        </p:txBody>
      </p:sp>
    </p:spTree>
    <p:extLst>
      <p:ext uri="{BB962C8B-B14F-4D97-AF65-F5344CB8AC3E}">
        <p14:creationId xmlns:p14="http://schemas.microsoft.com/office/powerpoint/2010/main" val="1484673867"/>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383115B-857F-4E4D-A8ED-EDDEFD14C2A7}"/>
              </a:ext>
            </a:extLst>
          </p:cNvPr>
          <p:cNvPicPr>
            <a:picLocks noChangeAspect="1"/>
          </p:cNvPicPr>
          <p:nvPr/>
        </p:nvPicPr>
        <p:blipFill rotWithShape="1">
          <a:blip r:embed="rId3">
            <a:clrChange>
              <a:clrFrom>
                <a:srgbClr val="FFFFFF"/>
              </a:clrFrom>
              <a:clrTo>
                <a:srgbClr val="FFFFFF">
                  <a:alpha val="0"/>
                </a:srgbClr>
              </a:clrTo>
            </a:clrChange>
          </a:blip>
          <a:srcRect l="26274" t="21684" r="47532" b="7295"/>
          <a:stretch/>
        </p:blipFill>
        <p:spPr>
          <a:xfrm>
            <a:off x="4209122" y="196936"/>
            <a:ext cx="3999213" cy="6096400"/>
          </a:xfrm>
          <a:prstGeom prst="rect">
            <a:avLst/>
          </a:prstGeom>
        </p:spPr>
      </p:pic>
      <p:sp>
        <p:nvSpPr>
          <p:cNvPr id="5" name="Rectangle 4"/>
          <p:cNvSpPr/>
          <p:nvPr/>
        </p:nvSpPr>
        <p:spPr>
          <a:xfrm>
            <a:off x="501681" y="1459521"/>
            <a:ext cx="3856297" cy="3539430"/>
          </a:xfrm>
          <a:prstGeom prst="rect">
            <a:avLst/>
          </a:prstGeom>
        </p:spPr>
        <p:txBody>
          <a:bodyPr wrap="square">
            <a:spAutoFit/>
          </a:bodyPr>
          <a:lstStyle/>
          <a:p>
            <a:r>
              <a:rPr lang="en-GB" sz="3200" dirty="0" smtClean="0">
                <a:solidFill>
                  <a:srgbClr val="162D56"/>
                </a:solidFill>
              </a:rPr>
              <a:t>In pairs, describe what this graph is telling us</a:t>
            </a:r>
          </a:p>
          <a:p>
            <a:endParaRPr lang="en-GB" sz="3200" dirty="0" smtClean="0">
              <a:solidFill>
                <a:srgbClr val="162D56"/>
              </a:solidFill>
            </a:endParaRPr>
          </a:p>
          <a:p>
            <a:endParaRPr lang="en-GB" sz="3200" dirty="0" smtClean="0">
              <a:solidFill>
                <a:srgbClr val="162D56"/>
              </a:solidFill>
            </a:endParaRPr>
          </a:p>
          <a:p>
            <a:endParaRPr lang="en-GB" sz="3200" dirty="0">
              <a:solidFill>
                <a:srgbClr val="162D56"/>
              </a:solidFill>
            </a:endParaRPr>
          </a:p>
          <a:p>
            <a:r>
              <a:rPr lang="en-GB" sz="3200" dirty="0" smtClean="0">
                <a:solidFill>
                  <a:srgbClr val="162D56"/>
                </a:solidFill>
              </a:rPr>
              <a:t>Describer: Partner B</a:t>
            </a:r>
            <a:endParaRPr lang="en-GB" sz="3200" dirty="0">
              <a:solidFill>
                <a:srgbClr val="162D56"/>
              </a:solidFill>
            </a:endParaRPr>
          </a:p>
        </p:txBody>
      </p:sp>
      <p:sp>
        <p:nvSpPr>
          <p:cNvPr id="7" name="TextBox 6">
            <a:extLst>
              <a:ext uri="{FF2B5EF4-FFF2-40B4-BE49-F238E27FC236}">
                <a16:creationId xmlns="" xmlns:a16="http://schemas.microsoft.com/office/drawing/2014/main" id="{53B7B010-2BCB-CF42-A555-DC3B463137B3}"/>
              </a:ext>
            </a:extLst>
          </p:cNvPr>
          <p:cNvSpPr txBox="1"/>
          <p:nvPr/>
        </p:nvSpPr>
        <p:spPr>
          <a:xfrm>
            <a:off x="501681" y="339551"/>
            <a:ext cx="2124562" cy="646331"/>
          </a:xfrm>
          <a:prstGeom prst="rect">
            <a:avLst/>
          </a:prstGeom>
          <a:solidFill>
            <a:srgbClr val="00B0F0"/>
          </a:solidFill>
        </p:spPr>
        <p:txBody>
          <a:bodyPr wrap="square" rtlCol="0">
            <a:spAutoFit/>
          </a:bodyPr>
          <a:lstStyle/>
          <a:p>
            <a:r>
              <a:rPr lang="en-GB" sz="3600" b="1" dirty="0" smtClean="0">
                <a:solidFill>
                  <a:schemeClr val="bg1"/>
                </a:solidFill>
              </a:rPr>
              <a:t>GRAPHS</a:t>
            </a:r>
          </a:p>
        </p:txBody>
      </p:sp>
    </p:spTree>
    <p:extLst>
      <p:ext uri="{BB962C8B-B14F-4D97-AF65-F5344CB8AC3E}">
        <p14:creationId xmlns:p14="http://schemas.microsoft.com/office/powerpoint/2010/main" val="4177883566"/>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383115B-857F-4E4D-A8ED-EDDEFD14C2A7}"/>
              </a:ext>
            </a:extLst>
          </p:cNvPr>
          <p:cNvPicPr>
            <a:picLocks noChangeAspect="1"/>
          </p:cNvPicPr>
          <p:nvPr/>
        </p:nvPicPr>
        <p:blipFill rotWithShape="1">
          <a:blip r:embed="rId3">
            <a:clrChange>
              <a:clrFrom>
                <a:srgbClr val="FFFFFF"/>
              </a:clrFrom>
              <a:clrTo>
                <a:srgbClr val="FFFFFF">
                  <a:alpha val="0"/>
                </a:srgbClr>
              </a:clrTo>
            </a:clrChange>
          </a:blip>
          <a:srcRect l="53978" t="17127" r="19678" b="7294"/>
          <a:stretch/>
        </p:blipFill>
        <p:spPr>
          <a:xfrm>
            <a:off x="4233621" y="201328"/>
            <a:ext cx="3724941" cy="6008101"/>
          </a:xfrm>
          <a:prstGeom prst="rect">
            <a:avLst/>
          </a:prstGeom>
        </p:spPr>
      </p:pic>
      <p:sp>
        <p:nvSpPr>
          <p:cNvPr id="5" name="Rectangle 4"/>
          <p:cNvSpPr/>
          <p:nvPr/>
        </p:nvSpPr>
        <p:spPr>
          <a:xfrm>
            <a:off x="501681" y="1717730"/>
            <a:ext cx="3543303" cy="3046988"/>
          </a:xfrm>
          <a:prstGeom prst="rect">
            <a:avLst/>
          </a:prstGeom>
        </p:spPr>
        <p:txBody>
          <a:bodyPr wrap="square">
            <a:spAutoFit/>
          </a:bodyPr>
          <a:lstStyle/>
          <a:p>
            <a:r>
              <a:rPr lang="en-GB" sz="3200" dirty="0" smtClean="0">
                <a:solidFill>
                  <a:srgbClr val="162D56"/>
                </a:solidFill>
              </a:rPr>
              <a:t>In pairs, describe what this graph is telling us</a:t>
            </a:r>
          </a:p>
          <a:p>
            <a:endParaRPr lang="en-GB" sz="3200" dirty="0" smtClean="0">
              <a:solidFill>
                <a:srgbClr val="162D56"/>
              </a:solidFill>
            </a:endParaRPr>
          </a:p>
          <a:p>
            <a:endParaRPr lang="en-GB" sz="3200" dirty="0">
              <a:solidFill>
                <a:srgbClr val="162D56"/>
              </a:solidFill>
            </a:endParaRPr>
          </a:p>
          <a:p>
            <a:r>
              <a:rPr lang="en-GB" sz="3200" dirty="0" smtClean="0">
                <a:solidFill>
                  <a:srgbClr val="162D56"/>
                </a:solidFill>
              </a:rPr>
              <a:t>Describer: Both</a:t>
            </a:r>
            <a:endParaRPr lang="en-GB" sz="3200" dirty="0">
              <a:solidFill>
                <a:srgbClr val="162D56"/>
              </a:solidFill>
            </a:endParaRPr>
          </a:p>
        </p:txBody>
      </p:sp>
      <p:sp>
        <p:nvSpPr>
          <p:cNvPr id="7" name="TextBox 6">
            <a:extLst>
              <a:ext uri="{FF2B5EF4-FFF2-40B4-BE49-F238E27FC236}">
                <a16:creationId xmlns="" xmlns:a16="http://schemas.microsoft.com/office/drawing/2014/main" id="{53B7B010-2BCB-CF42-A555-DC3B463137B3}"/>
              </a:ext>
            </a:extLst>
          </p:cNvPr>
          <p:cNvSpPr txBox="1"/>
          <p:nvPr/>
        </p:nvSpPr>
        <p:spPr>
          <a:xfrm>
            <a:off x="501681" y="339551"/>
            <a:ext cx="2124562" cy="646331"/>
          </a:xfrm>
          <a:prstGeom prst="rect">
            <a:avLst/>
          </a:prstGeom>
          <a:solidFill>
            <a:srgbClr val="00B0F0"/>
          </a:solidFill>
        </p:spPr>
        <p:txBody>
          <a:bodyPr wrap="square" rtlCol="0">
            <a:spAutoFit/>
          </a:bodyPr>
          <a:lstStyle/>
          <a:p>
            <a:r>
              <a:rPr lang="en-GB" sz="3600" b="1" dirty="0" smtClean="0">
                <a:solidFill>
                  <a:schemeClr val="bg1"/>
                </a:solidFill>
              </a:rPr>
              <a:t>GRAPHS</a:t>
            </a:r>
          </a:p>
        </p:txBody>
      </p:sp>
    </p:spTree>
    <p:extLst>
      <p:ext uri="{BB962C8B-B14F-4D97-AF65-F5344CB8AC3E}">
        <p14:creationId xmlns:p14="http://schemas.microsoft.com/office/powerpoint/2010/main" val="500381692"/>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14748</TotalTime>
  <Words>1533</Words>
  <Application>Microsoft Office PowerPoint</Application>
  <PresentationFormat>Custom</PresentationFormat>
  <Paragraphs>241</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Stephen Heslegrave</cp:lastModifiedBy>
  <cp:revision>136</cp:revision>
  <dcterms:created xsi:type="dcterms:W3CDTF">2017-03-14T08:31:32Z</dcterms:created>
  <dcterms:modified xsi:type="dcterms:W3CDTF">2021-05-11T18:16:48Z</dcterms:modified>
</cp:coreProperties>
</file>