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53" r:id="rId2"/>
    <p:sldId id="351" r:id="rId3"/>
    <p:sldId id="276" r:id="rId4"/>
    <p:sldId id="348" r:id="rId5"/>
    <p:sldId id="314" r:id="rId6"/>
    <p:sldId id="315" r:id="rId7"/>
    <p:sldId id="347"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49" r:id="rId28"/>
    <p:sldId id="335" r:id="rId29"/>
    <p:sldId id="336" r:id="rId30"/>
    <p:sldId id="337" r:id="rId31"/>
    <p:sldId id="338" r:id="rId32"/>
    <p:sldId id="339" r:id="rId33"/>
    <p:sldId id="350" r:id="rId34"/>
    <p:sldId id="340" r:id="rId35"/>
    <p:sldId id="341" r:id="rId36"/>
    <p:sldId id="342" r:id="rId37"/>
    <p:sldId id="344" r:id="rId38"/>
    <p:sldId id="301" r:id="rId39"/>
    <p:sldId id="35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D56"/>
    <a:srgbClr val="1F7AC0"/>
    <a:srgbClr val="FF33CC"/>
    <a:srgbClr val="36A66C"/>
    <a:srgbClr val="FF2C85"/>
    <a:srgbClr val="00ADEE"/>
    <a:srgbClr val="EB6C15"/>
    <a:srgbClr val="8EC940"/>
    <a:srgbClr val="A64FA4"/>
    <a:srgbClr val="FCDF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76655" autoAdjust="0"/>
  </p:normalViewPr>
  <p:slideViewPr>
    <p:cSldViewPr snapToGrid="0" snapToObjects="1">
      <p:cViewPr>
        <p:scale>
          <a:sx n="73" d="100"/>
          <a:sy n="73" d="100"/>
        </p:scale>
        <p:origin x="-840" y="-5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NULL"/><Relationship Id="rId1" Type="http://schemas.openxmlformats.org/officeDocument/2006/relationships/image" Target="../media/image15.png"/><Relationship Id="rId4"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NULL"/><Relationship Id="rId1" Type="http://schemas.openxmlformats.org/officeDocument/2006/relationships/image" Target="../media/image15.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NULL"/><Relationship Id="rId1" Type="http://schemas.openxmlformats.org/officeDocument/2006/relationships/image" Target="../media/image15.png"/><Relationship Id="rId4"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NULL"/><Relationship Id="rId1" Type="http://schemas.openxmlformats.org/officeDocument/2006/relationships/image" Target="../media/image15.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CAD0219-2EB8-470D-8BFA-46E5FD230C02}" type="doc">
      <dgm:prSet loTypeId="urn:microsoft.com/office/officeart/2018/2/layout/IconVerticalSolidList" loCatId="icon" qsTypeId="urn:microsoft.com/office/officeart/2005/8/quickstyle/simple2" qsCatId="simple" csTypeId="urn:microsoft.com/office/officeart/2018/5/colors/Iconchunking_neutralicontext_colorful1" csCatId="colorful" phldr="1"/>
      <dgm:spPr/>
      <dgm:t>
        <a:bodyPr/>
        <a:lstStyle/>
        <a:p>
          <a:endParaRPr lang="en-US"/>
        </a:p>
      </dgm:t>
    </dgm:pt>
    <dgm:pt modelId="{A71A5D80-9631-449C-A899-AC717D8B6ABC}">
      <dgm:prSet custT="1"/>
      <dgm:spPr/>
      <dgm:t>
        <a:bodyPr/>
        <a:lstStyle/>
        <a:p>
          <a:r>
            <a:rPr lang="en-US" sz="2800" b="1" dirty="0" smtClean="0"/>
            <a:t>OBJECTIVE 1: </a:t>
          </a:r>
          <a:r>
            <a:rPr lang="en-US" sz="2800" b="0" dirty="0" smtClean="0"/>
            <a:t>To look at personal learning styles and consider the impact of different salaries</a:t>
          </a:r>
          <a:endParaRPr lang="en-US" sz="2800" b="1" dirty="0"/>
        </a:p>
      </dgm:t>
    </dgm:pt>
    <dgm:pt modelId="{252BE128-359F-4625-8EE4-71983232FA96}" type="parTrans" cxnId="{22542634-3E25-44B5-92F5-667D09CDC0A5}">
      <dgm:prSet/>
      <dgm:spPr/>
      <dgm:t>
        <a:bodyPr/>
        <a:lstStyle/>
        <a:p>
          <a:endParaRPr lang="en-US"/>
        </a:p>
      </dgm:t>
    </dgm:pt>
    <dgm:pt modelId="{10692ACD-0CAA-4030-966B-FFFCA2C80ECE}" type="sibTrans" cxnId="{22542634-3E25-44B5-92F5-667D09CDC0A5}">
      <dgm:prSet/>
      <dgm:spPr/>
      <dgm:t>
        <a:bodyPr/>
        <a:lstStyle/>
        <a:p>
          <a:endParaRPr lang="en-US"/>
        </a:p>
      </dgm:t>
    </dgm:pt>
    <dgm:pt modelId="{056C3035-EED2-4169-9ABF-FA4F157CE54B}">
      <dgm:prSet custT="1"/>
      <dgm:spPr/>
      <dgm:t>
        <a:bodyPr/>
        <a:lstStyle/>
        <a:p>
          <a:r>
            <a:rPr lang="en-GB" sz="2800" b="1" dirty="0" smtClean="0"/>
            <a:t>OBJECTIVE 2: </a:t>
          </a:r>
          <a:r>
            <a:rPr lang="en-GB" sz="2800" b="0" dirty="0" smtClean="0"/>
            <a:t>To be aware of some of the benefits of higher education</a:t>
          </a:r>
          <a:endParaRPr lang="en-GB" sz="2800" b="1" dirty="0" smtClean="0"/>
        </a:p>
      </dgm:t>
    </dgm:pt>
    <dgm:pt modelId="{E526BE22-FCB0-4403-AFEA-3A3C356D4067}" type="parTrans" cxnId="{98EBF7F8-ED8F-4AC9-B69D-91255C07770A}">
      <dgm:prSet/>
      <dgm:spPr/>
      <dgm:t>
        <a:bodyPr/>
        <a:lstStyle/>
        <a:p>
          <a:endParaRPr lang="en-US"/>
        </a:p>
      </dgm:t>
    </dgm:pt>
    <dgm:pt modelId="{552E616C-B824-468B-B33F-7C07F714EF07}" type="sibTrans" cxnId="{98EBF7F8-ED8F-4AC9-B69D-91255C07770A}">
      <dgm:prSet/>
      <dgm:spPr/>
      <dgm:t>
        <a:bodyPr/>
        <a:lstStyle/>
        <a:p>
          <a:endParaRPr lang="en-US"/>
        </a:p>
      </dgm:t>
    </dgm:pt>
    <dgm:pt modelId="{66D9598A-2C4D-4C46-AA90-BCB2853BEADD}">
      <dgm:prSet custT="1"/>
      <dgm:spPr/>
      <dgm:t>
        <a:bodyPr/>
        <a:lstStyle/>
        <a:p>
          <a:r>
            <a:rPr lang="en-US" sz="2800" b="1" dirty="0" smtClean="0"/>
            <a:t>OBJECTIVE 3: </a:t>
          </a:r>
          <a:r>
            <a:rPr lang="en-US" sz="2800" b="0" dirty="0" smtClean="0"/>
            <a:t>To explore personal and professional development by looking at transferable skills</a:t>
          </a:r>
          <a:endParaRPr lang="en-US" sz="2800" b="1" dirty="0"/>
        </a:p>
      </dgm:t>
    </dgm:pt>
    <dgm:pt modelId="{3C7AC631-5247-4882-8810-8BC409E681D6}" type="parTrans" cxnId="{8F4B2B20-B212-4DF8-9C12-CC369AB23CA1}">
      <dgm:prSet/>
      <dgm:spPr/>
      <dgm:t>
        <a:bodyPr/>
        <a:lstStyle/>
        <a:p>
          <a:endParaRPr lang="en-US"/>
        </a:p>
      </dgm:t>
    </dgm:pt>
    <dgm:pt modelId="{F5E231AD-4D7F-4DB7-AFD7-82D564283EAE}" type="sibTrans" cxnId="{8F4B2B20-B212-4DF8-9C12-CC369AB23CA1}">
      <dgm:prSet/>
      <dgm:spPr/>
      <dgm:t>
        <a:bodyPr/>
        <a:lstStyle/>
        <a:p>
          <a:endParaRPr lang="en-US"/>
        </a:p>
      </dgm:t>
    </dgm:pt>
    <dgm:pt modelId="{55BAAB04-6F5A-44CA-803A-3F09AEF70003}" type="pres">
      <dgm:prSet presAssocID="{7CAD0219-2EB8-470D-8BFA-46E5FD230C02}" presName="root" presStyleCnt="0">
        <dgm:presLayoutVars>
          <dgm:dir/>
          <dgm:resizeHandles val="exact"/>
        </dgm:presLayoutVars>
      </dgm:prSet>
      <dgm:spPr/>
      <dgm:t>
        <a:bodyPr/>
        <a:lstStyle/>
        <a:p>
          <a:endParaRPr lang="en-GB"/>
        </a:p>
      </dgm:t>
    </dgm:pt>
    <dgm:pt modelId="{75D11062-CA7B-4CD8-8487-148D11E4A860}" type="pres">
      <dgm:prSet presAssocID="{A71A5D80-9631-449C-A899-AC717D8B6ABC}" presName="compNode" presStyleCnt="0"/>
      <dgm:spPr/>
      <dgm:t>
        <a:bodyPr/>
        <a:lstStyle/>
        <a:p>
          <a:endParaRPr lang="en-US"/>
        </a:p>
      </dgm:t>
    </dgm:pt>
    <dgm:pt modelId="{B1A6977F-0144-45F3-8DEB-CF2AEB1025C7}" type="pres">
      <dgm:prSet presAssocID="{A71A5D80-9631-449C-A899-AC717D8B6ABC}" presName="bgRect" presStyleLbl="bgShp" presStyleIdx="0" presStyleCnt="3"/>
      <dgm:spPr>
        <a:solidFill>
          <a:schemeClr val="bg1">
            <a:lumMod val="50000"/>
          </a:schemeClr>
        </a:solidFill>
      </dgm:spPr>
      <dgm:t>
        <a:bodyPr/>
        <a:lstStyle/>
        <a:p>
          <a:endParaRPr lang="en-GB"/>
        </a:p>
      </dgm:t>
    </dgm:pt>
    <dgm:pt modelId="{C7159833-04C5-4082-A513-44F85210DE48}" type="pres">
      <dgm:prSet presAssocID="{A71A5D80-9631-449C-A899-AC717D8B6ABC}" presName="iconRect" presStyleLbl="node1" presStyleIdx="0" presStyleCnt="3"/>
      <dgm:spPr>
        <a:blipFill>
          <a:blip xmlns:r="http://schemas.openxmlformats.org/officeDocument/2006/relationships" r:embed="rId1">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GB"/>
        </a:p>
      </dgm:t>
      <dgm:extLst>
        <a:ext uri="{E40237B7-FDA0-4F09-8148-C483321AD2D9}">
          <dgm14:cNvPr xmlns:dgm14="http://schemas.microsoft.com/office/drawing/2010/diagram" id="0" name="" descr="Blog"/>
        </a:ext>
      </dgm:extLst>
    </dgm:pt>
    <dgm:pt modelId="{E057A856-BCCC-410C-8C71-DCA8E3279B5A}" type="pres">
      <dgm:prSet presAssocID="{A71A5D80-9631-449C-A899-AC717D8B6ABC}" presName="spaceRect" presStyleCnt="0"/>
      <dgm:spPr/>
      <dgm:t>
        <a:bodyPr/>
        <a:lstStyle/>
        <a:p>
          <a:endParaRPr lang="en-US"/>
        </a:p>
      </dgm:t>
    </dgm:pt>
    <dgm:pt modelId="{5C41CE2E-5256-4BC0-A94B-261396E4ADF4}" type="pres">
      <dgm:prSet presAssocID="{A71A5D80-9631-449C-A899-AC717D8B6ABC}" presName="parTx" presStyleLbl="revTx" presStyleIdx="0" presStyleCnt="3">
        <dgm:presLayoutVars>
          <dgm:chMax val="0"/>
          <dgm:chPref val="0"/>
        </dgm:presLayoutVars>
      </dgm:prSet>
      <dgm:spPr/>
      <dgm:t>
        <a:bodyPr/>
        <a:lstStyle/>
        <a:p>
          <a:endParaRPr lang="en-GB"/>
        </a:p>
      </dgm:t>
    </dgm:pt>
    <dgm:pt modelId="{E7EEC7E1-761C-4893-841A-42CDF76112A9}" type="pres">
      <dgm:prSet presAssocID="{10692ACD-0CAA-4030-966B-FFFCA2C80ECE}" presName="sibTrans" presStyleCnt="0"/>
      <dgm:spPr/>
      <dgm:t>
        <a:bodyPr/>
        <a:lstStyle/>
        <a:p>
          <a:endParaRPr lang="en-US"/>
        </a:p>
      </dgm:t>
    </dgm:pt>
    <dgm:pt modelId="{0531962E-462D-413C-8AD1-85358048D879}" type="pres">
      <dgm:prSet presAssocID="{056C3035-EED2-4169-9ABF-FA4F157CE54B}" presName="compNode" presStyleCnt="0"/>
      <dgm:spPr/>
      <dgm:t>
        <a:bodyPr/>
        <a:lstStyle/>
        <a:p>
          <a:endParaRPr lang="en-US"/>
        </a:p>
      </dgm:t>
    </dgm:pt>
    <dgm:pt modelId="{9ACC772F-0334-479F-B666-ED48483C396E}" type="pres">
      <dgm:prSet presAssocID="{056C3035-EED2-4169-9ABF-FA4F157CE54B}" presName="bgRect" presStyleLbl="bgShp" presStyleIdx="1" presStyleCnt="3"/>
      <dgm:spPr>
        <a:solidFill>
          <a:schemeClr val="bg1">
            <a:lumMod val="50000"/>
          </a:schemeClr>
        </a:solidFill>
      </dgm:spPr>
      <dgm:t>
        <a:bodyPr/>
        <a:lstStyle/>
        <a:p>
          <a:endParaRPr lang="en-GB"/>
        </a:p>
      </dgm:t>
    </dgm:pt>
    <dgm:pt modelId="{190128F8-F2FC-40CB-991D-683D1C72CB43}" type="pres">
      <dgm:prSet presAssocID="{056C3035-EED2-4169-9ABF-FA4F157CE54B}" presName="iconRect" presStyleLbl="node1" presStyleIdx="1" presStyleCnt="3"/>
      <dgm:spPr>
        <a:blipFill rotWithShape="1">
          <a:blip xmlns:r="http://schemas.openxmlformats.org/officeDocument/2006/relationships" r:embed="rId3">
            <a:duotone>
              <a:schemeClr val="bg1">
                <a:hueOff val="0"/>
                <a:satOff val="0"/>
                <a:lumOff val="0"/>
                <a:alphaOff val="0"/>
                <a:shade val="20000"/>
                <a:satMod val="200000"/>
              </a:schemeClr>
              <a:schemeClr val="bg1">
                <a:hueOff val="0"/>
                <a:satOff val="0"/>
                <a:lumOff val="0"/>
                <a:alphaOff val="0"/>
                <a:tint val="12000"/>
                <a:satMod val="190000"/>
              </a:schemeClr>
            </a:duotone>
          </a:blip>
          <a:stretch>
            <a:fillRect/>
          </a:stretch>
        </a:blipFill>
      </dgm:spPr>
      <dgm:t>
        <a:bodyPr/>
        <a:lstStyle/>
        <a:p>
          <a:endParaRPr lang="en-GB"/>
        </a:p>
      </dgm:t>
      <dgm:extLst/>
    </dgm:pt>
    <dgm:pt modelId="{D8635464-7DA1-4C90-A6EA-F5C6DC0F6E2C}" type="pres">
      <dgm:prSet presAssocID="{056C3035-EED2-4169-9ABF-FA4F157CE54B}" presName="spaceRect" presStyleCnt="0"/>
      <dgm:spPr/>
      <dgm:t>
        <a:bodyPr/>
        <a:lstStyle/>
        <a:p>
          <a:endParaRPr lang="en-US"/>
        </a:p>
      </dgm:t>
    </dgm:pt>
    <dgm:pt modelId="{A08D280D-806F-4D8A-BD36-96B1AF9DF879}" type="pres">
      <dgm:prSet presAssocID="{056C3035-EED2-4169-9ABF-FA4F157CE54B}" presName="parTx" presStyleLbl="revTx" presStyleIdx="1" presStyleCnt="3">
        <dgm:presLayoutVars>
          <dgm:chMax val="0"/>
          <dgm:chPref val="0"/>
        </dgm:presLayoutVars>
      </dgm:prSet>
      <dgm:spPr/>
      <dgm:t>
        <a:bodyPr/>
        <a:lstStyle/>
        <a:p>
          <a:endParaRPr lang="en-GB"/>
        </a:p>
      </dgm:t>
    </dgm:pt>
    <dgm:pt modelId="{517DEC73-CD1D-40D6-85A2-4A487D4740C5}" type="pres">
      <dgm:prSet presAssocID="{552E616C-B824-468B-B33F-7C07F714EF07}" presName="sibTrans" presStyleCnt="0"/>
      <dgm:spPr/>
      <dgm:t>
        <a:bodyPr/>
        <a:lstStyle/>
        <a:p>
          <a:endParaRPr lang="en-US"/>
        </a:p>
      </dgm:t>
    </dgm:pt>
    <dgm:pt modelId="{27FA892E-7539-4C37-A1F6-6F27956F13B1}" type="pres">
      <dgm:prSet presAssocID="{66D9598A-2C4D-4C46-AA90-BCB2853BEADD}" presName="compNode" presStyleCnt="0"/>
      <dgm:spPr/>
      <dgm:t>
        <a:bodyPr/>
        <a:lstStyle/>
        <a:p>
          <a:endParaRPr lang="en-US"/>
        </a:p>
      </dgm:t>
    </dgm:pt>
    <dgm:pt modelId="{F14C5CF6-B9FD-4C83-98EB-C5545225EC6D}" type="pres">
      <dgm:prSet presAssocID="{66D9598A-2C4D-4C46-AA90-BCB2853BEADD}" presName="bgRect" presStyleLbl="bgShp" presStyleIdx="2" presStyleCnt="3"/>
      <dgm:spPr>
        <a:solidFill>
          <a:schemeClr val="bg1">
            <a:lumMod val="50000"/>
          </a:schemeClr>
        </a:solidFill>
      </dgm:spPr>
      <dgm:t>
        <a:bodyPr/>
        <a:lstStyle/>
        <a:p>
          <a:endParaRPr lang="en-US"/>
        </a:p>
      </dgm:t>
    </dgm:pt>
    <dgm:pt modelId="{5F331560-1747-46CD-8936-BB93EC03A3E2}" type="pres">
      <dgm:prSet presAssocID="{66D9598A-2C4D-4C46-AA90-BCB2853BEADD}" presName="iconRect" presStyleLbl="node1" presStyleIdx="2" presStyleCnt="3"/>
      <dgm:spPr>
        <a:blipFill>
          <a:blip xmlns:r="http://schemas.openxmlformats.org/officeDocument/2006/relationships" r:embed="rId4">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US"/>
        </a:p>
      </dgm:t>
    </dgm:pt>
    <dgm:pt modelId="{CC0BC98D-3AAC-4501-8D4F-A6AEE4CEACCB}" type="pres">
      <dgm:prSet presAssocID="{66D9598A-2C4D-4C46-AA90-BCB2853BEADD}" presName="spaceRect" presStyleCnt="0"/>
      <dgm:spPr/>
      <dgm:t>
        <a:bodyPr/>
        <a:lstStyle/>
        <a:p>
          <a:endParaRPr lang="en-US"/>
        </a:p>
      </dgm:t>
    </dgm:pt>
    <dgm:pt modelId="{B0A5BFA2-57CC-4FF2-B396-B0B8665246CC}" type="pres">
      <dgm:prSet presAssocID="{66D9598A-2C4D-4C46-AA90-BCB2853BEADD}" presName="parTx" presStyleLbl="revTx" presStyleIdx="2" presStyleCnt="3">
        <dgm:presLayoutVars>
          <dgm:chMax val="0"/>
          <dgm:chPref val="0"/>
        </dgm:presLayoutVars>
      </dgm:prSet>
      <dgm:spPr/>
      <dgm:t>
        <a:bodyPr/>
        <a:lstStyle/>
        <a:p>
          <a:endParaRPr lang="en-US"/>
        </a:p>
      </dgm:t>
    </dgm:pt>
  </dgm:ptLst>
  <dgm:cxnLst>
    <dgm:cxn modelId="{D9075EE0-3704-4745-A67E-970421890383}" type="presOf" srcId="{66D9598A-2C4D-4C46-AA90-BCB2853BEADD}" destId="{B0A5BFA2-57CC-4FF2-B396-B0B8665246CC}" srcOrd="0" destOrd="0" presId="urn:microsoft.com/office/officeart/2018/2/layout/IconVerticalSolidList"/>
    <dgm:cxn modelId="{8F4B2B20-B212-4DF8-9C12-CC369AB23CA1}" srcId="{7CAD0219-2EB8-470D-8BFA-46E5FD230C02}" destId="{66D9598A-2C4D-4C46-AA90-BCB2853BEADD}" srcOrd="2" destOrd="0" parTransId="{3C7AC631-5247-4882-8810-8BC409E681D6}" sibTransId="{F5E231AD-4D7F-4DB7-AFD7-82D564283EAE}"/>
    <dgm:cxn modelId="{FB309ADB-D23F-4F05-9E16-A031F04E4F9E}" type="presOf" srcId="{7CAD0219-2EB8-470D-8BFA-46E5FD230C02}" destId="{55BAAB04-6F5A-44CA-803A-3F09AEF70003}" srcOrd="0" destOrd="0" presId="urn:microsoft.com/office/officeart/2018/2/layout/IconVerticalSolidList"/>
    <dgm:cxn modelId="{5FA145A2-0B5D-42BF-A0CF-213BE5D73595}" type="presOf" srcId="{A71A5D80-9631-449C-A899-AC717D8B6ABC}" destId="{5C41CE2E-5256-4BC0-A94B-261396E4ADF4}" srcOrd="0" destOrd="0" presId="urn:microsoft.com/office/officeart/2018/2/layout/IconVerticalSolidList"/>
    <dgm:cxn modelId="{98EBF7F8-ED8F-4AC9-B69D-91255C07770A}" srcId="{7CAD0219-2EB8-470D-8BFA-46E5FD230C02}" destId="{056C3035-EED2-4169-9ABF-FA4F157CE54B}" srcOrd="1" destOrd="0" parTransId="{E526BE22-FCB0-4403-AFEA-3A3C356D4067}" sibTransId="{552E616C-B824-468B-B33F-7C07F714EF07}"/>
    <dgm:cxn modelId="{15F22557-4078-40C4-9B9F-A89EFCCC9F40}" type="presOf" srcId="{056C3035-EED2-4169-9ABF-FA4F157CE54B}" destId="{A08D280D-806F-4D8A-BD36-96B1AF9DF879}" srcOrd="0" destOrd="0" presId="urn:microsoft.com/office/officeart/2018/2/layout/IconVerticalSolidList"/>
    <dgm:cxn modelId="{22542634-3E25-44B5-92F5-667D09CDC0A5}" srcId="{7CAD0219-2EB8-470D-8BFA-46E5FD230C02}" destId="{A71A5D80-9631-449C-A899-AC717D8B6ABC}" srcOrd="0" destOrd="0" parTransId="{252BE128-359F-4625-8EE4-71983232FA96}" sibTransId="{10692ACD-0CAA-4030-966B-FFFCA2C80ECE}"/>
    <dgm:cxn modelId="{B1411B57-C742-40DC-A9D5-FE25A8FE8176}" type="presParOf" srcId="{55BAAB04-6F5A-44CA-803A-3F09AEF70003}" destId="{75D11062-CA7B-4CD8-8487-148D11E4A860}" srcOrd="0" destOrd="0" presId="urn:microsoft.com/office/officeart/2018/2/layout/IconVerticalSolidList"/>
    <dgm:cxn modelId="{9D34D223-7CA8-4F6B-B0D1-8224A418C6E7}" type="presParOf" srcId="{75D11062-CA7B-4CD8-8487-148D11E4A860}" destId="{B1A6977F-0144-45F3-8DEB-CF2AEB1025C7}" srcOrd="0" destOrd="0" presId="urn:microsoft.com/office/officeart/2018/2/layout/IconVerticalSolidList"/>
    <dgm:cxn modelId="{6F39E94E-DDA8-40B6-9750-53B7965B8E6B}" type="presParOf" srcId="{75D11062-CA7B-4CD8-8487-148D11E4A860}" destId="{C7159833-04C5-4082-A513-44F85210DE48}" srcOrd="1" destOrd="0" presId="urn:microsoft.com/office/officeart/2018/2/layout/IconVerticalSolidList"/>
    <dgm:cxn modelId="{BE697080-879F-4DC9-8496-E824144F16C7}" type="presParOf" srcId="{75D11062-CA7B-4CD8-8487-148D11E4A860}" destId="{E057A856-BCCC-410C-8C71-DCA8E3279B5A}" srcOrd="2" destOrd="0" presId="urn:microsoft.com/office/officeart/2018/2/layout/IconVerticalSolidList"/>
    <dgm:cxn modelId="{D7F68BD0-C785-49B5-AC53-2C04FB42093B}" type="presParOf" srcId="{75D11062-CA7B-4CD8-8487-148D11E4A860}" destId="{5C41CE2E-5256-4BC0-A94B-261396E4ADF4}" srcOrd="3" destOrd="0" presId="urn:microsoft.com/office/officeart/2018/2/layout/IconVerticalSolidList"/>
    <dgm:cxn modelId="{7FA4590B-B2BC-45D3-A201-35CF4C0D77B8}" type="presParOf" srcId="{55BAAB04-6F5A-44CA-803A-3F09AEF70003}" destId="{E7EEC7E1-761C-4893-841A-42CDF76112A9}" srcOrd="1" destOrd="0" presId="urn:microsoft.com/office/officeart/2018/2/layout/IconVerticalSolidList"/>
    <dgm:cxn modelId="{653D891A-6040-47EA-BD83-5D4D52A4A83A}" type="presParOf" srcId="{55BAAB04-6F5A-44CA-803A-3F09AEF70003}" destId="{0531962E-462D-413C-8AD1-85358048D879}" srcOrd="2" destOrd="0" presId="urn:microsoft.com/office/officeart/2018/2/layout/IconVerticalSolidList"/>
    <dgm:cxn modelId="{6BB0D5F5-C065-41FB-982C-0CA1B4A054E0}" type="presParOf" srcId="{0531962E-462D-413C-8AD1-85358048D879}" destId="{9ACC772F-0334-479F-B666-ED48483C396E}" srcOrd="0" destOrd="0" presId="urn:microsoft.com/office/officeart/2018/2/layout/IconVerticalSolidList"/>
    <dgm:cxn modelId="{01A27658-4D99-4C48-8A50-15769EDE43BD}" type="presParOf" srcId="{0531962E-462D-413C-8AD1-85358048D879}" destId="{190128F8-F2FC-40CB-991D-683D1C72CB43}" srcOrd="1" destOrd="0" presId="urn:microsoft.com/office/officeart/2018/2/layout/IconVerticalSolidList"/>
    <dgm:cxn modelId="{D8CA6110-D4DE-4DC2-8332-5E90C9874E5B}" type="presParOf" srcId="{0531962E-462D-413C-8AD1-85358048D879}" destId="{D8635464-7DA1-4C90-A6EA-F5C6DC0F6E2C}" srcOrd="2" destOrd="0" presId="urn:microsoft.com/office/officeart/2018/2/layout/IconVerticalSolidList"/>
    <dgm:cxn modelId="{FA03656F-E39E-4112-AE1D-5AFF91F5A753}" type="presParOf" srcId="{0531962E-462D-413C-8AD1-85358048D879}" destId="{A08D280D-806F-4D8A-BD36-96B1AF9DF879}" srcOrd="3" destOrd="0" presId="urn:microsoft.com/office/officeart/2018/2/layout/IconVerticalSolidList"/>
    <dgm:cxn modelId="{09D7E90D-2AE0-45FA-BF18-27DA2EF08F82}" type="presParOf" srcId="{55BAAB04-6F5A-44CA-803A-3F09AEF70003}" destId="{517DEC73-CD1D-40D6-85A2-4A487D4740C5}" srcOrd="3" destOrd="0" presId="urn:microsoft.com/office/officeart/2018/2/layout/IconVerticalSolidList"/>
    <dgm:cxn modelId="{2F100FE5-67A0-4F06-8870-A7EE678568E0}" type="presParOf" srcId="{55BAAB04-6F5A-44CA-803A-3F09AEF70003}" destId="{27FA892E-7539-4C37-A1F6-6F27956F13B1}" srcOrd="4" destOrd="0" presId="urn:microsoft.com/office/officeart/2018/2/layout/IconVerticalSolidList"/>
    <dgm:cxn modelId="{2299131A-0647-4EC5-97FD-6B8C2D44F094}" type="presParOf" srcId="{27FA892E-7539-4C37-A1F6-6F27956F13B1}" destId="{F14C5CF6-B9FD-4C83-98EB-C5545225EC6D}" srcOrd="0" destOrd="0" presId="urn:microsoft.com/office/officeart/2018/2/layout/IconVerticalSolidList"/>
    <dgm:cxn modelId="{A6BCF05D-2531-4D33-91C7-48B30BEA02D0}" type="presParOf" srcId="{27FA892E-7539-4C37-A1F6-6F27956F13B1}" destId="{5F331560-1747-46CD-8936-BB93EC03A3E2}" srcOrd="1" destOrd="0" presId="urn:microsoft.com/office/officeart/2018/2/layout/IconVerticalSolidList"/>
    <dgm:cxn modelId="{C391E719-162A-484F-9A48-99589C1C1B9F}" type="presParOf" srcId="{27FA892E-7539-4C37-A1F6-6F27956F13B1}" destId="{CC0BC98D-3AAC-4501-8D4F-A6AEE4CEACCB}" srcOrd="2" destOrd="0" presId="urn:microsoft.com/office/officeart/2018/2/layout/IconVerticalSolidList"/>
    <dgm:cxn modelId="{A4719DF6-3035-487F-A458-BC3ABC1BD1F4}" type="presParOf" srcId="{27FA892E-7539-4C37-A1F6-6F27956F13B1}" destId="{B0A5BFA2-57CC-4FF2-B396-B0B8665246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AD0219-2EB8-470D-8BFA-46E5FD230C02}" type="doc">
      <dgm:prSet loTypeId="urn:microsoft.com/office/officeart/2018/2/layout/IconVerticalSolidList" loCatId="icon" qsTypeId="urn:microsoft.com/office/officeart/2005/8/quickstyle/simple2" qsCatId="simple" csTypeId="urn:microsoft.com/office/officeart/2018/5/colors/Iconchunking_neutralicontext_colorful1" csCatId="colorful" phldr="1"/>
      <dgm:spPr/>
      <dgm:t>
        <a:bodyPr/>
        <a:lstStyle/>
        <a:p>
          <a:endParaRPr lang="en-US"/>
        </a:p>
      </dgm:t>
    </dgm:pt>
    <dgm:pt modelId="{A71A5D80-9631-449C-A899-AC717D8B6ABC}">
      <dgm:prSet custT="1"/>
      <dgm:spPr/>
      <dgm:t>
        <a:bodyPr/>
        <a:lstStyle/>
        <a:p>
          <a:r>
            <a:rPr lang="en-US" sz="2800" b="1" dirty="0" smtClean="0"/>
            <a:t>OBJECTIVE 1: </a:t>
          </a:r>
          <a:r>
            <a:rPr lang="en-US" sz="2800" b="0" dirty="0" smtClean="0"/>
            <a:t>To explore unfamiliar careers</a:t>
          </a:r>
          <a:endParaRPr lang="en-US" sz="2800" b="1" dirty="0"/>
        </a:p>
      </dgm:t>
    </dgm:pt>
    <dgm:pt modelId="{252BE128-359F-4625-8EE4-71983232FA96}" type="parTrans" cxnId="{22542634-3E25-44B5-92F5-667D09CDC0A5}">
      <dgm:prSet/>
      <dgm:spPr/>
      <dgm:t>
        <a:bodyPr/>
        <a:lstStyle/>
        <a:p>
          <a:endParaRPr lang="en-US"/>
        </a:p>
      </dgm:t>
    </dgm:pt>
    <dgm:pt modelId="{10692ACD-0CAA-4030-966B-FFFCA2C80ECE}" type="sibTrans" cxnId="{22542634-3E25-44B5-92F5-667D09CDC0A5}">
      <dgm:prSet/>
      <dgm:spPr/>
      <dgm:t>
        <a:bodyPr/>
        <a:lstStyle/>
        <a:p>
          <a:endParaRPr lang="en-US"/>
        </a:p>
      </dgm:t>
    </dgm:pt>
    <dgm:pt modelId="{056C3035-EED2-4169-9ABF-FA4F157CE54B}">
      <dgm:prSet custT="1"/>
      <dgm:spPr/>
      <dgm:t>
        <a:bodyPr/>
        <a:lstStyle/>
        <a:p>
          <a:r>
            <a:rPr lang="en-GB" sz="2800" b="1" dirty="0" smtClean="0"/>
            <a:t>OBJECTIVE 2: </a:t>
          </a:r>
          <a:r>
            <a:rPr lang="en-GB" sz="2800" b="0" dirty="0" smtClean="0"/>
            <a:t>To think about your passion in life</a:t>
          </a:r>
          <a:r>
            <a:rPr lang="en-GB" sz="2800" b="1" dirty="0" smtClean="0"/>
            <a:t> </a:t>
          </a:r>
        </a:p>
      </dgm:t>
    </dgm:pt>
    <dgm:pt modelId="{E526BE22-FCB0-4403-AFEA-3A3C356D4067}" type="parTrans" cxnId="{98EBF7F8-ED8F-4AC9-B69D-91255C07770A}">
      <dgm:prSet/>
      <dgm:spPr/>
      <dgm:t>
        <a:bodyPr/>
        <a:lstStyle/>
        <a:p>
          <a:endParaRPr lang="en-US"/>
        </a:p>
      </dgm:t>
    </dgm:pt>
    <dgm:pt modelId="{552E616C-B824-468B-B33F-7C07F714EF07}" type="sibTrans" cxnId="{98EBF7F8-ED8F-4AC9-B69D-91255C07770A}">
      <dgm:prSet/>
      <dgm:spPr/>
      <dgm:t>
        <a:bodyPr/>
        <a:lstStyle/>
        <a:p>
          <a:endParaRPr lang="en-US"/>
        </a:p>
      </dgm:t>
    </dgm:pt>
    <dgm:pt modelId="{66D9598A-2C4D-4C46-AA90-BCB2853BEADD}">
      <dgm:prSet custT="1"/>
      <dgm:spPr/>
      <dgm:t>
        <a:bodyPr/>
        <a:lstStyle/>
        <a:p>
          <a:r>
            <a:rPr lang="en-US" sz="2800" b="1" dirty="0" smtClean="0"/>
            <a:t>OBJECTIVE 3: </a:t>
          </a:r>
          <a:r>
            <a:rPr lang="en-US" sz="2800" b="0" dirty="0" smtClean="0"/>
            <a:t>To understand the term ‘opportunity cost’ and how it can be implemented in your life</a:t>
          </a:r>
          <a:endParaRPr lang="en-US" sz="2800" b="0" dirty="0"/>
        </a:p>
      </dgm:t>
    </dgm:pt>
    <dgm:pt modelId="{3C7AC631-5247-4882-8810-8BC409E681D6}" type="parTrans" cxnId="{8F4B2B20-B212-4DF8-9C12-CC369AB23CA1}">
      <dgm:prSet/>
      <dgm:spPr/>
      <dgm:t>
        <a:bodyPr/>
        <a:lstStyle/>
        <a:p>
          <a:endParaRPr lang="en-US"/>
        </a:p>
      </dgm:t>
    </dgm:pt>
    <dgm:pt modelId="{F5E231AD-4D7F-4DB7-AFD7-82D564283EAE}" type="sibTrans" cxnId="{8F4B2B20-B212-4DF8-9C12-CC369AB23CA1}">
      <dgm:prSet/>
      <dgm:spPr/>
      <dgm:t>
        <a:bodyPr/>
        <a:lstStyle/>
        <a:p>
          <a:endParaRPr lang="en-US"/>
        </a:p>
      </dgm:t>
    </dgm:pt>
    <dgm:pt modelId="{55BAAB04-6F5A-44CA-803A-3F09AEF70003}" type="pres">
      <dgm:prSet presAssocID="{7CAD0219-2EB8-470D-8BFA-46E5FD230C02}" presName="root" presStyleCnt="0">
        <dgm:presLayoutVars>
          <dgm:dir/>
          <dgm:resizeHandles val="exact"/>
        </dgm:presLayoutVars>
      </dgm:prSet>
      <dgm:spPr/>
      <dgm:t>
        <a:bodyPr/>
        <a:lstStyle/>
        <a:p>
          <a:endParaRPr lang="en-GB"/>
        </a:p>
      </dgm:t>
    </dgm:pt>
    <dgm:pt modelId="{75D11062-CA7B-4CD8-8487-148D11E4A860}" type="pres">
      <dgm:prSet presAssocID="{A71A5D80-9631-449C-A899-AC717D8B6ABC}" presName="compNode" presStyleCnt="0"/>
      <dgm:spPr/>
      <dgm:t>
        <a:bodyPr/>
        <a:lstStyle/>
        <a:p>
          <a:endParaRPr lang="en-US"/>
        </a:p>
      </dgm:t>
    </dgm:pt>
    <dgm:pt modelId="{B1A6977F-0144-45F3-8DEB-CF2AEB1025C7}" type="pres">
      <dgm:prSet presAssocID="{A71A5D80-9631-449C-A899-AC717D8B6ABC}" presName="bgRect" presStyleLbl="bgShp" presStyleIdx="0" presStyleCnt="3"/>
      <dgm:spPr>
        <a:solidFill>
          <a:srgbClr val="00AEEF"/>
        </a:solidFill>
      </dgm:spPr>
      <dgm:t>
        <a:bodyPr/>
        <a:lstStyle/>
        <a:p>
          <a:endParaRPr lang="en-GB"/>
        </a:p>
      </dgm:t>
    </dgm:pt>
    <dgm:pt modelId="{C7159833-04C5-4082-A513-44F85210DE48}" type="pres">
      <dgm:prSet presAssocID="{A71A5D80-9631-449C-A899-AC717D8B6ABC}" presName="iconRect" presStyleLbl="node1" presStyleIdx="0" presStyleCnt="3"/>
      <dgm:spPr>
        <a:blipFill>
          <a:blip xmlns:r="http://schemas.openxmlformats.org/officeDocument/2006/relationships" r:embed="rId1">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GB"/>
        </a:p>
      </dgm:t>
      <dgm:extLst>
        <a:ext uri="{E40237B7-FDA0-4F09-8148-C483321AD2D9}">
          <dgm14:cNvPr xmlns:dgm14="http://schemas.microsoft.com/office/drawing/2010/diagram" id="0" name="" descr="Blog"/>
        </a:ext>
      </dgm:extLst>
    </dgm:pt>
    <dgm:pt modelId="{E057A856-BCCC-410C-8C71-DCA8E3279B5A}" type="pres">
      <dgm:prSet presAssocID="{A71A5D80-9631-449C-A899-AC717D8B6ABC}" presName="spaceRect" presStyleCnt="0"/>
      <dgm:spPr/>
      <dgm:t>
        <a:bodyPr/>
        <a:lstStyle/>
        <a:p>
          <a:endParaRPr lang="en-US"/>
        </a:p>
      </dgm:t>
    </dgm:pt>
    <dgm:pt modelId="{5C41CE2E-5256-4BC0-A94B-261396E4ADF4}" type="pres">
      <dgm:prSet presAssocID="{A71A5D80-9631-449C-A899-AC717D8B6ABC}" presName="parTx" presStyleLbl="revTx" presStyleIdx="0" presStyleCnt="3">
        <dgm:presLayoutVars>
          <dgm:chMax val="0"/>
          <dgm:chPref val="0"/>
        </dgm:presLayoutVars>
      </dgm:prSet>
      <dgm:spPr/>
      <dgm:t>
        <a:bodyPr/>
        <a:lstStyle/>
        <a:p>
          <a:endParaRPr lang="en-GB"/>
        </a:p>
      </dgm:t>
    </dgm:pt>
    <dgm:pt modelId="{E7EEC7E1-761C-4893-841A-42CDF76112A9}" type="pres">
      <dgm:prSet presAssocID="{10692ACD-0CAA-4030-966B-FFFCA2C80ECE}" presName="sibTrans" presStyleCnt="0"/>
      <dgm:spPr/>
      <dgm:t>
        <a:bodyPr/>
        <a:lstStyle/>
        <a:p>
          <a:endParaRPr lang="en-US"/>
        </a:p>
      </dgm:t>
    </dgm:pt>
    <dgm:pt modelId="{0531962E-462D-413C-8AD1-85358048D879}" type="pres">
      <dgm:prSet presAssocID="{056C3035-EED2-4169-9ABF-FA4F157CE54B}" presName="compNode" presStyleCnt="0"/>
      <dgm:spPr/>
      <dgm:t>
        <a:bodyPr/>
        <a:lstStyle/>
        <a:p>
          <a:endParaRPr lang="en-US"/>
        </a:p>
      </dgm:t>
    </dgm:pt>
    <dgm:pt modelId="{9ACC772F-0334-479F-B666-ED48483C396E}" type="pres">
      <dgm:prSet presAssocID="{056C3035-EED2-4169-9ABF-FA4F157CE54B}" presName="bgRect" presStyleLbl="bgShp" presStyleIdx="1" presStyleCnt="3"/>
      <dgm:spPr>
        <a:solidFill>
          <a:srgbClr val="1D7CC7"/>
        </a:solidFill>
      </dgm:spPr>
      <dgm:t>
        <a:bodyPr/>
        <a:lstStyle/>
        <a:p>
          <a:endParaRPr lang="en-GB"/>
        </a:p>
      </dgm:t>
    </dgm:pt>
    <dgm:pt modelId="{190128F8-F2FC-40CB-991D-683D1C72CB43}" type="pres">
      <dgm:prSet presAssocID="{056C3035-EED2-4169-9ABF-FA4F157CE54B}" presName="iconRect" presStyleLbl="node1" presStyleIdx="1" presStyleCnt="3"/>
      <dgm:spPr>
        <a:blipFill rotWithShape="1">
          <a:blip xmlns:r="http://schemas.openxmlformats.org/officeDocument/2006/relationships" r:embed="rId3">
            <a:duotone>
              <a:schemeClr val="bg1">
                <a:hueOff val="0"/>
                <a:satOff val="0"/>
                <a:lumOff val="0"/>
                <a:alphaOff val="0"/>
                <a:shade val="20000"/>
                <a:satMod val="200000"/>
              </a:schemeClr>
              <a:schemeClr val="bg1">
                <a:hueOff val="0"/>
                <a:satOff val="0"/>
                <a:lumOff val="0"/>
                <a:alphaOff val="0"/>
                <a:tint val="12000"/>
                <a:satMod val="190000"/>
              </a:schemeClr>
            </a:duotone>
          </a:blip>
          <a:stretch>
            <a:fillRect/>
          </a:stretch>
        </a:blipFill>
      </dgm:spPr>
      <dgm:t>
        <a:bodyPr/>
        <a:lstStyle/>
        <a:p>
          <a:endParaRPr lang="en-GB"/>
        </a:p>
      </dgm:t>
      <dgm:extLst/>
    </dgm:pt>
    <dgm:pt modelId="{D8635464-7DA1-4C90-A6EA-F5C6DC0F6E2C}" type="pres">
      <dgm:prSet presAssocID="{056C3035-EED2-4169-9ABF-FA4F157CE54B}" presName="spaceRect" presStyleCnt="0"/>
      <dgm:spPr/>
      <dgm:t>
        <a:bodyPr/>
        <a:lstStyle/>
        <a:p>
          <a:endParaRPr lang="en-US"/>
        </a:p>
      </dgm:t>
    </dgm:pt>
    <dgm:pt modelId="{A08D280D-806F-4D8A-BD36-96B1AF9DF879}" type="pres">
      <dgm:prSet presAssocID="{056C3035-EED2-4169-9ABF-FA4F157CE54B}" presName="parTx" presStyleLbl="revTx" presStyleIdx="1" presStyleCnt="3">
        <dgm:presLayoutVars>
          <dgm:chMax val="0"/>
          <dgm:chPref val="0"/>
        </dgm:presLayoutVars>
      </dgm:prSet>
      <dgm:spPr/>
      <dgm:t>
        <a:bodyPr/>
        <a:lstStyle/>
        <a:p>
          <a:endParaRPr lang="en-GB"/>
        </a:p>
      </dgm:t>
    </dgm:pt>
    <dgm:pt modelId="{517DEC73-CD1D-40D6-85A2-4A487D4740C5}" type="pres">
      <dgm:prSet presAssocID="{552E616C-B824-468B-B33F-7C07F714EF07}" presName="sibTrans" presStyleCnt="0"/>
      <dgm:spPr/>
      <dgm:t>
        <a:bodyPr/>
        <a:lstStyle/>
        <a:p>
          <a:endParaRPr lang="en-US"/>
        </a:p>
      </dgm:t>
    </dgm:pt>
    <dgm:pt modelId="{27FA892E-7539-4C37-A1F6-6F27956F13B1}" type="pres">
      <dgm:prSet presAssocID="{66D9598A-2C4D-4C46-AA90-BCB2853BEADD}" presName="compNode" presStyleCnt="0"/>
      <dgm:spPr/>
      <dgm:t>
        <a:bodyPr/>
        <a:lstStyle/>
        <a:p>
          <a:endParaRPr lang="en-US"/>
        </a:p>
      </dgm:t>
    </dgm:pt>
    <dgm:pt modelId="{F14C5CF6-B9FD-4C83-98EB-C5545225EC6D}" type="pres">
      <dgm:prSet presAssocID="{66D9598A-2C4D-4C46-AA90-BCB2853BEADD}" presName="bgRect" presStyleLbl="bgShp" presStyleIdx="2" presStyleCnt="3"/>
      <dgm:spPr>
        <a:solidFill>
          <a:srgbClr val="162D56"/>
        </a:solidFill>
      </dgm:spPr>
      <dgm:t>
        <a:bodyPr/>
        <a:lstStyle/>
        <a:p>
          <a:endParaRPr lang="en-US"/>
        </a:p>
      </dgm:t>
    </dgm:pt>
    <dgm:pt modelId="{5F331560-1747-46CD-8936-BB93EC03A3E2}" type="pres">
      <dgm:prSet presAssocID="{66D9598A-2C4D-4C46-AA90-BCB2853BEADD}" presName="iconRect" presStyleLbl="node1" presStyleIdx="2" presStyleCnt="3"/>
      <dgm:spPr>
        <a:blipFill>
          <a:blip xmlns:r="http://schemas.openxmlformats.org/officeDocument/2006/relationships" r:embed="rId4">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US"/>
        </a:p>
      </dgm:t>
    </dgm:pt>
    <dgm:pt modelId="{CC0BC98D-3AAC-4501-8D4F-A6AEE4CEACCB}" type="pres">
      <dgm:prSet presAssocID="{66D9598A-2C4D-4C46-AA90-BCB2853BEADD}" presName="spaceRect" presStyleCnt="0"/>
      <dgm:spPr/>
      <dgm:t>
        <a:bodyPr/>
        <a:lstStyle/>
        <a:p>
          <a:endParaRPr lang="en-US"/>
        </a:p>
      </dgm:t>
    </dgm:pt>
    <dgm:pt modelId="{B0A5BFA2-57CC-4FF2-B396-B0B8665246CC}" type="pres">
      <dgm:prSet presAssocID="{66D9598A-2C4D-4C46-AA90-BCB2853BEADD}" presName="parTx" presStyleLbl="revTx" presStyleIdx="2" presStyleCnt="3">
        <dgm:presLayoutVars>
          <dgm:chMax val="0"/>
          <dgm:chPref val="0"/>
        </dgm:presLayoutVars>
      </dgm:prSet>
      <dgm:spPr/>
      <dgm:t>
        <a:bodyPr/>
        <a:lstStyle/>
        <a:p>
          <a:endParaRPr lang="en-US"/>
        </a:p>
      </dgm:t>
    </dgm:pt>
  </dgm:ptLst>
  <dgm:cxnLst>
    <dgm:cxn modelId="{D9075EE0-3704-4745-A67E-970421890383}" type="presOf" srcId="{66D9598A-2C4D-4C46-AA90-BCB2853BEADD}" destId="{B0A5BFA2-57CC-4FF2-B396-B0B8665246CC}" srcOrd="0" destOrd="0" presId="urn:microsoft.com/office/officeart/2018/2/layout/IconVerticalSolidList"/>
    <dgm:cxn modelId="{8F4B2B20-B212-4DF8-9C12-CC369AB23CA1}" srcId="{7CAD0219-2EB8-470D-8BFA-46E5FD230C02}" destId="{66D9598A-2C4D-4C46-AA90-BCB2853BEADD}" srcOrd="2" destOrd="0" parTransId="{3C7AC631-5247-4882-8810-8BC409E681D6}" sibTransId="{F5E231AD-4D7F-4DB7-AFD7-82D564283EAE}"/>
    <dgm:cxn modelId="{FB309ADB-D23F-4F05-9E16-A031F04E4F9E}" type="presOf" srcId="{7CAD0219-2EB8-470D-8BFA-46E5FD230C02}" destId="{55BAAB04-6F5A-44CA-803A-3F09AEF70003}" srcOrd="0" destOrd="0" presId="urn:microsoft.com/office/officeart/2018/2/layout/IconVerticalSolidList"/>
    <dgm:cxn modelId="{5FA145A2-0B5D-42BF-A0CF-213BE5D73595}" type="presOf" srcId="{A71A5D80-9631-449C-A899-AC717D8B6ABC}" destId="{5C41CE2E-5256-4BC0-A94B-261396E4ADF4}" srcOrd="0" destOrd="0" presId="urn:microsoft.com/office/officeart/2018/2/layout/IconVerticalSolidList"/>
    <dgm:cxn modelId="{98EBF7F8-ED8F-4AC9-B69D-91255C07770A}" srcId="{7CAD0219-2EB8-470D-8BFA-46E5FD230C02}" destId="{056C3035-EED2-4169-9ABF-FA4F157CE54B}" srcOrd="1" destOrd="0" parTransId="{E526BE22-FCB0-4403-AFEA-3A3C356D4067}" sibTransId="{552E616C-B824-468B-B33F-7C07F714EF07}"/>
    <dgm:cxn modelId="{15F22557-4078-40C4-9B9F-A89EFCCC9F40}" type="presOf" srcId="{056C3035-EED2-4169-9ABF-FA4F157CE54B}" destId="{A08D280D-806F-4D8A-BD36-96B1AF9DF879}" srcOrd="0" destOrd="0" presId="urn:microsoft.com/office/officeart/2018/2/layout/IconVerticalSolidList"/>
    <dgm:cxn modelId="{22542634-3E25-44B5-92F5-667D09CDC0A5}" srcId="{7CAD0219-2EB8-470D-8BFA-46E5FD230C02}" destId="{A71A5D80-9631-449C-A899-AC717D8B6ABC}" srcOrd="0" destOrd="0" parTransId="{252BE128-359F-4625-8EE4-71983232FA96}" sibTransId="{10692ACD-0CAA-4030-966B-FFFCA2C80ECE}"/>
    <dgm:cxn modelId="{B1411B57-C742-40DC-A9D5-FE25A8FE8176}" type="presParOf" srcId="{55BAAB04-6F5A-44CA-803A-3F09AEF70003}" destId="{75D11062-CA7B-4CD8-8487-148D11E4A860}" srcOrd="0" destOrd="0" presId="urn:microsoft.com/office/officeart/2018/2/layout/IconVerticalSolidList"/>
    <dgm:cxn modelId="{9D34D223-7CA8-4F6B-B0D1-8224A418C6E7}" type="presParOf" srcId="{75D11062-CA7B-4CD8-8487-148D11E4A860}" destId="{B1A6977F-0144-45F3-8DEB-CF2AEB1025C7}" srcOrd="0" destOrd="0" presId="urn:microsoft.com/office/officeart/2018/2/layout/IconVerticalSolidList"/>
    <dgm:cxn modelId="{6F39E94E-DDA8-40B6-9750-53B7965B8E6B}" type="presParOf" srcId="{75D11062-CA7B-4CD8-8487-148D11E4A860}" destId="{C7159833-04C5-4082-A513-44F85210DE48}" srcOrd="1" destOrd="0" presId="urn:microsoft.com/office/officeart/2018/2/layout/IconVerticalSolidList"/>
    <dgm:cxn modelId="{BE697080-879F-4DC9-8496-E824144F16C7}" type="presParOf" srcId="{75D11062-CA7B-4CD8-8487-148D11E4A860}" destId="{E057A856-BCCC-410C-8C71-DCA8E3279B5A}" srcOrd="2" destOrd="0" presId="urn:microsoft.com/office/officeart/2018/2/layout/IconVerticalSolidList"/>
    <dgm:cxn modelId="{D7F68BD0-C785-49B5-AC53-2C04FB42093B}" type="presParOf" srcId="{75D11062-CA7B-4CD8-8487-148D11E4A860}" destId="{5C41CE2E-5256-4BC0-A94B-261396E4ADF4}" srcOrd="3" destOrd="0" presId="urn:microsoft.com/office/officeart/2018/2/layout/IconVerticalSolidList"/>
    <dgm:cxn modelId="{7FA4590B-B2BC-45D3-A201-35CF4C0D77B8}" type="presParOf" srcId="{55BAAB04-6F5A-44CA-803A-3F09AEF70003}" destId="{E7EEC7E1-761C-4893-841A-42CDF76112A9}" srcOrd="1" destOrd="0" presId="urn:microsoft.com/office/officeart/2018/2/layout/IconVerticalSolidList"/>
    <dgm:cxn modelId="{653D891A-6040-47EA-BD83-5D4D52A4A83A}" type="presParOf" srcId="{55BAAB04-6F5A-44CA-803A-3F09AEF70003}" destId="{0531962E-462D-413C-8AD1-85358048D879}" srcOrd="2" destOrd="0" presId="urn:microsoft.com/office/officeart/2018/2/layout/IconVerticalSolidList"/>
    <dgm:cxn modelId="{6BB0D5F5-C065-41FB-982C-0CA1B4A054E0}" type="presParOf" srcId="{0531962E-462D-413C-8AD1-85358048D879}" destId="{9ACC772F-0334-479F-B666-ED48483C396E}" srcOrd="0" destOrd="0" presId="urn:microsoft.com/office/officeart/2018/2/layout/IconVerticalSolidList"/>
    <dgm:cxn modelId="{01A27658-4D99-4C48-8A50-15769EDE43BD}" type="presParOf" srcId="{0531962E-462D-413C-8AD1-85358048D879}" destId="{190128F8-F2FC-40CB-991D-683D1C72CB43}" srcOrd="1" destOrd="0" presId="urn:microsoft.com/office/officeart/2018/2/layout/IconVerticalSolidList"/>
    <dgm:cxn modelId="{D8CA6110-D4DE-4DC2-8332-5E90C9874E5B}" type="presParOf" srcId="{0531962E-462D-413C-8AD1-85358048D879}" destId="{D8635464-7DA1-4C90-A6EA-F5C6DC0F6E2C}" srcOrd="2" destOrd="0" presId="urn:microsoft.com/office/officeart/2018/2/layout/IconVerticalSolidList"/>
    <dgm:cxn modelId="{FA03656F-E39E-4112-AE1D-5AFF91F5A753}" type="presParOf" srcId="{0531962E-462D-413C-8AD1-85358048D879}" destId="{A08D280D-806F-4D8A-BD36-96B1AF9DF879}" srcOrd="3" destOrd="0" presId="urn:microsoft.com/office/officeart/2018/2/layout/IconVerticalSolidList"/>
    <dgm:cxn modelId="{09D7E90D-2AE0-45FA-BF18-27DA2EF08F82}" type="presParOf" srcId="{55BAAB04-6F5A-44CA-803A-3F09AEF70003}" destId="{517DEC73-CD1D-40D6-85A2-4A487D4740C5}" srcOrd="3" destOrd="0" presId="urn:microsoft.com/office/officeart/2018/2/layout/IconVerticalSolidList"/>
    <dgm:cxn modelId="{2F100FE5-67A0-4F06-8870-A7EE678568E0}" type="presParOf" srcId="{55BAAB04-6F5A-44CA-803A-3F09AEF70003}" destId="{27FA892E-7539-4C37-A1F6-6F27956F13B1}" srcOrd="4" destOrd="0" presId="urn:microsoft.com/office/officeart/2018/2/layout/IconVerticalSolidList"/>
    <dgm:cxn modelId="{2299131A-0647-4EC5-97FD-6B8C2D44F094}" type="presParOf" srcId="{27FA892E-7539-4C37-A1F6-6F27956F13B1}" destId="{F14C5CF6-B9FD-4C83-98EB-C5545225EC6D}" srcOrd="0" destOrd="0" presId="urn:microsoft.com/office/officeart/2018/2/layout/IconVerticalSolidList"/>
    <dgm:cxn modelId="{A6BCF05D-2531-4D33-91C7-48B30BEA02D0}" type="presParOf" srcId="{27FA892E-7539-4C37-A1F6-6F27956F13B1}" destId="{5F331560-1747-46CD-8936-BB93EC03A3E2}" srcOrd="1" destOrd="0" presId="urn:microsoft.com/office/officeart/2018/2/layout/IconVerticalSolidList"/>
    <dgm:cxn modelId="{C391E719-162A-484F-9A48-99589C1C1B9F}" type="presParOf" srcId="{27FA892E-7539-4C37-A1F6-6F27956F13B1}" destId="{CC0BC98D-3AAC-4501-8D4F-A6AEE4CEACCB}" srcOrd="2" destOrd="0" presId="urn:microsoft.com/office/officeart/2018/2/layout/IconVerticalSolidList"/>
    <dgm:cxn modelId="{A4719DF6-3035-487F-A458-BC3ABC1BD1F4}" type="presParOf" srcId="{27FA892E-7539-4C37-A1F6-6F27956F13B1}" destId="{B0A5BFA2-57CC-4FF2-B396-B0B8665246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6977F-0144-45F3-8DEB-CF2AEB1025C7}">
      <dsp:nvSpPr>
        <dsp:cNvPr id="0" name=""/>
        <dsp:cNvSpPr/>
      </dsp:nvSpPr>
      <dsp:spPr>
        <a:xfrm>
          <a:off x="0" y="451"/>
          <a:ext cx="10515600" cy="1057552"/>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C7159833-04C5-4082-A513-44F85210DE48}">
      <dsp:nvSpPr>
        <dsp:cNvPr id="0" name=""/>
        <dsp:cNvSpPr/>
      </dsp:nvSpPr>
      <dsp:spPr>
        <a:xfrm>
          <a:off x="319909" y="238401"/>
          <a:ext cx="581654" cy="581654"/>
        </a:xfrm>
        <a:prstGeom prst="rect">
          <a:avLst/>
        </a:prstGeom>
        <a:blipFill>
          <a:blip xmlns:r="http://schemas.openxmlformats.org/officeDocument/2006/relationships" r:embed="rId1">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C41CE2E-5256-4BC0-A94B-261396E4ADF4}">
      <dsp:nvSpPr>
        <dsp:cNvPr id="0" name=""/>
        <dsp:cNvSpPr/>
      </dsp:nvSpPr>
      <dsp:spPr>
        <a:xfrm>
          <a:off x="1221473" y="451"/>
          <a:ext cx="9294126" cy="105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24" tIns="111924" rIns="111924" bIns="111924" numCol="1" spcCol="1270" anchor="ctr" anchorCtr="0">
          <a:noAutofit/>
        </a:bodyPr>
        <a:lstStyle/>
        <a:p>
          <a:pPr lvl="0" algn="l" defTabSz="1244600">
            <a:lnSpc>
              <a:spcPct val="90000"/>
            </a:lnSpc>
            <a:spcBef>
              <a:spcPct val="0"/>
            </a:spcBef>
            <a:spcAft>
              <a:spcPct val="35000"/>
            </a:spcAft>
          </a:pPr>
          <a:r>
            <a:rPr lang="en-US" sz="2800" b="1" kern="1200" dirty="0" smtClean="0"/>
            <a:t>OBJECTIVE 1: </a:t>
          </a:r>
          <a:r>
            <a:rPr lang="en-US" sz="2800" b="0" kern="1200" dirty="0" smtClean="0"/>
            <a:t>To look at personal learning styles and consider the impact of different salaries</a:t>
          </a:r>
          <a:endParaRPr lang="en-US" sz="2800" b="1" kern="1200" dirty="0"/>
        </a:p>
      </dsp:txBody>
      <dsp:txXfrm>
        <a:off x="1221473" y="451"/>
        <a:ext cx="9294126" cy="1057552"/>
      </dsp:txXfrm>
    </dsp:sp>
    <dsp:sp modelId="{9ACC772F-0334-479F-B666-ED48483C396E}">
      <dsp:nvSpPr>
        <dsp:cNvPr id="0" name=""/>
        <dsp:cNvSpPr/>
      </dsp:nvSpPr>
      <dsp:spPr>
        <a:xfrm>
          <a:off x="0" y="1322393"/>
          <a:ext cx="10515600" cy="1057552"/>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190128F8-F2FC-40CB-991D-683D1C72CB43}">
      <dsp:nvSpPr>
        <dsp:cNvPr id="0" name=""/>
        <dsp:cNvSpPr/>
      </dsp:nvSpPr>
      <dsp:spPr>
        <a:xfrm>
          <a:off x="319909" y="1560342"/>
          <a:ext cx="581654" cy="581654"/>
        </a:xfrm>
        <a:prstGeom prst="rect">
          <a:avLst/>
        </a:prstGeom>
        <a:blipFill rotWithShape="1">
          <a:blip xmlns:r="http://schemas.openxmlformats.org/officeDocument/2006/relationships" r:embed="rId3">
            <a:duotone>
              <a:schemeClr val="bg1">
                <a:hueOff val="0"/>
                <a:satOff val="0"/>
                <a:lumOff val="0"/>
                <a:alphaOff val="0"/>
                <a:shade val="20000"/>
                <a:satMod val="200000"/>
              </a:schemeClr>
              <a:schemeClr val="bg1">
                <a:hueOff val="0"/>
                <a:satOff val="0"/>
                <a:lumOff val="0"/>
                <a:alphaOff val="0"/>
                <a:tint val="12000"/>
                <a:satMod val="190000"/>
              </a:schemeClr>
            </a:duotone>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08D280D-806F-4D8A-BD36-96B1AF9DF879}">
      <dsp:nvSpPr>
        <dsp:cNvPr id="0" name=""/>
        <dsp:cNvSpPr/>
      </dsp:nvSpPr>
      <dsp:spPr>
        <a:xfrm>
          <a:off x="1221473" y="1322393"/>
          <a:ext cx="9294126" cy="105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24" tIns="111924" rIns="111924" bIns="111924" numCol="1" spcCol="1270" anchor="ctr" anchorCtr="0">
          <a:noAutofit/>
        </a:bodyPr>
        <a:lstStyle/>
        <a:p>
          <a:pPr lvl="0" algn="l" defTabSz="1244600">
            <a:lnSpc>
              <a:spcPct val="90000"/>
            </a:lnSpc>
            <a:spcBef>
              <a:spcPct val="0"/>
            </a:spcBef>
            <a:spcAft>
              <a:spcPct val="35000"/>
            </a:spcAft>
          </a:pPr>
          <a:r>
            <a:rPr lang="en-GB" sz="2800" b="1" kern="1200" dirty="0" smtClean="0"/>
            <a:t>OBJECTIVE 2: </a:t>
          </a:r>
          <a:r>
            <a:rPr lang="en-GB" sz="2800" b="0" kern="1200" dirty="0" smtClean="0"/>
            <a:t>To be aware of some of the benefits of higher education</a:t>
          </a:r>
          <a:endParaRPr lang="en-GB" sz="2800" b="1" kern="1200" dirty="0" smtClean="0"/>
        </a:p>
      </dsp:txBody>
      <dsp:txXfrm>
        <a:off x="1221473" y="1322393"/>
        <a:ext cx="9294126" cy="1057552"/>
      </dsp:txXfrm>
    </dsp:sp>
    <dsp:sp modelId="{F14C5CF6-B9FD-4C83-98EB-C5545225EC6D}">
      <dsp:nvSpPr>
        <dsp:cNvPr id="0" name=""/>
        <dsp:cNvSpPr/>
      </dsp:nvSpPr>
      <dsp:spPr>
        <a:xfrm>
          <a:off x="0" y="2644334"/>
          <a:ext cx="10515600" cy="1057552"/>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5F331560-1747-46CD-8936-BB93EC03A3E2}">
      <dsp:nvSpPr>
        <dsp:cNvPr id="0" name=""/>
        <dsp:cNvSpPr/>
      </dsp:nvSpPr>
      <dsp:spPr>
        <a:xfrm>
          <a:off x="319909" y="2882283"/>
          <a:ext cx="581654" cy="581654"/>
        </a:xfrm>
        <a:prstGeom prst="rect">
          <a:avLst/>
        </a:prstGeom>
        <a:blipFill>
          <a:blip xmlns:r="http://schemas.openxmlformats.org/officeDocument/2006/relationships" r:embed="rId4">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A5BFA2-57CC-4FF2-B396-B0B8665246CC}">
      <dsp:nvSpPr>
        <dsp:cNvPr id="0" name=""/>
        <dsp:cNvSpPr/>
      </dsp:nvSpPr>
      <dsp:spPr>
        <a:xfrm>
          <a:off x="1221473" y="2644334"/>
          <a:ext cx="9294126" cy="105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24" tIns="111924" rIns="111924" bIns="111924" numCol="1" spcCol="1270" anchor="ctr" anchorCtr="0">
          <a:noAutofit/>
        </a:bodyPr>
        <a:lstStyle/>
        <a:p>
          <a:pPr lvl="0" algn="l" defTabSz="1244600">
            <a:lnSpc>
              <a:spcPct val="90000"/>
            </a:lnSpc>
            <a:spcBef>
              <a:spcPct val="0"/>
            </a:spcBef>
            <a:spcAft>
              <a:spcPct val="35000"/>
            </a:spcAft>
          </a:pPr>
          <a:r>
            <a:rPr lang="en-US" sz="2800" b="1" kern="1200" dirty="0" smtClean="0"/>
            <a:t>OBJECTIVE 3: </a:t>
          </a:r>
          <a:r>
            <a:rPr lang="en-US" sz="2800" b="0" kern="1200" dirty="0" smtClean="0"/>
            <a:t>To explore personal and professional development by looking at transferable skills</a:t>
          </a:r>
          <a:endParaRPr lang="en-US" sz="2800" b="1" kern="1200" dirty="0"/>
        </a:p>
      </dsp:txBody>
      <dsp:txXfrm>
        <a:off x="1221473" y="2644334"/>
        <a:ext cx="9294126" cy="1057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6977F-0144-45F3-8DEB-CF2AEB1025C7}">
      <dsp:nvSpPr>
        <dsp:cNvPr id="0" name=""/>
        <dsp:cNvSpPr/>
      </dsp:nvSpPr>
      <dsp:spPr>
        <a:xfrm>
          <a:off x="0" y="451"/>
          <a:ext cx="10515600" cy="1057552"/>
        </a:xfrm>
        <a:prstGeom prst="roundRect">
          <a:avLst>
            <a:gd name="adj" fmla="val 10000"/>
          </a:avLst>
        </a:prstGeom>
        <a:solidFill>
          <a:srgbClr val="00AEEF"/>
        </a:solidFill>
        <a:ln>
          <a:noFill/>
        </a:ln>
        <a:effectLst/>
      </dsp:spPr>
      <dsp:style>
        <a:lnRef idx="0">
          <a:scrgbClr r="0" g="0" b="0"/>
        </a:lnRef>
        <a:fillRef idx="1">
          <a:scrgbClr r="0" g="0" b="0"/>
        </a:fillRef>
        <a:effectRef idx="0">
          <a:scrgbClr r="0" g="0" b="0"/>
        </a:effectRef>
        <a:fontRef idx="minor"/>
      </dsp:style>
    </dsp:sp>
    <dsp:sp modelId="{C7159833-04C5-4082-A513-44F85210DE48}">
      <dsp:nvSpPr>
        <dsp:cNvPr id="0" name=""/>
        <dsp:cNvSpPr/>
      </dsp:nvSpPr>
      <dsp:spPr>
        <a:xfrm>
          <a:off x="319909" y="238401"/>
          <a:ext cx="581654" cy="581654"/>
        </a:xfrm>
        <a:prstGeom prst="rect">
          <a:avLst/>
        </a:prstGeom>
        <a:blipFill>
          <a:blip xmlns:r="http://schemas.openxmlformats.org/officeDocument/2006/relationships" r:embed="rId1">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C41CE2E-5256-4BC0-A94B-261396E4ADF4}">
      <dsp:nvSpPr>
        <dsp:cNvPr id="0" name=""/>
        <dsp:cNvSpPr/>
      </dsp:nvSpPr>
      <dsp:spPr>
        <a:xfrm>
          <a:off x="1221473" y="451"/>
          <a:ext cx="9294126" cy="105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24" tIns="111924" rIns="111924" bIns="111924" numCol="1" spcCol="1270" anchor="ctr" anchorCtr="0">
          <a:noAutofit/>
        </a:bodyPr>
        <a:lstStyle/>
        <a:p>
          <a:pPr lvl="0" algn="l" defTabSz="1244600">
            <a:lnSpc>
              <a:spcPct val="90000"/>
            </a:lnSpc>
            <a:spcBef>
              <a:spcPct val="0"/>
            </a:spcBef>
            <a:spcAft>
              <a:spcPct val="35000"/>
            </a:spcAft>
          </a:pPr>
          <a:r>
            <a:rPr lang="en-US" sz="2800" b="1" kern="1200" dirty="0" smtClean="0"/>
            <a:t>OBJECTIVE 1: </a:t>
          </a:r>
          <a:r>
            <a:rPr lang="en-US" sz="2800" b="0" kern="1200" dirty="0" smtClean="0"/>
            <a:t>To explore unfamiliar careers</a:t>
          </a:r>
          <a:endParaRPr lang="en-US" sz="2800" b="1" kern="1200" dirty="0"/>
        </a:p>
      </dsp:txBody>
      <dsp:txXfrm>
        <a:off x="1221473" y="451"/>
        <a:ext cx="9294126" cy="1057552"/>
      </dsp:txXfrm>
    </dsp:sp>
    <dsp:sp modelId="{9ACC772F-0334-479F-B666-ED48483C396E}">
      <dsp:nvSpPr>
        <dsp:cNvPr id="0" name=""/>
        <dsp:cNvSpPr/>
      </dsp:nvSpPr>
      <dsp:spPr>
        <a:xfrm>
          <a:off x="0" y="1322393"/>
          <a:ext cx="10515600" cy="1057552"/>
        </a:xfrm>
        <a:prstGeom prst="roundRect">
          <a:avLst>
            <a:gd name="adj" fmla="val 10000"/>
          </a:avLst>
        </a:prstGeom>
        <a:solidFill>
          <a:srgbClr val="1D7CC7"/>
        </a:solidFill>
        <a:ln>
          <a:noFill/>
        </a:ln>
        <a:effectLst/>
      </dsp:spPr>
      <dsp:style>
        <a:lnRef idx="0">
          <a:scrgbClr r="0" g="0" b="0"/>
        </a:lnRef>
        <a:fillRef idx="1">
          <a:scrgbClr r="0" g="0" b="0"/>
        </a:fillRef>
        <a:effectRef idx="0">
          <a:scrgbClr r="0" g="0" b="0"/>
        </a:effectRef>
        <a:fontRef idx="minor"/>
      </dsp:style>
    </dsp:sp>
    <dsp:sp modelId="{190128F8-F2FC-40CB-991D-683D1C72CB43}">
      <dsp:nvSpPr>
        <dsp:cNvPr id="0" name=""/>
        <dsp:cNvSpPr/>
      </dsp:nvSpPr>
      <dsp:spPr>
        <a:xfrm>
          <a:off x="319909" y="1560342"/>
          <a:ext cx="581654" cy="581654"/>
        </a:xfrm>
        <a:prstGeom prst="rect">
          <a:avLst/>
        </a:prstGeom>
        <a:blipFill rotWithShape="1">
          <a:blip xmlns:r="http://schemas.openxmlformats.org/officeDocument/2006/relationships" r:embed="rId3">
            <a:duotone>
              <a:schemeClr val="bg1">
                <a:hueOff val="0"/>
                <a:satOff val="0"/>
                <a:lumOff val="0"/>
                <a:alphaOff val="0"/>
                <a:shade val="20000"/>
                <a:satMod val="200000"/>
              </a:schemeClr>
              <a:schemeClr val="bg1">
                <a:hueOff val="0"/>
                <a:satOff val="0"/>
                <a:lumOff val="0"/>
                <a:alphaOff val="0"/>
                <a:tint val="12000"/>
                <a:satMod val="190000"/>
              </a:schemeClr>
            </a:duotone>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08D280D-806F-4D8A-BD36-96B1AF9DF879}">
      <dsp:nvSpPr>
        <dsp:cNvPr id="0" name=""/>
        <dsp:cNvSpPr/>
      </dsp:nvSpPr>
      <dsp:spPr>
        <a:xfrm>
          <a:off x="1221473" y="1322393"/>
          <a:ext cx="9294126" cy="105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24" tIns="111924" rIns="111924" bIns="111924" numCol="1" spcCol="1270" anchor="ctr" anchorCtr="0">
          <a:noAutofit/>
        </a:bodyPr>
        <a:lstStyle/>
        <a:p>
          <a:pPr lvl="0" algn="l" defTabSz="1244600">
            <a:lnSpc>
              <a:spcPct val="90000"/>
            </a:lnSpc>
            <a:spcBef>
              <a:spcPct val="0"/>
            </a:spcBef>
            <a:spcAft>
              <a:spcPct val="35000"/>
            </a:spcAft>
          </a:pPr>
          <a:r>
            <a:rPr lang="en-GB" sz="2800" b="1" kern="1200" dirty="0" smtClean="0"/>
            <a:t>OBJECTIVE 2: </a:t>
          </a:r>
          <a:r>
            <a:rPr lang="en-GB" sz="2800" b="0" kern="1200" dirty="0" smtClean="0"/>
            <a:t>To think about your passion in life</a:t>
          </a:r>
          <a:r>
            <a:rPr lang="en-GB" sz="2800" b="1" kern="1200" dirty="0" smtClean="0"/>
            <a:t> </a:t>
          </a:r>
        </a:p>
      </dsp:txBody>
      <dsp:txXfrm>
        <a:off x="1221473" y="1322393"/>
        <a:ext cx="9294126" cy="1057552"/>
      </dsp:txXfrm>
    </dsp:sp>
    <dsp:sp modelId="{F14C5CF6-B9FD-4C83-98EB-C5545225EC6D}">
      <dsp:nvSpPr>
        <dsp:cNvPr id="0" name=""/>
        <dsp:cNvSpPr/>
      </dsp:nvSpPr>
      <dsp:spPr>
        <a:xfrm>
          <a:off x="0" y="2644334"/>
          <a:ext cx="10515600" cy="1057552"/>
        </a:xfrm>
        <a:prstGeom prst="roundRect">
          <a:avLst>
            <a:gd name="adj" fmla="val 10000"/>
          </a:avLst>
        </a:prstGeom>
        <a:solidFill>
          <a:srgbClr val="162D56"/>
        </a:solidFill>
        <a:ln>
          <a:noFill/>
        </a:ln>
        <a:effectLst/>
      </dsp:spPr>
      <dsp:style>
        <a:lnRef idx="0">
          <a:scrgbClr r="0" g="0" b="0"/>
        </a:lnRef>
        <a:fillRef idx="1">
          <a:scrgbClr r="0" g="0" b="0"/>
        </a:fillRef>
        <a:effectRef idx="0">
          <a:scrgbClr r="0" g="0" b="0"/>
        </a:effectRef>
        <a:fontRef idx="minor"/>
      </dsp:style>
    </dsp:sp>
    <dsp:sp modelId="{5F331560-1747-46CD-8936-BB93EC03A3E2}">
      <dsp:nvSpPr>
        <dsp:cNvPr id="0" name=""/>
        <dsp:cNvSpPr/>
      </dsp:nvSpPr>
      <dsp:spPr>
        <a:xfrm>
          <a:off x="319909" y="2882283"/>
          <a:ext cx="581654" cy="581654"/>
        </a:xfrm>
        <a:prstGeom prst="rect">
          <a:avLst/>
        </a:prstGeom>
        <a:blipFill>
          <a:blip xmlns:r="http://schemas.openxmlformats.org/officeDocument/2006/relationships" r:embed="rId4">
            <a:duotone>
              <a:schemeClr val="bg1">
                <a:hueOff val="0"/>
                <a:satOff val="0"/>
                <a:lumOff val="0"/>
                <a:alphaOff val="0"/>
                <a:shade val="20000"/>
                <a:satMod val="200000"/>
              </a:schemeClr>
              <a:schemeClr val="bg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0A5BFA2-57CC-4FF2-B396-B0B8665246CC}">
      <dsp:nvSpPr>
        <dsp:cNvPr id="0" name=""/>
        <dsp:cNvSpPr/>
      </dsp:nvSpPr>
      <dsp:spPr>
        <a:xfrm>
          <a:off x="1221473" y="2644334"/>
          <a:ext cx="9294126" cy="105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24" tIns="111924" rIns="111924" bIns="111924" numCol="1" spcCol="1270" anchor="ctr" anchorCtr="0">
          <a:noAutofit/>
        </a:bodyPr>
        <a:lstStyle/>
        <a:p>
          <a:pPr lvl="0" algn="l" defTabSz="1244600">
            <a:lnSpc>
              <a:spcPct val="90000"/>
            </a:lnSpc>
            <a:spcBef>
              <a:spcPct val="0"/>
            </a:spcBef>
            <a:spcAft>
              <a:spcPct val="35000"/>
            </a:spcAft>
          </a:pPr>
          <a:r>
            <a:rPr lang="en-US" sz="2800" b="1" kern="1200" dirty="0" smtClean="0"/>
            <a:t>OBJECTIVE 3: </a:t>
          </a:r>
          <a:r>
            <a:rPr lang="en-US" sz="2800" b="0" kern="1200" dirty="0" smtClean="0"/>
            <a:t>To understand the term ‘opportunity cost’ and how it can be implemented in your life</a:t>
          </a:r>
          <a:endParaRPr lang="en-US" sz="2800" b="0" kern="1200" dirty="0"/>
        </a:p>
      </dsp:txBody>
      <dsp:txXfrm>
        <a:off x="1221473" y="2644334"/>
        <a:ext cx="9294126" cy="10575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5/11/2021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raziadaily.co.uk/celebrity/news/taylor-swift-stormzy-educa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theguardian.com/music/2020/aug/20/taylor-swift-donates-23000-to-help-student-go-to-university"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h5qxc7nw5z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session</a:t>
            </a:r>
            <a:r>
              <a:rPr lang="en-GB" baseline="0" dirty="0" smtClean="0"/>
              <a:t> focuses on choices, including unfamiliar careers (</a:t>
            </a:r>
            <a:r>
              <a:rPr lang="en-US" sz="1200" kern="1200" baseline="0" dirty="0" err="1"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pecialisation</a:t>
            </a:r>
            <a:r>
              <a:rPr lang="en-US" sz="1200" kern="1200" dirty="0" smtClean="0">
                <a:solidFill>
                  <a:schemeClr val="tx1"/>
                </a:solidFill>
                <a:effectLst/>
                <a:latin typeface="+mn-lt"/>
                <a:ea typeface="+mn-ea"/>
                <a:cs typeface="+mn-cs"/>
              </a:rPr>
              <a:t>, professional, job/career), experimentation, passion, </a:t>
            </a:r>
            <a:r>
              <a:rPr lang="en-US" sz="1200" kern="1200" dirty="0" err="1" smtClean="0">
                <a:solidFill>
                  <a:schemeClr val="tx1"/>
                </a:solidFill>
                <a:effectLst/>
                <a:latin typeface="+mn-lt"/>
                <a:ea typeface="+mn-ea"/>
                <a:cs typeface="+mn-cs"/>
              </a:rPr>
              <a:t>self-realisation</a:t>
            </a:r>
            <a:r>
              <a:rPr lang="en-US" sz="1200" kern="1200" dirty="0" smtClean="0">
                <a:solidFill>
                  <a:schemeClr val="tx1"/>
                </a:solidFill>
                <a:effectLst/>
                <a:latin typeface="+mn-lt"/>
                <a:ea typeface="+mn-ea"/>
                <a:cs typeface="+mn-cs"/>
              </a:rPr>
              <a:t>, service/duty, pathways,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opportunity cost.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214832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Unfamiliar careers- </a:t>
            </a:r>
            <a:r>
              <a:rPr lang="en-US" sz="1200" kern="1200" dirty="0" smtClean="0">
                <a:solidFill>
                  <a:schemeClr val="tx1"/>
                </a:solidFill>
                <a:effectLst/>
                <a:latin typeface="+mn-lt"/>
                <a:ea typeface="+mn-ea"/>
                <a:cs typeface="+mn-cs"/>
              </a:rPr>
              <a:t>Use these slides to introduce the students to careers they may not have heard of. When the slides present a career title, ask the students what they think that person does. Once the description of the career has come up, ask the students to guess the salary</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337114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120715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54660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321792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789900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94062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264418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3204160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20</a:t>
            </a:fld>
            <a:endParaRPr lang="en-US"/>
          </a:p>
        </p:txBody>
      </p:sp>
    </p:spTree>
    <p:extLst>
      <p:ext uri="{BB962C8B-B14F-4D97-AF65-F5344CB8AC3E}">
        <p14:creationId xmlns:p14="http://schemas.microsoft.com/office/powerpoint/2010/main" val="139972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21</a:t>
            </a:fld>
            <a:endParaRPr lang="en-US"/>
          </a:p>
        </p:txBody>
      </p:sp>
    </p:spTree>
    <p:extLst>
      <p:ext uri="{BB962C8B-B14F-4D97-AF65-F5344CB8AC3E}">
        <p14:creationId xmlns:p14="http://schemas.microsoft.com/office/powerpoint/2010/main" val="312533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Create quick quiz/recap based on last session </a:t>
            </a:r>
            <a:r>
              <a:rPr lang="en-US" sz="1200" b="0" kern="1200" dirty="0" smtClean="0">
                <a:solidFill>
                  <a:schemeClr val="tx1"/>
                </a:solidFill>
                <a:effectLst/>
                <a:latin typeface="+mn-lt"/>
                <a:ea typeface="+mn-ea"/>
                <a:cs typeface="+mn-cs"/>
              </a:rPr>
              <a:t>to</a:t>
            </a:r>
            <a:r>
              <a:rPr lang="en-US" sz="1200" b="0" kern="1200" baseline="0" dirty="0" smtClean="0">
                <a:solidFill>
                  <a:schemeClr val="tx1"/>
                </a:solidFill>
                <a:effectLst/>
                <a:latin typeface="+mn-lt"/>
                <a:ea typeface="+mn-ea"/>
                <a:cs typeface="+mn-cs"/>
              </a:rPr>
              <a:t> see what students remember. </a:t>
            </a:r>
            <a:r>
              <a:rPr lang="en-US" sz="1200" b="0" kern="1200" baseline="0" smtClean="0">
                <a:solidFill>
                  <a:schemeClr val="tx1"/>
                </a:solidFill>
                <a:effectLst/>
                <a:latin typeface="+mn-lt"/>
                <a:ea typeface="+mn-ea"/>
                <a:cs typeface="+mn-cs"/>
              </a:rPr>
              <a:t>You don’t need to write a quiz out, just ask the students a few questions from topics you covered last time.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3191680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Higher/lower game- </a:t>
            </a:r>
            <a:r>
              <a:rPr lang="en-US" sz="1200" kern="1200" dirty="0" smtClean="0">
                <a:solidFill>
                  <a:schemeClr val="tx1"/>
                </a:solidFill>
                <a:effectLst/>
                <a:latin typeface="+mn-lt"/>
                <a:ea typeface="+mn-ea"/>
                <a:cs typeface="+mn-cs"/>
              </a:rPr>
              <a:t>Get the students out of their seats, or ask them to raise their hands with their answers. The slides present them with a career and its salary, followed by another career. Ask the students to decide whether they think the following career earns higher or lower than the initial career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22</a:t>
            </a:fld>
            <a:endParaRPr lang="en-US"/>
          </a:p>
        </p:txBody>
      </p:sp>
    </p:spTree>
    <p:extLst>
      <p:ext uri="{BB962C8B-B14F-4D97-AF65-F5344CB8AC3E}">
        <p14:creationId xmlns:p14="http://schemas.microsoft.com/office/powerpoint/2010/main" val="1686899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students which jobs they liked the sound of, were there any surprises?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23</a:t>
            </a:fld>
            <a:endParaRPr lang="en-US"/>
          </a:p>
        </p:txBody>
      </p:sp>
    </p:spTree>
    <p:extLst>
      <p:ext uri="{BB962C8B-B14F-4D97-AF65-F5344CB8AC3E}">
        <p14:creationId xmlns:p14="http://schemas.microsoft.com/office/powerpoint/2010/main" val="1235806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Pages 15-29: 4.1 Prospects career</a:t>
            </a:r>
            <a:r>
              <a:rPr lang="en-GB" sz="1200" b="1" kern="1200" baseline="0" dirty="0" smtClean="0">
                <a:solidFill>
                  <a:schemeClr val="tx1"/>
                </a:solidFill>
                <a:effectLst/>
                <a:latin typeface="+mn-lt"/>
                <a:ea typeface="+mn-ea"/>
                <a:cs typeface="+mn-cs"/>
              </a:rPr>
              <a:t> profiles</a:t>
            </a:r>
            <a:endParaRPr lang="en-GB"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Prospects unfamiliar careers activity- </a:t>
            </a:r>
            <a:r>
              <a:rPr lang="en-US" sz="1200" kern="1200" dirty="0" smtClean="0">
                <a:solidFill>
                  <a:schemeClr val="tx1"/>
                </a:solidFill>
                <a:effectLst/>
                <a:latin typeface="+mn-lt"/>
                <a:ea typeface="+mn-ea"/>
                <a:cs typeface="+mn-cs"/>
              </a:rPr>
              <a:t>This teaches the students the importance of research when looking at careers. Students will be given a prospects job profile each or in pairs and they will need to answer the questions on the PowerPoint to create a summary of the job</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Task</a:t>
            </a:r>
          </a:p>
          <a:p>
            <a:r>
              <a:rPr lang="en-US" sz="1200" kern="1200" dirty="0" smtClean="0">
                <a:solidFill>
                  <a:schemeClr val="tx1"/>
                </a:solidFill>
                <a:effectLst/>
                <a:latin typeface="+mn-lt"/>
                <a:ea typeface="+mn-ea"/>
                <a:cs typeface="+mn-cs"/>
              </a:rPr>
              <a:t>Create</a:t>
            </a:r>
            <a:r>
              <a:rPr lang="en-US" sz="1200" kern="1200" baseline="0" dirty="0" smtClean="0">
                <a:solidFill>
                  <a:schemeClr val="tx1"/>
                </a:solidFill>
                <a:effectLst/>
                <a:latin typeface="+mn-lt"/>
                <a:ea typeface="+mn-ea"/>
                <a:cs typeface="+mn-cs"/>
              </a:rPr>
              <a:t> a poster on the career you have been given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26</a:t>
            </a:fld>
            <a:endParaRPr lang="en-US"/>
          </a:p>
        </p:txBody>
      </p:sp>
    </p:spTree>
    <p:extLst>
      <p:ext uri="{BB962C8B-B14F-4D97-AF65-F5344CB8AC3E}">
        <p14:creationId xmlns:p14="http://schemas.microsoft.com/office/powerpoint/2010/main" val="3490432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Present/share prospects unfamiliar careers activity</a:t>
            </a:r>
            <a:r>
              <a:rPr lang="en-US" sz="1200" kern="1200" dirty="0" smtClean="0">
                <a:solidFill>
                  <a:schemeClr val="tx1"/>
                </a:solidFill>
                <a:effectLst/>
                <a:latin typeface="+mn-lt"/>
                <a:ea typeface="+mn-ea"/>
                <a:cs typeface="+mn-cs"/>
              </a:rPr>
              <a:t>- Students have short time to finish their job summary’s and share them with the rest of the group</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27</a:t>
            </a:fld>
            <a:endParaRPr lang="en-US"/>
          </a:p>
        </p:txBody>
      </p:sp>
    </p:spTree>
    <p:extLst>
      <p:ext uri="{BB962C8B-B14F-4D97-AF65-F5344CB8AC3E}">
        <p14:creationId xmlns:p14="http://schemas.microsoft.com/office/powerpoint/2010/main" val="78505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Pages 30-31: 4.2 Passion</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Find your passion worksheet- </a:t>
            </a:r>
            <a:r>
              <a:rPr lang="en-US" sz="1200" kern="1200" dirty="0" smtClean="0">
                <a:solidFill>
                  <a:schemeClr val="tx1"/>
                </a:solidFill>
                <a:effectLst/>
                <a:latin typeface="+mn-lt"/>
                <a:ea typeface="+mn-ea"/>
                <a:cs typeface="+mn-cs"/>
              </a:rPr>
              <a:t>Use the provided resource to find the students skills, values and interest. Help them make the link between these and a potential career.</a:t>
            </a:r>
            <a:endParaRPr lang="en-GB" sz="1200" kern="1200" dirty="0" smtClean="0">
              <a:solidFill>
                <a:schemeClr val="tx1"/>
              </a:solidFill>
              <a:effectLst/>
              <a:latin typeface="+mn-lt"/>
              <a:ea typeface="+mn-ea"/>
              <a:cs typeface="+mn-cs"/>
            </a:endParaRPr>
          </a:p>
          <a:p>
            <a:endParaRPr lang="en-GB" dirty="0" smtClean="0"/>
          </a:p>
          <a:p>
            <a:r>
              <a:rPr lang="en-GB" dirty="0" smtClean="0"/>
              <a:t>Examples/prompts</a:t>
            </a:r>
            <a:r>
              <a:rPr lang="en-GB" baseline="0" dirty="0" smtClean="0"/>
              <a:t> on next slide to help students complete the worksheet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28</a:t>
            </a:fld>
            <a:endParaRPr lang="en-US"/>
          </a:p>
        </p:txBody>
      </p:sp>
    </p:spTree>
    <p:extLst>
      <p:ext uri="{BB962C8B-B14F-4D97-AF65-F5344CB8AC3E}">
        <p14:creationId xmlns:p14="http://schemas.microsoft.com/office/powerpoint/2010/main" val="2185223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use these</a:t>
            </a:r>
            <a:r>
              <a:rPr lang="en-GB" baseline="0" dirty="0" smtClean="0"/>
              <a:t> examples to help the students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29</a:t>
            </a:fld>
            <a:endParaRPr lang="en-US"/>
          </a:p>
        </p:txBody>
      </p:sp>
    </p:spTree>
    <p:extLst>
      <p:ext uri="{BB962C8B-B14F-4D97-AF65-F5344CB8AC3E}">
        <p14:creationId xmlns:p14="http://schemas.microsoft.com/office/powerpoint/2010/main" val="2797284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Celebrity case studies-</a:t>
            </a:r>
            <a:r>
              <a:rPr lang="en-US" sz="1200" kern="1200" dirty="0" smtClean="0">
                <a:solidFill>
                  <a:schemeClr val="tx1"/>
                </a:solidFill>
                <a:effectLst/>
                <a:latin typeface="+mn-lt"/>
                <a:ea typeface="+mn-ea"/>
                <a:cs typeface="+mn-cs"/>
              </a:rPr>
              <a:t> Ask the students;</a:t>
            </a:r>
          </a:p>
          <a:p>
            <a:pPr marL="171450" indent="-171450">
              <a:buFont typeface="Arial" panose="020B0604020202020204" pitchFamily="34" charset="0"/>
              <a:buChar char="•"/>
            </a:pPr>
            <a:r>
              <a:rPr lang="en-GB" dirty="0" smtClean="0"/>
              <a:t>Who are the celebrities?</a:t>
            </a:r>
          </a:p>
          <a:p>
            <a:pPr marL="171450" indent="-171450">
              <a:buFont typeface="Arial" panose="020B0604020202020204" pitchFamily="34" charset="0"/>
              <a:buChar char="•"/>
            </a:pPr>
            <a:r>
              <a:rPr lang="en-GB" dirty="0" smtClean="0"/>
              <a:t>Encourage</a:t>
            </a:r>
            <a:r>
              <a:rPr lang="en-GB" baseline="0" dirty="0" smtClean="0"/>
              <a:t> students to provide details about them </a:t>
            </a:r>
          </a:p>
          <a:p>
            <a:pPr marL="171450" indent="-171450">
              <a:buFont typeface="Arial" panose="020B0604020202020204" pitchFamily="34" charset="0"/>
              <a:buChar char="•"/>
            </a:pPr>
            <a:r>
              <a:rPr lang="en-GB" baseline="0" dirty="0" smtClean="0"/>
              <a:t>Show GIFs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the link is between </a:t>
            </a:r>
            <a:r>
              <a:rPr lang="en-US" sz="1200" kern="1200" dirty="0" err="1" smtClean="0">
                <a:solidFill>
                  <a:schemeClr val="tx1"/>
                </a:solidFill>
                <a:effectLst/>
                <a:latin typeface="+mn-lt"/>
                <a:ea typeface="+mn-ea"/>
                <a:cs typeface="+mn-cs"/>
              </a:rPr>
              <a:t>Stormzy</a:t>
            </a:r>
            <a:r>
              <a:rPr lang="en-US" sz="1200" kern="1200" dirty="0" smtClean="0">
                <a:solidFill>
                  <a:schemeClr val="tx1"/>
                </a:solidFill>
                <a:effectLst/>
                <a:latin typeface="+mn-lt"/>
                <a:ea typeface="+mn-ea"/>
                <a:cs typeface="+mn-cs"/>
              </a:rPr>
              <a:t> and Taylor</a:t>
            </a:r>
            <a:r>
              <a:rPr lang="en-US" sz="1200" kern="1200" baseline="0" dirty="0" smtClean="0">
                <a:solidFill>
                  <a:schemeClr val="tx1"/>
                </a:solidFill>
                <a:effectLst/>
                <a:latin typeface="+mn-lt"/>
                <a:ea typeface="+mn-ea"/>
                <a:cs typeface="+mn-cs"/>
              </a:rPr>
              <a:t> Swift</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GB" baseline="0" dirty="0" smtClean="0"/>
              <a:t>How do they relate to the quote? Or how might they? Explore what the quote means briefly…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Discuss how they recognize the importance of education and their duty to give back to society.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Taylor Swift, </a:t>
            </a:r>
          </a:p>
          <a:p>
            <a:r>
              <a:rPr lang="en-GB" sz="1200" b="1" i="0" u="none" strike="noStrike" kern="1200" dirty="0" smtClean="0">
                <a:solidFill>
                  <a:schemeClr val="tx1"/>
                </a:solidFill>
                <a:effectLst/>
                <a:latin typeface="+mn-lt"/>
                <a:ea typeface="+mn-ea"/>
                <a:cs typeface="+mn-cs"/>
                <a:hlinkClick r:id="rId3"/>
              </a:rPr>
              <a:t>Why Do Music Stars Like Taylor Swift And </a:t>
            </a:r>
            <a:r>
              <a:rPr lang="en-GB" sz="1200" b="1" i="0" u="none" strike="noStrike" kern="1200" dirty="0" err="1" smtClean="0">
                <a:solidFill>
                  <a:schemeClr val="tx1"/>
                </a:solidFill>
                <a:effectLst/>
                <a:latin typeface="+mn-lt"/>
                <a:ea typeface="+mn-ea"/>
                <a:cs typeface="+mn-cs"/>
                <a:hlinkClick r:id="rId3"/>
              </a:rPr>
              <a:t>Stormzy</a:t>
            </a:r>
            <a:r>
              <a:rPr lang="en-GB" sz="1200" b="1" i="0" u="none" strike="noStrike" kern="1200" dirty="0" smtClean="0">
                <a:solidFill>
                  <a:schemeClr val="tx1"/>
                </a:solidFill>
                <a:effectLst/>
                <a:latin typeface="+mn-lt"/>
                <a:ea typeface="+mn-ea"/>
                <a:cs typeface="+mn-cs"/>
                <a:hlinkClick r:id="rId3"/>
              </a:rPr>
              <a:t> Care More About Education Than Our Politicians?</a:t>
            </a:r>
            <a:endParaRPr lang="en-GB" sz="1200" b="1" i="0" u="none" strike="noStrike" kern="1200" dirty="0" smtClean="0">
              <a:solidFill>
                <a:schemeClr val="tx1"/>
              </a:solidFill>
              <a:effectLst/>
              <a:latin typeface="+mn-lt"/>
              <a:ea typeface="+mn-ea"/>
              <a:cs typeface="+mn-cs"/>
            </a:endParaRPr>
          </a:p>
          <a:p>
            <a:endParaRPr lang="en-GB" sz="1200" b="1" i="0" u="none" strike="noStrike" kern="1200" dirty="0" smtClean="0">
              <a:solidFill>
                <a:schemeClr val="tx1"/>
              </a:solidFill>
              <a:effectLst/>
              <a:latin typeface="+mn-lt"/>
              <a:ea typeface="+mn-ea"/>
              <a:cs typeface="+mn-cs"/>
            </a:endParaRPr>
          </a:p>
          <a:p>
            <a:r>
              <a:rPr lang="en-GB" sz="1200" b="1" i="0" u="sng" kern="1200" dirty="0" smtClean="0">
                <a:solidFill>
                  <a:schemeClr val="tx1"/>
                </a:solidFill>
                <a:effectLst/>
                <a:latin typeface="+mn-lt"/>
                <a:ea typeface="+mn-ea"/>
                <a:cs typeface="+mn-cs"/>
                <a:hlinkClick r:id="rId4"/>
              </a:rPr>
              <a:t>Taylor Swift donates £23,000 to help student go to university</a:t>
            </a:r>
            <a:endParaRPr lang="en-GB" sz="1200" b="1" i="0" u="sng" kern="1200" dirty="0" smtClean="0">
              <a:solidFill>
                <a:schemeClr val="tx1"/>
              </a:solidFill>
              <a:effectLst/>
              <a:latin typeface="+mn-lt"/>
              <a:ea typeface="+mn-ea"/>
              <a:cs typeface="+mn-cs"/>
            </a:endParaRPr>
          </a:p>
          <a:p>
            <a:endParaRPr lang="en-GB" sz="1200" b="1" i="0" u="sng"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30</a:t>
            </a:fld>
            <a:endParaRPr lang="en-US"/>
          </a:p>
        </p:txBody>
      </p:sp>
    </p:spTree>
    <p:extLst>
      <p:ext uri="{BB962C8B-B14F-4D97-AF65-F5344CB8AC3E}">
        <p14:creationId xmlns:p14="http://schemas.microsoft.com/office/powerpoint/2010/main" val="886934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latin typeface="+mn-lt"/>
                <a:ea typeface="Roboto" panose="02000000000000000000" pitchFamily="2" charset="0"/>
                <a:cs typeface="Roboto" panose="02000000000000000000" pitchFamily="2" charset="0"/>
              </a:rPr>
              <a:t>Use this slide to provide information about the education that </a:t>
            </a:r>
            <a:r>
              <a:rPr lang="en-GB" sz="1200" b="1" kern="1200" dirty="0" err="1" smtClean="0">
                <a:solidFill>
                  <a:schemeClr val="tx1"/>
                </a:solidFill>
                <a:latin typeface="+mn-lt"/>
                <a:ea typeface="Roboto" panose="02000000000000000000" pitchFamily="2" charset="0"/>
                <a:cs typeface="Roboto" panose="02000000000000000000" pitchFamily="2" charset="0"/>
              </a:rPr>
              <a:t>Stormzy</a:t>
            </a:r>
            <a:r>
              <a:rPr lang="en-GB" sz="1200" b="1" kern="1200" baseline="0" dirty="0" smtClean="0">
                <a:solidFill>
                  <a:schemeClr val="tx1"/>
                </a:solidFill>
                <a:latin typeface="+mn-lt"/>
                <a:ea typeface="Roboto" panose="02000000000000000000" pitchFamily="2" charset="0"/>
                <a:cs typeface="Roboto" panose="02000000000000000000" pitchFamily="2" charset="0"/>
              </a:rPr>
              <a:t> and JK Rowling have invested in.</a:t>
            </a:r>
          </a:p>
          <a:p>
            <a:endParaRPr lang="en-GB" sz="1200" kern="1200" baseline="0" dirty="0" smtClean="0">
              <a:solidFill>
                <a:schemeClr val="tx1"/>
              </a:solidFill>
              <a:latin typeface="+mn-lt"/>
              <a:ea typeface="Roboto" panose="02000000000000000000" pitchFamily="2" charset="0"/>
              <a:cs typeface="Roboto" panose="02000000000000000000" pitchFamily="2" charset="0"/>
            </a:endParaRPr>
          </a:p>
          <a:p>
            <a:r>
              <a:rPr lang="en-GB" sz="1200" kern="1200" dirty="0" smtClean="0">
                <a:solidFill>
                  <a:schemeClr val="tx1"/>
                </a:solidFill>
                <a:latin typeface="+mn-lt"/>
                <a:ea typeface="Roboto" panose="02000000000000000000" pitchFamily="2" charset="0"/>
                <a:cs typeface="Roboto" panose="02000000000000000000" pitchFamily="2" charset="0"/>
              </a:rPr>
              <a:t>‘The </a:t>
            </a:r>
            <a:r>
              <a:rPr lang="en-GB" sz="1200" kern="1200" dirty="0" err="1" smtClean="0">
                <a:solidFill>
                  <a:schemeClr val="tx1"/>
                </a:solidFill>
                <a:latin typeface="+mn-lt"/>
                <a:ea typeface="Roboto" panose="02000000000000000000" pitchFamily="2" charset="0"/>
                <a:cs typeface="Roboto" panose="02000000000000000000" pitchFamily="2" charset="0"/>
              </a:rPr>
              <a:t>Stormzy</a:t>
            </a:r>
            <a:r>
              <a:rPr lang="en-GB" sz="1200" kern="1200" dirty="0" smtClean="0">
                <a:solidFill>
                  <a:schemeClr val="tx1"/>
                </a:solidFill>
                <a:latin typeface="+mn-lt"/>
                <a:ea typeface="Roboto" panose="02000000000000000000" pitchFamily="2" charset="0"/>
                <a:cs typeface="Roboto" panose="02000000000000000000" pitchFamily="2" charset="0"/>
              </a:rPr>
              <a:t> Scholarship’ studentship, announced in August 2018, is a scheme for University of Cambridge students, which will see British black students provided with financial support during their degree courses. </a:t>
            </a:r>
          </a:p>
          <a:p>
            <a:endParaRPr lang="en-GB" sz="1200" kern="1200" dirty="0" smtClean="0">
              <a:solidFill>
                <a:schemeClr val="tx1"/>
              </a:solidFill>
              <a:latin typeface="+mn-lt"/>
              <a:ea typeface="Roboto" panose="02000000000000000000" pitchFamily="2" charset="0"/>
              <a:cs typeface="Roboto" panose="02000000000000000000" pitchFamily="2" charset="0"/>
            </a:endParaRPr>
          </a:p>
          <a:p>
            <a:r>
              <a:rPr lang="en-GB" sz="1200" kern="1200" dirty="0" smtClean="0">
                <a:solidFill>
                  <a:schemeClr val="tx1"/>
                </a:solidFill>
                <a:latin typeface="+mn-lt"/>
                <a:ea typeface="Roboto" panose="02000000000000000000" pitchFamily="2" charset="0"/>
                <a:cs typeface="Roboto" panose="02000000000000000000" pitchFamily="2" charset="0"/>
              </a:rPr>
              <a:t>It will cover the full cost of four tuition fees (2 students in 2018 and 2 students in 2019) and a maintenance grant for up to four years of any undergraduate course. Like last year, this year's studentships will be self-funded by </a:t>
            </a:r>
            <a:r>
              <a:rPr lang="en-GB" sz="1200" kern="1200" dirty="0" err="1" smtClean="0">
                <a:solidFill>
                  <a:schemeClr val="tx1"/>
                </a:solidFill>
                <a:latin typeface="+mn-lt"/>
                <a:ea typeface="Roboto" panose="02000000000000000000" pitchFamily="2" charset="0"/>
                <a:cs typeface="Roboto" panose="02000000000000000000" pitchFamily="2" charset="0"/>
              </a:rPr>
              <a:t>Stormzy</a:t>
            </a:r>
            <a:r>
              <a:rPr lang="en-GB" sz="1200" kern="1200" dirty="0" smtClean="0">
                <a:solidFill>
                  <a:schemeClr val="tx1"/>
                </a:solidFill>
                <a:latin typeface="+mn-lt"/>
                <a:ea typeface="Roboto" panose="02000000000000000000" pitchFamily="2" charset="0"/>
                <a:cs typeface="Roboto" panose="02000000000000000000" pitchFamily="2" charset="0"/>
              </a:rPr>
              <a:t>, however he hopes to engage more support from additional investors to become part of the scheme. </a:t>
            </a:r>
          </a:p>
          <a:p>
            <a:endParaRPr lang="en-GB" dirty="0" smtClean="0"/>
          </a:p>
          <a:p>
            <a:r>
              <a:rPr lang="en-GB" dirty="0" smtClean="0"/>
              <a:t>---</a:t>
            </a:r>
          </a:p>
          <a:p>
            <a:endParaRPr lang="en-GB" dirty="0" smtClean="0"/>
          </a:p>
          <a:p>
            <a:pPr algn="l"/>
            <a:r>
              <a:rPr lang="en-GB" sz="1200" b="0" i="0" kern="1200" dirty="0" smtClean="0">
                <a:solidFill>
                  <a:srgbClr val="1D1C1D"/>
                </a:solidFill>
                <a:effectLst/>
                <a:latin typeface="+mn-lt"/>
                <a:ea typeface="Roboto" panose="02000000000000000000" pitchFamily="2" charset="0"/>
                <a:cs typeface="Roboto" panose="02000000000000000000" pitchFamily="2" charset="0"/>
              </a:rPr>
              <a:t>JK Rowling  has donated £15.3 million to a medical research facility, which she helped to set up. The facility is named after the Harry Potter author’s mother, who died at the age 45 from complications related to a condition called multiple sclerosis (MS). JK Rowling wants the money to support more research into conditions such as MS, motor neurone disease, Parkinson’s and dementia. </a:t>
            </a:r>
            <a:r>
              <a:rPr lang="en-GB" sz="1000" b="0" i="0" kern="1200" dirty="0" smtClean="0">
                <a:solidFill>
                  <a:srgbClr val="162D56"/>
                </a:solidFill>
                <a:effectLst/>
                <a:latin typeface="+mn-lt"/>
                <a:ea typeface="Roboto" panose="02000000000000000000" pitchFamily="2" charset="0"/>
                <a:cs typeface="Roboto" panose="02000000000000000000" pitchFamily="2" charset="0"/>
              </a:rPr>
              <a:t>It isn't her first charitable contribution </a:t>
            </a:r>
            <a:r>
              <a:rPr lang="en-GB" sz="1000" kern="1200" dirty="0" smtClean="0">
                <a:solidFill>
                  <a:srgbClr val="162D56"/>
                </a:solidFill>
                <a:latin typeface="+mn-lt"/>
                <a:ea typeface="Roboto" panose="02000000000000000000" pitchFamily="2" charset="0"/>
                <a:cs typeface="Roboto" panose="02000000000000000000" pitchFamily="2" charset="0"/>
              </a:rPr>
              <a:t>- </a:t>
            </a:r>
            <a:r>
              <a:rPr lang="en-GB" sz="1000" b="0" i="0" kern="1200" dirty="0" smtClean="0">
                <a:solidFill>
                  <a:srgbClr val="162D56"/>
                </a:solidFill>
                <a:effectLst/>
                <a:latin typeface="+mn-lt"/>
                <a:ea typeface="Roboto" panose="02000000000000000000" pitchFamily="2" charset="0"/>
                <a:cs typeface="Roboto" panose="02000000000000000000" pitchFamily="2" charset="0"/>
              </a:rPr>
              <a:t>She also founded a charity called </a:t>
            </a:r>
            <a:r>
              <a:rPr lang="en-GB" sz="1000" b="0" i="0" kern="1200" dirty="0" err="1" smtClean="0">
                <a:solidFill>
                  <a:srgbClr val="162D56"/>
                </a:solidFill>
                <a:effectLst/>
                <a:latin typeface="+mn-lt"/>
                <a:ea typeface="Roboto" panose="02000000000000000000" pitchFamily="2" charset="0"/>
                <a:cs typeface="Roboto" panose="02000000000000000000" pitchFamily="2" charset="0"/>
              </a:rPr>
              <a:t>Lumos</a:t>
            </a:r>
            <a:r>
              <a:rPr lang="en-GB" sz="1000" b="0" i="0" kern="1200" dirty="0" smtClean="0">
                <a:solidFill>
                  <a:srgbClr val="162D56"/>
                </a:solidFill>
                <a:effectLst/>
                <a:latin typeface="+mn-lt"/>
                <a:ea typeface="Roboto" panose="02000000000000000000" pitchFamily="2" charset="0"/>
                <a:cs typeface="Roboto" panose="02000000000000000000" pitchFamily="2" charset="0"/>
              </a:rPr>
              <a:t> after making it her mission to take children out of poorly-run orphanages by </a:t>
            </a:r>
            <a:r>
              <a:rPr lang="en-GB" sz="1000" b="0" i="0" kern="1200" dirty="0" err="1" smtClean="0">
                <a:solidFill>
                  <a:srgbClr val="162D56"/>
                </a:solidFill>
                <a:effectLst/>
                <a:latin typeface="+mn-lt"/>
                <a:ea typeface="Roboto" panose="02000000000000000000" pitchFamily="2" charset="0"/>
                <a:cs typeface="Roboto" panose="02000000000000000000" pitchFamily="2" charset="0"/>
              </a:rPr>
              <a:t>by</a:t>
            </a:r>
            <a:r>
              <a:rPr lang="en-GB" sz="1000" b="0" i="0" kern="1200" dirty="0" smtClean="0">
                <a:solidFill>
                  <a:srgbClr val="162D56"/>
                </a:solidFill>
                <a:effectLst/>
                <a:latin typeface="+mn-lt"/>
                <a:ea typeface="Roboto" panose="02000000000000000000" pitchFamily="2" charset="0"/>
                <a:cs typeface="Roboto" panose="02000000000000000000" pitchFamily="2" charset="0"/>
              </a:rPr>
              <a:t> 2050.</a:t>
            </a:r>
            <a:endParaRPr lang="en-GB" sz="1000" kern="1200" dirty="0" smtClean="0">
              <a:solidFill>
                <a:srgbClr val="162D56"/>
              </a:solidFill>
              <a:latin typeface="+mn-lt"/>
              <a:ea typeface="Roboto" panose="02000000000000000000" pitchFamily="2" charset="0"/>
              <a:cs typeface="Roboto"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31</a:t>
            </a:fld>
            <a:endParaRPr lang="en-US"/>
          </a:p>
        </p:txBody>
      </p:sp>
    </p:spTree>
    <p:extLst>
      <p:ext uri="{BB962C8B-B14F-4D97-AF65-F5344CB8AC3E}">
        <p14:creationId xmlns:p14="http://schemas.microsoft.com/office/powerpoint/2010/main" val="1492777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Stephen Seki opportunity cost video- </a:t>
            </a:r>
            <a:r>
              <a:rPr lang="en-US" sz="1200" kern="1200" dirty="0" smtClean="0">
                <a:solidFill>
                  <a:schemeClr val="tx1"/>
                </a:solidFill>
                <a:effectLst/>
                <a:latin typeface="+mn-lt"/>
                <a:ea typeface="+mn-ea"/>
                <a:cs typeface="+mn-cs"/>
              </a:rPr>
              <a:t>Show students the video and have a discussion about the definition of opportunity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(this is an internet video so if you won’t have access, download it first)</a:t>
            </a:r>
            <a:endParaRPr lang="en-GB" sz="1200" kern="1200" dirty="0" smtClean="0">
              <a:solidFill>
                <a:schemeClr val="tx1"/>
              </a:solidFill>
              <a:effectLst/>
              <a:latin typeface="+mn-lt"/>
              <a:ea typeface="+mn-ea"/>
              <a:cs typeface="+mn-cs"/>
            </a:endParaRPr>
          </a:p>
          <a:p>
            <a:r>
              <a:rPr lang="en-GB" dirty="0" smtClean="0">
                <a:hlinkClick r:id="rId3"/>
              </a:rPr>
              <a:t/>
            </a:r>
            <a:br>
              <a:rPr lang="en-GB" dirty="0" smtClean="0">
                <a:hlinkClick r:id="rId3"/>
              </a:rPr>
            </a:br>
            <a:r>
              <a:rPr lang="en-GB" dirty="0" smtClean="0">
                <a:hlinkClick r:id="rId3"/>
              </a:rPr>
              <a:t>https://www.youtube.com/watch?v=h5qxc7nw5zE</a:t>
            </a:r>
            <a:endParaRPr lang="en-GB" dirty="0" smtClean="0"/>
          </a:p>
          <a:p>
            <a:endParaRPr lang="en-GB" dirty="0" smtClean="0"/>
          </a:p>
          <a:p>
            <a:r>
              <a:rPr lang="en-GB" dirty="0" smtClean="0"/>
              <a:t>Can</a:t>
            </a:r>
            <a:r>
              <a:rPr lang="en-GB" baseline="0" dirty="0" smtClean="0"/>
              <a:t> cut off at the end at….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32</a:t>
            </a:fld>
            <a:endParaRPr lang="en-US"/>
          </a:p>
        </p:txBody>
      </p:sp>
    </p:spTree>
    <p:extLst>
      <p:ext uri="{BB962C8B-B14F-4D97-AF65-F5344CB8AC3E}">
        <p14:creationId xmlns:p14="http://schemas.microsoft.com/office/powerpoint/2010/main" val="559897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want full screen, you can use this slide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33</a:t>
            </a:fld>
            <a:endParaRPr lang="en-US"/>
          </a:p>
        </p:txBody>
      </p:sp>
    </p:spTree>
    <p:extLst>
      <p:ext uri="{BB962C8B-B14F-4D97-AF65-F5344CB8AC3E}">
        <p14:creationId xmlns:p14="http://schemas.microsoft.com/office/powerpoint/2010/main" val="405434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Check-in.</a:t>
            </a:r>
            <a:r>
              <a:rPr lang="en-US" sz="1200" kern="1200" dirty="0" smtClean="0">
                <a:solidFill>
                  <a:schemeClr val="tx1"/>
                </a:solidFill>
                <a:effectLst/>
                <a:latin typeface="+mn-lt"/>
                <a:ea typeface="+mn-ea"/>
                <a:cs typeface="+mn-cs"/>
              </a:rPr>
              <a:t> What’s careers interested you and why?</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2239745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Opportunity cost examples- </a:t>
            </a:r>
            <a:r>
              <a:rPr lang="en-US" sz="1200" kern="1200" dirty="0" smtClean="0">
                <a:solidFill>
                  <a:schemeClr val="tx1"/>
                </a:solidFill>
                <a:effectLst/>
                <a:latin typeface="+mn-lt"/>
                <a:ea typeface="+mn-ea"/>
                <a:cs typeface="+mn-cs"/>
              </a:rPr>
              <a:t>Go through an example with the students and then allocate them a scenario to fill in on their sheet in pairs or individually. Now that they are confident with the definition, ask them to think of their own scenario!</a:t>
            </a:r>
            <a:endParaRPr lang="en-GB" sz="1200" kern="1200" dirty="0" smtClean="0">
              <a:solidFill>
                <a:schemeClr val="tx1"/>
              </a:solidFill>
              <a:effectLst/>
              <a:latin typeface="+mn-lt"/>
              <a:ea typeface="+mn-ea"/>
              <a:cs typeface="+mn-cs"/>
            </a:endParaRPr>
          </a:p>
          <a:p>
            <a:endParaRPr lang="en-GB" dirty="0" smtClean="0"/>
          </a:p>
          <a:p>
            <a:endParaRPr lang="en-GB" dirty="0" smtClean="0"/>
          </a:p>
          <a:p>
            <a:r>
              <a:rPr lang="en-GB" dirty="0" smtClean="0"/>
              <a:t>Explain</a:t>
            </a:r>
            <a:r>
              <a:rPr lang="en-GB" baseline="0" dirty="0" smtClean="0"/>
              <a:t> the second sentence -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34</a:t>
            </a:fld>
            <a:endParaRPr lang="en-US"/>
          </a:p>
        </p:txBody>
      </p:sp>
    </p:spTree>
    <p:extLst>
      <p:ext uri="{BB962C8B-B14F-4D97-AF65-F5344CB8AC3E}">
        <p14:creationId xmlns:p14="http://schemas.microsoft.com/office/powerpoint/2010/main" val="216768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Resource Booklet Page</a:t>
            </a:r>
            <a:r>
              <a:rPr lang="en-GB" sz="1200" b="1" kern="1200" baseline="0" dirty="0" smtClean="0">
                <a:solidFill>
                  <a:schemeClr val="tx1"/>
                </a:solidFill>
                <a:effectLst/>
                <a:latin typeface="+mn-lt"/>
                <a:ea typeface="+mn-ea"/>
                <a:cs typeface="+mn-cs"/>
              </a:rPr>
              <a:t> 32</a:t>
            </a:r>
            <a:r>
              <a:rPr lang="en-GB" sz="1200" b="1" kern="1200" dirty="0" smtClean="0">
                <a:solidFill>
                  <a:schemeClr val="tx1"/>
                </a:solidFill>
                <a:effectLst/>
                <a:latin typeface="+mn-lt"/>
                <a:ea typeface="+mn-ea"/>
                <a:cs typeface="+mn-cs"/>
              </a:rPr>
              <a:t>: 4.3</a:t>
            </a:r>
            <a:r>
              <a:rPr lang="en-GB" sz="1200" b="1" kern="1200" baseline="0" dirty="0" smtClean="0">
                <a:solidFill>
                  <a:schemeClr val="tx1"/>
                </a:solidFill>
                <a:effectLst/>
                <a:latin typeface="+mn-lt"/>
                <a:ea typeface="+mn-ea"/>
                <a:cs typeface="+mn-cs"/>
              </a:rPr>
              <a:t> Opportunity Cost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35</a:t>
            </a:fld>
            <a:endParaRPr lang="en-US"/>
          </a:p>
        </p:txBody>
      </p:sp>
    </p:spTree>
    <p:extLst>
      <p:ext uri="{BB962C8B-B14F-4D97-AF65-F5344CB8AC3E}">
        <p14:creationId xmlns:p14="http://schemas.microsoft.com/office/powerpoint/2010/main" val="1250014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a:t>
            </a:r>
            <a:r>
              <a:rPr lang="en-GB" sz="1200" b="1" kern="1200" baseline="0" dirty="0" smtClean="0">
                <a:solidFill>
                  <a:schemeClr val="tx1"/>
                </a:solidFill>
                <a:effectLst/>
                <a:latin typeface="+mn-lt"/>
                <a:ea typeface="+mn-ea"/>
                <a:cs typeface="+mn-cs"/>
              </a:rPr>
              <a:t> 32</a:t>
            </a:r>
            <a:r>
              <a:rPr lang="en-GB" sz="1200" b="1" kern="1200" dirty="0" smtClean="0">
                <a:solidFill>
                  <a:schemeClr val="tx1"/>
                </a:solidFill>
                <a:effectLst/>
                <a:latin typeface="+mn-lt"/>
                <a:ea typeface="+mn-ea"/>
                <a:cs typeface="+mn-cs"/>
              </a:rPr>
              <a:t>: 4.3</a:t>
            </a:r>
            <a:r>
              <a:rPr lang="en-GB" sz="1200" b="1" kern="1200" baseline="0" dirty="0" smtClean="0">
                <a:solidFill>
                  <a:schemeClr val="tx1"/>
                </a:solidFill>
                <a:effectLst/>
                <a:latin typeface="+mn-lt"/>
                <a:ea typeface="+mn-ea"/>
                <a:cs typeface="+mn-cs"/>
              </a:rPr>
              <a:t> Opportunity Cost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36</a:t>
            </a:fld>
            <a:endParaRPr lang="en-US"/>
          </a:p>
        </p:txBody>
      </p:sp>
    </p:spTree>
    <p:extLst>
      <p:ext uri="{BB962C8B-B14F-4D97-AF65-F5344CB8AC3E}">
        <p14:creationId xmlns:p14="http://schemas.microsoft.com/office/powerpoint/2010/main" val="1540980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Pathways link- </a:t>
            </a:r>
            <a:r>
              <a:rPr lang="en-US" sz="1200" kern="1200" dirty="0" smtClean="0">
                <a:solidFill>
                  <a:schemeClr val="tx1"/>
                </a:solidFill>
                <a:effectLst/>
                <a:latin typeface="+mn-lt"/>
                <a:ea typeface="+mn-ea"/>
                <a:cs typeface="+mn-cs"/>
              </a:rPr>
              <a:t>Link to how pathways can change, depending on decision making, as success isn’t always linear</a:t>
            </a:r>
            <a:endParaRPr lang="en-GB" sz="1200" kern="1200" dirty="0" smtClean="0">
              <a:solidFill>
                <a:schemeClr val="tx1"/>
              </a:solidFill>
              <a:effectLst/>
              <a:latin typeface="+mn-lt"/>
              <a:ea typeface="+mn-ea"/>
              <a:cs typeface="+mn-cs"/>
            </a:endParaRPr>
          </a:p>
          <a:p>
            <a:endParaRPr lang="en-GB" dirty="0" smtClean="0"/>
          </a:p>
          <a:p>
            <a:r>
              <a:rPr lang="en-GB" dirty="0" smtClean="0"/>
              <a:t>Summary</a:t>
            </a:r>
            <a:r>
              <a:rPr lang="en-GB" baseline="0" dirty="0" smtClean="0"/>
              <a:t> of why we need to make decisions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37</a:t>
            </a:fld>
            <a:endParaRPr lang="en-US"/>
          </a:p>
        </p:txBody>
      </p:sp>
    </p:spTree>
    <p:extLst>
      <p:ext uri="{BB962C8B-B14F-4D97-AF65-F5344CB8AC3E}">
        <p14:creationId xmlns:p14="http://schemas.microsoft.com/office/powerpoint/2010/main" val="3315210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Independent activity</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Thinking about the Stephen Seki video, opportunity cost and your passion, what opportunities can you undertake now and in the next 2 years?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38</a:t>
            </a:fld>
            <a:endParaRPr lang="en-US"/>
          </a:p>
        </p:txBody>
      </p:sp>
    </p:spTree>
    <p:extLst>
      <p:ext uri="{BB962C8B-B14F-4D97-AF65-F5344CB8AC3E}">
        <p14:creationId xmlns:p14="http://schemas.microsoft.com/office/powerpoint/2010/main" val="306239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420153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is a career?- </a:t>
            </a:r>
            <a:r>
              <a:rPr lang="en-US" sz="1200" kern="1200" dirty="0" smtClean="0">
                <a:solidFill>
                  <a:schemeClr val="tx1"/>
                </a:solidFill>
                <a:effectLst/>
                <a:latin typeface="+mn-lt"/>
                <a:ea typeface="+mn-ea"/>
                <a:cs typeface="+mn-cs"/>
              </a:rPr>
              <a:t>Talk through definitions and ask students for their definitions and what it means to them</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428294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Unfamiliar careers- </a:t>
            </a:r>
            <a:r>
              <a:rPr lang="en-US" sz="1200" kern="1200" dirty="0" smtClean="0">
                <a:solidFill>
                  <a:schemeClr val="tx1"/>
                </a:solidFill>
                <a:effectLst/>
                <a:latin typeface="+mn-lt"/>
                <a:ea typeface="+mn-ea"/>
                <a:cs typeface="+mn-cs"/>
              </a:rPr>
              <a:t>Use these slides to introduce the students to careers they may not have heard of. When the slides present a career title, ask the students what they think that person does. Once the description of the career has come up, ask the students to guess the salary</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152913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Unfamiliar careers- </a:t>
            </a:r>
            <a:r>
              <a:rPr lang="en-US" sz="1200" kern="1200" dirty="0" smtClean="0">
                <a:solidFill>
                  <a:schemeClr val="tx1"/>
                </a:solidFill>
                <a:effectLst/>
                <a:latin typeface="+mn-lt"/>
                <a:ea typeface="+mn-ea"/>
                <a:cs typeface="+mn-cs"/>
              </a:rPr>
              <a:t>Use these slides to introduce the students to careers they may not have heard of. When the slides present a career title, ask the students what they think that person does. Once the description of the career has come up, ask the students to guess the salary</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47310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Unfamiliar careers- </a:t>
            </a:r>
            <a:r>
              <a:rPr lang="en-US" sz="1200" kern="1200" dirty="0" smtClean="0">
                <a:solidFill>
                  <a:schemeClr val="tx1"/>
                </a:solidFill>
                <a:effectLst/>
                <a:latin typeface="+mn-lt"/>
                <a:ea typeface="+mn-ea"/>
                <a:cs typeface="+mn-cs"/>
              </a:rPr>
              <a:t>Use these slides to introduce the students to careers they may not have heard of. When the slides present a career title, ask the students what they think that person does. Once the description of the career has come up, ask the students to guess the salary</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112903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Unfamiliar careers- </a:t>
            </a:r>
            <a:r>
              <a:rPr lang="en-US" sz="1200" kern="1200" dirty="0" smtClean="0">
                <a:solidFill>
                  <a:schemeClr val="tx1"/>
                </a:solidFill>
                <a:effectLst/>
                <a:latin typeface="+mn-lt"/>
                <a:ea typeface="+mn-ea"/>
                <a:cs typeface="+mn-cs"/>
              </a:rPr>
              <a:t>Use these slides to introduce the students to careers they may not have heard of. When the slides present a career title, ask the students what they think that person does. Once the description of the career has come up, ask the students to guess the salary</a:t>
            </a:r>
            <a:endParaRPr lang="en-GB" dirty="0" smtClean="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316902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smtClean="0">
                <a:solidFill>
                  <a:srgbClr val="00B0F0"/>
                </a:solidFill>
                <a:latin typeface="+mj-lt"/>
                <a:ea typeface="Verdana" charset="0"/>
                <a:cs typeface="Verdana" charset="0"/>
              </a:rPr>
              <a:t>THIS IS THE TITLE OF </a:t>
            </a:r>
          </a:p>
          <a:p>
            <a:pPr algn="l"/>
            <a:r>
              <a:rPr lang="en-US" sz="2000" i="0" spc="600" baseline="0" dirty="0" smtClean="0">
                <a:solidFill>
                  <a:srgbClr val="00B0F0"/>
                </a:solidFill>
                <a:latin typeface="+mj-lt"/>
                <a:ea typeface="Verdana" charset="0"/>
                <a:cs typeface="Verdana" charset="0"/>
              </a:rPr>
              <a:t>THE DOCUMENT</a:t>
            </a:r>
            <a:endParaRPr lang="en-US" sz="2000" i="0" spc="600" baseline="0" dirty="0">
              <a:solidFill>
                <a:srgbClr val="00B0F0"/>
              </a:solidFill>
              <a:latin typeface="+mj-lt"/>
              <a:ea typeface="Verdana" charset="0"/>
              <a:cs typeface="Verdana" charset="0"/>
            </a:endParaRP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smtClean="0">
                <a:solidFill>
                  <a:srgbClr val="0070C0"/>
                </a:solidFill>
                <a:latin typeface="+mn-lt"/>
                <a:ea typeface="Verdana" charset="0"/>
                <a:cs typeface="Verdana" charset="0"/>
              </a:rPr>
              <a:t>This is the subtitle text</a:t>
            </a:r>
            <a:endParaRPr lang="en-US" sz="1200" spc="300" baseline="0" dirty="0">
              <a:solidFill>
                <a:srgbClr val="0070C0"/>
              </a:solidFill>
              <a:latin typeface="+mn-lt"/>
              <a:ea typeface="Verdana" charset="0"/>
              <a:cs typeface="Verdana"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September 2017</a:t>
            </a:r>
            <a:endParaRPr lang="en-US" sz="800" spc="200" baseline="0" dirty="0">
              <a:solidFill>
                <a:srgbClr val="1E2C52"/>
              </a:solidFill>
              <a:latin typeface="Verdana" charset="0"/>
              <a:ea typeface="Verdana" charset="0"/>
              <a:cs typeface="Verdana" charset="0"/>
            </a:endParaRP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smtClean="0">
                <a:solidFill>
                  <a:schemeClr val="tx2"/>
                </a:solidFill>
                <a:latin typeface="Verdana" charset="0"/>
                <a:ea typeface="Verdana" charset="0"/>
                <a:cs typeface="Verdana" charset="0"/>
              </a:rPr>
              <a:t>SECTION BREAK TITLE</a:t>
            </a:r>
            <a:endParaRPr lang="en-US" sz="2400" spc="1000" dirty="0">
              <a:solidFill>
                <a:schemeClr val="tx2"/>
              </a:solidFill>
              <a:latin typeface="Verdana" charset="0"/>
              <a:ea typeface="Verdana" charset="0"/>
              <a:cs typeface="Verdana" charset="0"/>
            </a:endParaRP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mj-lt"/>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smtClean="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smtClean="0">
                <a:solidFill>
                  <a:schemeClr val="tx1">
                    <a:lumMod val="65000"/>
                    <a:lumOff val="35000"/>
                  </a:schemeClr>
                </a:solidFill>
                <a:effectLst/>
                <a:latin typeface="+mn-lt"/>
                <a:ea typeface="+mn-ea"/>
                <a:cs typeface="+mn-cs"/>
              </a:rPr>
              <a:t>Vit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vendicatet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latius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Giaecus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elibus</a:t>
            </a:r>
            <a:r>
              <a:rPr lang="en-US" sz="1000" kern="1200" dirty="0" smtClean="0">
                <a:solidFill>
                  <a:schemeClr val="tx1">
                    <a:lumMod val="65000"/>
                    <a:lumOff val="35000"/>
                  </a:schemeClr>
                </a:solidFill>
                <a:effectLst/>
                <a:latin typeface="+mn-lt"/>
                <a:ea typeface="+mn-ea"/>
                <a:cs typeface="+mn-cs"/>
              </a:rPr>
              <a:t> re con </a:t>
            </a:r>
            <a:r>
              <a:rPr lang="en-US" sz="1000" kern="1200" dirty="0" err="1" smtClean="0">
                <a:solidFill>
                  <a:schemeClr val="tx1">
                    <a:lumMod val="65000"/>
                    <a:lumOff val="35000"/>
                  </a:schemeClr>
                </a:solidFill>
                <a:effectLst/>
                <a:latin typeface="+mn-lt"/>
                <a:ea typeface="+mn-ea"/>
                <a:cs typeface="+mn-cs"/>
              </a:rPr>
              <a:t>everesto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volore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molorrore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quia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doluptate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lautent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occatur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Equatia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epediaspicia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nonsequi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volori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optatem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poribus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apis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a:t>
            </a:r>
            <a:r>
              <a:rPr lang="en-US" sz="1000" kern="1200" dirty="0" smtClean="0">
                <a:solidFill>
                  <a:schemeClr val="tx1">
                    <a:lumMod val="65000"/>
                    <a:lumOff val="35000"/>
                  </a:schemeClr>
                </a:solidFill>
                <a:effectLst/>
                <a:latin typeface="+mn-lt"/>
                <a:ea typeface="+mn-ea"/>
                <a:cs typeface="+mn-cs"/>
              </a:rPr>
              <a:t> min pore, </a:t>
            </a:r>
            <a:r>
              <a:rPr lang="en-US" sz="1000" kern="1200" dirty="0" err="1" smtClean="0">
                <a:solidFill>
                  <a:schemeClr val="tx1">
                    <a:lumMod val="65000"/>
                    <a:lumOff val="35000"/>
                  </a:schemeClr>
                </a:solidFill>
                <a:effectLst/>
                <a:latin typeface="+mn-lt"/>
                <a:ea typeface="+mn-ea"/>
                <a:cs typeface="+mn-cs"/>
              </a:rPr>
              <a:t>conserro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prae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dollese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ntempos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sundempore</a:t>
            </a:r>
            <a:r>
              <a:rPr lang="en-US" sz="1000" kern="1200" dirty="0" smtClean="0">
                <a:solidFill>
                  <a:schemeClr val="tx1">
                    <a:lumMod val="65000"/>
                    <a:lumOff val="35000"/>
                  </a:schemeClr>
                </a:solidFill>
                <a:effectLst/>
                <a:latin typeface="+mn-lt"/>
                <a:ea typeface="+mn-ea"/>
                <a:cs typeface="+mn-cs"/>
              </a:rPr>
              <a:t> nus.</a:t>
            </a:r>
          </a:p>
          <a:p>
            <a:pPr>
              <a:lnSpc>
                <a:spcPct val="150000"/>
              </a:lnSpc>
            </a:pPr>
            <a:endParaRPr lang="en-US" sz="1000" kern="1200" dirty="0" smtClean="0">
              <a:solidFill>
                <a:schemeClr val="tx1">
                  <a:lumMod val="65000"/>
                  <a:lumOff val="35000"/>
                </a:schemeClr>
              </a:solidFill>
              <a:effectLst/>
              <a:latin typeface="+mn-lt"/>
              <a:ea typeface="+mn-ea"/>
              <a:cs typeface="+mn-cs"/>
            </a:endParaRPr>
          </a:p>
          <a:p>
            <a:pPr>
              <a:lnSpc>
                <a:spcPct val="150000"/>
              </a:lnSpc>
            </a:pPr>
            <a:r>
              <a:rPr lang="en-US" sz="1000" kern="1200" dirty="0" err="1" smtClean="0">
                <a:solidFill>
                  <a:schemeClr val="tx1">
                    <a:lumMod val="65000"/>
                    <a:lumOff val="35000"/>
                  </a:schemeClr>
                </a:solidFill>
                <a:effectLst/>
                <a:latin typeface="+mn-lt"/>
                <a:ea typeface="+mn-ea"/>
                <a:cs typeface="+mn-cs"/>
              </a:rPr>
              <a:t>Rion</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rehento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ruptas</a:t>
            </a:r>
            <a:r>
              <a:rPr lang="en-US" sz="1000" kern="1200" dirty="0" smtClean="0">
                <a:solidFill>
                  <a:schemeClr val="tx1">
                    <a:lumMod val="65000"/>
                    <a:lumOff val="35000"/>
                  </a:schemeClr>
                </a:solidFill>
                <a:effectLst/>
                <a:latin typeface="+mn-lt"/>
                <a:ea typeface="+mn-ea"/>
                <a:cs typeface="+mn-cs"/>
              </a:rPr>
              <a:t> el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eruptatibusa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dolores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tiundipid</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estiuntem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esequas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voluptae</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voluptiunt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facea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idendis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doluptas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aditas</a:t>
            </a:r>
            <a:r>
              <a:rPr lang="en-US" sz="1000" kern="1200" dirty="0" smtClean="0">
                <a:solidFill>
                  <a:schemeClr val="tx1">
                    <a:lumMod val="65000"/>
                    <a:lumOff val="35000"/>
                  </a:schemeClr>
                </a:solidFill>
                <a:effectLst/>
                <a:latin typeface="+mn-lt"/>
                <a:ea typeface="+mn-ea"/>
                <a:cs typeface="+mn-cs"/>
              </a:rPr>
              <a:t> et et </a:t>
            </a:r>
            <a:r>
              <a:rPr lang="en-US" sz="1000" kern="1200" dirty="0" err="1" smtClean="0">
                <a:solidFill>
                  <a:schemeClr val="tx1">
                    <a:lumMod val="65000"/>
                    <a:lumOff val="35000"/>
                  </a:schemeClr>
                </a:solidFill>
                <a:effectLst/>
                <a:latin typeface="+mn-lt"/>
                <a:ea typeface="+mn-ea"/>
                <a:cs typeface="+mn-cs"/>
              </a:rPr>
              <a:t>ra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nam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simusdandel</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imillab</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orrumquis</a:t>
            </a:r>
            <a:r>
              <a:rPr lang="en-US" sz="1000" kern="1200" dirty="0" smtClean="0">
                <a:solidFill>
                  <a:schemeClr val="tx1">
                    <a:lumMod val="65000"/>
                    <a:lumOff val="35000"/>
                  </a:schemeClr>
                </a:solidFill>
                <a:effectLst/>
                <a:latin typeface="+mn-lt"/>
                <a:ea typeface="+mn-ea"/>
                <a:cs typeface="+mn-cs"/>
              </a:rPr>
              <a:t> que </a:t>
            </a:r>
            <a:r>
              <a:rPr lang="en-US" sz="1000" kern="1200" dirty="0" err="1" smtClean="0">
                <a:solidFill>
                  <a:schemeClr val="tx1">
                    <a:lumMod val="65000"/>
                    <a:lumOff val="35000"/>
                  </a:schemeClr>
                </a:solidFill>
                <a:effectLst/>
                <a:latin typeface="+mn-lt"/>
                <a:ea typeface="+mn-ea"/>
                <a:cs typeface="+mn-cs"/>
              </a:rPr>
              <a:t>porrum</a:t>
            </a:r>
            <a:r>
              <a:rPr lang="en-US" sz="1000" kern="1200" dirty="0" smtClean="0">
                <a:solidFill>
                  <a:schemeClr val="tx1">
                    <a:lumMod val="65000"/>
                    <a:lumOff val="35000"/>
                  </a:schemeClr>
                </a:solidFill>
                <a:effectLst/>
                <a:latin typeface="+mn-lt"/>
                <a:ea typeface="+mn-ea"/>
                <a:cs typeface="+mn-cs"/>
              </a:rPr>
              <a:t> quam </a:t>
            </a:r>
            <a:r>
              <a:rPr lang="en-US" sz="1000" kern="1200" dirty="0" err="1" smtClean="0">
                <a:solidFill>
                  <a:schemeClr val="tx1">
                    <a:lumMod val="65000"/>
                    <a:lumOff val="35000"/>
                  </a:schemeClr>
                </a:solidFill>
                <a:effectLst/>
                <a:latin typeface="+mn-lt"/>
                <a:ea typeface="+mn-ea"/>
                <a:cs typeface="+mn-cs"/>
              </a:rPr>
              <a:t>aut</a:t>
            </a:r>
            <a:r>
              <a:rPr lang="en-US" sz="1000" kern="1200" dirty="0" smtClean="0">
                <a:solidFill>
                  <a:schemeClr val="tx1">
                    <a:lumMod val="65000"/>
                    <a:lumOff val="35000"/>
                  </a:schemeClr>
                </a:solidFill>
                <a:effectLst/>
                <a:latin typeface="+mn-lt"/>
                <a:ea typeface="+mn-ea"/>
                <a:cs typeface="+mn-cs"/>
              </a:rPr>
              <a:t> et quod </a:t>
            </a:r>
            <a:r>
              <a:rPr lang="en-US" sz="1000" kern="1200" dirty="0" err="1" smtClean="0">
                <a:solidFill>
                  <a:schemeClr val="tx1">
                    <a:lumMod val="65000"/>
                    <a:lumOff val="35000"/>
                  </a:schemeClr>
                </a:solidFill>
                <a:effectLst/>
                <a:latin typeface="+mn-lt"/>
                <a:ea typeface="+mn-ea"/>
                <a:cs typeface="+mn-cs"/>
              </a:rPr>
              <a:t>enim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fugias</a:t>
            </a:r>
            <a:r>
              <a:rPr lang="en-US" sz="1000" kern="1200" dirty="0" smtClean="0">
                <a:solidFill>
                  <a:schemeClr val="tx1">
                    <a:lumMod val="65000"/>
                    <a:lumOff val="35000"/>
                  </a:schemeClr>
                </a:solidFill>
                <a:effectLst/>
                <a:latin typeface="+mn-lt"/>
                <a:ea typeface="+mn-ea"/>
                <a:cs typeface="+mn-cs"/>
              </a:rPr>
              <a:t> quae </a:t>
            </a:r>
            <a:r>
              <a:rPr lang="en-US" sz="1000" kern="1200" dirty="0" err="1" smtClean="0">
                <a:solidFill>
                  <a:schemeClr val="tx1">
                    <a:lumMod val="65000"/>
                    <a:lumOff val="35000"/>
                  </a:schemeClr>
                </a:solidFill>
                <a:effectLst/>
                <a:latin typeface="+mn-lt"/>
                <a:ea typeface="+mn-ea"/>
                <a:cs typeface="+mn-cs"/>
              </a:rPr>
              <a:t>magnatur</a:t>
            </a:r>
            <a:r>
              <a:rPr lang="en-US" sz="1000" kern="1200" dirty="0" smtClean="0">
                <a:solidFill>
                  <a:schemeClr val="tx1">
                    <a:lumMod val="65000"/>
                    <a:lumOff val="35000"/>
                  </a:schemeClr>
                </a:solidFill>
                <a:effectLst/>
                <a:latin typeface="+mn-lt"/>
                <a:ea typeface="+mn-ea"/>
                <a:cs typeface="+mn-cs"/>
              </a:rPr>
              <a:t> mi, </a:t>
            </a:r>
            <a:r>
              <a:rPr lang="en-US" sz="1000" kern="1200" dirty="0" err="1" smtClean="0">
                <a:solidFill>
                  <a:schemeClr val="tx1">
                    <a:lumMod val="65000"/>
                    <a:lumOff val="35000"/>
                  </a:schemeClr>
                </a:solidFill>
                <a:effectLst/>
                <a:latin typeface="+mn-lt"/>
                <a:ea typeface="+mn-ea"/>
                <a:cs typeface="+mn-cs"/>
              </a:rPr>
              <a:t>volorit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lantior</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iatusci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cuptaturepro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maximint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verum</a:t>
            </a:r>
            <a:r>
              <a:rPr lang="en-US" sz="1000" kern="1200" dirty="0" smtClean="0">
                <a:solidFill>
                  <a:schemeClr val="tx1">
                    <a:lumMod val="65000"/>
                    <a:lumOff val="35000"/>
                  </a:schemeClr>
                </a:solidFill>
                <a:effectLst/>
                <a:latin typeface="+mn-lt"/>
                <a:ea typeface="+mn-ea"/>
                <a:cs typeface="+mn-cs"/>
              </a:rPr>
              <a:t> hit maiorum que </a:t>
            </a:r>
            <a:r>
              <a:rPr lang="en-US" sz="1000" kern="1200" dirty="0" err="1" smtClean="0">
                <a:solidFill>
                  <a:schemeClr val="tx1">
                    <a:lumMod val="65000"/>
                    <a:lumOff val="35000"/>
                  </a:schemeClr>
                </a:solidFill>
                <a:effectLst/>
                <a:latin typeface="+mn-lt"/>
                <a:ea typeface="+mn-ea"/>
                <a:cs typeface="+mn-cs"/>
              </a:rPr>
              <a:t>nobis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maiostiasi</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ommoloria</a:t>
            </a:r>
            <a:r>
              <a:rPr lang="en-US" sz="1000" kern="1200" dirty="0" smtClean="0">
                <a:solidFill>
                  <a:schemeClr val="tx1">
                    <a:lumMod val="65000"/>
                    <a:lumOff val="35000"/>
                  </a:schemeClr>
                </a:solidFill>
                <a:effectLst/>
                <a:latin typeface="+mn-lt"/>
                <a:ea typeface="+mn-ea"/>
                <a:cs typeface="+mn-cs"/>
              </a:rPr>
              <a:t> con re </a:t>
            </a:r>
            <a:r>
              <a:rPr lang="en-US" sz="1000" kern="1200" dirty="0" err="1" smtClean="0">
                <a:solidFill>
                  <a:schemeClr val="tx1">
                    <a:lumMod val="65000"/>
                    <a:lumOff val="35000"/>
                  </a:schemeClr>
                </a:solidFill>
                <a:effectLst/>
                <a:latin typeface="+mn-lt"/>
                <a:ea typeface="+mn-ea"/>
                <a:cs typeface="+mn-cs"/>
              </a:rPr>
              <a:t>niendit</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corro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enihitium</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intio</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denis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sedipsum</a:t>
            </a:r>
            <a:r>
              <a:rPr lang="en-US" sz="1000" kern="1200" dirty="0" smtClean="0">
                <a:solidFill>
                  <a:schemeClr val="tx1">
                    <a:lumMod val="65000"/>
                    <a:lumOff val="35000"/>
                  </a:schemeClr>
                </a:solidFill>
                <a:effectLst/>
                <a:latin typeface="+mn-lt"/>
                <a:ea typeface="+mn-ea"/>
                <a:cs typeface="+mn-cs"/>
              </a:rPr>
              <a:t> qui </a:t>
            </a:r>
            <a:r>
              <a:rPr lang="en-US" sz="1000" kern="1200" dirty="0" err="1" smtClean="0">
                <a:solidFill>
                  <a:schemeClr val="tx1">
                    <a:lumMod val="65000"/>
                    <a:lumOff val="35000"/>
                  </a:schemeClr>
                </a:solidFill>
                <a:effectLst/>
                <a:latin typeface="+mn-lt"/>
                <a:ea typeface="+mn-ea"/>
                <a:cs typeface="+mn-cs"/>
              </a:rPr>
              <a:t>omnis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elis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eos</a:t>
            </a:r>
            <a:r>
              <a:rPr lang="en-US" sz="1000" kern="1200" dirty="0" smtClean="0">
                <a:solidFill>
                  <a:schemeClr val="tx1">
                    <a:lumMod val="65000"/>
                    <a:lumOff val="35000"/>
                  </a:schemeClr>
                </a:solidFill>
                <a:effectLst/>
                <a:latin typeface="+mn-lt"/>
                <a:ea typeface="+mn-ea"/>
                <a:cs typeface="+mn-cs"/>
              </a:rPr>
              <a:t> res </a:t>
            </a:r>
            <a:r>
              <a:rPr lang="en-US" sz="1000" kern="1200" dirty="0" err="1" smtClean="0">
                <a:solidFill>
                  <a:schemeClr val="tx1">
                    <a:lumMod val="65000"/>
                    <a:lumOff val="35000"/>
                  </a:schemeClr>
                </a:solidFill>
                <a:effectLst/>
                <a:latin typeface="+mn-lt"/>
                <a:ea typeface="+mn-ea"/>
                <a:cs typeface="+mn-cs"/>
              </a:rPr>
              <a:t>dolupta</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tescidestis</a:t>
            </a:r>
            <a:r>
              <a:rPr lang="en-US" sz="1000" kern="1200" dirty="0" smtClean="0">
                <a:solidFill>
                  <a:schemeClr val="tx1">
                    <a:lumMod val="65000"/>
                    <a:lumOff val="35000"/>
                  </a:schemeClr>
                </a:solidFill>
                <a:effectLst/>
                <a:latin typeface="+mn-lt"/>
                <a:ea typeface="+mn-ea"/>
                <a:cs typeface="+mn-cs"/>
              </a:rPr>
              <a:t> </a:t>
            </a:r>
            <a:r>
              <a:rPr lang="en-US" sz="1000" kern="1200" dirty="0" err="1" smtClean="0">
                <a:solidFill>
                  <a:schemeClr val="tx1">
                    <a:lumMod val="65000"/>
                    <a:lumOff val="35000"/>
                  </a:schemeClr>
                </a:solidFill>
                <a:effectLst/>
                <a:latin typeface="+mn-lt"/>
                <a:ea typeface="+mn-ea"/>
                <a:cs typeface="+mn-cs"/>
              </a:rPr>
              <a:t>exerio</a:t>
            </a:r>
            <a:r>
              <a:rPr lang="en-US" sz="1000" kern="1200" dirty="0" smtClean="0">
                <a:solidFill>
                  <a:schemeClr val="tx1">
                    <a:lumMod val="65000"/>
                    <a:lumOff val="35000"/>
                  </a:schemeClr>
                </a:solidFill>
                <a:effectLst/>
                <a:latin typeface="+mn-lt"/>
                <a:ea typeface="+mn-ea"/>
                <a:cs typeface="+mn-cs"/>
              </a:rPr>
              <a:t>.</a:t>
            </a:r>
            <a:endParaRPr lang="en-US" sz="10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smtClean="0">
                <a:solidFill>
                  <a:schemeClr val="tx1">
                    <a:lumMod val="65000"/>
                    <a:lumOff val="35000"/>
                  </a:schemeClr>
                </a:solidFill>
                <a:effectLst/>
                <a:latin typeface="+mn-lt"/>
                <a:ea typeface="+mn-ea"/>
                <a:cs typeface="+mn-cs"/>
              </a:rPr>
              <a:t>Giaecus</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elibus</a:t>
            </a:r>
            <a:r>
              <a:rPr lang="en-US" sz="1400" kern="1200" dirty="0" smtClean="0">
                <a:solidFill>
                  <a:schemeClr val="tx1">
                    <a:lumMod val="65000"/>
                    <a:lumOff val="35000"/>
                  </a:schemeClr>
                </a:solidFill>
                <a:effectLst/>
                <a:latin typeface="+mn-lt"/>
                <a:ea typeface="+mn-ea"/>
                <a:cs typeface="+mn-cs"/>
              </a:rPr>
              <a:t> re con </a:t>
            </a:r>
            <a:r>
              <a:rPr lang="en-US" sz="1400" kern="1200" dirty="0" err="1" smtClean="0">
                <a:solidFill>
                  <a:schemeClr val="tx1">
                    <a:lumMod val="65000"/>
                    <a:lumOff val="35000"/>
                  </a:schemeClr>
                </a:solidFill>
                <a:effectLst/>
                <a:latin typeface="+mn-lt"/>
                <a:ea typeface="+mn-ea"/>
                <a:cs typeface="+mn-cs"/>
              </a:rPr>
              <a:t>everesto</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quia</a:t>
            </a:r>
            <a:r>
              <a:rPr lang="en-US" sz="1400" kern="1200" dirty="0" smtClean="0">
                <a:solidFill>
                  <a:schemeClr val="tx1">
                    <a:lumMod val="65000"/>
                    <a:lumOff val="35000"/>
                  </a:schemeClr>
                </a:solidFill>
                <a:effectLst/>
                <a:latin typeface="+mn-lt"/>
                <a:ea typeface="+mn-ea"/>
                <a:cs typeface="+mn-cs"/>
              </a:rPr>
              <a:t> </a:t>
            </a:r>
            <a:r>
              <a:rPr lang="en-US" sz="1400" kern="1200" dirty="0" err="1" smtClean="0">
                <a:solidFill>
                  <a:schemeClr val="tx1">
                    <a:lumMod val="65000"/>
                    <a:lumOff val="35000"/>
                  </a:schemeClr>
                </a:solidFill>
                <a:effectLst/>
                <a:latin typeface="+mn-lt"/>
                <a:ea typeface="+mn-ea"/>
                <a:cs typeface="+mn-cs"/>
              </a:rPr>
              <a:t>dolo</a:t>
            </a:r>
            <a:endParaRPr lang="en-US" sz="1400" kern="1200" dirty="0" smtClean="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smtClean="0">
                <a:solidFill>
                  <a:srgbClr val="00B0F0"/>
                </a:solidFill>
                <a:latin typeface="Verdana" charset="0"/>
                <a:ea typeface="Verdana" charset="0"/>
                <a:cs typeface="Verdana" charset="0"/>
              </a:rPr>
              <a:t>Page title here</a:t>
            </a:r>
          </a:p>
        </p:txBody>
      </p:sp>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8809" y="354452"/>
            <a:ext cx="2138886" cy="619114"/>
          </a:xfrm>
          <a:prstGeom prst="rect">
            <a:avLst/>
          </a:prstGeom>
        </p:spPr>
      </p:pic>
      <p:cxnSp>
        <p:nvCxnSpPr>
          <p:cNvPr id="11" name="Straight Connector 10"/>
          <p:cNvCxnSpPr/>
          <p:nvPr userDrawn="1"/>
        </p:nvCxnSpPr>
        <p:spPr>
          <a:xfrm>
            <a:off x="407988" y="6346097"/>
            <a:ext cx="7096682"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67021" y="6138356"/>
            <a:ext cx="2061369" cy="415482"/>
          </a:xfrm>
          <a:prstGeom prst="rect">
            <a:avLst/>
          </a:prstGeom>
        </p:spPr>
      </p:pic>
      <p:sp>
        <p:nvSpPr>
          <p:cNvPr id="6" name="TextBox 5"/>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Knowledge Curriculum |  Year 9 Session 4 – What Are My Career Choices?</a:t>
            </a:r>
            <a:endParaRPr lang="en-US" sz="800" spc="200" baseline="0" dirty="0">
              <a:solidFill>
                <a:srgbClr val="1E2C52"/>
              </a:solidFill>
              <a:latin typeface="Verdana" charset="0"/>
              <a:ea typeface="Verdana" charset="0"/>
              <a:cs typeface="Verdana" charset="0"/>
            </a:endParaRPr>
          </a:p>
        </p:txBody>
      </p:sp>
      <p:pic>
        <p:nvPicPr>
          <p:cNvPr id="1026" name="Picture 2" descr="Uni Connect - SU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44375" y="6063083"/>
            <a:ext cx="1526796" cy="56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52564"/>
      </p:ext>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smtClean="0">
                <a:solidFill>
                  <a:srgbClr val="1E2C52"/>
                </a:solidFill>
                <a:latin typeface="Verdana" charset="0"/>
                <a:ea typeface="Verdana" charset="0"/>
                <a:cs typeface="Verdana" charset="0"/>
              </a:rPr>
              <a:t>Presentation title here  |  Date</a:t>
            </a:r>
            <a:endParaRPr lang="en-US" sz="800" spc="200" baseline="0" dirty="0">
              <a:solidFill>
                <a:srgbClr val="1E2C52"/>
              </a:solidFill>
              <a:latin typeface="Verdana" charset="0"/>
              <a:ea typeface="Verdana" charset="0"/>
              <a:cs typeface="Verdana"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extLst/>
  </p:cSld>
  <p:clrMapOvr>
    <a:masterClrMapping/>
  </p:clrMapOvr>
  <p:transition spd="slow">
    <p:push/>
  </p:transition>
  <p:timing>
    <p:tnLst>
      <p:par>
        <p:cTn id="1" dur="indefinite" restart="never" nodeType="tmRoot"/>
      </p:par>
    </p:tnLst>
  </p:timing>
  <p:extLst mod="1">
    <p:ext uri="{DCECCB84-F9BA-43D5-87BE-67443E8EF086}">
      <p15:sldGuideLst xmlns=""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85" r:id="rId6"/>
    <p:sldLayoutId id="2147483671" r:id="rId7"/>
    <p:sldLayoutId id="2147483679" r:id="rId8"/>
    <p:sldLayoutId id="2147483682" r:id="rId9"/>
    <p:sldLayoutId id="2147483684" r:id="rId10"/>
    <p:sldLayoutId id="2147483676" r:id="rId11"/>
    <p:sldLayoutId id="2147483665" r:id="rId12"/>
    <p:sldLayoutId id="2147483680" r:id="rId13"/>
    <p:sldLayoutId id="2147483681" r:id="rId14"/>
    <p:sldLayoutId id="2147483662" r:id="rId15"/>
  </p:sldLayoutIdLst>
  <p:transition spd="slow">
    <p:push/>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png"/><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hyperlink" Target="http://www.google.co.uk/url?sa=i&amp;rct=j&amp;q=&amp;esrc=s&amp;source=images&amp;cd=&amp;cad=rja&amp;uact=8&amp;ved=2ahUKEwi6sdDZo5XcAhVKOBQKHWc8DBAQjRx6BAgBEAU&amp;url=http://www.enableservices.co.uk/tips-advice/skills-checker-national-careers-service/&amp;psig=AOvVaw2BUbfm8aL7Dp6E0rAyYTS7&amp;ust=1531337720834749" TargetMode="External"/><Relationship Id="rId1" Type="http://schemas.openxmlformats.org/officeDocument/2006/relationships/slideLayout" Target="../slideLayouts/slideLayout6.xml"/><Relationship Id="rId6" Type="http://schemas.openxmlformats.org/officeDocument/2006/relationships/hyperlink" Target="https://www.google.co.uk/url?sa=i&amp;rct=j&amp;q=&amp;esrc=s&amp;source=images&amp;cd=&amp;cad=rja&amp;uact=8&amp;ved=2ahUKEwiUsIiQpZXcAhVHtBQKHd6mCj4QjRx6BAgBEAU&amp;url=https://university.which.co.uk/&amp;psig=AOvVaw1cwpYGwoKRZIUXXIiflRxZ&amp;ust=1531338104330779" TargetMode="External"/><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hyperlink" Target="http://www.learningandwork.org.uk/youth-commission/prospects-logo/" TargetMode="External"/><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ideo" Target="https://www.youtube.com/embed/h5qxc7nw5zE" TargetMode="Externa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ideo" Target="https://www.youtube.com/embed/h5qxc7nw5zE" TargetMode="Externa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0229" y="5098934"/>
            <a:ext cx="8095314" cy="685106"/>
          </a:xfrm>
          <a:prstGeom prst="rect">
            <a:avLst/>
          </a:prstGeom>
          <a:solidFill>
            <a:srgbClr val="1D7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t>SESSION 4: WHAT ARE MY CHOICES?</a:t>
            </a:r>
            <a:endParaRPr lang="en-GB" sz="3600" b="1" dirty="0"/>
          </a:p>
        </p:txBody>
      </p:sp>
    </p:spTree>
    <p:extLst>
      <p:ext uri="{BB962C8B-B14F-4D97-AF65-F5344CB8AC3E}">
        <p14:creationId xmlns:p14="http://schemas.microsoft.com/office/powerpoint/2010/main" val="254674366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960839"/>
            <a:ext cx="12191999" cy="1938992"/>
          </a:xfrm>
          <a:prstGeom prst="rect">
            <a:avLst/>
          </a:prstGeom>
          <a:noFill/>
        </p:spPr>
        <p:txBody>
          <a:bodyPr wrap="square" rtlCol="0">
            <a:spAutoFit/>
          </a:bodyPr>
          <a:lstStyle/>
          <a:p>
            <a:pPr algn="ctr"/>
            <a:r>
              <a:rPr lang="en-GB" sz="12000" b="1" dirty="0" smtClean="0">
                <a:solidFill>
                  <a:srgbClr val="7030A0"/>
                </a:solidFill>
                <a:latin typeface="+mj-lt"/>
              </a:rPr>
              <a:t>Sonographer</a:t>
            </a:r>
          </a:p>
        </p:txBody>
      </p:sp>
      <p:sp>
        <p:nvSpPr>
          <p:cNvPr id="4" name="TextBox 3"/>
          <p:cNvSpPr txBox="1"/>
          <p:nvPr/>
        </p:nvSpPr>
        <p:spPr>
          <a:xfrm>
            <a:off x="0" y="1252953"/>
            <a:ext cx="12191999" cy="707886"/>
          </a:xfrm>
          <a:prstGeom prst="rect">
            <a:avLst/>
          </a:prstGeom>
          <a:noFill/>
        </p:spPr>
        <p:txBody>
          <a:bodyPr wrap="square" rtlCol="0">
            <a:spAutoFit/>
          </a:bodyPr>
          <a:lstStyle/>
          <a:p>
            <a:pPr algn="ctr"/>
            <a:r>
              <a:rPr lang="en-GB" sz="4000" b="1" dirty="0" smtClean="0">
                <a:solidFill>
                  <a:srgbClr val="002060"/>
                </a:solidFill>
                <a:latin typeface="+mj-lt"/>
              </a:rPr>
              <a:t>What is a…?</a:t>
            </a:r>
            <a:endParaRPr lang="en-GB" sz="4000" b="1" dirty="0">
              <a:solidFill>
                <a:srgbClr val="002060"/>
              </a:solidFill>
              <a:latin typeface="+mj-lt"/>
            </a:endParaRPr>
          </a:p>
        </p:txBody>
      </p:sp>
      <p:sp>
        <p:nvSpPr>
          <p:cNvPr id="6" name="TextBox 5"/>
          <p:cNvSpPr txBox="1"/>
          <p:nvPr/>
        </p:nvSpPr>
        <p:spPr>
          <a:xfrm>
            <a:off x="163771" y="3804297"/>
            <a:ext cx="11723434" cy="1200329"/>
          </a:xfrm>
          <a:prstGeom prst="rect">
            <a:avLst/>
          </a:prstGeom>
          <a:solidFill>
            <a:schemeClr val="bg1"/>
          </a:solidFill>
        </p:spPr>
        <p:txBody>
          <a:bodyPr wrap="square" rtlCol="0">
            <a:spAutoFit/>
          </a:bodyPr>
          <a:lstStyle/>
          <a:p>
            <a:pPr algn="ctr"/>
            <a:r>
              <a:rPr lang="en-GB" sz="2400" dirty="0">
                <a:solidFill>
                  <a:srgbClr val="0070C0"/>
                </a:solidFill>
                <a:latin typeface="+mj-lt"/>
              </a:rPr>
              <a:t>Sonographers use ultrasound technology to produce diagnostic scans of organs, blood vessels, joints, and soft tissue inside the body. Their work is vital in helping to diagnose health problems and monitor other conditions (e.g. pregnancy).</a:t>
            </a:r>
          </a:p>
        </p:txBody>
      </p:sp>
      <p:sp>
        <p:nvSpPr>
          <p:cNvPr id="7" name="TextBox 6"/>
          <p:cNvSpPr txBox="1"/>
          <p:nvPr/>
        </p:nvSpPr>
        <p:spPr>
          <a:xfrm>
            <a:off x="-1" y="5308801"/>
            <a:ext cx="12191999" cy="523220"/>
          </a:xfrm>
          <a:prstGeom prst="rect">
            <a:avLst/>
          </a:prstGeom>
          <a:noFill/>
        </p:spPr>
        <p:txBody>
          <a:bodyPr wrap="square" rtlCol="0">
            <a:spAutoFit/>
          </a:bodyPr>
          <a:lstStyle/>
          <a:p>
            <a:pPr algn="ctr"/>
            <a:r>
              <a:rPr lang="en-GB" sz="2800" dirty="0" smtClean="0">
                <a:solidFill>
                  <a:srgbClr val="0070C0"/>
                </a:solidFill>
                <a:latin typeface="+mj-lt"/>
              </a:rPr>
              <a:t>Average Yearly Salary: </a:t>
            </a:r>
            <a:r>
              <a:rPr lang="en-GB" sz="2800" b="1" dirty="0" smtClean="0">
                <a:solidFill>
                  <a:srgbClr val="002060"/>
                </a:solidFill>
                <a:latin typeface="+mj-lt"/>
              </a:rPr>
              <a:t>£95,000 </a:t>
            </a:r>
            <a:endParaRPr lang="en-GB" sz="2800" b="1" dirty="0">
              <a:solidFill>
                <a:srgbClr val="002060"/>
              </a:solidFill>
              <a:latin typeface="+mj-lt"/>
            </a:endParaRPr>
          </a:p>
        </p:txBody>
      </p:sp>
      <p:sp>
        <p:nvSpPr>
          <p:cNvPr id="9" name="TextBox 8">
            <a:extLst>
              <a:ext uri="{FF2B5EF4-FFF2-40B4-BE49-F238E27FC236}">
                <a16:creationId xmlns="" xmlns:a16="http://schemas.microsoft.com/office/drawing/2014/main" id="{53B7B010-2BCB-CF42-A555-DC3B463137B3}"/>
              </a:ext>
            </a:extLst>
          </p:cNvPr>
          <p:cNvSpPr txBox="1"/>
          <p:nvPr/>
        </p:nvSpPr>
        <p:spPr>
          <a:xfrm>
            <a:off x="501681" y="339551"/>
            <a:ext cx="5169776" cy="646331"/>
          </a:xfrm>
          <a:prstGeom prst="rect">
            <a:avLst/>
          </a:prstGeom>
          <a:solidFill>
            <a:srgbClr val="00B0F0"/>
          </a:solidFill>
        </p:spPr>
        <p:txBody>
          <a:bodyPr wrap="square" rtlCol="0">
            <a:spAutoFit/>
          </a:bodyPr>
          <a:lstStyle/>
          <a:p>
            <a:r>
              <a:rPr lang="en-GB" sz="3600" b="1" dirty="0" smtClean="0">
                <a:solidFill>
                  <a:schemeClr val="bg1"/>
                </a:solidFill>
              </a:rPr>
              <a:t>UNFAMILIAR CAREERS</a:t>
            </a:r>
          </a:p>
        </p:txBody>
      </p:sp>
    </p:spTree>
    <p:extLst>
      <p:ext uri="{BB962C8B-B14F-4D97-AF65-F5344CB8AC3E}">
        <p14:creationId xmlns:p14="http://schemas.microsoft.com/office/powerpoint/2010/main" val="25080644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928182"/>
            <a:ext cx="12191999" cy="1938992"/>
          </a:xfrm>
          <a:prstGeom prst="rect">
            <a:avLst/>
          </a:prstGeom>
          <a:noFill/>
        </p:spPr>
        <p:txBody>
          <a:bodyPr wrap="square" rtlCol="0">
            <a:spAutoFit/>
          </a:bodyPr>
          <a:lstStyle/>
          <a:p>
            <a:pPr algn="ctr"/>
            <a:r>
              <a:rPr lang="en-GB" sz="12000" b="1" dirty="0" smtClean="0">
                <a:solidFill>
                  <a:srgbClr val="C00000"/>
                </a:solidFill>
                <a:latin typeface="+mj-lt"/>
              </a:rPr>
              <a:t>Cool Hunter</a:t>
            </a:r>
          </a:p>
        </p:txBody>
      </p:sp>
      <p:sp>
        <p:nvSpPr>
          <p:cNvPr id="4" name="TextBox 3"/>
          <p:cNvSpPr txBox="1"/>
          <p:nvPr/>
        </p:nvSpPr>
        <p:spPr>
          <a:xfrm>
            <a:off x="0" y="1220296"/>
            <a:ext cx="12191999" cy="707886"/>
          </a:xfrm>
          <a:prstGeom prst="rect">
            <a:avLst/>
          </a:prstGeom>
          <a:noFill/>
        </p:spPr>
        <p:txBody>
          <a:bodyPr wrap="square" rtlCol="0">
            <a:spAutoFit/>
          </a:bodyPr>
          <a:lstStyle/>
          <a:p>
            <a:pPr algn="ctr"/>
            <a:r>
              <a:rPr lang="en-GB" sz="4000" b="1" dirty="0" smtClean="0">
                <a:solidFill>
                  <a:srgbClr val="002060"/>
                </a:solidFill>
                <a:latin typeface="+mj-lt"/>
              </a:rPr>
              <a:t>What is a…?</a:t>
            </a:r>
            <a:endParaRPr lang="en-GB" sz="4000" b="1" dirty="0">
              <a:solidFill>
                <a:srgbClr val="002060"/>
              </a:solidFill>
              <a:latin typeface="+mj-lt"/>
            </a:endParaRPr>
          </a:p>
        </p:txBody>
      </p:sp>
      <p:sp>
        <p:nvSpPr>
          <p:cNvPr id="6" name="TextBox 5"/>
          <p:cNvSpPr txBox="1"/>
          <p:nvPr/>
        </p:nvSpPr>
        <p:spPr>
          <a:xfrm>
            <a:off x="163771" y="3771640"/>
            <a:ext cx="11723434" cy="1200329"/>
          </a:xfrm>
          <a:prstGeom prst="rect">
            <a:avLst/>
          </a:prstGeom>
          <a:solidFill>
            <a:schemeClr val="bg1"/>
          </a:solidFill>
        </p:spPr>
        <p:txBody>
          <a:bodyPr wrap="square" rtlCol="0">
            <a:spAutoFit/>
          </a:bodyPr>
          <a:lstStyle/>
          <a:p>
            <a:pPr algn="ctr"/>
            <a:r>
              <a:rPr lang="en-GB" sz="2400" dirty="0">
                <a:solidFill>
                  <a:srgbClr val="0070C0"/>
                </a:solidFill>
                <a:latin typeface="+mj-lt"/>
              </a:rPr>
              <a:t>The job is basically to keep your finger on the pulse of what people think are cool. </a:t>
            </a:r>
            <a:r>
              <a:rPr lang="en-GB" sz="2400" dirty="0" smtClean="0">
                <a:solidFill>
                  <a:srgbClr val="0070C0"/>
                </a:solidFill>
                <a:latin typeface="+mj-lt"/>
              </a:rPr>
              <a:t>It </a:t>
            </a:r>
            <a:r>
              <a:rPr lang="en-GB" sz="2400" dirty="0">
                <a:solidFill>
                  <a:srgbClr val="0070C0"/>
                </a:solidFill>
                <a:latin typeface="+mj-lt"/>
              </a:rPr>
              <a:t>can </a:t>
            </a:r>
            <a:r>
              <a:rPr lang="en-GB" sz="2400" dirty="0" smtClean="0">
                <a:solidFill>
                  <a:srgbClr val="0070C0"/>
                </a:solidFill>
                <a:latin typeface="+mj-lt"/>
              </a:rPr>
              <a:t>help </a:t>
            </a:r>
            <a:r>
              <a:rPr lang="en-GB" sz="2400" dirty="0">
                <a:solidFill>
                  <a:srgbClr val="0070C0"/>
                </a:solidFill>
                <a:latin typeface="+mj-lt"/>
              </a:rPr>
              <a:t>big brands make billions if they create and market a new product that consumers will love.</a:t>
            </a:r>
          </a:p>
        </p:txBody>
      </p:sp>
      <p:sp>
        <p:nvSpPr>
          <p:cNvPr id="7" name="TextBox 6"/>
          <p:cNvSpPr txBox="1"/>
          <p:nvPr/>
        </p:nvSpPr>
        <p:spPr>
          <a:xfrm>
            <a:off x="-1" y="5276144"/>
            <a:ext cx="12191999" cy="523220"/>
          </a:xfrm>
          <a:prstGeom prst="rect">
            <a:avLst/>
          </a:prstGeom>
          <a:noFill/>
        </p:spPr>
        <p:txBody>
          <a:bodyPr wrap="square" rtlCol="0">
            <a:spAutoFit/>
          </a:bodyPr>
          <a:lstStyle/>
          <a:p>
            <a:pPr algn="ctr"/>
            <a:r>
              <a:rPr lang="en-GB" sz="2800" dirty="0" smtClean="0">
                <a:solidFill>
                  <a:srgbClr val="0070C0"/>
                </a:solidFill>
                <a:latin typeface="+mj-lt"/>
              </a:rPr>
              <a:t>Average Yearly Salary: </a:t>
            </a:r>
            <a:r>
              <a:rPr lang="en-GB" sz="2800" b="1" dirty="0" smtClean="0">
                <a:solidFill>
                  <a:srgbClr val="002060"/>
                </a:solidFill>
                <a:latin typeface="+mj-lt"/>
              </a:rPr>
              <a:t>£25,000 </a:t>
            </a:r>
            <a:endParaRPr lang="en-GB" sz="2800" b="1" dirty="0">
              <a:solidFill>
                <a:srgbClr val="002060"/>
              </a:solidFill>
              <a:latin typeface="+mj-lt"/>
            </a:endParaRPr>
          </a:p>
        </p:txBody>
      </p:sp>
      <p:sp>
        <p:nvSpPr>
          <p:cNvPr id="10" name="TextBox 9">
            <a:extLst>
              <a:ext uri="{FF2B5EF4-FFF2-40B4-BE49-F238E27FC236}">
                <a16:creationId xmlns="" xmlns:a16="http://schemas.microsoft.com/office/drawing/2014/main" id="{53B7B010-2BCB-CF42-A555-DC3B463137B3}"/>
              </a:ext>
            </a:extLst>
          </p:cNvPr>
          <p:cNvSpPr txBox="1"/>
          <p:nvPr/>
        </p:nvSpPr>
        <p:spPr>
          <a:xfrm>
            <a:off x="501681" y="339551"/>
            <a:ext cx="5169776" cy="646331"/>
          </a:xfrm>
          <a:prstGeom prst="rect">
            <a:avLst/>
          </a:prstGeom>
          <a:solidFill>
            <a:srgbClr val="00B0F0"/>
          </a:solidFill>
        </p:spPr>
        <p:txBody>
          <a:bodyPr wrap="square" rtlCol="0">
            <a:spAutoFit/>
          </a:bodyPr>
          <a:lstStyle/>
          <a:p>
            <a:r>
              <a:rPr lang="en-GB" sz="3600" b="1" dirty="0" smtClean="0">
                <a:solidFill>
                  <a:schemeClr val="bg1"/>
                </a:solidFill>
              </a:rPr>
              <a:t>UNFAMILIAR CAREERS</a:t>
            </a:r>
          </a:p>
        </p:txBody>
      </p:sp>
    </p:spTree>
    <p:extLst>
      <p:ext uri="{BB962C8B-B14F-4D97-AF65-F5344CB8AC3E}">
        <p14:creationId xmlns:p14="http://schemas.microsoft.com/office/powerpoint/2010/main" val="12355446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939067"/>
            <a:ext cx="12191999" cy="1446550"/>
          </a:xfrm>
          <a:prstGeom prst="rect">
            <a:avLst/>
          </a:prstGeom>
          <a:noFill/>
        </p:spPr>
        <p:txBody>
          <a:bodyPr wrap="square" rtlCol="0">
            <a:spAutoFit/>
          </a:bodyPr>
          <a:lstStyle/>
          <a:p>
            <a:pPr algn="ctr"/>
            <a:r>
              <a:rPr lang="en-GB" sz="8800" b="1" dirty="0" smtClean="0">
                <a:solidFill>
                  <a:srgbClr val="11A311"/>
                </a:solidFill>
                <a:latin typeface="+mj-lt"/>
              </a:rPr>
              <a:t>Chief Listening Officer</a:t>
            </a:r>
          </a:p>
        </p:txBody>
      </p:sp>
      <p:sp>
        <p:nvSpPr>
          <p:cNvPr id="4" name="TextBox 3"/>
          <p:cNvSpPr txBox="1"/>
          <p:nvPr/>
        </p:nvSpPr>
        <p:spPr>
          <a:xfrm>
            <a:off x="0" y="1231181"/>
            <a:ext cx="12191999" cy="707886"/>
          </a:xfrm>
          <a:prstGeom prst="rect">
            <a:avLst/>
          </a:prstGeom>
          <a:noFill/>
        </p:spPr>
        <p:txBody>
          <a:bodyPr wrap="square" rtlCol="0">
            <a:spAutoFit/>
          </a:bodyPr>
          <a:lstStyle/>
          <a:p>
            <a:pPr algn="ctr"/>
            <a:r>
              <a:rPr lang="en-GB" sz="4000" b="1" dirty="0" smtClean="0">
                <a:solidFill>
                  <a:srgbClr val="002060"/>
                </a:solidFill>
                <a:latin typeface="+mj-lt"/>
              </a:rPr>
              <a:t>What is a…?</a:t>
            </a:r>
            <a:endParaRPr lang="en-GB" sz="4000" b="1" dirty="0">
              <a:solidFill>
                <a:srgbClr val="002060"/>
              </a:solidFill>
              <a:latin typeface="+mj-lt"/>
            </a:endParaRPr>
          </a:p>
        </p:txBody>
      </p:sp>
      <p:sp>
        <p:nvSpPr>
          <p:cNvPr id="6" name="TextBox 5"/>
          <p:cNvSpPr txBox="1"/>
          <p:nvPr/>
        </p:nvSpPr>
        <p:spPr>
          <a:xfrm>
            <a:off x="163771" y="3782525"/>
            <a:ext cx="11723434" cy="1200329"/>
          </a:xfrm>
          <a:prstGeom prst="rect">
            <a:avLst/>
          </a:prstGeom>
          <a:solidFill>
            <a:schemeClr val="bg1"/>
          </a:solidFill>
        </p:spPr>
        <p:txBody>
          <a:bodyPr wrap="square" rtlCol="0">
            <a:spAutoFit/>
          </a:bodyPr>
          <a:lstStyle/>
          <a:p>
            <a:pPr algn="ctr"/>
            <a:r>
              <a:rPr lang="en-GB" sz="2400" dirty="0">
                <a:solidFill>
                  <a:srgbClr val="0070C0"/>
                </a:solidFill>
                <a:latin typeface="+mj-lt"/>
              </a:rPr>
              <a:t>Think you are the master of social media? Well, you could get paid more than nearly triple the average wage in the UK by just monitoring what people are saying about the brand you work for on Twitter, Facebook, and other types of social media platforms.</a:t>
            </a:r>
          </a:p>
        </p:txBody>
      </p:sp>
      <p:sp>
        <p:nvSpPr>
          <p:cNvPr id="7" name="TextBox 6"/>
          <p:cNvSpPr txBox="1"/>
          <p:nvPr/>
        </p:nvSpPr>
        <p:spPr>
          <a:xfrm>
            <a:off x="-1" y="5287029"/>
            <a:ext cx="12191999" cy="523220"/>
          </a:xfrm>
          <a:prstGeom prst="rect">
            <a:avLst/>
          </a:prstGeom>
          <a:noFill/>
        </p:spPr>
        <p:txBody>
          <a:bodyPr wrap="square" rtlCol="0">
            <a:spAutoFit/>
          </a:bodyPr>
          <a:lstStyle/>
          <a:p>
            <a:pPr algn="ctr"/>
            <a:r>
              <a:rPr lang="en-GB" sz="2800" dirty="0" smtClean="0">
                <a:solidFill>
                  <a:srgbClr val="0070C0"/>
                </a:solidFill>
                <a:latin typeface="+mj-lt"/>
              </a:rPr>
              <a:t>Average Yearly Salary: </a:t>
            </a:r>
            <a:r>
              <a:rPr lang="en-GB" sz="2800" b="1" dirty="0" smtClean="0">
                <a:solidFill>
                  <a:srgbClr val="002060"/>
                </a:solidFill>
                <a:latin typeface="+mj-lt"/>
              </a:rPr>
              <a:t>£61,000 </a:t>
            </a:r>
            <a:endParaRPr lang="en-GB" sz="2800" b="1" dirty="0">
              <a:solidFill>
                <a:srgbClr val="002060"/>
              </a:solidFill>
              <a:latin typeface="+mj-lt"/>
            </a:endParaRPr>
          </a:p>
        </p:txBody>
      </p:sp>
      <p:sp>
        <p:nvSpPr>
          <p:cNvPr id="9" name="TextBox 8">
            <a:extLst>
              <a:ext uri="{FF2B5EF4-FFF2-40B4-BE49-F238E27FC236}">
                <a16:creationId xmlns="" xmlns:a16="http://schemas.microsoft.com/office/drawing/2014/main" id="{53B7B010-2BCB-CF42-A555-DC3B463137B3}"/>
              </a:ext>
            </a:extLst>
          </p:cNvPr>
          <p:cNvSpPr txBox="1"/>
          <p:nvPr/>
        </p:nvSpPr>
        <p:spPr>
          <a:xfrm>
            <a:off x="501681" y="339551"/>
            <a:ext cx="5169776" cy="646331"/>
          </a:xfrm>
          <a:prstGeom prst="rect">
            <a:avLst/>
          </a:prstGeom>
          <a:solidFill>
            <a:srgbClr val="00B0F0"/>
          </a:solidFill>
        </p:spPr>
        <p:txBody>
          <a:bodyPr wrap="square" rtlCol="0">
            <a:spAutoFit/>
          </a:bodyPr>
          <a:lstStyle/>
          <a:p>
            <a:r>
              <a:rPr lang="en-GB" sz="3600" b="1" dirty="0" smtClean="0">
                <a:solidFill>
                  <a:schemeClr val="bg1"/>
                </a:solidFill>
              </a:rPr>
              <a:t>UNFAMILIAR CAREERS</a:t>
            </a:r>
          </a:p>
        </p:txBody>
      </p:sp>
    </p:spTree>
    <p:extLst>
      <p:ext uri="{BB962C8B-B14F-4D97-AF65-F5344CB8AC3E}">
        <p14:creationId xmlns:p14="http://schemas.microsoft.com/office/powerpoint/2010/main" val="11762757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igher or 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39" y="1488830"/>
            <a:ext cx="7127629" cy="400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885654"/>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972133"/>
            <a:ext cx="12191999" cy="1446550"/>
          </a:xfrm>
          <a:prstGeom prst="rect">
            <a:avLst/>
          </a:prstGeom>
          <a:noFill/>
        </p:spPr>
        <p:txBody>
          <a:bodyPr wrap="square" rtlCol="0">
            <a:spAutoFit/>
          </a:bodyPr>
          <a:lstStyle/>
          <a:p>
            <a:pPr algn="ctr"/>
            <a:r>
              <a:rPr lang="en-GB" sz="8800" b="1" dirty="0" smtClean="0">
                <a:solidFill>
                  <a:srgbClr val="0070C0"/>
                </a:solidFill>
                <a:latin typeface="+mj-lt"/>
              </a:rPr>
              <a:t>Chief Listening Officer</a:t>
            </a:r>
          </a:p>
        </p:txBody>
      </p:sp>
      <p:sp>
        <p:nvSpPr>
          <p:cNvPr id="7" name="TextBox 6"/>
          <p:cNvSpPr txBox="1"/>
          <p:nvPr/>
        </p:nvSpPr>
        <p:spPr>
          <a:xfrm>
            <a:off x="1" y="4975523"/>
            <a:ext cx="12191999" cy="1015663"/>
          </a:xfrm>
          <a:prstGeom prst="rect">
            <a:avLst/>
          </a:prstGeom>
          <a:noFill/>
        </p:spPr>
        <p:txBody>
          <a:bodyPr wrap="square" rtlCol="0">
            <a:spAutoFit/>
          </a:bodyPr>
          <a:lstStyle/>
          <a:p>
            <a:pPr algn="ctr"/>
            <a:r>
              <a:rPr lang="en-GB" sz="4000" dirty="0" smtClean="0">
                <a:solidFill>
                  <a:srgbClr val="0070C0"/>
                </a:solidFill>
                <a:latin typeface="+mj-lt"/>
              </a:rPr>
              <a:t>Average Yearly Salary: </a:t>
            </a:r>
            <a:r>
              <a:rPr lang="en-GB" sz="6000" b="1" dirty="0" smtClean="0">
                <a:solidFill>
                  <a:srgbClr val="002060"/>
                </a:solidFill>
                <a:latin typeface="+mj-lt"/>
              </a:rPr>
              <a:t>£61,000 </a:t>
            </a:r>
            <a:endParaRPr lang="en-GB" sz="4000" b="1" dirty="0">
              <a:solidFill>
                <a:srgbClr val="002060"/>
              </a:solidFill>
              <a:latin typeface="+mj-lt"/>
            </a:endParaRPr>
          </a:p>
        </p:txBody>
      </p:sp>
      <p:pic>
        <p:nvPicPr>
          <p:cNvPr id="2050" name="Picture 2" descr="Image result for higher or lowe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228713" y="142467"/>
            <a:ext cx="3570263" cy="11277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higher or lowe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5034344" y="493415"/>
            <a:ext cx="3570263" cy="11277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77914" y="412014"/>
            <a:ext cx="1156430" cy="923330"/>
          </a:xfrm>
          <a:prstGeom prst="rect">
            <a:avLst/>
          </a:prstGeom>
          <a:noFill/>
        </p:spPr>
        <p:txBody>
          <a:bodyPr wrap="square" rtlCol="0">
            <a:spAutoFit/>
          </a:bodyPr>
          <a:lstStyle/>
          <a:p>
            <a:r>
              <a:rPr lang="en-GB" sz="5400" b="1" dirty="0" smtClean="0">
                <a:solidFill>
                  <a:srgbClr val="00B0F0"/>
                </a:solidFill>
                <a:latin typeface="+mj-lt"/>
              </a:rPr>
              <a:t>OR</a:t>
            </a:r>
            <a:endParaRPr lang="en-GB" sz="5400" b="1" dirty="0">
              <a:solidFill>
                <a:srgbClr val="00B0F0"/>
              </a:solidFill>
              <a:latin typeface="+mj-lt"/>
            </a:endParaRPr>
          </a:p>
        </p:txBody>
      </p:sp>
      <p:pic>
        <p:nvPicPr>
          <p:cNvPr id="6149" name="Picture 5" descr="Image result for liste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2588" y="3395520"/>
            <a:ext cx="2597424" cy="174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52923"/>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44769"/>
            <a:ext cx="12191999" cy="1938992"/>
          </a:xfrm>
          <a:prstGeom prst="rect">
            <a:avLst/>
          </a:prstGeom>
          <a:noFill/>
        </p:spPr>
        <p:txBody>
          <a:bodyPr wrap="square" rtlCol="0">
            <a:spAutoFit/>
          </a:bodyPr>
          <a:lstStyle/>
          <a:p>
            <a:pPr algn="ctr"/>
            <a:r>
              <a:rPr lang="en-GB" sz="12000" b="1" dirty="0" smtClean="0">
                <a:solidFill>
                  <a:srgbClr val="0070C0"/>
                </a:solidFill>
                <a:latin typeface="+mj-lt"/>
              </a:rPr>
              <a:t>Nurse</a:t>
            </a:r>
          </a:p>
        </p:txBody>
      </p:sp>
      <p:sp>
        <p:nvSpPr>
          <p:cNvPr id="7" name="TextBox 6"/>
          <p:cNvSpPr txBox="1"/>
          <p:nvPr/>
        </p:nvSpPr>
        <p:spPr>
          <a:xfrm>
            <a:off x="0" y="5103765"/>
            <a:ext cx="10276765" cy="707886"/>
          </a:xfrm>
          <a:prstGeom prst="rect">
            <a:avLst/>
          </a:prstGeom>
          <a:noFill/>
        </p:spPr>
        <p:txBody>
          <a:bodyPr wrap="square" rtlCol="0">
            <a:spAutoFit/>
          </a:bodyPr>
          <a:lstStyle/>
          <a:p>
            <a:pPr algn="ctr"/>
            <a:r>
              <a:rPr lang="en-GB" sz="4000" dirty="0" smtClean="0">
                <a:solidFill>
                  <a:srgbClr val="0070C0"/>
                </a:solidFill>
                <a:latin typeface="+mj-lt"/>
              </a:rPr>
              <a:t>Average Yearly Salary:</a:t>
            </a:r>
            <a:endParaRPr lang="en-GB" sz="4000" b="1" dirty="0">
              <a:solidFill>
                <a:srgbClr val="0070C0"/>
              </a:solidFill>
              <a:latin typeface="+mj-lt"/>
            </a:endParaRPr>
          </a:p>
        </p:txBody>
      </p:sp>
      <p:sp>
        <p:nvSpPr>
          <p:cNvPr id="10" name="TextBox 9"/>
          <p:cNvSpPr txBox="1"/>
          <p:nvPr/>
        </p:nvSpPr>
        <p:spPr>
          <a:xfrm>
            <a:off x="7533563" y="4949876"/>
            <a:ext cx="3275114" cy="1015663"/>
          </a:xfrm>
          <a:prstGeom prst="rect">
            <a:avLst/>
          </a:prstGeom>
          <a:noFill/>
        </p:spPr>
        <p:txBody>
          <a:bodyPr wrap="square" rtlCol="0">
            <a:spAutoFit/>
          </a:bodyPr>
          <a:lstStyle/>
          <a:p>
            <a:pPr algn="ctr"/>
            <a:r>
              <a:rPr lang="en-GB" sz="6000" b="1" dirty="0" smtClean="0">
                <a:solidFill>
                  <a:srgbClr val="C00000"/>
                </a:solidFill>
                <a:latin typeface="+mj-lt"/>
              </a:rPr>
              <a:t>£26,500 </a:t>
            </a:r>
            <a:endParaRPr lang="en-GB" sz="4000" b="1" dirty="0">
              <a:solidFill>
                <a:srgbClr val="C00000"/>
              </a:solidFill>
              <a:latin typeface="+mj-lt"/>
            </a:endParaRPr>
          </a:p>
        </p:txBody>
      </p:sp>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275" y="1975708"/>
            <a:ext cx="2550071" cy="255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51111" y="1495221"/>
            <a:ext cx="6759289" cy="584775"/>
          </a:xfrm>
          <a:prstGeom prst="rect">
            <a:avLst/>
          </a:prstGeom>
          <a:noFill/>
        </p:spPr>
        <p:txBody>
          <a:bodyPr wrap="square" rtlCol="0">
            <a:spAutoFit/>
          </a:bodyPr>
          <a:lstStyle/>
          <a:p>
            <a:r>
              <a:rPr lang="en-GB" sz="3200" b="1" dirty="0" smtClean="0">
                <a:solidFill>
                  <a:srgbClr val="00B0F0"/>
                </a:solidFill>
                <a:latin typeface="+mj-lt"/>
              </a:rPr>
              <a:t>Chief Listening Officer: £61,000</a:t>
            </a:r>
          </a:p>
        </p:txBody>
      </p:sp>
      <p:pic>
        <p:nvPicPr>
          <p:cNvPr id="12"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28713" y="142467"/>
            <a:ext cx="3570263" cy="1127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034344" y="493415"/>
            <a:ext cx="3570263" cy="11277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7914" y="412014"/>
            <a:ext cx="1156430" cy="923330"/>
          </a:xfrm>
          <a:prstGeom prst="rect">
            <a:avLst/>
          </a:prstGeom>
          <a:noFill/>
        </p:spPr>
        <p:txBody>
          <a:bodyPr wrap="square" rtlCol="0">
            <a:spAutoFit/>
          </a:bodyPr>
          <a:lstStyle/>
          <a:p>
            <a:r>
              <a:rPr lang="en-GB" sz="5400" b="1" dirty="0" smtClean="0">
                <a:solidFill>
                  <a:srgbClr val="00B0F0"/>
                </a:solidFill>
                <a:latin typeface="+mj-lt"/>
              </a:rPr>
              <a:t>OR</a:t>
            </a:r>
            <a:endParaRPr lang="en-GB" sz="5400" b="1" dirty="0">
              <a:solidFill>
                <a:srgbClr val="00B0F0"/>
              </a:solidFill>
              <a:latin typeface="+mj-lt"/>
            </a:endParaRPr>
          </a:p>
        </p:txBody>
      </p:sp>
    </p:spTree>
    <p:extLst>
      <p:ext uri="{BB962C8B-B14F-4D97-AF65-F5344CB8AC3E}">
        <p14:creationId xmlns:p14="http://schemas.microsoft.com/office/powerpoint/2010/main" val="5234249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 y="1818630"/>
            <a:ext cx="12191999" cy="1938992"/>
          </a:xfrm>
          <a:prstGeom prst="rect">
            <a:avLst/>
          </a:prstGeom>
          <a:noFill/>
        </p:spPr>
        <p:txBody>
          <a:bodyPr wrap="square" rtlCol="0">
            <a:spAutoFit/>
          </a:bodyPr>
          <a:lstStyle/>
          <a:p>
            <a:pPr algn="ctr"/>
            <a:r>
              <a:rPr lang="en-GB" sz="12000" b="1" dirty="0" smtClean="0">
                <a:solidFill>
                  <a:srgbClr val="0070C0"/>
                </a:solidFill>
                <a:latin typeface="+mj-lt"/>
              </a:rPr>
              <a:t>Veterinarian</a:t>
            </a:r>
          </a:p>
        </p:txBody>
      </p:sp>
      <p:sp>
        <p:nvSpPr>
          <p:cNvPr id="7" name="TextBox 6"/>
          <p:cNvSpPr txBox="1"/>
          <p:nvPr/>
        </p:nvSpPr>
        <p:spPr>
          <a:xfrm>
            <a:off x="-2" y="5136252"/>
            <a:ext cx="10276765" cy="707886"/>
          </a:xfrm>
          <a:prstGeom prst="rect">
            <a:avLst/>
          </a:prstGeom>
          <a:noFill/>
        </p:spPr>
        <p:txBody>
          <a:bodyPr wrap="square" rtlCol="0">
            <a:spAutoFit/>
          </a:bodyPr>
          <a:lstStyle/>
          <a:p>
            <a:pPr algn="ctr"/>
            <a:r>
              <a:rPr lang="en-GB" sz="4000" dirty="0" smtClean="0">
                <a:solidFill>
                  <a:srgbClr val="0070C0"/>
                </a:solidFill>
                <a:latin typeface="+mj-lt"/>
              </a:rPr>
              <a:t>Average Yearly Salary:</a:t>
            </a:r>
            <a:endParaRPr lang="en-GB" sz="4000" b="1" dirty="0">
              <a:solidFill>
                <a:srgbClr val="0070C0"/>
              </a:solidFill>
              <a:latin typeface="+mj-lt"/>
            </a:endParaRPr>
          </a:p>
        </p:txBody>
      </p:sp>
      <p:sp>
        <p:nvSpPr>
          <p:cNvPr id="10" name="TextBox 9"/>
          <p:cNvSpPr txBox="1"/>
          <p:nvPr/>
        </p:nvSpPr>
        <p:spPr>
          <a:xfrm>
            <a:off x="7533561" y="4982363"/>
            <a:ext cx="3251670" cy="1015663"/>
          </a:xfrm>
          <a:prstGeom prst="rect">
            <a:avLst/>
          </a:prstGeom>
          <a:noFill/>
        </p:spPr>
        <p:txBody>
          <a:bodyPr wrap="square" rtlCol="0">
            <a:spAutoFit/>
          </a:bodyPr>
          <a:lstStyle/>
          <a:p>
            <a:pPr algn="ctr"/>
            <a:r>
              <a:rPr lang="en-GB" sz="6000" b="1" dirty="0" smtClean="0">
                <a:solidFill>
                  <a:srgbClr val="11A311"/>
                </a:solidFill>
                <a:latin typeface="+mj-lt"/>
              </a:rPr>
              <a:t>£36,000 </a:t>
            </a:r>
            <a:endParaRPr lang="en-GB" sz="4000" b="1" dirty="0">
              <a:solidFill>
                <a:srgbClr val="11A311"/>
              </a:solidFill>
              <a:latin typeface="+mj-lt"/>
            </a:endParaRPr>
          </a:p>
        </p:txBody>
      </p:sp>
      <p:pic>
        <p:nvPicPr>
          <p:cNvPr id="4098" name="Picture 2" descr="Image result for veterinaria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6809" y="3323789"/>
            <a:ext cx="2238375" cy="20478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1111" y="1495221"/>
            <a:ext cx="5453653" cy="584775"/>
          </a:xfrm>
          <a:prstGeom prst="rect">
            <a:avLst/>
          </a:prstGeom>
          <a:noFill/>
        </p:spPr>
        <p:txBody>
          <a:bodyPr wrap="square" rtlCol="0">
            <a:spAutoFit/>
          </a:bodyPr>
          <a:lstStyle/>
          <a:p>
            <a:r>
              <a:rPr lang="en-GB" sz="3200" b="1" dirty="0" smtClean="0">
                <a:solidFill>
                  <a:srgbClr val="00B0F0"/>
                </a:solidFill>
                <a:latin typeface="+mj-lt"/>
              </a:rPr>
              <a:t>Nurse: £26,500</a:t>
            </a:r>
          </a:p>
        </p:txBody>
      </p:sp>
      <p:pic>
        <p:nvPicPr>
          <p:cNvPr id="15"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28713" y="142467"/>
            <a:ext cx="3570263" cy="1127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034344" y="493415"/>
            <a:ext cx="3570263" cy="112777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877914" y="412014"/>
            <a:ext cx="1156430" cy="923330"/>
          </a:xfrm>
          <a:prstGeom prst="rect">
            <a:avLst/>
          </a:prstGeom>
          <a:noFill/>
        </p:spPr>
        <p:txBody>
          <a:bodyPr wrap="square" rtlCol="0">
            <a:spAutoFit/>
          </a:bodyPr>
          <a:lstStyle/>
          <a:p>
            <a:r>
              <a:rPr lang="en-GB" sz="5400" b="1" dirty="0" smtClean="0">
                <a:solidFill>
                  <a:srgbClr val="00B0F0"/>
                </a:solidFill>
                <a:latin typeface="+mj-lt"/>
              </a:rPr>
              <a:t>OR</a:t>
            </a:r>
            <a:endParaRPr lang="en-GB" sz="5400" b="1" dirty="0">
              <a:solidFill>
                <a:srgbClr val="00B0F0"/>
              </a:solidFill>
              <a:latin typeface="+mj-lt"/>
            </a:endParaRPr>
          </a:p>
        </p:txBody>
      </p:sp>
    </p:spTree>
    <p:extLst>
      <p:ext uri="{BB962C8B-B14F-4D97-AF65-F5344CB8AC3E}">
        <p14:creationId xmlns:p14="http://schemas.microsoft.com/office/powerpoint/2010/main" val="33931845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18" y="1791335"/>
            <a:ext cx="12191999" cy="1938992"/>
          </a:xfrm>
          <a:prstGeom prst="rect">
            <a:avLst/>
          </a:prstGeom>
          <a:noFill/>
        </p:spPr>
        <p:txBody>
          <a:bodyPr wrap="square" rtlCol="0">
            <a:spAutoFit/>
          </a:bodyPr>
          <a:lstStyle/>
          <a:p>
            <a:pPr algn="ctr"/>
            <a:r>
              <a:rPr lang="en-GB" sz="12000" b="1" dirty="0" smtClean="0">
                <a:solidFill>
                  <a:srgbClr val="0070C0"/>
                </a:solidFill>
                <a:latin typeface="+mj-lt"/>
              </a:rPr>
              <a:t>Train Driver</a:t>
            </a:r>
          </a:p>
        </p:txBody>
      </p:sp>
      <p:sp>
        <p:nvSpPr>
          <p:cNvPr id="7" name="TextBox 6"/>
          <p:cNvSpPr txBox="1"/>
          <p:nvPr/>
        </p:nvSpPr>
        <p:spPr>
          <a:xfrm>
            <a:off x="0" y="5103957"/>
            <a:ext cx="10276765" cy="707886"/>
          </a:xfrm>
          <a:prstGeom prst="rect">
            <a:avLst/>
          </a:prstGeom>
          <a:noFill/>
        </p:spPr>
        <p:txBody>
          <a:bodyPr wrap="square" rtlCol="0">
            <a:spAutoFit/>
          </a:bodyPr>
          <a:lstStyle/>
          <a:p>
            <a:pPr algn="ctr"/>
            <a:r>
              <a:rPr lang="en-GB" sz="4000" dirty="0" smtClean="0">
                <a:solidFill>
                  <a:srgbClr val="0070C0"/>
                </a:solidFill>
                <a:latin typeface="+mj-lt"/>
              </a:rPr>
              <a:t>Average Yearly Salary:</a:t>
            </a:r>
            <a:endParaRPr lang="en-GB" sz="4000" b="1" dirty="0">
              <a:solidFill>
                <a:srgbClr val="0070C0"/>
              </a:solidFill>
              <a:latin typeface="+mj-lt"/>
            </a:endParaRPr>
          </a:p>
        </p:txBody>
      </p:sp>
      <p:sp>
        <p:nvSpPr>
          <p:cNvPr id="10" name="TextBox 9"/>
          <p:cNvSpPr txBox="1"/>
          <p:nvPr/>
        </p:nvSpPr>
        <p:spPr>
          <a:xfrm>
            <a:off x="7533563" y="4950068"/>
            <a:ext cx="3134437" cy="1015663"/>
          </a:xfrm>
          <a:prstGeom prst="rect">
            <a:avLst/>
          </a:prstGeom>
          <a:noFill/>
        </p:spPr>
        <p:txBody>
          <a:bodyPr wrap="square" rtlCol="0">
            <a:spAutoFit/>
          </a:bodyPr>
          <a:lstStyle/>
          <a:p>
            <a:pPr algn="ctr"/>
            <a:r>
              <a:rPr lang="en-GB" sz="6000" b="1" dirty="0" smtClean="0">
                <a:solidFill>
                  <a:srgbClr val="11A311"/>
                </a:solidFill>
                <a:latin typeface="+mj-lt"/>
              </a:rPr>
              <a:t>£41,000 </a:t>
            </a:r>
            <a:endParaRPr lang="en-GB" sz="4000" b="1" dirty="0">
              <a:solidFill>
                <a:srgbClr val="11A311"/>
              </a:solidFill>
              <a:latin typeface="+mj-lt"/>
            </a:endParaRPr>
          </a:p>
        </p:txBody>
      </p:sp>
      <p:pic>
        <p:nvPicPr>
          <p:cNvPr id="3074" name="Picture 2" descr="Image result for train driv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3760" y="3436753"/>
            <a:ext cx="3497059" cy="16672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1111" y="1495221"/>
            <a:ext cx="5453653" cy="584775"/>
          </a:xfrm>
          <a:prstGeom prst="rect">
            <a:avLst/>
          </a:prstGeom>
          <a:noFill/>
        </p:spPr>
        <p:txBody>
          <a:bodyPr wrap="square" rtlCol="0">
            <a:spAutoFit/>
          </a:bodyPr>
          <a:lstStyle/>
          <a:p>
            <a:r>
              <a:rPr lang="en-GB" sz="3200" b="1" dirty="0" smtClean="0">
                <a:solidFill>
                  <a:srgbClr val="00B0F0"/>
                </a:solidFill>
                <a:latin typeface="+mj-lt"/>
              </a:rPr>
              <a:t>Veterinarian: £36,000</a:t>
            </a:r>
          </a:p>
        </p:txBody>
      </p:sp>
      <p:pic>
        <p:nvPicPr>
          <p:cNvPr id="12"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28713" y="142467"/>
            <a:ext cx="3570263" cy="1127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034344" y="493415"/>
            <a:ext cx="3570263" cy="11277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7914" y="412014"/>
            <a:ext cx="1156430" cy="923330"/>
          </a:xfrm>
          <a:prstGeom prst="rect">
            <a:avLst/>
          </a:prstGeom>
          <a:noFill/>
        </p:spPr>
        <p:txBody>
          <a:bodyPr wrap="square" rtlCol="0">
            <a:spAutoFit/>
          </a:bodyPr>
          <a:lstStyle/>
          <a:p>
            <a:r>
              <a:rPr lang="en-GB" sz="5400" b="1" dirty="0" smtClean="0">
                <a:solidFill>
                  <a:srgbClr val="00B0F0"/>
                </a:solidFill>
                <a:latin typeface="+mj-lt"/>
              </a:rPr>
              <a:t>OR</a:t>
            </a:r>
            <a:endParaRPr lang="en-GB" sz="5400" b="1" dirty="0">
              <a:solidFill>
                <a:srgbClr val="00B0F0"/>
              </a:solidFill>
              <a:latin typeface="+mj-lt"/>
            </a:endParaRPr>
          </a:p>
        </p:txBody>
      </p:sp>
    </p:spTree>
    <p:extLst>
      <p:ext uri="{BB962C8B-B14F-4D97-AF65-F5344CB8AC3E}">
        <p14:creationId xmlns:p14="http://schemas.microsoft.com/office/powerpoint/2010/main" val="5733499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697283"/>
            <a:ext cx="12191999" cy="1938992"/>
          </a:xfrm>
          <a:prstGeom prst="rect">
            <a:avLst/>
          </a:prstGeom>
          <a:noFill/>
        </p:spPr>
        <p:txBody>
          <a:bodyPr wrap="square" rtlCol="0">
            <a:spAutoFit/>
          </a:bodyPr>
          <a:lstStyle/>
          <a:p>
            <a:pPr algn="ctr"/>
            <a:r>
              <a:rPr lang="en-GB" sz="12000" b="1" dirty="0" smtClean="0">
                <a:solidFill>
                  <a:srgbClr val="0070C0"/>
                </a:solidFill>
                <a:latin typeface="+mj-lt"/>
              </a:rPr>
              <a:t>Mechanic</a:t>
            </a:r>
          </a:p>
        </p:txBody>
      </p:sp>
      <p:sp>
        <p:nvSpPr>
          <p:cNvPr id="7" name="TextBox 6"/>
          <p:cNvSpPr txBox="1"/>
          <p:nvPr/>
        </p:nvSpPr>
        <p:spPr>
          <a:xfrm>
            <a:off x="0" y="5102184"/>
            <a:ext cx="10276765" cy="707886"/>
          </a:xfrm>
          <a:prstGeom prst="rect">
            <a:avLst/>
          </a:prstGeom>
          <a:noFill/>
        </p:spPr>
        <p:txBody>
          <a:bodyPr wrap="square" rtlCol="0">
            <a:spAutoFit/>
          </a:bodyPr>
          <a:lstStyle/>
          <a:p>
            <a:pPr algn="ctr"/>
            <a:r>
              <a:rPr lang="en-GB" sz="4000" dirty="0" smtClean="0">
                <a:solidFill>
                  <a:srgbClr val="0070C0"/>
                </a:solidFill>
                <a:latin typeface="+mj-lt"/>
              </a:rPr>
              <a:t>Average Yearly Salary:</a:t>
            </a:r>
            <a:endParaRPr lang="en-GB" sz="4000" b="1" dirty="0">
              <a:solidFill>
                <a:srgbClr val="0070C0"/>
              </a:solidFill>
              <a:latin typeface="+mj-lt"/>
            </a:endParaRPr>
          </a:p>
        </p:txBody>
      </p:sp>
      <p:sp>
        <p:nvSpPr>
          <p:cNvPr id="10" name="TextBox 9"/>
          <p:cNvSpPr txBox="1"/>
          <p:nvPr/>
        </p:nvSpPr>
        <p:spPr>
          <a:xfrm>
            <a:off x="7533563" y="4948295"/>
            <a:ext cx="3090102" cy="1015663"/>
          </a:xfrm>
          <a:prstGeom prst="rect">
            <a:avLst/>
          </a:prstGeom>
          <a:noFill/>
        </p:spPr>
        <p:txBody>
          <a:bodyPr wrap="square" rtlCol="0">
            <a:spAutoFit/>
          </a:bodyPr>
          <a:lstStyle/>
          <a:p>
            <a:pPr algn="ctr"/>
            <a:r>
              <a:rPr lang="en-GB" sz="6000" b="1" dirty="0" smtClean="0">
                <a:solidFill>
                  <a:srgbClr val="C00000"/>
                </a:solidFill>
                <a:latin typeface="+mj-lt"/>
              </a:rPr>
              <a:t>£23,000 </a:t>
            </a:r>
            <a:endParaRPr lang="en-GB" sz="4000" b="1" dirty="0">
              <a:solidFill>
                <a:srgbClr val="C00000"/>
              </a:solidFill>
              <a:latin typeface="+mj-lt"/>
            </a:endParaRPr>
          </a:p>
        </p:txBody>
      </p:sp>
      <p:pic>
        <p:nvPicPr>
          <p:cNvPr id="7170" name="Picture 2" descr="Image result for mech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732" y="342504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1111" y="1495221"/>
            <a:ext cx="5453653" cy="584775"/>
          </a:xfrm>
          <a:prstGeom prst="rect">
            <a:avLst/>
          </a:prstGeom>
          <a:noFill/>
        </p:spPr>
        <p:txBody>
          <a:bodyPr wrap="square" rtlCol="0">
            <a:spAutoFit/>
          </a:bodyPr>
          <a:lstStyle/>
          <a:p>
            <a:r>
              <a:rPr lang="en-GB" sz="3200" b="1" dirty="0" smtClean="0">
                <a:solidFill>
                  <a:srgbClr val="00B0F0"/>
                </a:solidFill>
                <a:latin typeface="+mj-lt"/>
              </a:rPr>
              <a:t>Train Driver: £41,000</a:t>
            </a:r>
          </a:p>
        </p:txBody>
      </p:sp>
      <p:pic>
        <p:nvPicPr>
          <p:cNvPr id="12"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28713" y="142467"/>
            <a:ext cx="3570263" cy="1127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034344" y="493415"/>
            <a:ext cx="3570263" cy="11277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7914" y="412014"/>
            <a:ext cx="1156430" cy="923330"/>
          </a:xfrm>
          <a:prstGeom prst="rect">
            <a:avLst/>
          </a:prstGeom>
          <a:noFill/>
        </p:spPr>
        <p:txBody>
          <a:bodyPr wrap="square" rtlCol="0">
            <a:spAutoFit/>
          </a:bodyPr>
          <a:lstStyle/>
          <a:p>
            <a:r>
              <a:rPr lang="en-GB" sz="5400" b="1" dirty="0" smtClean="0">
                <a:solidFill>
                  <a:srgbClr val="00B0F0"/>
                </a:solidFill>
                <a:latin typeface="+mj-lt"/>
              </a:rPr>
              <a:t>OR</a:t>
            </a:r>
            <a:endParaRPr lang="en-GB" sz="5400" b="1" dirty="0">
              <a:solidFill>
                <a:srgbClr val="00B0F0"/>
              </a:solidFill>
              <a:latin typeface="+mj-lt"/>
            </a:endParaRPr>
          </a:p>
        </p:txBody>
      </p:sp>
    </p:spTree>
    <p:extLst>
      <p:ext uri="{BB962C8B-B14F-4D97-AF65-F5344CB8AC3E}">
        <p14:creationId xmlns:p14="http://schemas.microsoft.com/office/powerpoint/2010/main" val="25097624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71627"/>
            <a:ext cx="12191999" cy="1631216"/>
          </a:xfrm>
          <a:prstGeom prst="rect">
            <a:avLst/>
          </a:prstGeom>
          <a:noFill/>
        </p:spPr>
        <p:txBody>
          <a:bodyPr wrap="square" rtlCol="0">
            <a:spAutoFit/>
          </a:bodyPr>
          <a:lstStyle/>
          <a:p>
            <a:pPr algn="ctr"/>
            <a:r>
              <a:rPr lang="en-GB" sz="10000" b="1" dirty="0" smtClean="0">
                <a:solidFill>
                  <a:srgbClr val="0070C0"/>
                </a:solidFill>
                <a:latin typeface="+mj-lt"/>
              </a:rPr>
              <a:t>Sewer Flusher</a:t>
            </a:r>
          </a:p>
        </p:txBody>
      </p:sp>
      <p:sp>
        <p:nvSpPr>
          <p:cNvPr id="7" name="TextBox 6"/>
          <p:cNvSpPr txBox="1"/>
          <p:nvPr/>
        </p:nvSpPr>
        <p:spPr>
          <a:xfrm>
            <a:off x="9099" y="5058220"/>
            <a:ext cx="10276765" cy="707886"/>
          </a:xfrm>
          <a:prstGeom prst="rect">
            <a:avLst/>
          </a:prstGeom>
          <a:noFill/>
        </p:spPr>
        <p:txBody>
          <a:bodyPr wrap="square" rtlCol="0">
            <a:spAutoFit/>
          </a:bodyPr>
          <a:lstStyle/>
          <a:p>
            <a:pPr algn="ctr"/>
            <a:r>
              <a:rPr lang="en-GB" sz="4000" dirty="0" smtClean="0">
                <a:solidFill>
                  <a:srgbClr val="0070C0"/>
                </a:solidFill>
                <a:latin typeface="+mj-lt"/>
              </a:rPr>
              <a:t>Average Yearly Salary:</a:t>
            </a:r>
            <a:endParaRPr lang="en-GB" sz="4000" b="1" dirty="0">
              <a:solidFill>
                <a:srgbClr val="0070C0"/>
              </a:solidFill>
              <a:latin typeface="+mj-lt"/>
            </a:endParaRPr>
          </a:p>
        </p:txBody>
      </p:sp>
      <p:sp>
        <p:nvSpPr>
          <p:cNvPr id="10" name="TextBox 9"/>
          <p:cNvSpPr txBox="1"/>
          <p:nvPr/>
        </p:nvSpPr>
        <p:spPr>
          <a:xfrm>
            <a:off x="7542662" y="4904331"/>
            <a:ext cx="3130880" cy="1015663"/>
          </a:xfrm>
          <a:prstGeom prst="rect">
            <a:avLst/>
          </a:prstGeom>
          <a:noFill/>
        </p:spPr>
        <p:txBody>
          <a:bodyPr wrap="square" rtlCol="0">
            <a:spAutoFit/>
          </a:bodyPr>
          <a:lstStyle/>
          <a:p>
            <a:pPr algn="ctr"/>
            <a:r>
              <a:rPr lang="en-GB" sz="6000" b="1" dirty="0" smtClean="0">
                <a:solidFill>
                  <a:srgbClr val="11A311"/>
                </a:solidFill>
                <a:latin typeface="+mj-lt"/>
              </a:rPr>
              <a:t>£45,000 </a:t>
            </a:r>
            <a:endParaRPr lang="en-GB" sz="4000" b="1" dirty="0">
              <a:solidFill>
                <a:srgbClr val="11A311"/>
              </a:solidFill>
              <a:latin typeface="+mj-lt"/>
            </a:endParaRPr>
          </a:p>
        </p:txBody>
      </p:sp>
      <p:pic>
        <p:nvPicPr>
          <p:cNvPr id="11268" name="Picture 4" descr="Image result for sewer flus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29" y="3251384"/>
            <a:ext cx="3274663" cy="18044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1111" y="1495221"/>
            <a:ext cx="5453653" cy="584775"/>
          </a:xfrm>
          <a:prstGeom prst="rect">
            <a:avLst/>
          </a:prstGeom>
          <a:noFill/>
        </p:spPr>
        <p:txBody>
          <a:bodyPr wrap="square" rtlCol="0">
            <a:spAutoFit/>
          </a:bodyPr>
          <a:lstStyle/>
          <a:p>
            <a:r>
              <a:rPr lang="en-GB" sz="3200" b="1" dirty="0" smtClean="0">
                <a:solidFill>
                  <a:srgbClr val="00B0F0"/>
                </a:solidFill>
                <a:latin typeface="+mj-lt"/>
              </a:rPr>
              <a:t>Mechanic: £23,000</a:t>
            </a:r>
          </a:p>
        </p:txBody>
      </p:sp>
      <p:pic>
        <p:nvPicPr>
          <p:cNvPr id="12"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28713" y="142467"/>
            <a:ext cx="3570263" cy="1127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034344" y="493415"/>
            <a:ext cx="3570263" cy="11277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7914" y="412014"/>
            <a:ext cx="1156430" cy="923330"/>
          </a:xfrm>
          <a:prstGeom prst="rect">
            <a:avLst/>
          </a:prstGeom>
          <a:noFill/>
        </p:spPr>
        <p:txBody>
          <a:bodyPr wrap="square" rtlCol="0">
            <a:spAutoFit/>
          </a:bodyPr>
          <a:lstStyle/>
          <a:p>
            <a:r>
              <a:rPr lang="en-GB" sz="5400" b="1" dirty="0" smtClean="0">
                <a:solidFill>
                  <a:srgbClr val="00B0F0"/>
                </a:solidFill>
                <a:latin typeface="+mj-lt"/>
              </a:rPr>
              <a:t>OR</a:t>
            </a:r>
            <a:endParaRPr lang="en-GB" sz="5400" b="1" dirty="0">
              <a:solidFill>
                <a:srgbClr val="00B0F0"/>
              </a:solidFill>
              <a:latin typeface="+mj-lt"/>
            </a:endParaRPr>
          </a:p>
        </p:txBody>
      </p:sp>
    </p:spTree>
    <p:extLst>
      <p:ext uri="{BB962C8B-B14F-4D97-AF65-F5344CB8AC3E}">
        <p14:creationId xmlns:p14="http://schemas.microsoft.com/office/powerpoint/2010/main" val="16412476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Box 5">
            <a:extLst>
              <a:ext uri="{FF2B5EF4-FFF2-40B4-BE49-F238E27FC236}">
                <a16:creationId xmlns="" xmlns:a16="http://schemas.microsoft.com/office/drawing/2014/main" id="{6E04E3B0-53F7-E143-9D48-418DC58E3E37}"/>
              </a:ext>
            </a:extLst>
          </p:cNvPr>
          <p:cNvGraphicFramePr/>
          <p:nvPr>
            <p:extLst>
              <p:ext uri="{D42A27DB-BD31-4B8C-83A1-F6EECF244321}">
                <p14:modId xmlns:p14="http://schemas.microsoft.com/office/powerpoint/2010/main" val="1926007425"/>
              </p:ext>
            </p:extLst>
          </p:nvPr>
        </p:nvGraphicFramePr>
        <p:xfrm>
          <a:off x="838200" y="1781977"/>
          <a:ext cx="10515600" cy="370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 xmlns:a16="http://schemas.microsoft.com/office/drawing/2014/main" id="{53B7B010-2BCB-CF42-A555-DC3B463137B3}"/>
              </a:ext>
            </a:extLst>
          </p:cNvPr>
          <p:cNvSpPr txBox="1"/>
          <p:nvPr/>
        </p:nvSpPr>
        <p:spPr>
          <a:xfrm>
            <a:off x="501680" y="339551"/>
            <a:ext cx="8259548" cy="646331"/>
          </a:xfrm>
          <a:prstGeom prst="rect">
            <a:avLst/>
          </a:prstGeom>
          <a:solidFill>
            <a:srgbClr val="1D7CC7"/>
          </a:solidFill>
        </p:spPr>
        <p:txBody>
          <a:bodyPr wrap="square" rtlCol="0">
            <a:spAutoFit/>
          </a:bodyPr>
          <a:lstStyle/>
          <a:p>
            <a:r>
              <a:rPr lang="en-GB" sz="3600" b="1" dirty="0" smtClean="0">
                <a:solidFill>
                  <a:schemeClr val="bg1"/>
                </a:solidFill>
              </a:rPr>
              <a:t>WHAT DID WE COVER LAST SESSION?</a:t>
            </a:r>
          </a:p>
        </p:txBody>
      </p:sp>
    </p:spTree>
    <p:extLst>
      <p:ext uri="{BB962C8B-B14F-4D97-AF65-F5344CB8AC3E}">
        <p14:creationId xmlns:p14="http://schemas.microsoft.com/office/powerpoint/2010/main" val="3066025177"/>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778578"/>
            <a:ext cx="12191999" cy="1631216"/>
          </a:xfrm>
          <a:prstGeom prst="rect">
            <a:avLst/>
          </a:prstGeom>
          <a:noFill/>
        </p:spPr>
        <p:txBody>
          <a:bodyPr wrap="square" rtlCol="0">
            <a:spAutoFit/>
          </a:bodyPr>
          <a:lstStyle/>
          <a:p>
            <a:pPr algn="ctr"/>
            <a:r>
              <a:rPr lang="en-GB" sz="10000" b="1" dirty="0" smtClean="0">
                <a:solidFill>
                  <a:srgbClr val="0070C0"/>
                </a:solidFill>
                <a:latin typeface="+mj-lt"/>
              </a:rPr>
              <a:t>Bed Warmer</a:t>
            </a:r>
          </a:p>
        </p:txBody>
      </p:sp>
      <p:sp>
        <p:nvSpPr>
          <p:cNvPr id="7" name="TextBox 6"/>
          <p:cNvSpPr txBox="1"/>
          <p:nvPr/>
        </p:nvSpPr>
        <p:spPr>
          <a:xfrm>
            <a:off x="1" y="5052630"/>
            <a:ext cx="10276765" cy="707886"/>
          </a:xfrm>
          <a:prstGeom prst="rect">
            <a:avLst/>
          </a:prstGeom>
          <a:noFill/>
        </p:spPr>
        <p:txBody>
          <a:bodyPr wrap="square" rtlCol="0">
            <a:spAutoFit/>
          </a:bodyPr>
          <a:lstStyle/>
          <a:p>
            <a:pPr algn="ctr"/>
            <a:r>
              <a:rPr lang="en-GB" sz="4000" dirty="0" smtClean="0">
                <a:solidFill>
                  <a:srgbClr val="0070C0"/>
                </a:solidFill>
                <a:latin typeface="+mj-lt"/>
              </a:rPr>
              <a:t>Average Yearly Salary:</a:t>
            </a:r>
            <a:endParaRPr lang="en-GB" sz="4000" b="1" dirty="0">
              <a:solidFill>
                <a:srgbClr val="0070C0"/>
              </a:solidFill>
              <a:latin typeface="+mj-lt"/>
            </a:endParaRPr>
          </a:p>
        </p:txBody>
      </p:sp>
      <p:sp>
        <p:nvSpPr>
          <p:cNvPr id="10" name="TextBox 9"/>
          <p:cNvSpPr txBox="1"/>
          <p:nvPr/>
        </p:nvSpPr>
        <p:spPr>
          <a:xfrm>
            <a:off x="7533564" y="4898741"/>
            <a:ext cx="3356109" cy="1015663"/>
          </a:xfrm>
          <a:prstGeom prst="rect">
            <a:avLst/>
          </a:prstGeom>
          <a:noFill/>
        </p:spPr>
        <p:txBody>
          <a:bodyPr wrap="square" rtlCol="0">
            <a:spAutoFit/>
          </a:bodyPr>
          <a:lstStyle/>
          <a:p>
            <a:pPr algn="ctr"/>
            <a:r>
              <a:rPr lang="en-GB" sz="6000" b="1" dirty="0" smtClean="0">
                <a:solidFill>
                  <a:srgbClr val="C00000"/>
                </a:solidFill>
                <a:latin typeface="+mj-lt"/>
              </a:rPr>
              <a:t>£16,000 </a:t>
            </a:r>
            <a:endParaRPr lang="en-GB" sz="4000" b="1" dirty="0">
              <a:solidFill>
                <a:srgbClr val="C00000"/>
              </a:solidFill>
              <a:latin typeface="+mj-lt"/>
            </a:endParaRPr>
          </a:p>
        </p:txBody>
      </p:sp>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3959"/>
          <a:stretch/>
        </p:blipFill>
        <p:spPr bwMode="auto">
          <a:xfrm>
            <a:off x="4662980" y="3272169"/>
            <a:ext cx="2618969" cy="163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51111" y="1495221"/>
            <a:ext cx="5453653" cy="584775"/>
          </a:xfrm>
          <a:prstGeom prst="rect">
            <a:avLst/>
          </a:prstGeom>
          <a:noFill/>
        </p:spPr>
        <p:txBody>
          <a:bodyPr wrap="square" rtlCol="0">
            <a:spAutoFit/>
          </a:bodyPr>
          <a:lstStyle/>
          <a:p>
            <a:r>
              <a:rPr lang="en-GB" sz="3200" b="1" dirty="0" smtClean="0">
                <a:solidFill>
                  <a:srgbClr val="00B0F0"/>
                </a:solidFill>
                <a:latin typeface="+mj-lt"/>
              </a:rPr>
              <a:t>Sewer Flusher: £45,000</a:t>
            </a:r>
          </a:p>
        </p:txBody>
      </p:sp>
      <p:pic>
        <p:nvPicPr>
          <p:cNvPr id="11"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28713" y="142467"/>
            <a:ext cx="3570263" cy="1127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034344" y="493415"/>
            <a:ext cx="3570263" cy="11277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7914" y="412014"/>
            <a:ext cx="1156430" cy="923330"/>
          </a:xfrm>
          <a:prstGeom prst="rect">
            <a:avLst/>
          </a:prstGeom>
          <a:noFill/>
        </p:spPr>
        <p:txBody>
          <a:bodyPr wrap="square" rtlCol="0">
            <a:spAutoFit/>
          </a:bodyPr>
          <a:lstStyle/>
          <a:p>
            <a:r>
              <a:rPr lang="en-GB" sz="5400" b="1" dirty="0" smtClean="0">
                <a:solidFill>
                  <a:srgbClr val="00B0F0"/>
                </a:solidFill>
                <a:latin typeface="+mj-lt"/>
              </a:rPr>
              <a:t>OR</a:t>
            </a:r>
            <a:endParaRPr lang="en-GB" sz="5400" b="1" dirty="0">
              <a:solidFill>
                <a:srgbClr val="00B0F0"/>
              </a:solidFill>
              <a:latin typeface="+mj-lt"/>
            </a:endParaRPr>
          </a:p>
        </p:txBody>
      </p:sp>
    </p:spTree>
    <p:extLst>
      <p:ext uri="{BB962C8B-B14F-4D97-AF65-F5344CB8AC3E}">
        <p14:creationId xmlns:p14="http://schemas.microsoft.com/office/powerpoint/2010/main" val="28275274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90" y="1923114"/>
            <a:ext cx="12191999" cy="1323439"/>
          </a:xfrm>
          <a:prstGeom prst="rect">
            <a:avLst/>
          </a:prstGeom>
          <a:noFill/>
        </p:spPr>
        <p:txBody>
          <a:bodyPr wrap="square" rtlCol="0">
            <a:spAutoFit/>
          </a:bodyPr>
          <a:lstStyle/>
          <a:p>
            <a:pPr algn="ctr"/>
            <a:r>
              <a:rPr lang="en-GB" sz="8000" b="1" dirty="0" smtClean="0">
                <a:solidFill>
                  <a:srgbClr val="0070C0"/>
                </a:solidFill>
                <a:latin typeface="+mj-lt"/>
              </a:rPr>
              <a:t>Professional Line </a:t>
            </a:r>
            <a:r>
              <a:rPr lang="en-GB" sz="8000" b="1" dirty="0" err="1" smtClean="0">
                <a:solidFill>
                  <a:srgbClr val="0070C0"/>
                </a:solidFill>
                <a:latin typeface="+mj-lt"/>
              </a:rPr>
              <a:t>Queuer</a:t>
            </a:r>
            <a:endParaRPr lang="en-GB" sz="8000" b="1" dirty="0" smtClean="0">
              <a:solidFill>
                <a:srgbClr val="0070C0"/>
              </a:solidFill>
              <a:latin typeface="+mj-lt"/>
            </a:endParaRPr>
          </a:p>
        </p:txBody>
      </p:sp>
      <p:sp>
        <p:nvSpPr>
          <p:cNvPr id="7" name="TextBox 6"/>
          <p:cNvSpPr txBox="1"/>
          <p:nvPr/>
        </p:nvSpPr>
        <p:spPr>
          <a:xfrm>
            <a:off x="1" y="5088110"/>
            <a:ext cx="10276765" cy="707886"/>
          </a:xfrm>
          <a:prstGeom prst="rect">
            <a:avLst/>
          </a:prstGeom>
          <a:noFill/>
        </p:spPr>
        <p:txBody>
          <a:bodyPr wrap="square" rtlCol="0">
            <a:spAutoFit/>
          </a:bodyPr>
          <a:lstStyle/>
          <a:p>
            <a:pPr algn="ctr"/>
            <a:r>
              <a:rPr lang="en-GB" sz="4000" dirty="0" smtClean="0">
                <a:solidFill>
                  <a:srgbClr val="0070C0"/>
                </a:solidFill>
                <a:latin typeface="+mj-lt"/>
              </a:rPr>
              <a:t>Average Yearly Salary:</a:t>
            </a:r>
            <a:endParaRPr lang="en-GB" sz="4000" b="1" dirty="0">
              <a:solidFill>
                <a:srgbClr val="0070C0"/>
              </a:solidFill>
              <a:latin typeface="+mj-lt"/>
            </a:endParaRPr>
          </a:p>
        </p:txBody>
      </p:sp>
      <p:sp>
        <p:nvSpPr>
          <p:cNvPr id="10" name="TextBox 9"/>
          <p:cNvSpPr txBox="1"/>
          <p:nvPr/>
        </p:nvSpPr>
        <p:spPr>
          <a:xfrm>
            <a:off x="7533564" y="4934221"/>
            <a:ext cx="3422611" cy="1015663"/>
          </a:xfrm>
          <a:prstGeom prst="rect">
            <a:avLst/>
          </a:prstGeom>
          <a:noFill/>
        </p:spPr>
        <p:txBody>
          <a:bodyPr wrap="square" rtlCol="0">
            <a:spAutoFit/>
          </a:bodyPr>
          <a:lstStyle/>
          <a:p>
            <a:pPr algn="ctr"/>
            <a:r>
              <a:rPr lang="en-GB" sz="6000" b="1" dirty="0" smtClean="0">
                <a:solidFill>
                  <a:srgbClr val="C00000"/>
                </a:solidFill>
                <a:latin typeface="+mj-lt"/>
              </a:rPr>
              <a:t>£12,000 </a:t>
            </a:r>
            <a:endParaRPr lang="en-GB" sz="4000" b="1" dirty="0">
              <a:solidFill>
                <a:srgbClr val="C00000"/>
              </a:solidFill>
              <a:latin typeface="+mj-lt"/>
            </a:endParaRPr>
          </a:p>
        </p:txBody>
      </p:sp>
      <p:pic>
        <p:nvPicPr>
          <p:cNvPr id="10242" name="Picture 2" descr="Image result for professional queu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0391" y="2935783"/>
            <a:ext cx="4102707" cy="22199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1111" y="1495221"/>
            <a:ext cx="5453653" cy="584775"/>
          </a:xfrm>
          <a:prstGeom prst="rect">
            <a:avLst/>
          </a:prstGeom>
          <a:noFill/>
        </p:spPr>
        <p:txBody>
          <a:bodyPr wrap="square" rtlCol="0">
            <a:spAutoFit/>
          </a:bodyPr>
          <a:lstStyle/>
          <a:p>
            <a:r>
              <a:rPr lang="en-GB" sz="3200" b="1" dirty="0" smtClean="0">
                <a:solidFill>
                  <a:srgbClr val="00B0F0"/>
                </a:solidFill>
                <a:latin typeface="+mj-lt"/>
              </a:rPr>
              <a:t>Bed Warmer: £16,000</a:t>
            </a:r>
          </a:p>
        </p:txBody>
      </p:sp>
      <p:pic>
        <p:nvPicPr>
          <p:cNvPr id="12"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28713" y="142467"/>
            <a:ext cx="3570263" cy="1127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034344" y="493415"/>
            <a:ext cx="3570263" cy="11277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7914" y="412014"/>
            <a:ext cx="1156430" cy="923330"/>
          </a:xfrm>
          <a:prstGeom prst="rect">
            <a:avLst/>
          </a:prstGeom>
          <a:noFill/>
        </p:spPr>
        <p:txBody>
          <a:bodyPr wrap="square" rtlCol="0">
            <a:spAutoFit/>
          </a:bodyPr>
          <a:lstStyle/>
          <a:p>
            <a:r>
              <a:rPr lang="en-GB" sz="5400" b="1" dirty="0" smtClean="0">
                <a:solidFill>
                  <a:srgbClr val="00B0F0"/>
                </a:solidFill>
                <a:latin typeface="+mj-lt"/>
              </a:rPr>
              <a:t>OR</a:t>
            </a:r>
            <a:endParaRPr lang="en-GB" sz="5400" b="1" dirty="0">
              <a:solidFill>
                <a:srgbClr val="00B0F0"/>
              </a:solidFill>
              <a:latin typeface="+mj-lt"/>
            </a:endParaRPr>
          </a:p>
        </p:txBody>
      </p:sp>
    </p:spTree>
    <p:extLst>
      <p:ext uri="{BB962C8B-B14F-4D97-AF65-F5344CB8AC3E}">
        <p14:creationId xmlns:p14="http://schemas.microsoft.com/office/powerpoint/2010/main" val="17785931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90" y="1977248"/>
            <a:ext cx="12191999" cy="1323439"/>
          </a:xfrm>
          <a:prstGeom prst="rect">
            <a:avLst/>
          </a:prstGeom>
          <a:noFill/>
        </p:spPr>
        <p:txBody>
          <a:bodyPr wrap="square" rtlCol="0">
            <a:spAutoFit/>
          </a:bodyPr>
          <a:lstStyle/>
          <a:p>
            <a:pPr algn="ctr"/>
            <a:r>
              <a:rPr lang="en-GB" sz="8000" b="1" dirty="0" smtClean="0">
                <a:solidFill>
                  <a:srgbClr val="0070C0"/>
                </a:solidFill>
                <a:latin typeface="+mj-lt"/>
              </a:rPr>
              <a:t>Gherkin Window Cleaner</a:t>
            </a:r>
          </a:p>
        </p:txBody>
      </p:sp>
      <p:sp>
        <p:nvSpPr>
          <p:cNvPr id="7" name="TextBox 6"/>
          <p:cNvSpPr txBox="1"/>
          <p:nvPr/>
        </p:nvSpPr>
        <p:spPr>
          <a:xfrm>
            <a:off x="0" y="5113406"/>
            <a:ext cx="10276765" cy="707886"/>
          </a:xfrm>
          <a:prstGeom prst="rect">
            <a:avLst/>
          </a:prstGeom>
          <a:noFill/>
        </p:spPr>
        <p:txBody>
          <a:bodyPr wrap="square" rtlCol="0">
            <a:spAutoFit/>
          </a:bodyPr>
          <a:lstStyle/>
          <a:p>
            <a:pPr algn="ctr"/>
            <a:r>
              <a:rPr lang="en-GB" sz="4000" dirty="0" smtClean="0">
                <a:solidFill>
                  <a:srgbClr val="0070C0"/>
                </a:solidFill>
                <a:latin typeface="+mj-lt"/>
              </a:rPr>
              <a:t>Average Yearly Salary:</a:t>
            </a:r>
            <a:endParaRPr lang="en-GB" sz="4000" b="1" dirty="0">
              <a:solidFill>
                <a:srgbClr val="0070C0"/>
              </a:solidFill>
              <a:latin typeface="+mj-lt"/>
            </a:endParaRPr>
          </a:p>
        </p:txBody>
      </p:sp>
      <p:sp>
        <p:nvSpPr>
          <p:cNvPr id="10" name="TextBox 9"/>
          <p:cNvSpPr txBox="1"/>
          <p:nvPr/>
        </p:nvSpPr>
        <p:spPr>
          <a:xfrm>
            <a:off x="7533564" y="4959517"/>
            <a:ext cx="3489112" cy="1015663"/>
          </a:xfrm>
          <a:prstGeom prst="rect">
            <a:avLst/>
          </a:prstGeom>
          <a:noFill/>
        </p:spPr>
        <p:txBody>
          <a:bodyPr wrap="square" rtlCol="0">
            <a:spAutoFit/>
          </a:bodyPr>
          <a:lstStyle/>
          <a:p>
            <a:pPr algn="ctr"/>
            <a:r>
              <a:rPr lang="en-GB" sz="6000" b="1" dirty="0" smtClean="0">
                <a:solidFill>
                  <a:srgbClr val="11A311"/>
                </a:solidFill>
                <a:latin typeface="+mj-lt"/>
              </a:rPr>
              <a:t>£50,000 </a:t>
            </a:r>
            <a:endParaRPr lang="en-GB" sz="4000" b="1" dirty="0">
              <a:solidFill>
                <a:srgbClr val="11A311"/>
              </a:solidFill>
              <a:latin typeface="+mj-lt"/>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131" y="3391766"/>
            <a:ext cx="2536715" cy="160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51111" y="1495221"/>
            <a:ext cx="7529602" cy="584775"/>
          </a:xfrm>
          <a:prstGeom prst="rect">
            <a:avLst/>
          </a:prstGeom>
          <a:noFill/>
        </p:spPr>
        <p:txBody>
          <a:bodyPr wrap="square" rtlCol="0">
            <a:spAutoFit/>
          </a:bodyPr>
          <a:lstStyle/>
          <a:p>
            <a:r>
              <a:rPr lang="en-GB" sz="3200" b="1" dirty="0" smtClean="0">
                <a:solidFill>
                  <a:srgbClr val="00B0F0"/>
                </a:solidFill>
                <a:latin typeface="+mj-lt"/>
              </a:rPr>
              <a:t>Professional Line </a:t>
            </a:r>
            <a:r>
              <a:rPr lang="en-GB" sz="3200" b="1" dirty="0" err="1" smtClean="0">
                <a:solidFill>
                  <a:srgbClr val="00B0F0"/>
                </a:solidFill>
                <a:latin typeface="+mj-lt"/>
              </a:rPr>
              <a:t>Queuer</a:t>
            </a:r>
            <a:r>
              <a:rPr lang="en-GB" sz="3200" b="1" dirty="0" smtClean="0">
                <a:solidFill>
                  <a:srgbClr val="00B0F0"/>
                </a:solidFill>
                <a:latin typeface="+mj-lt"/>
              </a:rPr>
              <a:t>: £12,000</a:t>
            </a:r>
          </a:p>
        </p:txBody>
      </p:sp>
      <p:pic>
        <p:nvPicPr>
          <p:cNvPr id="12"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28713" y="142467"/>
            <a:ext cx="3570263" cy="1127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higher or lowe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034344" y="493415"/>
            <a:ext cx="3570263" cy="11277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77914" y="412014"/>
            <a:ext cx="1156430" cy="923330"/>
          </a:xfrm>
          <a:prstGeom prst="rect">
            <a:avLst/>
          </a:prstGeom>
          <a:noFill/>
        </p:spPr>
        <p:txBody>
          <a:bodyPr wrap="square" rtlCol="0">
            <a:spAutoFit/>
          </a:bodyPr>
          <a:lstStyle/>
          <a:p>
            <a:r>
              <a:rPr lang="en-GB" sz="5400" b="1" dirty="0" smtClean="0">
                <a:solidFill>
                  <a:srgbClr val="00B0F0"/>
                </a:solidFill>
                <a:latin typeface="+mj-lt"/>
              </a:rPr>
              <a:t>OR</a:t>
            </a:r>
            <a:endParaRPr lang="en-GB" sz="5400" b="1" dirty="0">
              <a:solidFill>
                <a:srgbClr val="00B0F0"/>
              </a:solidFill>
              <a:latin typeface="+mj-lt"/>
            </a:endParaRPr>
          </a:p>
        </p:txBody>
      </p:sp>
    </p:spTree>
    <p:extLst>
      <p:ext uri="{BB962C8B-B14F-4D97-AF65-F5344CB8AC3E}">
        <p14:creationId xmlns:p14="http://schemas.microsoft.com/office/powerpoint/2010/main" val="4303223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plus(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28597"/>
            <a:ext cx="12192000" cy="2554545"/>
          </a:xfrm>
          <a:prstGeom prst="rect">
            <a:avLst/>
          </a:prstGeom>
          <a:noFill/>
        </p:spPr>
        <p:txBody>
          <a:bodyPr wrap="square" rtlCol="0">
            <a:spAutoFit/>
          </a:bodyPr>
          <a:lstStyle/>
          <a:p>
            <a:pPr algn="ctr"/>
            <a:r>
              <a:rPr lang="en-GB" sz="8000" b="1" dirty="0">
                <a:solidFill>
                  <a:srgbClr val="0070C0"/>
                </a:solidFill>
                <a:latin typeface="+mj-lt"/>
              </a:rPr>
              <a:t>W</a:t>
            </a:r>
            <a:r>
              <a:rPr lang="en-GB" sz="8000" b="1" dirty="0" smtClean="0">
                <a:solidFill>
                  <a:srgbClr val="0070C0"/>
                </a:solidFill>
                <a:latin typeface="+mj-lt"/>
              </a:rPr>
              <a:t>hich unfamiliar job would you want to do?</a:t>
            </a:r>
            <a:endParaRPr lang="en-GB" sz="8000" b="1" dirty="0">
              <a:solidFill>
                <a:srgbClr val="0070C0"/>
              </a:solidFill>
              <a:latin typeface="+mj-lt"/>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56838">
            <a:off x="664706" y="493765"/>
            <a:ext cx="1759545" cy="117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Image result for sewer flus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876" y="368490"/>
            <a:ext cx="2179769" cy="12010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62075">
            <a:off x="6716155" y="412426"/>
            <a:ext cx="1854842" cy="117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56592">
            <a:off x="8208823" y="4651742"/>
            <a:ext cx="1776325" cy="128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Image result for professional queue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3877" y="4527068"/>
            <a:ext cx="2443311" cy="1322066"/>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Image result for beefea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001793">
            <a:off x="2330019" y="4252411"/>
            <a:ext cx="1106512" cy="166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894454"/>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7420" y="252034"/>
            <a:ext cx="8638334" cy="1569660"/>
          </a:xfrm>
          <a:prstGeom prst="rect">
            <a:avLst/>
          </a:prstGeom>
          <a:noFill/>
        </p:spPr>
        <p:txBody>
          <a:bodyPr wrap="square" rtlCol="0">
            <a:spAutoFit/>
          </a:bodyPr>
          <a:lstStyle/>
          <a:p>
            <a:r>
              <a:rPr lang="en-GB" sz="4800" b="1" dirty="0" smtClean="0">
                <a:solidFill>
                  <a:srgbClr val="00B0F0"/>
                </a:solidFill>
                <a:latin typeface="+mj-lt"/>
              </a:rPr>
              <a:t>When looking into careers, the most important thing to do is…</a:t>
            </a:r>
            <a:endParaRPr lang="en-GB" sz="4800" b="1" dirty="0">
              <a:solidFill>
                <a:srgbClr val="00B0F0"/>
              </a:solidFill>
              <a:latin typeface="+mj-lt"/>
            </a:endParaRPr>
          </a:p>
        </p:txBody>
      </p:sp>
      <p:sp>
        <p:nvSpPr>
          <p:cNvPr id="17" name="TextBox 16"/>
          <p:cNvSpPr txBox="1"/>
          <p:nvPr/>
        </p:nvSpPr>
        <p:spPr>
          <a:xfrm>
            <a:off x="1" y="2402517"/>
            <a:ext cx="12191999" cy="2308324"/>
          </a:xfrm>
          <a:prstGeom prst="rect">
            <a:avLst/>
          </a:prstGeom>
          <a:noFill/>
        </p:spPr>
        <p:txBody>
          <a:bodyPr wrap="square" rtlCol="0">
            <a:spAutoFit/>
          </a:bodyPr>
          <a:lstStyle/>
          <a:p>
            <a:pPr algn="ctr"/>
            <a:r>
              <a:rPr lang="en-GB" sz="14400" b="1" dirty="0" smtClean="0">
                <a:solidFill>
                  <a:srgbClr val="C00000"/>
                </a:solidFill>
                <a:latin typeface="+mj-lt"/>
              </a:rPr>
              <a:t>RESEARCH</a:t>
            </a:r>
          </a:p>
        </p:txBody>
      </p:sp>
    </p:spTree>
    <p:extLst>
      <p:ext uri="{BB962C8B-B14F-4D97-AF65-F5344CB8AC3E}">
        <p14:creationId xmlns:p14="http://schemas.microsoft.com/office/powerpoint/2010/main" val="4183795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national careers servic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205" y="1633319"/>
            <a:ext cx="1948553" cy="22979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rospects">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15" t="24405" r="8117" b="24831"/>
          <a:stretch/>
        </p:blipFill>
        <p:spPr bwMode="auto">
          <a:xfrm>
            <a:off x="3638787" y="1355706"/>
            <a:ext cx="3200400" cy="10210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Image result for which university">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922" t="6740" r="13403" b="9710"/>
          <a:stretch/>
        </p:blipFill>
        <p:spPr bwMode="auto">
          <a:xfrm>
            <a:off x="3254623" y="2923278"/>
            <a:ext cx="2754290" cy="237638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730558" y="3361335"/>
            <a:ext cx="5114031" cy="1200329"/>
          </a:xfrm>
          <a:prstGeom prst="rect">
            <a:avLst/>
          </a:prstGeom>
          <a:noFill/>
        </p:spPr>
        <p:txBody>
          <a:bodyPr wrap="square" rtlCol="0">
            <a:spAutoFit/>
          </a:bodyPr>
          <a:lstStyle/>
          <a:p>
            <a:pPr algn="ctr"/>
            <a:r>
              <a:rPr lang="en-GB" sz="3600" b="1" dirty="0" smtClean="0">
                <a:solidFill>
                  <a:srgbClr val="0070C0"/>
                </a:solidFill>
              </a:rPr>
              <a:t>College and University Websites</a:t>
            </a:r>
            <a:endParaRPr lang="en-GB" sz="3600" b="1" dirty="0">
              <a:solidFill>
                <a:srgbClr val="0070C0"/>
              </a:solidFill>
            </a:endParaRPr>
          </a:p>
        </p:txBody>
      </p:sp>
      <p:pic>
        <p:nvPicPr>
          <p:cNvPr id="15364" name="Picture 4"/>
          <p:cNvPicPr>
            <a:picLocks noChangeAspect="1" noChangeArrowheads="1"/>
          </p:cNvPicPr>
          <p:nvPr/>
        </p:nvPicPr>
        <p:blipFill>
          <a:blip r:embed="rId8">
            <a:extLst>
              <a:ext uri="{28A0092B-C50C-407E-A947-70E740481C1C}">
                <a14:useLocalDpi xmlns:a14="http://schemas.microsoft.com/office/drawing/2010/main" val="0"/>
              </a:ext>
            </a:extLst>
          </a:blip>
          <a:srcRect l="4391" t="18198" r="85776" b="70232"/>
          <a:stretch>
            <a:fillRect/>
          </a:stretch>
        </p:blipFill>
        <p:spPr bwMode="auto">
          <a:xfrm>
            <a:off x="6730558" y="4938794"/>
            <a:ext cx="2672287" cy="881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pic>
      <p:pic>
        <p:nvPicPr>
          <p:cNvPr id="15366" name="Picture 6" descr="Image result for student finance"/>
          <p:cNvPicPr>
            <a:picLocks noChangeAspect="1" noChangeArrowheads="1"/>
          </p:cNvPicPr>
          <p:nvPr/>
        </p:nvPicPr>
        <p:blipFill>
          <a:blip r:embed="rId9">
            <a:extLst>
              <a:ext uri="{28A0092B-C50C-407E-A947-70E740481C1C}">
                <a14:useLocalDpi xmlns:a14="http://schemas.microsoft.com/office/drawing/2010/main" val="0"/>
              </a:ext>
            </a:extLst>
          </a:blip>
          <a:srcRect t="8461" r="72800" b="10768"/>
          <a:stretch>
            <a:fillRect/>
          </a:stretch>
        </p:blipFill>
        <p:spPr bwMode="auto">
          <a:xfrm>
            <a:off x="659205" y="4053380"/>
            <a:ext cx="2342161" cy="144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7" name="Picture 2" descr="Image result for amazing apprenticeship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6753" y="1332810"/>
            <a:ext cx="2499193" cy="165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xtBox 9">
            <a:extLst>
              <a:ext uri="{FF2B5EF4-FFF2-40B4-BE49-F238E27FC236}">
                <a16:creationId xmlns="" xmlns:a16="http://schemas.microsoft.com/office/drawing/2014/main" id="{53B7B010-2BCB-CF42-A555-DC3B463137B3}"/>
              </a:ext>
            </a:extLst>
          </p:cNvPr>
          <p:cNvSpPr txBox="1"/>
          <p:nvPr/>
        </p:nvSpPr>
        <p:spPr>
          <a:xfrm>
            <a:off x="501680" y="339551"/>
            <a:ext cx="5507233" cy="646331"/>
          </a:xfrm>
          <a:prstGeom prst="rect">
            <a:avLst/>
          </a:prstGeom>
          <a:solidFill>
            <a:srgbClr val="00B0F0"/>
          </a:solidFill>
        </p:spPr>
        <p:txBody>
          <a:bodyPr wrap="square" rtlCol="0">
            <a:spAutoFit/>
          </a:bodyPr>
          <a:lstStyle/>
          <a:p>
            <a:r>
              <a:rPr lang="en-GB" sz="3600" b="1" dirty="0" smtClean="0">
                <a:solidFill>
                  <a:schemeClr val="bg1"/>
                </a:solidFill>
              </a:rPr>
              <a:t>DOING YOUR RESEARCH</a:t>
            </a:r>
          </a:p>
        </p:txBody>
      </p:sp>
    </p:spTree>
    <p:extLst>
      <p:ext uri="{BB962C8B-B14F-4D97-AF65-F5344CB8AC3E}">
        <p14:creationId xmlns:p14="http://schemas.microsoft.com/office/powerpoint/2010/main" val="2308599716"/>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1679" y="1243338"/>
            <a:ext cx="11479306" cy="4508927"/>
          </a:xfrm>
          <a:prstGeom prst="rect">
            <a:avLst/>
          </a:prstGeom>
          <a:noFill/>
        </p:spPr>
        <p:txBody>
          <a:bodyPr wrap="square" rtlCol="0">
            <a:spAutoFit/>
          </a:bodyPr>
          <a:lstStyle/>
          <a:p>
            <a:r>
              <a:rPr lang="en-GB" sz="2800" b="1" dirty="0">
                <a:solidFill>
                  <a:srgbClr val="0070C0"/>
                </a:solidFill>
                <a:latin typeface="+mj-lt"/>
              </a:rPr>
              <a:t>D</a:t>
            </a:r>
            <a:r>
              <a:rPr lang="en-GB" sz="2800" b="1" dirty="0" smtClean="0">
                <a:solidFill>
                  <a:srgbClr val="0070C0"/>
                </a:solidFill>
                <a:latin typeface="+mj-lt"/>
              </a:rPr>
              <a:t>oing your research will give you more information about your options and what is available to you.</a:t>
            </a:r>
          </a:p>
          <a:p>
            <a:endParaRPr lang="en-GB" sz="2400" b="1" dirty="0" smtClean="0">
              <a:latin typeface="+mj-lt"/>
            </a:endParaRPr>
          </a:p>
          <a:p>
            <a:r>
              <a:rPr lang="en-GB" sz="2300" b="1" u="sng" dirty="0" smtClean="0">
                <a:solidFill>
                  <a:srgbClr val="0070C0"/>
                </a:solidFill>
                <a:latin typeface="+mj-lt"/>
              </a:rPr>
              <a:t>Your task</a:t>
            </a:r>
          </a:p>
          <a:p>
            <a:r>
              <a:rPr lang="en-GB" sz="2300" dirty="0" smtClean="0">
                <a:solidFill>
                  <a:srgbClr val="162D56"/>
                </a:solidFill>
                <a:latin typeface="+mj-lt"/>
              </a:rPr>
              <a:t>Each group will be given a different ‘unfamiliar career’ and must produce a poster to explain the career to the rest of the group. Using the information, include in your poster: </a:t>
            </a:r>
          </a:p>
          <a:p>
            <a:endParaRPr lang="en-GB" sz="2300" dirty="0" smtClean="0">
              <a:solidFill>
                <a:srgbClr val="162D56"/>
              </a:solidFill>
              <a:latin typeface="+mj-lt"/>
            </a:endParaRPr>
          </a:p>
          <a:p>
            <a:pPr marL="342900" indent="-342900">
              <a:buFont typeface="Arial" panose="020B0604020202020204" pitchFamily="34" charset="0"/>
              <a:buChar char="•"/>
            </a:pPr>
            <a:r>
              <a:rPr lang="en-GB" sz="2300" dirty="0" smtClean="0">
                <a:solidFill>
                  <a:srgbClr val="162D56"/>
                </a:solidFill>
                <a:latin typeface="+mj-lt"/>
              </a:rPr>
              <a:t>Summary of the job</a:t>
            </a:r>
          </a:p>
          <a:p>
            <a:pPr marL="342900" indent="-342900">
              <a:buFont typeface="Arial" panose="020B0604020202020204" pitchFamily="34" charset="0"/>
              <a:buChar char="•"/>
            </a:pPr>
            <a:r>
              <a:rPr lang="en-GB" sz="2300" dirty="0" smtClean="0">
                <a:solidFill>
                  <a:srgbClr val="162D56"/>
                </a:solidFill>
                <a:latin typeface="+mj-lt"/>
              </a:rPr>
              <a:t>Level of </a:t>
            </a:r>
            <a:r>
              <a:rPr lang="en-GB" sz="2300" dirty="0">
                <a:solidFill>
                  <a:srgbClr val="162D56"/>
                </a:solidFill>
                <a:latin typeface="+mj-lt"/>
              </a:rPr>
              <a:t>e</a:t>
            </a:r>
            <a:r>
              <a:rPr lang="en-GB" sz="2300" dirty="0" smtClean="0">
                <a:solidFill>
                  <a:srgbClr val="162D56"/>
                </a:solidFill>
                <a:latin typeface="+mj-lt"/>
              </a:rPr>
              <a:t>ducation required</a:t>
            </a:r>
          </a:p>
          <a:p>
            <a:pPr marL="342900" indent="-342900">
              <a:buFont typeface="Arial" panose="020B0604020202020204" pitchFamily="34" charset="0"/>
              <a:buChar char="•"/>
            </a:pPr>
            <a:r>
              <a:rPr lang="en-GB" sz="2300" dirty="0" smtClean="0">
                <a:solidFill>
                  <a:srgbClr val="162D56"/>
                </a:solidFill>
                <a:latin typeface="+mj-lt"/>
              </a:rPr>
              <a:t>University courses / Apprenticeships available</a:t>
            </a:r>
          </a:p>
          <a:p>
            <a:pPr marL="342900" indent="-342900">
              <a:buFont typeface="Arial" panose="020B0604020202020204" pitchFamily="34" charset="0"/>
              <a:buChar char="•"/>
            </a:pPr>
            <a:r>
              <a:rPr lang="en-GB" sz="2300" dirty="0" smtClean="0">
                <a:solidFill>
                  <a:srgbClr val="162D56"/>
                </a:solidFill>
                <a:latin typeface="+mj-lt"/>
              </a:rPr>
              <a:t>Average Salary</a:t>
            </a:r>
          </a:p>
          <a:p>
            <a:pPr marL="342900" indent="-342900">
              <a:buFont typeface="Arial" panose="020B0604020202020204" pitchFamily="34" charset="0"/>
              <a:buChar char="•"/>
            </a:pPr>
            <a:r>
              <a:rPr lang="en-GB" sz="2300" dirty="0" smtClean="0">
                <a:solidFill>
                  <a:srgbClr val="162D56"/>
                </a:solidFill>
                <a:latin typeface="+mj-lt"/>
              </a:rPr>
              <a:t>Companies that offer this type of employment</a:t>
            </a:r>
          </a:p>
        </p:txBody>
      </p:sp>
      <p:sp>
        <p:nvSpPr>
          <p:cNvPr id="5" name="TextBox 4"/>
          <p:cNvSpPr txBox="1"/>
          <p:nvPr/>
        </p:nvSpPr>
        <p:spPr>
          <a:xfrm>
            <a:off x="7861110" y="3950986"/>
            <a:ext cx="3883118" cy="1938992"/>
          </a:xfrm>
          <a:prstGeom prst="rect">
            <a:avLst/>
          </a:prstGeom>
          <a:solidFill>
            <a:schemeClr val="bg1"/>
          </a:solidFill>
        </p:spPr>
        <p:txBody>
          <a:bodyPr wrap="square" rtlCol="0">
            <a:spAutoFit/>
          </a:bodyPr>
          <a:lstStyle/>
          <a:p>
            <a:pPr marL="342900" indent="-342900">
              <a:buAutoNum type="arabicParenR"/>
            </a:pPr>
            <a:r>
              <a:rPr lang="en-GB" sz="2400" b="1" dirty="0" smtClean="0">
                <a:solidFill>
                  <a:srgbClr val="162D56"/>
                </a:solidFill>
                <a:latin typeface="+mj-lt"/>
              </a:rPr>
              <a:t>Art Therapist </a:t>
            </a:r>
          </a:p>
          <a:p>
            <a:endParaRPr lang="en-GB" sz="2400" b="1" dirty="0">
              <a:solidFill>
                <a:srgbClr val="162D56"/>
              </a:solidFill>
              <a:latin typeface="+mj-lt"/>
            </a:endParaRPr>
          </a:p>
          <a:p>
            <a:r>
              <a:rPr lang="en-GB" sz="2400" b="1" dirty="0" smtClean="0">
                <a:solidFill>
                  <a:srgbClr val="162D56"/>
                </a:solidFill>
                <a:latin typeface="+mj-lt"/>
              </a:rPr>
              <a:t>2</a:t>
            </a:r>
            <a:r>
              <a:rPr lang="en-GB" sz="2400" b="1" dirty="0">
                <a:solidFill>
                  <a:srgbClr val="162D56"/>
                </a:solidFill>
                <a:latin typeface="+mj-lt"/>
              </a:rPr>
              <a:t>) Animal Physiotherapist</a:t>
            </a:r>
          </a:p>
          <a:p>
            <a:endParaRPr lang="en-GB" sz="2400" b="1" dirty="0">
              <a:solidFill>
                <a:srgbClr val="162D56"/>
              </a:solidFill>
              <a:latin typeface="+mj-lt"/>
            </a:endParaRPr>
          </a:p>
          <a:p>
            <a:r>
              <a:rPr lang="en-GB" sz="2400" b="1" dirty="0" smtClean="0">
                <a:solidFill>
                  <a:srgbClr val="162D56"/>
                </a:solidFill>
                <a:latin typeface="+mj-lt"/>
              </a:rPr>
              <a:t>3) </a:t>
            </a:r>
            <a:r>
              <a:rPr lang="en-GB" sz="2400" b="1" dirty="0" smtClean="0">
                <a:solidFill>
                  <a:srgbClr val="162D56"/>
                </a:solidFill>
              </a:rPr>
              <a:t>Meteorologist</a:t>
            </a:r>
            <a:endParaRPr lang="en-GB" sz="2400" b="1" dirty="0">
              <a:solidFill>
                <a:srgbClr val="162D56"/>
              </a:solidFill>
            </a:endParaRPr>
          </a:p>
        </p:txBody>
      </p:sp>
      <p:sp>
        <p:nvSpPr>
          <p:cNvPr id="8" name="TextBox 7">
            <a:extLst>
              <a:ext uri="{FF2B5EF4-FFF2-40B4-BE49-F238E27FC236}">
                <a16:creationId xmlns="" xmlns:a16="http://schemas.microsoft.com/office/drawing/2014/main" id="{53B7B010-2BCB-CF42-A555-DC3B463137B3}"/>
              </a:ext>
            </a:extLst>
          </p:cNvPr>
          <p:cNvSpPr txBox="1"/>
          <p:nvPr/>
        </p:nvSpPr>
        <p:spPr>
          <a:xfrm>
            <a:off x="501681" y="339551"/>
            <a:ext cx="5169776" cy="646331"/>
          </a:xfrm>
          <a:prstGeom prst="rect">
            <a:avLst/>
          </a:prstGeom>
          <a:solidFill>
            <a:srgbClr val="00B0F0"/>
          </a:solidFill>
        </p:spPr>
        <p:txBody>
          <a:bodyPr wrap="square" rtlCol="0">
            <a:spAutoFit/>
          </a:bodyPr>
          <a:lstStyle/>
          <a:p>
            <a:r>
              <a:rPr lang="en-GB" sz="3600" b="1" dirty="0" smtClean="0">
                <a:solidFill>
                  <a:schemeClr val="bg1"/>
                </a:solidFill>
              </a:rPr>
              <a:t>NOW IT’S YOUR TURN!</a:t>
            </a:r>
          </a:p>
        </p:txBody>
      </p:sp>
    </p:spTree>
    <p:extLst>
      <p:ext uri="{BB962C8B-B14F-4D97-AF65-F5344CB8AC3E}">
        <p14:creationId xmlns:p14="http://schemas.microsoft.com/office/powerpoint/2010/main" val="30631040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siness Presentation Whiteboard Stick Figure Stock Photo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00" y="769938"/>
            <a:ext cx="7817472" cy="48923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87496">
            <a:off x="4355419" y="1969478"/>
            <a:ext cx="2708031" cy="1077218"/>
          </a:xfrm>
          <a:prstGeom prst="rect">
            <a:avLst/>
          </a:prstGeom>
          <a:solidFill>
            <a:srgbClr val="0070C0"/>
          </a:solidFill>
        </p:spPr>
        <p:txBody>
          <a:bodyPr wrap="square" rtlCol="0">
            <a:spAutoFit/>
          </a:bodyPr>
          <a:lstStyle/>
          <a:p>
            <a:pPr algn="ctr"/>
            <a:r>
              <a:rPr lang="en-GB" sz="3200" b="1" dirty="0" smtClean="0">
                <a:solidFill>
                  <a:schemeClr val="bg1"/>
                </a:solidFill>
              </a:rPr>
              <a:t>Presentation Time!</a:t>
            </a:r>
            <a:endParaRPr lang="en-GB" sz="3200" b="1" dirty="0">
              <a:solidFill>
                <a:schemeClr val="bg1"/>
              </a:solidFill>
            </a:endParaRPr>
          </a:p>
        </p:txBody>
      </p:sp>
    </p:spTree>
    <p:extLst>
      <p:ext uri="{BB962C8B-B14F-4D97-AF65-F5344CB8AC3E}">
        <p14:creationId xmlns:p14="http://schemas.microsoft.com/office/powerpoint/2010/main" val="1314374150"/>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679" y="2010225"/>
            <a:ext cx="8431404" cy="2308324"/>
          </a:xfrm>
          <a:prstGeom prst="rect">
            <a:avLst/>
          </a:prstGeom>
          <a:noFill/>
        </p:spPr>
        <p:txBody>
          <a:bodyPr wrap="square" rtlCol="0">
            <a:spAutoFit/>
          </a:bodyPr>
          <a:lstStyle/>
          <a:p>
            <a:r>
              <a:rPr lang="en-GB" sz="3500" dirty="0" smtClean="0">
                <a:solidFill>
                  <a:srgbClr val="162D56"/>
                </a:solidFill>
              </a:rPr>
              <a:t>Now it’s time to explore your passion!</a:t>
            </a:r>
          </a:p>
          <a:p>
            <a:endParaRPr lang="en-GB" sz="3500" dirty="0" smtClean="0">
              <a:solidFill>
                <a:srgbClr val="162D56"/>
              </a:solidFill>
            </a:endParaRPr>
          </a:p>
          <a:p>
            <a:r>
              <a:rPr lang="en-GB" sz="3500" dirty="0" smtClean="0">
                <a:solidFill>
                  <a:srgbClr val="162D56"/>
                </a:solidFill>
                <a:sym typeface="Wingdings" panose="05000000000000000000" pitchFamily="2" charset="2"/>
              </a:rPr>
              <a:t></a:t>
            </a:r>
            <a:r>
              <a:rPr lang="en-GB" sz="3500" dirty="0" smtClean="0">
                <a:solidFill>
                  <a:srgbClr val="162D56"/>
                </a:solidFill>
              </a:rPr>
              <a:t>Including your values, skills and interests!</a:t>
            </a:r>
            <a:endParaRPr lang="en-GB" sz="3500" dirty="0">
              <a:solidFill>
                <a:srgbClr val="162D56"/>
              </a:solidFill>
            </a:endParaRPr>
          </a:p>
        </p:txBody>
      </p:sp>
      <p:sp>
        <p:nvSpPr>
          <p:cNvPr id="4" name="TextBox 3">
            <a:extLst>
              <a:ext uri="{FF2B5EF4-FFF2-40B4-BE49-F238E27FC236}">
                <a16:creationId xmlns="" xmlns:a16="http://schemas.microsoft.com/office/drawing/2014/main" id="{53B7B010-2BCB-CF42-A555-DC3B463137B3}"/>
              </a:ext>
            </a:extLst>
          </p:cNvPr>
          <p:cNvSpPr txBox="1"/>
          <p:nvPr/>
        </p:nvSpPr>
        <p:spPr>
          <a:xfrm>
            <a:off x="501681" y="339551"/>
            <a:ext cx="3569576" cy="646331"/>
          </a:xfrm>
          <a:prstGeom prst="rect">
            <a:avLst/>
          </a:prstGeom>
          <a:solidFill>
            <a:srgbClr val="1F7AC0"/>
          </a:solidFill>
        </p:spPr>
        <p:txBody>
          <a:bodyPr wrap="square" rtlCol="0">
            <a:spAutoFit/>
          </a:bodyPr>
          <a:lstStyle/>
          <a:p>
            <a:r>
              <a:rPr lang="en-GB" sz="3600" b="1" dirty="0" smtClean="0">
                <a:solidFill>
                  <a:schemeClr val="bg1"/>
                </a:solidFill>
              </a:rPr>
              <a:t>YOUR PASSION</a:t>
            </a:r>
          </a:p>
        </p:txBody>
      </p:sp>
    </p:spTree>
    <p:extLst>
      <p:ext uri="{BB962C8B-B14F-4D97-AF65-F5344CB8AC3E}">
        <p14:creationId xmlns:p14="http://schemas.microsoft.com/office/powerpoint/2010/main" val="4049203996"/>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7623" y="1678124"/>
            <a:ext cx="3602233" cy="3727269"/>
          </a:xfrm>
          <a:prstGeom prst="rect">
            <a:avLst/>
          </a:prstGeom>
          <a:solidFill>
            <a:srgbClr val="1F7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a:p>
            <a:pPr algn="ctr"/>
            <a:r>
              <a:rPr lang="en-GB" b="1" dirty="0" smtClean="0"/>
              <a:t>Examples of values:</a:t>
            </a:r>
          </a:p>
          <a:p>
            <a:pPr marL="285750" indent="-285750" algn="ctr">
              <a:buFont typeface="Arial" panose="020B0604020202020204" pitchFamily="34" charset="0"/>
              <a:buChar char="•"/>
            </a:pPr>
            <a:r>
              <a:rPr lang="en-GB" dirty="0" smtClean="0"/>
              <a:t>Loyalty</a:t>
            </a:r>
          </a:p>
          <a:p>
            <a:pPr marL="285750" indent="-285750" algn="ctr">
              <a:buFont typeface="Arial" panose="020B0604020202020204" pitchFamily="34" charset="0"/>
              <a:buChar char="•"/>
            </a:pPr>
            <a:r>
              <a:rPr lang="en-GB" dirty="0" smtClean="0"/>
              <a:t>Honesty</a:t>
            </a:r>
          </a:p>
          <a:p>
            <a:pPr marL="285750" indent="-285750" algn="ctr">
              <a:buFont typeface="Arial" panose="020B0604020202020204" pitchFamily="34" charset="0"/>
              <a:buChar char="•"/>
            </a:pPr>
            <a:r>
              <a:rPr lang="en-GB" dirty="0" smtClean="0"/>
              <a:t>Responsible</a:t>
            </a:r>
          </a:p>
          <a:p>
            <a:pPr marL="285750" indent="-285750" algn="ctr">
              <a:buFont typeface="Arial" panose="020B0604020202020204" pitchFamily="34" charset="0"/>
              <a:buChar char="•"/>
            </a:pPr>
            <a:r>
              <a:rPr lang="en-GB" dirty="0" smtClean="0"/>
              <a:t>Reliable</a:t>
            </a:r>
          </a:p>
          <a:p>
            <a:pPr marL="285750" indent="-285750" algn="ctr">
              <a:buFont typeface="Arial" panose="020B0604020202020204" pitchFamily="34" charset="0"/>
              <a:buChar char="•"/>
            </a:pPr>
            <a:r>
              <a:rPr lang="en-GB" dirty="0" smtClean="0"/>
              <a:t>Money/Wealth</a:t>
            </a:r>
          </a:p>
          <a:p>
            <a:pPr marL="285750" indent="-285750" algn="ctr">
              <a:buFont typeface="Arial" panose="020B0604020202020204" pitchFamily="34" charset="0"/>
              <a:buChar char="•"/>
            </a:pPr>
            <a:r>
              <a:rPr lang="en-GB" dirty="0" smtClean="0"/>
              <a:t>Committed</a:t>
            </a:r>
          </a:p>
          <a:p>
            <a:pPr marL="285750" indent="-285750" algn="ctr">
              <a:buFont typeface="Arial" panose="020B0604020202020204" pitchFamily="34" charset="0"/>
              <a:buChar char="•"/>
            </a:pPr>
            <a:r>
              <a:rPr lang="en-GB" dirty="0" smtClean="0"/>
              <a:t>Open minded</a:t>
            </a:r>
          </a:p>
          <a:p>
            <a:pPr marL="285750" indent="-285750" algn="ctr">
              <a:buFont typeface="Arial" panose="020B0604020202020204" pitchFamily="34" charset="0"/>
              <a:buChar char="•"/>
            </a:pPr>
            <a:r>
              <a:rPr lang="en-GB" dirty="0" smtClean="0"/>
              <a:t>Kind </a:t>
            </a:r>
          </a:p>
          <a:p>
            <a:pPr marL="285750" indent="-285750" algn="ctr">
              <a:buFont typeface="Arial" panose="020B0604020202020204" pitchFamily="34" charset="0"/>
              <a:buChar char="•"/>
            </a:pPr>
            <a:r>
              <a:rPr lang="en-GB" dirty="0" smtClean="0"/>
              <a:t>Patient</a:t>
            </a:r>
          </a:p>
          <a:p>
            <a:pPr marL="285750" indent="-285750" algn="ctr">
              <a:buFont typeface="Arial" panose="020B0604020202020204" pitchFamily="34" charset="0"/>
              <a:buChar char="•"/>
            </a:pPr>
            <a:r>
              <a:rPr lang="en-GB" dirty="0" smtClean="0"/>
              <a:t>Compassionate</a:t>
            </a:r>
          </a:p>
          <a:p>
            <a:pPr marL="285750" indent="-285750" algn="ctr">
              <a:buFont typeface="Arial" panose="020B0604020202020204" pitchFamily="34" charset="0"/>
              <a:buChar char="•"/>
            </a:pPr>
            <a:r>
              <a:rPr lang="en-GB" dirty="0" smtClean="0"/>
              <a:t>Forgiveness</a:t>
            </a:r>
          </a:p>
          <a:p>
            <a:pPr algn="ctr"/>
            <a:r>
              <a:rPr lang="en-GB" dirty="0" smtClean="0"/>
              <a:t> </a:t>
            </a:r>
          </a:p>
          <a:p>
            <a:pPr algn="ctr"/>
            <a:endParaRPr lang="en-GB" dirty="0"/>
          </a:p>
        </p:txBody>
      </p:sp>
      <p:sp>
        <p:nvSpPr>
          <p:cNvPr id="4" name="Rectangle 3"/>
          <p:cNvSpPr/>
          <p:nvPr/>
        </p:nvSpPr>
        <p:spPr>
          <a:xfrm>
            <a:off x="4299856" y="1678124"/>
            <a:ext cx="3602233" cy="3727269"/>
          </a:xfrm>
          <a:prstGeom prst="rect">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Examples of skills: </a:t>
            </a:r>
          </a:p>
          <a:p>
            <a:pPr marL="285750" indent="-285750" algn="ctr">
              <a:buFont typeface="Arial" panose="020B0604020202020204" pitchFamily="34" charset="0"/>
              <a:buChar char="•"/>
            </a:pPr>
            <a:r>
              <a:rPr lang="en-GB" dirty="0" smtClean="0"/>
              <a:t>Communication</a:t>
            </a:r>
          </a:p>
          <a:p>
            <a:pPr marL="285750" indent="-285750" algn="ctr">
              <a:buFont typeface="Arial" panose="020B0604020202020204" pitchFamily="34" charset="0"/>
              <a:buChar char="•"/>
            </a:pPr>
            <a:r>
              <a:rPr lang="en-GB" dirty="0" smtClean="0"/>
              <a:t>Listening</a:t>
            </a:r>
          </a:p>
          <a:p>
            <a:pPr marL="285750" indent="-285750" algn="ctr">
              <a:buFont typeface="Arial" panose="020B0604020202020204" pitchFamily="34" charset="0"/>
              <a:buChar char="•"/>
            </a:pPr>
            <a:r>
              <a:rPr lang="en-GB" dirty="0" smtClean="0"/>
              <a:t>Teamwork</a:t>
            </a:r>
          </a:p>
          <a:p>
            <a:pPr marL="285750" indent="-285750" algn="ctr">
              <a:buFont typeface="Arial" panose="020B0604020202020204" pitchFamily="34" charset="0"/>
              <a:buChar char="•"/>
            </a:pPr>
            <a:r>
              <a:rPr lang="en-GB" dirty="0" smtClean="0"/>
              <a:t>Problem solving</a:t>
            </a:r>
          </a:p>
          <a:p>
            <a:pPr marL="285750" indent="-285750" algn="ctr">
              <a:buFont typeface="Arial" panose="020B0604020202020204" pitchFamily="34" charset="0"/>
              <a:buChar char="•"/>
            </a:pPr>
            <a:r>
              <a:rPr lang="en-GB" dirty="0" smtClean="0"/>
              <a:t>Adaptable</a:t>
            </a:r>
          </a:p>
          <a:p>
            <a:pPr marL="285750" indent="-285750" algn="ctr">
              <a:buFont typeface="Arial" panose="020B0604020202020204" pitchFamily="34" charset="0"/>
              <a:buChar char="•"/>
            </a:pPr>
            <a:r>
              <a:rPr lang="en-GB" dirty="0" smtClean="0"/>
              <a:t>Creative</a:t>
            </a:r>
          </a:p>
          <a:p>
            <a:pPr marL="285750" indent="-285750" algn="ctr">
              <a:buFont typeface="Arial" panose="020B0604020202020204" pitchFamily="34" charset="0"/>
              <a:buChar char="•"/>
            </a:pPr>
            <a:r>
              <a:rPr lang="en-GB" dirty="0" smtClean="0"/>
              <a:t>Analytical</a:t>
            </a:r>
          </a:p>
          <a:p>
            <a:pPr marL="285750" indent="-285750" algn="ctr">
              <a:buFont typeface="Arial" panose="020B0604020202020204" pitchFamily="34" charset="0"/>
              <a:buChar char="•"/>
            </a:pPr>
            <a:r>
              <a:rPr lang="en-GB" dirty="0" smtClean="0"/>
              <a:t>Time management</a:t>
            </a:r>
          </a:p>
          <a:p>
            <a:pPr marL="285750" indent="-285750" algn="ctr">
              <a:buFont typeface="Arial" panose="020B0604020202020204" pitchFamily="34" charset="0"/>
              <a:buChar char="•"/>
            </a:pPr>
            <a:r>
              <a:rPr lang="en-GB" dirty="0" smtClean="0"/>
              <a:t>Leadership</a:t>
            </a:r>
          </a:p>
          <a:p>
            <a:pPr marL="285750" indent="-285750" algn="ctr">
              <a:buFont typeface="Arial" panose="020B0604020202020204" pitchFamily="34" charset="0"/>
              <a:buChar char="•"/>
            </a:pPr>
            <a:r>
              <a:rPr lang="en-GB" dirty="0" smtClean="0"/>
              <a:t>Confident</a:t>
            </a:r>
          </a:p>
          <a:p>
            <a:pPr marL="285750" indent="-285750" algn="ctr">
              <a:buFont typeface="Arial" panose="020B0604020202020204" pitchFamily="34" charset="0"/>
              <a:buChar char="•"/>
            </a:pPr>
            <a:r>
              <a:rPr lang="en-GB" dirty="0" smtClean="0"/>
              <a:t>Punctual</a:t>
            </a:r>
          </a:p>
        </p:txBody>
      </p:sp>
      <p:sp>
        <p:nvSpPr>
          <p:cNvPr id="5" name="Rectangle 4"/>
          <p:cNvSpPr/>
          <p:nvPr/>
        </p:nvSpPr>
        <p:spPr>
          <a:xfrm>
            <a:off x="7902089" y="1678124"/>
            <a:ext cx="3602233" cy="3727269"/>
          </a:xfrm>
          <a:prstGeom prst="rect">
            <a:avLst/>
          </a:prstGeom>
          <a:solidFill>
            <a:srgbClr val="A8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b="1" dirty="0" smtClean="0"/>
              <a:t>Examples of interests: </a:t>
            </a:r>
          </a:p>
          <a:p>
            <a:pPr marL="285750" indent="-285750" algn="ctr">
              <a:buFont typeface="Arial" panose="020B0604020202020204" pitchFamily="34" charset="0"/>
              <a:buChar char="•"/>
            </a:pPr>
            <a:r>
              <a:rPr lang="en-GB" dirty="0" smtClean="0"/>
              <a:t>Sports</a:t>
            </a:r>
          </a:p>
          <a:p>
            <a:pPr marL="285750" indent="-285750" algn="ctr">
              <a:buFont typeface="Arial" panose="020B0604020202020204" pitchFamily="34" charset="0"/>
              <a:buChar char="•"/>
            </a:pPr>
            <a:r>
              <a:rPr lang="en-GB" dirty="0" smtClean="0"/>
              <a:t>Arts</a:t>
            </a:r>
          </a:p>
          <a:p>
            <a:pPr marL="285750" indent="-285750" algn="ctr">
              <a:buFont typeface="Arial" panose="020B0604020202020204" pitchFamily="34" charset="0"/>
              <a:buChar char="•"/>
            </a:pPr>
            <a:r>
              <a:rPr lang="en-GB" dirty="0" smtClean="0"/>
              <a:t>Gaming</a:t>
            </a:r>
          </a:p>
          <a:p>
            <a:pPr marL="285750" indent="-285750" algn="ctr">
              <a:buFont typeface="Arial" panose="020B0604020202020204" pitchFamily="34" charset="0"/>
              <a:buChar char="•"/>
            </a:pPr>
            <a:r>
              <a:rPr lang="en-GB" dirty="0" smtClean="0"/>
              <a:t>Travelling</a:t>
            </a:r>
          </a:p>
          <a:p>
            <a:pPr marL="285750" indent="-285750" algn="ctr">
              <a:buFont typeface="Arial" panose="020B0604020202020204" pitchFamily="34" charset="0"/>
              <a:buChar char="•"/>
            </a:pPr>
            <a:r>
              <a:rPr lang="en-GB" dirty="0" smtClean="0"/>
              <a:t>Collecting</a:t>
            </a:r>
          </a:p>
          <a:p>
            <a:pPr marL="285750" indent="-285750" algn="ctr">
              <a:buFont typeface="Arial" panose="020B0604020202020204" pitchFamily="34" charset="0"/>
              <a:buChar char="•"/>
            </a:pPr>
            <a:r>
              <a:rPr lang="en-GB" dirty="0" smtClean="0"/>
              <a:t>Volunteering</a:t>
            </a:r>
          </a:p>
          <a:p>
            <a:pPr marL="285750" indent="-285750" algn="ctr">
              <a:buFont typeface="Arial" panose="020B0604020202020204" pitchFamily="34" charset="0"/>
              <a:buChar char="•"/>
            </a:pPr>
            <a:r>
              <a:rPr lang="en-GB" dirty="0" smtClean="0"/>
              <a:t>Blogging/Media</a:t>
            </a:r>
          </a:p>
          <a:p>
            <a:pPr marL="285750" indent="-285750" algn="ctr">
              <a:buFont typeface="Arial" panose="020B0604020202020204" pitchFamily="34" charset="0"/>
              <a:buChar char="•"/>
            </a:pPr>
            <a:r>
              <a:rPr lang="en-GB" dirty="0" smtClean="0"/>
              <a:t>Music</a:t>
            </a:r>
          </a:p>
          <a:p>
            <a:pPr marL="285750" indent="-285750" algn="ctr">
              <a:buFont typeface="Arial" panose="020B0604020202020204" pitchFamily="34" charset="0"/>
              <a:buChar char="•"/>
            </a:pPr>
            <a:r>
              <a:rPr lang="en-GB" dirty="0" smtClean="0"/>
              <a:t>Cooking</a:t>
            </a:r>
          </a:p>
          <a:p>
            <a:pPr marL="285750" indent="-285750" algn="ctr">
              <a:buFont typeface="Arial" panose="020B0604020202020204" pitchFamily="34" charset="0"/>
              <a:buChar char="•"/>
            </a:pPr>
            <a:r>
              <a:rPr lang="en-GB" dirty="0" smtClean="0"/>
              <a:t>Reading</a:t>
            </a:r>
          </a:p>
          <a:p>
            <a:pPr marL="285750" indent="-285750" algn="ctr">
              <a:buFont typeface="Arial" panose="020B0604020202020204" pitchFamily="34" charset="0"/>
              <a:buChar char="•"/>
            </a:pPr>
            <a:r>
              <a:rPr lang="en-GB" dirty="0" smtClean="0"/>
              <a:t>Gardening</a:t>
            </a:r>
          </a:p>
          <a:p>
            <a:pPr algn="ctr"/>
            <a:endParaRPr lang="en-GB" dirty="0"/>
          </a:p>
        </p:txBody>
      </p:sp>
      <p:sp>
        <p:nvSpPr>
          <p:cNvPr id="6" name="TextBox 5">
            <a:extLst>
              <a:ext uri="{FF2B5EF4-FFF2-40B4-BE49-F238E27FC236}">
                <a16:creationId xmlns="" xmlns:a16="http://schemas.microsoft.com/office/drawing/2014/main" id="{53B7B010-2BCB-CF42-A555-DC3B463137B3}"/>
              </a:ext>
            </a:extLst>
          </p:cNvPr>
          <p:cNvSpPr txBox="1"/>
          <p:nvPr/>
        </p:nvSpPr>
        <p:spPr>
          <a:xfrm>
            <a:off x="501681" y="339551"/>
            <a:ext cx="5779376" cy="646331"/>
          </a:xfrm>
          <a:prstGeom prst="rect">
            <a:avLst/>
          </a:prstGeom>
          <a:solidFill>
            <a:srgbClr val="1F7AC0"/>
          </a:solidFill>
        </p:spPr>
        <p:txBody>
          <a:bodyPr wrap="square" rtlCol="0">
            <a:spAutoFit/>
          </a:bodyPr>
          <a:lstStyle/>
          <a:p>
            <a:r>
              <a:rPr lang="en-GB" sz="3600" b="1" dirty="0" smtClean="0">
                <a:solidFill>
                  <a:schemeClr val="bg1"/>
                </a:solidFill>
              </a:rPr>
              <a:t>WHAT IS YOUR PASSION?</a:t>
            </a:r>
          </a:p>
        </p:txBody>
      </p:sp>
    </p:spTree>
    <p:extLst>
      <p:ext uri="{BB962C8B-B14F-4D97-AF65-F5344CB8AC3E}">
        <p14:creationId xmlns:p14="http://schemas.microsoft.com/office/powerpoint/2010/main" val="3243798154"/>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1510186"/>
            <a:ext cx="10030854" cy="4031873"/>
          </a:xfrm>
          <a:prstGeom prst="rect">
            <a:avLst/>
          </a:prstGeom>
        </p:spPr>
        <p:txBody>
          <a:bodyPr wrap="square">
            <a:spAutoFit/>
          </a:bodyPr>
          <a:lstStyle/>
          <a:p>
            <a:pPr marL="633413" indent="-633413">
              <a:buBlip>
                <a:blip r:embed="rId3"/>
              </a:buBlip>
            </a:pPr>
            <a:r>
              <a:rPr lang="en-GB" sz="3200" dirty="0" smtClean="0">
                <a:solidFill>
                  <a:srgbClr val="162D56"/>
                </a:solidFill>
              </a:rPr>
              <a:t>What careers/ jobs interested you and why? </a:t>
            </a:r>
          </a:p>
          <a:p>
            <a:pPr marL="633413" indent="-633413">
              <a:buBlip>
                <a:blip r:embed="rId3"/>
              </a:buBlip>
            </a:pPr>
            <a:endParaRPr lang="en-GB" sz="3200" dirty="0">
              <a:solidFill>
                <a:srgbClr val="162D56"/>
              </a:solidFill>
            </a:endParaRPr>
          </a:p>
          <a:p>
            <a:pPr marL="633413" indent="-633413">
              <a:buBlip>
                <a:blip r:embed="rId3"/>
              </a:buBlip>
            </a:pPr>
            <a:r>
              <a:rPr lang="en-GB" sz="3200" dirty="0" smtClean="0">
                <a:solidFill>
                  <a:srgbClr val="162D56"/>
                </a:solidFill>
              </a:rPr>
              <a:t>What type of learner were you?</a:t>
            </a:r>
          </a:p>
          <a:p>
            <a:pPr marL="633413" indent="-633413">
              <a:buBlip>
                <a:blip r:embed="rId3"/>
              </a:buBlip>
            </a:pPr>
            <a:endParaRPr lang="en-GB" sz="3200" dirty="0">
              <a:solidFill>
                <a:srgbClr val="162D56"/>
              </a:solidFill>
            </a:endParaRPr>
          </a:p>
          <a:p>
            <a:pPr marL="633413" indent="-633413">
              <a:buBlip>
                <a:blip r:embed="rId3"/>
              </a:buBlip>
            </a:pPr>
            <a:r>
              <a:rPr lang="en-GB" sz="3200" dirty="0" smtClean="0">
                <a:solidFill>
                  <a:srgbClr val="162D56"/>
                </a:solidFill>
              </a:rPr>
              <a:t>Can you remember any of the benefits of higher education?</a:t>
            </a:r>
          </a:p>
          <a:p>
            <a:pPr marL="633413" indent="-633413">
              <a:buBlip>
                <a:blip r:embed="rId3"/>
              </a:buBlip>
            </a:pPr>
            <a:endParaRPr lang="en-GB" sz="3200" dirty="0">
              <a:solidFill>
                <a:srgbClr val="162D56"/>
              </a:solidFill>
            </a:endParaRPr>
          </a:p>
          <a:p>
            <a:pPr marL="633413" indent="-633413">
              <a:buBlip>
                <a:blip r:embed="rId3"/>
              </a:buBlip>
            </a:pPr>
            <a:r>
              <a:rPr lang="en-GB" sz="3200" dirty="0" smtClean="0">
                <a:solidFill>
                  <a:srgbClr val="162D56"/>
                </a:solidFill>
              </a:rPr>
              <a:t>Name 2 of your transferable skills </a:t>
            </a:r>
            <a:endParaRPr lang="en-GB" sz="3200" dirty="0">
              <a:solidFill>
                <a:srgbClr val="162D56"/>
              </a:solidFill>
            </a:endParaRPr>
          </a:p>
        </p:txBody>
      </p:sp>
      <p:sp>
        <p:nvSpPr>
          <p:cNvPr id="5" name="TextBox 4">
            <a:extLst>
              <a:ext uri="{FF2B5EF4-FFF2-40B4-BE49-F238E27FC236}">
                <a16:creationId xmlns="" xmlns:a16="http://schemas.microsoft.com/office/drawing/2014/main" id="{53B7B010-2BCB-CF42-A555-DC3B463137B3}"/>
              </a:ext>
            </a:extLst>
          </p:cNvPr>
          <p:cNvSpPr txBox="1"/>
          <p:nvPr/>
        </p:nvSpPr>
        <p:spPr>
          <a:xfrm>
            <a:off x="501680" y="339551"/>
            <a:ext cx="2337213" cy="646331"/>
          </a:xfrm>
          <a:prstGeom prst="rect">
            <a:avLst/>
          </a:prstGeom>
          <a:solidFill>
            <a:srgbClr val="1D7CC7"/>
          </a:solidFill>
        </p:spPr>
        <p:txBody>
          <a:bodyPr wrap="square" rtlCol="0">
            <a:spAutoFit/>
          </a:bodyPr>
          <a:lstStyle/>
          <a:p>
            <a:r>
              <a:rPr lang="en-GB" sz="3600" b="1" dirty="0" smtClean="0">
                <a:solidFill>
                  <a:schemeClr val="bg1"/>
                </a:solidFill>
              </a:rPr>
              <a:t>CHECK IN</a:t>
            </a:r>
          </a:p>
        </p:txBody>
      </p:sp>
    </p:spTree>
    <p:extLst>
      <p:ext uri="{BB962C8B-B14F-4D97-AF65-F5344CB8AC3E}">
        <p14:creationId xmlns:p14="http://schemas.microsoft.com/office/powerpoint/2010/main" val="1205035523"/>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4290" y="4724064"/>
            <a:ext cx="5420853" cy="1475404"/>
          </a:xfrm>
          <a:prstGeom prst="rect">
            <a:avLst/>
          </a:prstGeom>
        </p:spPr>
        <p:txBody>
          <a:bodyPr wrap="square">
            <a:spAutoFit/>
          </a:bodyPr>
          <a:lstStyle/>
          <a:p>
            <a:pPr algn="ctr">
              <a:lnSpc>
                <a:spcPct val="107000"/>
              </a:lnSpc>
              <a:spcAft>
                <a:spcPts val="800"/>
              </a:spcAft>
            </a:pPr>
            <a:r>
              <a:rPr lang="en-US" sz="2800" dirty="0">
                <a:solidFill>
                  <a:srgbClr val="0070C0"/>
                </a:solidFill>
                <a:latin typeface="+mj-lt"/>
                <a:ea typeface="Calibri" panose="020F0502020204030204" pitchFamily="34" charset="0"/>
                <a:cs typeface="Times New Roman" panose="02020603050405020304" pitchFamily="18" charset="0"/>
              </a:rPr>
              <a:t>Education is a gift from society, and empowers us to give back, to give service.</a:t>
            </a:r>
            <a:endParaRPr lang="en-GB" sz="2800" dirty="0">
              <a:solidFill>
                <a:srgbClr val="0070C0"/>
              </a:solidFill>
              <a:latin typeface="+mj-lt"/>
              <a:ea typeface="Calibri" panose="020F0502020204030204" pitchFamily="34" charset="0"/>
              <a:cs typeface="Times New Roman" panose="02020603050405020304" pitchFamily="18"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l="23796" r="23344"/>
          <a:stretch/>
        </p:blipFill>
        <p:spPr bwMode="auto">
          <a:xfrm>
            <a:off x="6260124" y="1146466"/>
            <a:ext cx="2485020" cy="3326164"/>
          </a:xfrm>
          <a:prstGeom prst="rect">
            <a:avLst/>
          </a:prstGeom>
          <a:noFill/>
          <a:ln>
            <a:noFill/>
          </a:ln>
          <a:extLst>
            <a:ext uri="{53640926-AAD7-44D8-BBD7-CCE9431645EC}">
              <a14:shadowObscured xmlns:a14="http://schemas.microsoft.com/office/drawing/2010/main"/>
            </a:ext>
          </a:extLst>
        </p:spPr>
      </p:pic>
      <p:grpSp>
        <p:nvGrpSpPr>
          <p:cNvPr id="6" name="Group 5"/>
          <p:cNvGrpSpPr/>
          <p:nvPr/>
        </p:nvGrpSpPr>
        <p:grpSpPr>
          <a:xfrm>
            <a:off x="3324291" y="1146466"/>
            <a:ext cx="2485020" cy="3358276"/>
            <a:chOff x="847136" y="686005"/>
            <a:chExt cx="1307399" cy="1679759"/>
          </a:xfrm>
        </p:grpSpPr>
        <p:pic>
          <p:nvPicPr>
            <p:cNvPr id="7" name="Picture 6" descr="Stormzy interview 2019: 'I've always had a sense of duty in my ..."/>
            <p:cNvPicPr/>
            <p:nvPr/>
          </p:nvPicPr>
          <p:blipFill rotWithShape="1">
            <a:blip r:embed="rId4" cstate="print">
              <a:extLst>
                <a:ext uri="{28A0092B-C50C-407E-A947-70E740481C1C}">
                  <a14:useLocalDpi xmlns:a14="http://schemas.microsoft.com/office/drawing/2010/main" val="0"/>
                </a:ext>
              </a:extLst>
            </a:blip>
            <a:srcRect l="-628" t="8368"/>
            <a:stretch/>
          </p:blipFill>
          <p:spPr bwMode="auto">
            <a:xfrm>
              <a:off x="932795" y="696984"/>
              <a:ext cx="1221740" cy="1668780"/>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962291" y="696984"/>
              <a:ext cx="237244" cy="227248"/>
            </a:xfrm>
            <a:prstGeom prst="rect">
              <a:avLst/>
            </a:prstGeom>
            <a:solidFill>
              <a:srgbClr val="EFE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47136" y="686005"/>
              <a:ext cx="106885" cy="1676400"/>
            </a:xfrm>
            <a:prstGeom prst="rect">
              <a:avLst/>
            </a:prstGeom>
            <a:solidFill>
              <a:srgbClr val="EFE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2" descr="Mail GIF - Find &amp; Share on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95955" y="3488430"/>
            <a:ext cx="2527634" cy="14217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Stormzy GIFs - Get the best GIF on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1678" y="3488429"/>
            <a:ext cx="2371799" cy="14217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53B7B010-2BCB-CF42-A555-DC3B463137B3}"/>
              </a:ext>
            </a:extLst>
          </p:cNvPr>
          <p:cNvSpPr txBox="1"/>
          <p:nvPr/>
        </p:nvSpPr>
        <p:spPr>
          <a:xfrm>
            <a:off x="501681" y="339551"/>
            <a:ext cx="2822610" cy="646331"/>
          </a:xfrm>
          <a:prstGeom prst="rect">
            <a:avLst/>
          </a:prstGeom>
          <a:solidFill>
            <a:srgbClr val="1F7AC0"/>
          </a:solidFill>
        </p:spPr>
        <p:txBody>
          <a:bodyPr wrap="square" rtlCol="0">
            <a:spAutoFit/>
          </a:bodyPr>
          <a:lstStyle/>
          <a:p>
            <a:r>
              <a:rPr lang="en-GB" sz="3600" b="1" dirty="0" smtClean="0">
                <a:solidFill>
                  <a:schemeClr val="bg1"/>
                </a:solidFill>
              </a:rPr>
              <a:t>GUESS WHO</a:t>
            </a:r>
          </a:p>
        </p:txBody>
      </p:sp>
    </p:spTree>
    <p:extLst>
      <p:ext uri="{BB962C8B-B14F-4D97-AF65-F5344CB8AC3E}">
        <p14:creationId xmlns:p14="http://schemas.microsoft.com/office/powerpoint/2010/main" val="1782497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999" y="2528450"/>
            <a:ext cx="4168588" cy="3046988"/>
          </a:xfrm>
          <a:prstGeom prst="rect">
            <a:avLst/>
          </a:prstGeom>
        </p:spPr>
        <p:txBody>
          <a:bodyPr wrap="square">
            <a:spAutoFit/>
          </a:bodyPr>
          <a:lstStyle/>
          <a:p>
            <a:pPr algn="ctr"/>
            <a:r>
              <a:rPr lang="en-GB" sz="2200" b="1" dirty="0" smtClean="0">
                <a:solidFill>
                  <a:srgbClr val="162D56"/>
                </a:solidFill>
                <a:latin typeface="+mj-lt"/>
                <a:ea typeface="Roboto" panose="02000000000000000000" pitchFamily="2" charset="0"/>
                <a:cs typeface="Roboto" panose="02000000000000000000" pitchFamily="2" charset="0"/>
              </a:rPr>
              <a:t>‘The </a:t>
            </a:r>
            <a:r>
              <a:rPr lang="en-GB" sz="2200" b="1" dirty="0" err="1" smtClean="0">
                <a:solidFill>
                  <a:srgbClr val="162D56"/>
                </a:solidFill>
                <a:latin typeface="+mj-lt"/>
                <a:ea typeface="Roboto" panose="02000000000000000000" pitchFamily="2" charset="0"/>
                <a:cs typeface="Roboto" panose="02000000000000000000" pitchFamily="2" charset="0"/>
              </a:rPr>
              <a:t>Stormzy</a:t>
            </a:r>
            <a:r>
              <a:rPr lang="en-GB" sz="2200" b="1" dirty="0" smtClean="0">
                <a:solidFill>
                  <a:srgbClr val="162D56"/>
                </a:solidFill>
                <a:latin typeface="+mj-lt"/>
                <a:ea typeface="Roboto" panose="02000000000000000000" pitchFamily="2" charset="0"/>
                <a:cs typeface="Roboto" panose="02000000000000000000" pitchFamily="2" charset="0"/>
              </a:rPr>
              <a:t> Scholarship’ </a:t>
            </a:r>
            <a:r>
              <a:rPr lang="en-GB" sz="2200" b="1" dirty="0">
                <a:solidFill>
                  <a:srgbClr val="162D56"/>
                </a:solidFill>
                <a:latin typeface="+mj-lt"/>
                <a:ea typeface="Roboto" panose="02000000000000000000" pitchFamily="2" charset="0"/>
                <a:cs typeface="Roboto" panose="02000000000000000000" pitchFamily="2" charset="0"/>
              </a:rPr>
              <a:t>S</a:t>
            </a:r>
            <a:r>
              <a:rPr lang="en-GB" sz="2200" b="1" dirty="0" smtClean="0">
                <a:solidFill>
                  <a:srgbClr val="162D56"/>
                </a:solidFill>
                <a:latin typeface="+mj-lt"/>
                <a:ea typeface="Roboto" panose="02000000000000000000" pitchFamily="2" charset="0"/>
                <a:cs typeface="Roboto" panose="02000000000000000000" pitchFamily="2" charset="0"/>
              </a:rPr>
              <a:t>tudentship (2018) </a:t>
            </a:r>
          </a:p>
          <a:p>
            <a:pPr algn="ctr"/>
            <a:endParaRPr lang="en-GB" sz="2200" dirty="0">
              <a:solidFill>
                <a:srgbClr val="162D56"/>
              </a:solidFill>
              <a:latin typeface="+mj-lt"/>
              <a:ea typeface="Roboto" panose="02000000000000000000" pitchFamily="2" charset="0"/>
              <a:cs typeface="Roboto" panose="02000000000000000000" pitchFamily="2" charset="0"/>
            </a:endParaRPr>
          </a:p>
          <a:p>
            <a:pPr algn="ctr"/>
            <a:r>
              <a:rPr lang="en-GB" sz="2200" dirty="0">
                <a:solidFill>
                  <a:srgbClr val="162D56"/>
                </a:solidFill>
                <a:latin typeface="+mj-lt"/>
                <a:ea typeface="Roboto" panose="02000000000000000000" pitchFamily="2" charset="0"/>
                <a:cs typeface="Roboto" panose="02000000000000000000" pitchFamily="2" charset="0"/>
              </a:rPr>
              <a:t>A</a:t>
            </a:r>
            <a:r>
              <a:rPr lang="en-GB" sz="2200" dirty="0" smtClean="0">
                <a:solidFill>
                  <a:srgbClr val="162D56"/>
                </a:solidFill>
                <a:latin typeface="+mj-lt"/>
                <a:ea typeface="Roboto" panose="02000000000000000000" pitchFamily="2" charset="0"/>
                <a:cs typeface="Roboto" panose="02000000000000000000" pitchFamily="2" charset="0"/>
              </a:rPr>
              <a:t> scheme for University of Cambridge students, which will see British black students provided with financial support during their degree courses. </a:t>
            </a:r>
          </a:p>
          <a:p>
            <a:pPr algn="ctr"/>
            <a:endParaRPr lang="en-GB" sz="1600" dirty="0" smtClean="0">
              <a:latin typeface="+mj-lt"/>
              <a:ea typeface="Roboto" panose="02000000000000000000" pitchFamily="2" charset="0"/>
              <a:cs typeface="Roboto" panose="02000000000000000000" pitchFamily="2" charset="0"/>
            </a:endParaRPr>
          </a:p>
        </p:txBody>
      </p:sp>
      <p:pic>
        <p:nvPicPr>
          <p:cNvPr id="3" name="Picture 2"/>
          <p:cNvPicPr>
            <a:picLocks noChangeAspect="1"/>
          </p:cNvPicPr>
          <p:nvPr/>
        </p:nvPicPr>
        <p:blipFill>
          <a:blip r:embed="rId3"/>
          <a:stretch>
            <a:fillRect/>
          </a:stretch>
        </p:blipFill>
        <p:spPr>
          <a:xfrm>
            <a:off x="321830" y="213105"/>
            <a:ext cx="4164757" cy="2065057"/>
          </a:xfrm>
          <a:prstGeom prst="rect">
            <a:avLst/>
          </a:prstGeom>
        </p:spPr>
      </p:pic>
      <p:pic>
        <p:nvPicPr>
          <p:cNvPr id="4" name="Picture 3"/>
          <p:cNvPicPr>
            <a:picLocks noChangeAspect="1"/>
          </p:cNvPicPr>
          <p:nvPr/>
        </p:nvPicPr>
        <p:blipFill>
          <a:blip r:embed="rId4"/>
          <a:stretch>
            <a:fillRect/>
          </a:stretch>
        </p:blipFill>
        <p:spPr>
          <a:xfrm>
            <a:off x="4743101" y="206477"/>
            <a:ext cx="3855776" cy="2071685"/>
          </a:xfrm>
          <a:prstGeom prst="rect">
            <a:avLst/>
          </a:prstGeom>
        </p:spPr>
      </p:pic>
      <p:sp>
        <p:nvSpPr>
          <p:cNvPr id="5" name="Rectangle 4"/>
          <p:cNvSpPr/>
          <p:nvPr/>
        </p:nvSpPr>
        <p:spPr>
          <a:xfrm>
            <a:off x="4672761" y="2528450"/>
            <a:ext cx="4032738" cy="3754874"/>
          </a:xfrm>
          <a:prstGeom prst="rect">
            <a:avLst/>
          </a:prstGeom>
        </p:spPr>
        <p:txBody>
          <a:bodyPr wrap="square">
            <a:spAutoFit/>
          </a:bodyPr>
          <a:lstStyle/>
          <a:p>
            <a:pPr algn="ctr"/>
            <a:r>
              <a:rPr lang="en-GB" sz="2200" b="1" dirty="0">
                <a:solidFill>
                  <a:srgbClr val="162D56"/>
                </a:solidFill>
                <a:latin typeface="+mj-lt"/>
                <a:ea typeface="Roboto" panose="02000000000000000000" pitchFamily="2" charset="0"/>
                <a:cs typeface="Roboto" panose="02000000000000000000" pitchFamily="2" charset="0"/>
              </a:rPr>
              <a:t>The Anne Rowling Regenerative Neurology </a:t>
            </a:r>
            <a:r>
              <a:rPr lang="en-GB" sz="2200" b="1" dirty="0" smtClean="0">
                <a:solidFill>
                  <a:srgbClr val="162D56"/>
                </a:solidFill>
                <a:latin typeface="+mj-lt"/>
                <a:ea typeface="Roboto" panose="02000000000000000000" pitchFamily="2" charset="0"/>
                <a:cs typeface="Roboto" panose="02000000000000000000" pitchFamily="2" charset="0"/>
              </a:rPr>
              <a:t>Clinic</a:t>
            </a:r>
          </a:p>
          <a:p>
            <a:pPr algn="ctr"/>
            <a:endParaRPr lang="en-GB" sz="2200" dirty="0">
              <a:solidFill>
                <a:srgbClr val="162D56"/>
              </a:solidFill>
              <a:latin typeface="+mj-lt"/>
              <a:ea typeface="Roboto" panose="02000000000000000000" pitchFamily="2" charset="0"/>
              <a:cs typeface="Roboto" panose="02000000000000000000" pitchFamily="2" charset="0"/>
            </a:endParaRPr>
          </a:p>
          <a:p>
            <a:pPr algn="ctr"/>
            <a:r>
              <a:rPr lang="en-GB" sz="2200" dirty="0" smtClean="0">
                <a:solidFill>
                  <a:srgbClr val="162D56"/>
                </a:solidFill>
                <a:latin typeface="+mj-lt"/>
                <a:ea typeface="Roboto" panose="02000000000000000000" pitchFamily="2" charset="0"/>
                <a:cs typeface="Roboto" panose="02000000000000000000" pitchFamily="2" charset="0"/>
              </a:rPr>
              <a:t>JK </a:t>
            </a:r>
            <a:r>
              <a:rPr lang="en-GB" sz="2200" b="0" i="0" dirty="0" smtClean="0">
                <a:solidFill>
                  <a:srgbClr val="162D56"/>
                </a:solidFill>
                <a:effectLst/>
                <a:latin typeface="+mj-lt"/>
                <a:ea typeface="Roboto" panose="02000000000000000000" pitchFamily="2" charset="0"/>
                <a:cs typeface="Roboto" panose="02000000000000000000" pitchFamily="2" charset="0"/>
              </a:rPr>
              <a:t>Rowling has donated £15.3 million to support more research into conditions such as MS, motor neurone disease, Parkinson’s and dementia at a medical research facility she helped to set up. </a:t>
            </a:r>
          </a:p>
          <a:p>
            <a:pPr algn="ctr"/>
            <a:endParaRPr lang="en-GB" dirty="0">
              <a:solidFill>
                <a:srgbClr val="162D56"/>
              </a:solidFill>
              <a:latin typeface="+mj-lt"/>
              <a:ea typeface="Roboto" panose="02000000000000000000" pitchFamily="2" charset="0"/>
              <a:cs typeface="Roboto" panose="02000000000000000000" pitchFamily="2" charset="0"/>
            </a:endParaRPr>
          </a:p>
        </p:txBody>
      </p:sp>
      <p:sp>
        <p:nvSpPr>
          <p:cNvPr id="6" name="TextBox 5"/>
          <p:cNvSpPr txBox="1"/>
          <p:nvPr/>
        </p:nvSpPr>
        <p:spPr>
          <a:xfrm>
            <a:off x="9018675" y="1431453"/>
            <a:ext cx="2757365" cy="4031873"/>
          </a:xfrm>
          <a:prstGeom prst="rect">
            <a:avLst/>
          </a:prstGeom>
          <a:solidFill>
            <a:schemeClr val="bg1"/>
          </a:solidFill>
        </p:spPr>
        <p:txBody>
          <a:bodyPr wrap="square" rtlCol="0">
            <a:spAutoFit/>
          </a:bodyPr>
          <a:lstStyle/>
          <a:p>
            <a:pPr algn="ctr"/>
            <a:r>
              <a:rPr lang="en-GB" sz="3200" dirty="0" smtClean="0">
                <a:solidFill>
                  <a:srgbClr val="0070C0"/>
                </a:solidFill>
                <a:latin typeface="+mj-lt"/>
              </a:rPr>
              <a:t>They both found that it was their duty to give back, as education can be the vehicle to success.</a:t>
            </a:r>
            <a:endParaRPr lang="en-GB" sz="3200" dirty="0">
              <a:solidFill>
                <a:srgbClr val="0070C0"/>
              </a:solidFill>
              <a:latin typeface="+mj-lt"/>
            </a:endParaRPr>
          </a:p>
        </p:txBody>
      </p:sp>
    </p:spTree>
    <p:extLst>
      <p:ext uri="{BB962C8B-B14F-4D97-AF65-F5344CB8AC3E}">
        <p14:creationId xmlns:p14="http://schemas.microsoft.com/office/powerpoint/2010/main" val="17683818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5qxc7nw5zE"/>
          <p:cNvPicPr>
            <a:picLocks noRot="1" noChangeAspect="1"/>
          </p:cNvPicPr>
          <p:nvPr>
            <a:videoFile r:link="rId1"/>
          </p:nvPr>
        </p:nvPicPr>
        <p:blipFill>
          <a:blip r:embed="rId4"/>
          <a:stretch>
            <a:fillRect/>
          </a:stretch>
        </p:blipFill>
        <p:spPr>
          <a:xfrm>
            <a:off x="501680" y="1311993"/>
            <a:ext cx="8546582" cy="4807453"/>
          </a:xfrm>
          <a:prstGeom prst="rect">
            <a:avLst/>
          </a:prstGeom>
        </p:spPr>
      </p:pic>
      <p:sp>
        <p:nvSpPr>
          <p:cNvPr id="5" name="TextBox 4">
            <a:extLst>
              <a:ext uri="{FF2B5EF4-FFF2-40B4-BE49-F238E27FC236}">
                <a16:creationId xmlns="" xmlns:a16="http://schemas.microsoft.com/office/drawing/2014/main" id="{53B7B010-2BCB-CF42-A555-DC3B463137B3}"/>
              </a:ext>
            </a:extLst>
          </p:cNvPr>
          <p:cNvSpPr txBox="1"/>
          <p:nvPr/>
        </p:nvSpPr>
        <p:spPr>
          <a:xfrm>
            <a:off x="501681" y="339551"/>
            <a:ext cx="6410748" cy="646331"/>
          </a:xfrm>
          <a:prstGeom prst="rect">
            <a:avLst/>
          </a:prstGeom>
          <a:solidFill>
            <a:srgbClr val="162D56"/>
          </a:solidFill>
        </p:spPr>
        <p:txBody>
          <a:bodyPr wrap="square" rtlCol="0">
            <a:spAutoFit/>
          </a:bodyPr>
          <a:lstStyle/>
          <a:p>
            <a:r>
              <a:rPr lang="en-GB" sz="3600" b="1" dirty="0" smtClean="0">
                <a:solidFill>
                  <a:schemeClr val="bg1"/>
                </a:solidFill>
              </a:rPr>
              <a:t>THE COST OF OPPORTUNITY</a:t>
            </a:r>
          </a:p>
        </p:txBody>
      </p:sp>
    </p:spTree>
    <p:extLst>
      <p:ext uri="{BB962C8B-B14F-4D97-AF65-F5344CB8AC3E}">
        <p14:creationId xmlns:p14="http://schemas.microsoft.com/office/powerpoint/2010/main" val="3530079136"/>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5qxc7nw5zE"/>
          <p:cNvPicPr>
            <a:picLocks noRot="1" noChangeAspect="1"/>
          </p:cNvPicPr>
          <p:nvPr>
            <a:videoFile r:link="rId1"/>
          </p:nvPr>
        </p:nvPicPr>
        <p:blipFill>
          <a:blip r:embed="rId4"/>
          <a:stretch>
            <a:fillRect/>
          </a:stretch>
        </p:blipFill>
        <p:spPr>
          <a:xfrm>
            <a:off x="0" y="0"/>
            <a:ext cx="12192000" cy="6858001"/>
          </a:xfrm>
          <a:prstGeom prst="rect">
            <a:avLst/>
          </a:prstGeom>
        </p:spPr>
      </p:pic>
    </p:spTree>
    <p:extLst>
      <p:ext uri="{BB962C8B-B14F-4D97-AF65-F5344CB8AC3E}">
        <p14:creationId xmlns:p14="http://schemas.microsoft.com/office/powerpoint/2010/main" val="1824916056"/>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679" y="1544281"/>
            <a:ext cx="10732378" cy="3539430"/>
          </a:xfrm>
          <a:prstGeom prst="rect">
            <a:avLst/>
          </a:prstGeom>
          <a:noFill/>
        </p:spPr>
        <p:txBody>
          <a:bodyPr wrap="square" rtlCol="0">
            <a:spAutoFit/>
          </a:bodyPr>
          <a:lstStyle/>
          <a:p>
            <a:r>
              <a:rPr lang="en-GB" sz="3200" dirty="0" smtClean="0">
                <a:solidFill>
                  <a:srgbClr val="162D56"/>
                </a:solidFill>
              </a:rPr>
              <a:t>Whenever a choice is made, something is given up…</a:t>
            </a:r>
          </a:p>
          <a:p>
            <a:endParaRPr lang="en-GB" sz="3200" dirty="0" smtClean="0">
              <a:solidFill>
                <a:srgbClr val="162D56"/>
              </a:solidFill>
            </a:endParaRPr>
          </a:p>
          <a:p>
            <a:r>
              <a:rPr lang="en-GB" sz="3200" dirty="0" smtClean="0">
                <a:solidFill>
                  <a:srgbClr val="162D56"/>
                </a:solidFill>
              </a:rPr>
              <a:t>The opportunity cost of a choice is the value of the </a:t>
            </a:r>
            <a:r>
              <a:rPr lang="en-GB" sz="3200" b="1" dirty="0" smtClean="0">
                <a:solidFill>
                  <a:srgbClr val="162D56"/>
                </a:solidFill>
              </a:rPr>
              <a:t>best</a:t>
            </a:r>
            <a:r>
              <a:rPr lang="en-GB" sz="3200" dirty="0" smtClean="0">
                <a:solidFill>
                  <a:srgbClr val="162D56"/>
                </a:solidFill>
              </a:rPr>
              <a:t> alternative </a:t>
            </a:r>
            <a:r>
              <a:rPr lang="en-GB" sz="3200" b="1" dirty="0" smtClean="0">
                <a:solidFill>
                  <a:srgbClr val="162D56"/>
                </a:solidFill>
              </a:rPr>
              <a:t>given up.</a:t>
            </a:r>
          </a:p>
          <a:p>
            <a:endParaRPr lang="en-GB" sz="3200" b="1" dirty="0"/>
          </a:p>
          <a:p>
            <a:r>
              <a:rPr lang="en-GB" sz="3200" b="1" dirty="0" smtClean="0">
                <a:solidFill>
                  <a:srgbClr val="0070C0"/>
                </a:solidFill>
              </a:rPr>
              <a:t>So for example, when your alarm goes off in the morning, what choices do you face?</a:t>
            </a:r>
            <a:endParaRPr lang="en-GB" sz="3200" dirty="0"/>
          </a:p>
        </p:txBody>
      </p:sp>
      <p:sp>
        <p:nvSpPr>
          <p:cNvPr id="4" name="TextBox 3">
            <a:extLst>
              <a:ext uri="{FF2B5EF4-FFF2-40B4-BE49-F238E27FC236}">
                <a16:creationId xmlns="" xmlns:a16="http://schemas.microsoft.com/office/drawing/2014/main" id="{53B7B010-2BCB-CF42-A555-DC3B463137B3}"/>
              </a:ext>
            </a:extLst>
          </p:cNvPr>
          <p:cNvSpPr txBox="1"/>
          <p:nvPr/>
        </p:nvSpPr>
        <p:spPr>
          <a:xfrm>
            <a:off x="501681" y="339551"/>
            <a:ext cx="5028262" cy="646331"/>
          </a:xfrm>
          <a:prstGeom prst="rect">
            <a:avLst/>
          </a:prstGeom>
          <a:solidFill>
            <a:srgbClr val="162D56"/>
          </a:solidFill>
        </p:spPr>
        <p:txBody>
          <a:bodyPr wrap="square" rtlCol="0">
            <a:spAutoFit/>
          </a:bodyPr>
          <a:lstStyle/>
          <a:p>
            <a:r>
              <a:rPr lang="en-GB" sz="3600" b="1" dirty="0" smtClean="0">
                <a:solidFill>
                  <a:schemeClr val="bg1"/>
                </a:solidFill>
              </a:rPr>
              <a:t>NOW IT’S YOUR TURN!</a:t>
            </a:r>
          </a:p>
        </p:txBody>
      </p:sp>
    </p:spTree>
    <p:extLst>
      <p:ext uri="{BB962C8B-B14F-4D97-AF65-F5344CB8AC3E}">
        <p14:creationId xmlns:p14="http://schemas.microsoft.com/office/powerpoint/2010/main" val="270922758"/>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082" y="1481983"/>
            <a:ext cx="4005763" cy="3862596"/>
          </a:xfrm>
          <a:prstGeom prst="rect">
            <a:avLst/>
          </a:prstGeom>
          <a:noFill/>
        </p:spPr>
        <p:txBody>
          <a:bodyPr wrap="square" rtlCol="0">
            <a:spAutoFit/>
          </a:bodyPr>
          <a:lstStyle/>
          <a:p>
            <a:endParaRPr lang="en-GB" sz="3500" dirty="0">
              <a:solidFill>
                <a:srgbClr val="162D56"/>
              </a:solidFill>
            </a:endParaRPr>
          </a:p>
          <a:p>
            <a:pPr marL="742950" indent="-742950">
              <a:buAutoNum type="arabicParenR"/>
            </a:pPr>
            <a:r>
              <a:rPr lang="en-GB" sz="3500" dirty="0" smtClean="0">
                <a:solidFill>
                  <a:srgbClr val="162D56"/>
                </a:solidFill>
              </a:rPr>
              <a:t>Get up</a:t>
            </a:r>
          </a:p>
          <a:p>
            <a:pPr marL="742950" indent="-742950">
              <a:buAutoNum type="arabicParenR"/>
            </a:pPr>
            <a:endParaRPr lang="en-GB" sz="3500" dirty="0">
              <a:solidFill>
                <a:srgbClr val="162D56"/>
              </a:solidFill>
            </a:endParaRPr>
          </a:p>
          <a:p>
            <a:pPr marL="742950" indent="-742950">
              <a:buAutoNum type="arabicParenR"/>
            </a:pPr>
            <a:r>
              <a:rPr lang="en-GB" sz="3500" dirty="0" smtClean="0">
                <a:solidFill>
                  <a:srgbClr val="162D56"/>
                </a:solidFill>
              </a:rPr>
              <a:t>Snooze/ Go back to sleep</a:t>
            </a:r>
          </a:p>
          <a:p>
            <a:endParaRPr lang="en-GB" sz="3500" dirty="0">
              <a:solidFill>
                <a:srgbClr val="162D56"/>
              </a:solidFill>
            </a:endParaRPr>
          </a:p>
          <a:p>
            <a:endParaRPr lang="en-GB" sz="3500" dirty="0">
              <a:solidFill>
                <a:srgbClr val="162D56"/>
              </a:solidFill>
            </a:endParaRPr>
          </a:p>
        </p:txBody>
      </p:sp>
      <p:sp>
        <p:nvSpPr>
          <p:cNvPr id="6" name="TextBox 5">
            <a:extLst>
              <a:ext uri="{FF2B5EF4-FFF2-40B4-BE49-F238E27FC236}">
                <a16:creationId xmlns="" xmlns:a16="http://schemas.microsoft.com/office/drawing/2014/main" id="{53B7B010-2BCB-CF42-A555-DC3B463137B3}"/>
              </a:ext>
            </a:extLst>
          </p:cNvPr>
          <p:cNvSpPr txBox="1"/>
          <p:nvPr/>
        </p:nvSpPr>
        <p:spPr>
          <a:xfrm>
            <a:off x="501681" y="339551"/>
            <a:ext cx="4767005" cy="646331"/>
          </a:xfrm>
          <a:prstGeom prst="rect">
            <a:avLst/>
          </a:prstGeom>
          <a:solidFill>
            <a:srgbClr val="162D56"/>
          </a:solidFill>
        </p:spPr>
        <p:txBody>
          <a:bodyPr wrap="square" rtlCol="0">
            <a:spAutoFit/>
          </a:bodyPr>
          <a:lstStyle/>
          <a:p>
            <a:r>
              <a:rPr lang="en-GB" sz="3600" b="1" dirty="0" smtClean="0">
                <a:solidFill>
                  <a:schemeClr val="bg1"/>
                </a:solidFill>
              </a:rPr>
              <a:t>MAIN TWO CHOICES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9862">
            <a:off x="5023378" y="1588096"/>
            <a:ext cx="6214482" cy="3960638"/>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9363499"/>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4806" y="1916678"/>
            <a:ext cx="2987394" cy="38006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Do some revision at the weekend</a:t>
            </a:r>
          </a:p>
          <a:p>
            <a:pPr algn="ctr"/>
            <a:endParaRPr lang="en-GB" dirty="0"/>
          </a:p>
          <a:p>
            <a:pPr algn="ctr"/>
            <a:endParaRPr lang="en-GB" dirty="0" smtClean="0"/>
          </a:p>
          <a:p>
            <a:pPr algn="ctr"/>
            <a:r>
              <a:rPr lang="en-GB" sz="2400" b="1" dirty="0" smtClean="0"/>
              <a:t>Or</a:t>
            </a:r>
          </a:p>
          <a:p>
            <a:pPr algn="ctr"/>
            <a:endParaRPr lang="en-GB" dirty="0"/>
          </a:p>
          <a:p>
            <a:pPr algn="ctr"/>
            <a:endParaRPr lang="en-GB" dirty="0" smtClean="0"/>
          </a:p>
          <a:p>
            <a:pPr algn="ctr"/>
            <a:r>
              <a:rPr lang="en-GB" sz="2800" dirty="0" smtClean="0"/>
              <a:t>Go to the park with your friends</a:t>
            </a:r>
            <a:endParaRPr lang="en-GB" sz="2800" dirty="0"/>
          </a:p>
        </p:txBody>
      </p:sp>
      <p:sp>
        <p:nvSpPr>
          <p:cNvPr id="5" name="Rectangle 4"/>
          <p:cNvSpPr/>
          <p:nvPr/>
        </p:nvSpPr>
        <p:spPr>
          <a:xfrm>
            <a:off x="4581806" y="1916678"/>
            <a:ext cx="2987394" cy="3800642"/>
          </a:xfrm>
          <a:prstGeom prst="rect">
            <a:avLst/>
          </a:prstGeom>
          <a:solidFill>
            <a:srgbClr val="FF2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Walk your friend to class, but be late for your own class</a:t>
            </a:r>
          </a:p>
          <a:p>
            <a:pPr algn="ctr"/>
            <a:endParaRPr lang="en-GB" sz="600" dirty="0"/>
          </a:p>
          <a:p>
            <a:pPr algn="ctr"/>
            <a:endParaRPr lang="en-GB" dirty="0" smtClean="0"/>
          </a:p>
          <a:p>
            <a:pPr algn="ctr"/>
            <a:r>
              <a:rPr lang="en-GB" sz="2400" b="1" dirty="0" smtClean="0"/>
              <a:t>Or</a:t>
            </a:r>
          </a:p>
          <a:p>
            <a:pPr algn="ctr"/>
            <a:endParaRPr lang="en-GB" sz="600" dirty="0"/>
          </a:p>
          <a:p>
            <a:pPr algn="ctr"/>
            <a:endParaRPr lang="en-GB" dirty="0" smtClean="0"/>
          </a:p>
          <a:p>
            <a:pPr algn="ctr"/>
            <a:r>
              <a:rPr lang="en-GB" sz="2800" dirty="0" smtClean="0"/>
              <a:t>Get to your own lesson on time</a:t>
            </a:r>
            <a:endParaRPr lang="en-GB" sz="2800" dirty="0"/>
          </a:p>
        </p:txBody>
      </p:sp>
      <p:sp>
        <p:nvSpPr>
          <p:cNvPr id="6" name="Rectangle 5"/>
          <p:cNvSpPr/>
          <p:nvPr/>
        </p:nvSpPr>
        <p:spPr>
          <a:xfrm>
            <a:off x="8356069" y="1916678"/>
            <a:ext cx="2987394" cy="38006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Or think of two options for yourself!</a:t>
            </a:r>
            <a:endParaRPr lang="en-GB" sz="2400" dirty="0" smtClean="0"/>
          </a:p>
        </p:txBody>
      </p:sp>
      <p:sp>
        <p:nvSpPr>
          <p:cNvPr id="7" name="TextBox 6"/>
          <p:cNvSpPr txBox="1"/>
          <p:nvPr/>
        </p:nvSpPr>
        <p:spPr>
          <a:xfrm>
            <a:off x="501679" y="1207878"/>
            <a:ext cx="6827118" cy="584775"/>
          </a:xfrm>
          <a:prstGeom prst="rect">
            <a:avLst/>
          </a:prstGeom>
          <a:noFill/>
        </p:spPr>
        <p:txBody>
          <a:bodyPr wrap="square" rtlCol="0">
            <a:spAutoFit/>
          </a:bodyPr>
          <a:lstStyle/>
          <a:p>
            <a:r>
              <a:rPr lang="en-GB" sz="3200" dirty="0" smtClean="0">
                <a:solidFill>
                  <a:srgbClr val="162D56"/>
                </a:solidFill>
              </a:rPr>
              <a:t>Pick one of the boxes below:</a:t>
            </a:r>
          </a:p>
        </p:txBody>
      </p:sp>
      <p:sp>
        <p:nvSpPr>
          <p:cNvPr id="8" name="TextBox 7">
            <a:extLst>
              <a:ext uri="{FF2B5EF4-FFF2-40B4-BE49-F238E27FC236}">
                <a16:creationId xmlns="" xmlns:a16="http://schemas.microsoft.com/office/drawing/2014/main" id="{53B7B010-2BCB-CF42-A555-DC3B463137B3}"/>
              </a:ext>
            </a:extLst>
          </p:cNvPr>
          <p:cNvSpPr txBox="1"/>
          <p:nvPr/>
        </p:nvSpPr>
        <p:spPr>
          <a:xfrm>
            <a:off x="501680" y="339551"/>
            <a:ext cx="7270719" cy="646331"/>
          </a:xfrm>
          <a:prstGeom prst="rect">
            <a:avLst/>
          </a:prstGeom>
          <a:solidFill>
            <a:srgbClr val="162D56"/>
          </a:solidFill>
        </p:spPr>
        <p:txBody>
          <a:bodyPr wrap="square" rtlCol="0">
            <a:spAutoFit/>
          </a:bodyPr>
          <a:lstStyle/>
          <a:p>
            <a:r>
              <a:rPr lang="en-GB" sz="3600" b="1" dirty="0" smtClean="0">
                <a:solidFill>
                  <a:schemeClr val="bg1"/>
                </a:solidFill>
              </a:rPr>
              <a:t>TRY ONE YOURSELF OR IN PAIRS</a:t>
            </a:r>
          </a:p>
        </p:txBody>
      </p:sp>
    </p:spTree>
    <p:extLst>
      <p:ext uri="{BB962C8B-B14F-4D97-AF65-F5344CB8AC3E}">
        <p14:creationId xmlns:p14="http://schemas.microsoft.com/office/powerpoint/2010/main" val="1650712465"/>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681" y="1677927"/>
            <a:ext cx="8325795" cy="3539430"/>
          </a:xfrm>
          <a:prstGeom prst="rect">
            <a:avLst/>
          </a:prstGeom>
          <a:noFill/>
        </p:spPr>
        <p:txBody>
          <a:bodyPr wrap="square" rtlCol="0">
            <a:spAutoFit/>
          </a:bodyPr>
          <a:lstStyle/>
          <a:p>
            <a:r>
              <a:rPr lang="en-GB" sz="3200" dirty="0" smtClean="0">
                <a:solidFill>
                  <a:srgbClr val="162D56"/>
                </a:solidFill>
              </a:rPr>
              <a:t>Decision making can be really difficult…</a:t>
            </a:r>
          </a:p>
          <a:p>
            <a:endParaRPr lang="en-GB" sz="3200" dirty="0" smtClean="0">
              <a:solidFill>
                <a:srgbClr val="162D56"/>
              </a:solidFill>
            </a:endParaRPr>
          </a:p>
          <a:p>
            <a:r>
              <a:rPr lang="en-GB" sz="3200" dirty="0" smtClean="0">
                <a:solidFill>
                  <a:srgbClr val="162D56"/>
                </a:solidFill>
              </a:rPr>
              <a:t>Using the factors we have learnt from the activities today can aid decision making and evaluate opportunity costs!</a:t>
            </a:r>
          </a:p>
          <a:p>
            <a:endParaRPr lang="en-GB" sz="3200" dirty="0"/>
          </a:p>
          <a:p>
            <a:endParaRPr lang="en-GB" sz="3200" dirty="0"/>
          </a:p>
        </p:txBody>
      </p:sp>
      <p:sp>
        <p:nvSpPr>
          <p:cNvPr id="4" name="TextBox 3">
            <a:extLst>
              <a:ext uri="{FF2B5EF4-FFF2-40B4-BE49-F238E27FC236}">
                <a16:creationId xmlns="" xmlns:a16="http://schemas.microsoft.com/office/drawing/2014/main" id="{53B7B010-2BCB-CF42-A555-DC3B463137B3}"/>
              </a:ext>
            </a:extLst>
          </p:cNvPr>
          <p:cNvSpPr txBox="1"/>
          <p:nvPr/>
        </p:nvSpPr>
        <p:spPr>
          <a:xfrm>
            <a:off x="501681" y="339551"/>
            <a:ext cx="4545105" cy="646331"/>
          </a:xfrm>
          <a:prstGeom prst="rect">
            <a:avLst/>
          </a:prstGeom>
          <a:solidFill>
            <a:srgbClr val="162D56"/>
          </a:solidFill>
        </p:spPr>
        <p:txBody>
          <a:bodyPr wrap="square" rtlCol="0">
            <a:spAutoFit/>
          </a:bodyPr>
          <a:lstStyle/>
          <a:p>
            <a:r>
              <a:rPr lang="en-GB" sz="3600" b="1" dirty="0" smtClean="0">
                <a:solidFill>
                  <a:schemeClr val="bg1"/>
                </a:solidFill>
              </a:rPr>
              <a:t>MAKING DECISIONS</a:t>
            </a:r>
          </a:p>
        </p:txBody>
      </p:sp>
    </p:spTree>
    <p:extLst>
      <p:ext uri="{BB962C8B-B14F-4D97-AF65-F5344CB8AC3E}">
        <p14:creationId xmlns:p14="http://schemas.microsoft.com/office/powerpoint/2010/main" val="1628877820"/>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79" y="1819922"/>
            <a:ext cx="7094876" cy="3046988"/>
          </a:xfrm>
          <a:prstGeom prst="rect">
            <a:avLst/>
          </a:prstGeom>
          <a:noFill/>
        </p:spPr>
        <p:txBody>
          <a:bodyPr wrap="square" rtlCol="0">
            <a:spAutoFit/>
          </a:bodyPr>
          <a:lstStyle/>
          <a:p>
            <a:r>
              <a:rPr lang="en-GB" sz="3200" dirty="0" smtClean="0">
                <a:solidFill>
                  <a:srgbClr val="162D56"/>
                </a:solidFill>
              </a:rPr>
              <a:t>Thinking </a:t>
            </a:r>
            <a:r>
              <a:rPr lang="en-GB" sz="3200" dirty="0">
                <a:solidFill>
                  <a:srgbClr val="162D56"/>
                </a:solidFill>
              </a:rPr>
              <a:t>about the Stephen Seki video, opportunity cost and your </a:t>
            </a:r>
            <a:r>
              <a:rPr lang="en-GB" sz="3200" dirty="0" smtClean="0">
                <a:solidFill>
                  <a:srgbClr val="162D56"/>
                </a:solidFill>
              </a:rPr>
              <a:t>passion… </a:t>
            </a:r>
          </a:p>
          <a:p>
            <a:endParaRPr lang="en-GB" sz="3200" dirty="0">
              <a:solidFill>
                <a:srgbClr val="162D56"/>
              </a:solidFill>
            </a:endParaRPr>
          </a:p>
          <a:p>
            <a:r>
              <a:rPr lang="en-GB" sz="3200" dirty="0" smtClean="0">
                <a:solidFill>
                  <a:srgbClr val="162D56"/>
                </a:solidFill>
              </a:rPr>
              <a:t>What </a:t>
            </a:r>
            <a:r>
              <a:rPr lang="en-GB" sz="3200" dirty="0">
                <a:solidFill>
                  <a:srgbClr val="162D56"/>
                </a:solidFill>
              </a:rPr>
              <a:t>opportunities can you </a:t>
            </a:r>
            <a:r>
              <a:rPr lang="en-GB" sz="3200" dirty="0" smtClean="0">
                <a:solidFill>
                  <a:srgbClr val="162D56"/>
                </a:solidFill>
              </a:rPr>
              <a:t>undertake </a:t>
            </a:r>
            <a:r>
              <a:rPr lang="en-GB" sz="3200" b="1" u="sng" dirty="0" smtClean="0">
                <a:solidFill>
                  <a:srgbClr val="162D56"/>
                </a:solidFill>
              </a:rPr>
              <a:t>now</a:t>
            </a:r>
            <a:r>
              <a:rPr lang="en-GB" sz="3200" dirty="0" smtClean="0">
                <a:solidFill>
                  <a:srgbClr val="162D56"/>
                </a:solidFill>
              </a:rPr>
              <a:t> and </a:t>
            </a:r>
            <a:r>
              <a:rPr lang="en-GB" sz="3200" dirty="0">
                <a:solidFill>
                  <a:srgbClr val="162D56"/>
                </a:solidFill>
              </a:rPr>
              <a:t>in the </a:t>
            </a:r>
            <a:r>
              <a:rPr lang="en-GB" sz="3200" b="1" u="sng" dirty="0">
                <a:solidFill>
                  <a:srgbClr val="162D56"/>
                </a:solidFill>
              </a:rPr>
              <a:t>next 2 years</a:t>
            </a:r>
            <a:r>
              <a:rPr lang="en-GB" sz="3200" dirty="0">
                <a:solidFill>
                  <a:srgbClr val="162D56"/>
                </a:solidFill>
              </a:rPr>
              <a:t>?</a:t>
            </a:r>
          </a:p>
        </p:txBody>
      </p:sp>
      <p:pic>
        <p:nvPicPr>
          <p:cNvPr id="1026" name="Picture 2" descr="Looking for opportunities black concept Royalty Free Vector"/>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4031" t="20041" r="25389" b="28351"/>
          <a:stretch/>
        </p:blipFill>
        <p:spPr bwMode="auto">
          <a:xfrm>
            <a:off x="8041249" y="1534884"/>
            <a:ext cx="3704435" cy="4082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53B7B010-2BCB-CF42-A555-DC3B463137B3}"/>
              </a:ext>
            </a:extLst>
          </p:cNvPr>
          <p:cNvSpPr txBox="1"/>
          <p:nvPr/>
        </p:nvSpPr>
        <p:spPr>
          <a:xfrm>
            <a:off x="501681" y="339551"/>
            <a:ext cx="5670519" cy="646331"/>
          </a:xfrm>
          <a:prstGeom prst="rect">
            <a:avLst/>
          </a:prstGeom>
          <a:solidFill>
            <a:srgbClr val="162D56"/>
          </a:solidFill>
        </p:spPr>
        <p:txBody>
          <a:bodyPr wrap="square" rtlCol="0">
            <a:spAutoFit/>
          </a:bodyPr>
          <a:lstStyle/>
          <a:p>
            <a:r>
              <a:rPr lang="en-GB" sz="3600" b="1" dirty="0">
                <a:solidFill>
                  <a:schemeClr val="bg1"/>
                </a:solidFill>
              </a:rPr>
              <a:t>INDEPENDENT ACTIVITY</a:t>
            </a:r>
            <a:endParaRPr lang="en-GB" sz="3600" b="1" dirty="0" smtClean="0">
              <a:solidFill>
                <a:schemeClr val="bg1"/>
              </a:solidFill>
            </a:endParaRPr>
          </a:p>
        </p:txBody>
      </p:sp>
    </p:spTree>
    <p:extLst>
      <p:ext uri="{BB962C8B-B14F-4D97-AF65-F5344CB8AC3E}">
        <p14:creationId xmlns:p14="http://schemas.microsoft.com/office/powerpoint/2010/main" val="922054443"/>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email">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smtClean="0">
                  <a:solidFill>
                    <a:schemeClr val="bg1"/>
                  </a:solidFill>
                  <a:latin typeface="Roboto" panose="02000000000000000000" pitchFamily="2" charset="0"/>
                  <a:ea typeface="Roboto" panose="02000000000000000000" pitchFamily="2" charset="0"/>
                  <a:cs typeface="Roboto" panose="02000000000000000000" pitchFamily="2" charset="0"/>
                </a:rPr>
                <a:t>@aspiretohe</a:t>
              </a:r>
              <a:endParaRPr lang="en-GB"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507793220"/>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Box 5">
            <a:extLst>
              <a:ext uri="{FF2B5EF4-FFF2-40B4-BE49-F238E27FC236}">
                <a16:creationId xmlns="" xmlns:a16="http://schemas.microsoft.com/office/drawing/2014/main" id="{6E04E3B0-53F7-E143-9D48-418DC58E3E37}"/>
              </a:ext>
            </a:extLst>
          </p:cNvPr>
          <p:cNvGraphicFramePr/>
          <p:nvPr>
            <p:extLst>
              <p:ext uri="{D42A27DB-BD31-4B8C-83A1-F6EECF244321}">
                <p14:modId xmlns:p14="http://schemas.microsoft.com/office/powerpoint/2010/main" val="4275095047"/>
              </p:ext>
            </p:extLst>
          </p:nvPr>
        </p:nvGraphicFramePr>
        <p:xfrm>
          <a:off x="740229" y="1651348"/>
          <a:ext cx="10515600" cy="370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 xmlns:a16="http://schemas.microsoft.com/office/drawing/2014/main" id="{53B7B010-2BCB-CF42-A555-DC3B463137B3}"/>
              </a:ext>
            </a:extLst>
          </p:cNvPr>
          <p:cNvSpPr txBox="1"/>
          <p:nvPr/>
        </p:nvSpPr>
        <p:spPr>
          <a:xfrm>
            <a:off x="501680" y="339551"/>
            <a:ext cx="5044877" cy="646331"/>
          </a:xfrm>
          <a:prstGeom prst="rect">
            <a:avLst/>
          </a:prstGeom>
          <a:solidFill>
            <a:srgbClr val="1D7CC7"/>
          </a:solidFill>
        </p:spPr>
        <p:txBody>
          <a:bodyPr wrap="square" rtlCol="0">
            <a:spAutoFit/>
          </a:bodyPr>
          <a:lstStyle/>
          <a:p>
            <a:r>
              <a:rPr lang="en-GB" sz="3600" b="1" dirty="0" smtClean="0">
                <a:solidFill>
                  <a:schemeClr val="bg1"/>
                </a:solidFill>
              </a:rPr>
              <a:t>TODAY’S OBJECTIVES:</a:t>
            </a:r>
          </a:p>
        </p:txBody>
      </p:sp>
    </p:spTree>
    <p:extLst>
      <p:ext uri="{BB962C8B-B14F-4D97-AF65-F5344CB8AC3E}">
        <p14:creationId xmlns:p14="http://schemas.microsoft.com/office/powerpoint/2010/main" val="467493544"/>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6750" y="2701747"/>
            <a:ext cx="12191999" cy="2092881"/>
          </a:xfrm>
          <a:prstGeom prst="rect">
            <a:avLst/>
          </a:prstGeom>
          <a:noFill/>
        </p:spPr>
        <p:txBody>
          <a:bodyPr wrap="square" rtlCol="0">
            <a:spAutoFit/>
          </a:bodyPr>
          <a:lstStyle/>
          <a:p>
            <a:pPr algn="ctr"/>
            <a:r>
              <a:rPr lang="en-GB" sz="13000" b="1" dirty="0" smtClean="0">
                <a:solidFill>
                  <a:srgbClr val="0070C0"/>
                </a:solidFill>
                <a:latin typeface="+mj-lt"/>
              </a:rPr>
              <a:t>CAREER</a:t>
            </a:r>
          </a:p>
        </p:txBody>
      </p:sp>
      <p:sp>
        <p:nvSpPr>
          <p:cNvPr id="5" name="Down Arrow 4"/>
          <p:cNvSpPr/>
          <p:nvPr/>
        </p:nvSpPr>
        <p:spPr>
          <a:xfrm rot="20616383">
            <a:off x="7582362" y="4674287"/>
            <a:ext cx="296882" cy="665018"/>
          </a:xfrm>
          <a:prstGeom prst="downArrow">
            <a:avLst/>
          </a:prstGeom>
          <a:solidFill>
            <a:srgbClr val="36A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36A66C"/>
              </a:solidFill>
              <a:latin typeface="+mj-lt"/>
            </a:endParaRPr>
          </a:p>
        </p:txBody>
      </p:sp>
      <p:sp>
        <p:nvSpPr>
          <p:cNvPr id="6" name="TextBox 5"/>
          <p:cNvSpPr txBox="1"/>
          <p:nvPr/>
        </p:nvSpPr>
        <p:spPr>
          <a:xfrm>
            <a:off x="4733733" y="5301552"/>
            <a:ext cx="1946460" cy="646331"/>
          </a:xfrm>
          <a:prstGeom prst="rect">
            <a:avLst/>
          </a:prstGeom>
          <a:noFill/>
        </p:spPr>
        <p:txBody>
          <a:bodyPr wrap="square" rtlCol="0">
            <a:spAutoFit/>
          </a:bodyPr>
          <a:lstStyle/>
          <a:p>
            <a:r>
              <a:rPr lang="en-GB" sz="3600" b="1" dirty="0" smtClean="0">
                <a:solidFill>
                  <a:srgbClr val="FF2C85"/>
                </a:solidFill>
                <a:latin typeface="+mj-lt"/>
              </a:rPr>
              <a:t>Money</a:t>
            </a:r>
          </a:p>
        </p:txBody>
      </p:sp>
      <p:sp>
        <p:nvSpPr>
          <p:cNvPr id="7" name="TextBox 6"/>
          <p:cNvSpPr txBox="1"/>
          <p:nvPr/>
        </p:nvSpPr>
        <p:spPr>
          <a:xfrm>
            <a:off x="7274422" y="5273294"/>
            <a:ext cx="1385261" cy="646331"/>
          </a:xfrm>
          <a:prstGeom prst="rect">
            <a:avLst/>
          </a:prstGeom>
          <a:noFill/>
        </p:spPr>
        <p:txBody>
          <a:bodyPr wrap="square" rtlCol="0">
            <a:spAutoFit/>
          </a:bodyPr>
          <a:lstStyle/>
          <a:p>
            <a:r>
              <a:rPr lang="en-GB" sz="3600" b="1" dirty="0" smtClean="0">
                <a:solidFill>
                  <a:srgbClr val="36A66C"/>
                </a:solidFill>
                <a:latin typeface="+mj-lt"/>
              </a:rPr>
              <a:t>Skills</a:t>
            </a:r>
          </a:p>
        </p:txBody>
      </p:sp>
      <p:sp>
        <p:nvSpPr>
          <p:cNvPr id="8" name="Down Arrow 7"/>
          <p:cNvSpPr/>
          <p:nvPr/>
        </p:nvSpPr>
        <p:spPr>
          <a:xfrm rot="2004887">
            <a:off x="2875642" y="4559274"/>
            <a:ext cx="296882" cy="665018"/>
          </a:xfrm>
          <a:prstGeom prst="downArrow">
            <a:avLst/>
          </a:prstGeom>
          <a:solidFill>
            <a:srgbClr val="A64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mj-lt"/>
            </a:endParaRPr>
          </a:p>
        </p:txBody>
      </p:sp>
      <p:sp>
        <p:nvSpPr>
          <p:cNvPr id="9" name="TextBox 8"/>
          <p:cNvSpPr txBox="1"/>
          <p:nvPr/>
        </p:nvSpPr>
        <p:spPr>
          <a:xfrm>
            <a:off x="1161802" y="5059907"/>
            <a:ext cx="2826327" cy="646331"/>
          </a:xfrm>
          <a:prstGeom prst="rect">
            <a:avLst/>
          </a:prstGeom>
          <a:noFill/>
        </p:spPr>
        <p:txBody>
          <a:bodyPr wrap="square" rtlCol="0">
            <a:spAutoFit/>
          </a:bodyPr>
          <a:lstStyle/>
          <a:p>
            <a:r>
              <a:rPr lang="en-GB" sz="3600" b="1" dirty="0" smtClean="0">
                <a:solidFill>
                  <a:srgbClr val="A64FA4"/>
                </a:solidFill>
                <a:latin typeface="+mj-lt"/>
              </a:rPr>
              <a:t>Experience</a:t>
            </a:r>
          </a:p>
        </p:txBody>
      </p:sp>
      <p:sp>
        <p:nvSpPr>
          <p:cNvPr id="10" name="TextBox 9"/>
          <p:cNvSpPr txBox="1"/>
          <p:nvPr/>
        </p:nvSpPr>
        <p:spPr>
          <a:xfrm>
            <a:off x="9647611" y="4430022"/>
            <a:ext cx="2267300" cy="646331"/>
          </a:xfrm>
          <a:prstGeom prst="rect">
            <a:avLst/>
          </a:prstGeom>
          <a:noFill/>
        </p:spPr>
        <p:txBody>
          <a:bodyPr wrap="square" rtlCol="0">
            <a:spAutoFit/>
          </a:bodyPr>
          <a:lstStyle/>
          <a:p>
            <a:r>
              <a:rPr lang="en-GB" sz="3600" b="1" dirty="0" smtClean="0">
                <a:solidFill>
                  <a:srgbClr val="FF0000"/>
                </a:solidFill>
                <a:latin typeface="+mj-lt"/>
              </a:rPr>
              <a:t>Contacts</a:t>
            </a:r>
          </a:p>
        </p:txBody>
      </p:sp>
      <p:sp>
        <p:nvSpPr>
          <p:cNvPr id="11" name="Down Arrow 10"/>
          <p:cNvSpPr/>
          <p:nvPr/>
        </p:nvSpPr>
        <p:spPr>
          <a:xfrm rot="17716420">
            <a:off x="9190722" y="4265674"/>
            <a:ext cx="296882" cy="54202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mj-lt"/>
            </a:endParaRPr>
          </a:p>
        </p:txBody>
      </p:sp>
      <p:sp>
        <p:nvSpPr>
          <p:cNvPr id="12" name="Down Arrow 11"/>
          <p:cNvSpPr/>
          <p:nvPr/>
        </p:nvSpPr>
        <p:spPr>
          <a:xfrm rot="5400000">
            <a:off x="2302395" y="3437606"/>
            <a:ext cx="296882" cy="542026"/>
          </a:xfrm>
          <a:prstGeom prst="downArrow">
            <a:avLst/>
          </a:prstGeom>
          <a:solidFill>
            <a:srgbClr val="FCD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4"/>
              </a:solidFill>
              <a:latin typeface="+mj-lt"/>
            </a:endParaRPr>
          </a:p>
        </p:txBody>
      </p:sp>
      <p:sp>
        <p:nvSpPr>
          <p:cNvPr id="13" name="TextBox 12"/>
          <p:cNvSpPr txBox="1"/>
          <p:nvPr/>
        </p:nvSpPr>
        <p:spPr>
          <a:xfrm>
            <a:off x="143781" y="3323898"/>
            <a:ext cx="2036042" cy="646331"/>
          </a:xfrm>
          <a:prstGeom prst="rect">
            <a:avLst/>
          </a:prstGeom>
          <a:noFill/>
        </p:spPr>
        <p:txBody>
          <a:bodyPr wrap="square" rtlCol="0">
            <a:spAutoFit/>
          </a:bodyPr>
          <a:lstStyle/>
          <a:p>
            <a:r>
              <a:rPr lang="en-GB" sz="3600" b="1" dirty="0" smtClean="0">
                <a:solidFill>
                  <a:srgbClr val="FCDF43"/>
                </a:solidFill>
                <a:latin typeface="+mj-lt"/>
              </a:rPr>
              <a:t>Success</a:t>
            </a:r>
          </a:p>
        </p:txBody>
      </p:sp>
      <p:sp>
        <p:nvSpPr>
          <p:cNvPr id="14" name="TextBox 13"/>
          <p:cNvSpPr txBox="1"/>
          <p:nvPr/>
        </p:nvSpPr>
        <p:spPr>
          <a:xfrm>
            <a:off x="1405187" y="1484495"/>
            <a:ext cx="3458202" cy="646331"/>
          </a:xfrm>
          <a:prstGeom prst="rect">
            <a:avLst/>
          </a:prstGeom>
          <a:noFill/>
        </p:spPr>
        <p:txBody>
          <a:bodyPr wrap="square" rtlCol="0">
            <a:spAutoFit/>
          </a:bodyPr>
          <a:lstStyle/>
          <a:p>
            <a:r>
              <a:rPr lang="en-GB" sz="3600" b="1" dirty="0" smtClean="0">
                <a:solidFill>
                  <a:srgbClr val="A91D34"/>
                </a:solidFill>
                <a:latin typeface="+mj-lt"/>
              </a:rPr>
              <a:t>Development</a:t>
            </a:r>
          </a:p>
        </p:txBody>
      </p:sp>
      <p:sp>
        <p:nvSpPr>
          <p:cNvPr id="15" name="Down Arrow 14"/>
          <p:cNvSpPr/>
          <p:nvPr/>
        </p:nvSpPr>
        <p:spPr>
          <a:xfrm rot="13830984">
            <a:off x="9011772" y="2592241"/>
            <a:ext cx="296882" cy="665018"/>
          </a:xfrm>
          <a:prstGeom prst="downArrow">
            <a:avLst/>
          </a:prstGeom>
          <a:solidFill>
            <a:srgbClr val="EB6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mj-lt"/>
            </a:endParaRPr>
          </a:p>
        </p:txBody>
      </p:sp>
      <p:sp>
        <p:nvSpPr>
          <p:cNvPr id="16" name="Down Arrow 15"/>
          <p:cNvSpPr/>
          <p:nvPr/>
        </p:nvSpPr>
        <p:spPr>
          <a:xfrm rot="8928160">
            <a:off x="3374335" y="2266244"/>
            <a:ext cx="296882" cy="665018"/>
          </a:xfrm>
          <a:prstGeom prst="downArrow">
            <a:avLst/>
          </a:prstGeom>
          <a:solidFill>
            <a:srgbClr val="A9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mj-lt"/>
            </a:endParaRPr>
          </a:p>
        </p:txBody>
      </p:sp>
      <p:sp>
        <p:nvSpPr>
          <p:cNvPr id="17" name="TextBox 16"/>
          <p:cNvSpPr txBox="1"/>
          <p:nvPr/>
        </p:nvSpPr>
        <p:spPr>
          <a:xfrm>
            <a:off x="8975271" y="1939043"/>
            <a:ext cx="2927588" cy="646331"/>
          </a:xfrm>
          <a:prstGeom prst="rect">
            <a:avLst/>
          </a:prstGeom>
          <a:noFill/>
        </p:spPr>
        <p:txBody>
          <a:bodyPr wrap="square" rtlCol="0">
            <a:spAutoFit/>
          </a:bodyPr>
          <a:lstStyle/>
          <a:p>
            <a:r>
              <a:rPr lang="en-GB" sz="3600" b="1" dirty="0" smtClean="0">
                <a:solidFill>
                  <a:srgbClr val="EB6C15"/>
                </a:solidFill>
                <a:latin typeface="+mj-lt"/>
              </a:rPr>
              <a:t>Progression</a:t>
            </a:r>
          </a:p>
        </p:txBody>
      </p:sp>
      <p:sp>
        <p:nvSpPr>
          <p:cNvPr id="18" name="Down Arrow 17"/>
          <p:cNvSpPr/>
          <p:nvPr/>
        </p:nvSpPr>
        <p:spPr>
          <a:xfrm>
            <a:off x="5446660" y="4687121"/>
            <a:ext cx="281206" cy="695715"/>
          </a:xfrm>
          <a:prstGeom prst="downArrow">
            <a:avLst/>
          </a:prstGeom>
          <a:solidFill>
            <a:srgbClr val="FF2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mj-lt"/>
            </a:endParaRPr>
          </a:p>
        </p:txBody>
      </p:sp>
      <p:sp>
        <p:nvSpPr>
          <p:cNvPr id="19" name="Down Arrow 18"/>
          <p:cNvSpPr/>
          <p:nvPr/>
        </p:nvSpPr>
        <p:spPr>
          <a:xfrm rot="12214356">
            <a:off x="6541005" y="2216648"/>
            <a:ext cx="288657" cy="638613"/>
          </a:xfrm>
          <a:prstGeom prst="downArrow">
            <a:avLst/>
          </a:prstGeom>
          <a:solidFill>
            <a:srgbClr val="8E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2D050"/>
              </a:solidFill>
              <a:latin typeface="+mj-lt"/>
            </a:endParaRPr>
          </a:p>
        </p:txBody>
      </p:sp>
      <p:sp>
        <p:nvSpPr>
          <p:cNvPr id="20" name="TextBox 19"/>
          <p:cNvSpPr txBox="1"/>
          <p:nvPr/>
        </p:nvSpPr>
        <p:spPr>
          <a:xfrm>
            <a:off x="5656922" y="1484495"/>
            <a:ext cx="2907500" cy="646331"/>
          </a:xfrm>
          <a:prstGeom prst="rect">
            <a:avLst/>
          </a:prstGeom>
          <a:noFill/>
        </p:spPr>
        <p:txBody>
          <a:bodyPr wrap="square" rtlCol="0">
            <a:spAutoFit/>
          </a:bodyPr>
          <a:lstStyle/>
          <a:p>
            <a:r>
              <a:rPr lang="en-GB" sz="3600" b="1" dirty="0" smtClean="0">
                <a:solidFill>
                  <a:srgbClr val="8EC940"/>
                </a:solidFill>
                <a:latin typeface="+mj-lt"/>
              </a:rPr>
              <a:t>Occupation</a:t>
            </a:r>
          </a:p>
        </p:txBody>
      </p:sp>
      <p:sp>
        <p:nvSpPr>
          <p:cNvPr id="23" name="TextBox 22">
            <a:extLst>
              <a:ext uri="{FF2B5EF4-FFF2-40B4-BE49-F238E27FC236}">
                <a16:creationId xmlns="" xmlns:a16="http://schemas.microsoft.com/office/drawing/2014/main" id="{53B7B010-2BCB-CF42-A555-DC3B463137B3}"/>
              </a:ext>
            </a:extLst>
          </p:cNvPr>
          <p:cNvSpPr txBox="1"/>
          <p:nvPr/>
        </p:nvSpPr>
        <p:spPr>
          <a:xfrm>
            <a:off x="501681" y="339551"/>
            <a:ext cx="8783834" cy="646331"/>
          </a:xfrm>
          <a:prstGeom prst="rect">
            <a:avLst/>
          </a:prstGeom>
          <a:solidFill>
            <a:srgbClr val="00B0F0"/>
          </a:solidFill>
        </p:spPr>
        <p:txBody>
          <a:bodyPr wrap="square" rtlCol="0">
            <a:spAutoFit/>
          </a:bodyPr>
          <a:lstStyle/>
          <a:p>
            <a:r>
              <a:rPr lang="en-GB" sz="3600" b="1" dirty="0" smtClean="0">
                <a:solidFill>
                  <a:schemeClr val="bg1"/>
                </a:solidFill>
              </a:rPr>
              <a:t>WHAT DOES THIS WORD MEAN TO YOU?</a:t>
            </a:r>
          </a:p>
        </p:txBody>
      </p:sp>
    </p:spTree>
    <p:extLst>
      <p:ext uri="{BB962C8B-B14F-4D97-AF65-F5344CB8AC3E}">
        <p14:creationId xmlns:p14="http://schemas.microsoft.com/office/powerpoint/2010/main" val="30174023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P spid="11" grpId="0" animBg="1"/>
      <p:bldP spid="12" grpId="0" animBg="1"/>
      <p:bldP spid="13" grpId="0"/>
      <p:bldP spid="14" grpId="0"/>
      <p:bldP spid="15" grpId="0" animBg="1"/>
      <p:bldP spid="16" grpId="0" animBg="1"/>
      <p:bldP spid="17" grpId="0"/>
      <p:bldP spid="18" grpId="0" animBg="1"/>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717" y="1800263"/>
            <a:ext cx="11914496" cy="3785652"/>
          </a:xfrm>
          <a:prstGeom prst="rect">
            <a:avLst/>
          </a:prstGeom>
          <a:noFill/>
        </p:spPr>
        <p:txBody>
          <a:bodyPr wrap="square" rtlCol="0">
            <a:spAutoFit/>
          </a:bodyPr>
          <a:lstStyle/>
          <a:p>
            <a:pPr algn="ctr"/>
            <a:r>
              <a:rPr lang="en-GB" sz="4000" b="1" dirty="0" smtClean="0">
                <a:solidFill>
                  <a:srgbClr val="0070C0"/>
                </a:solidFill>
              </a:rPr>
              <a:t>An </a:t>
            </a:r>
            <a:r>
              <a:rPr lang="en-GB" sz="4000" b="1" dirty="0">
                <a:solidFill>
                  <a:srgbClr val="0070C0"/>
                </a:solidFill>
              </a:rPr>
              <a:t>occupation undertaken for a significant period of a person's life and with opportunities for progress</a:t>
            </a:r>
            <a:r>
              <a:rPr lang="en-GB" sz="4000" b="1" dirty="0" smtClean="0">
                <a:solidFill>
                  <a:srgbClr val="0070C0"/>
                </a:solidFill>
              </a:rPr>
              <a:t>.</a:t>
            </a:r>
          </a:p>
          <a:p>
            <a:endParaRPr lang="en-GB" sz="2800" b="1" dirty="0" smtClean="0">
              <a:solidFill>
                <a:srgbClr val="0070C0"/>
              </a:solidFill>
            </a:endParaRPr>
          </a:p>
          <a:p>
            <a:endParaRPr lang="en-GB" sz="2800" dirty="0">
              <a:solidFill>
                <a:srgbClr val="162D56"/>
              </a:solidFill>
            </a:endParaRPr>
          </a:p>
          <a:p>
            <a:pPr algn="ctr"/>
            <a:r>
              <a:rPr lang="en-GB" sz="3200" b="1" dirty="0" smtClean="0">
                <a:solidFill>
                  <a:srgbClr val="162D56"/>
                </a:solidFill>
              </a:rPr>
              <a:t>Synonyms for ‘career’</a:t>
            </a:r>
            <a:r>
              <a:rPr lang="en-GB" sz="3200" dirty="0" smtClean="0">
                <a:solidFill>
                  <a:srgbClr val="162D56"/>
                </a:solidFill>
              </a:rPr>
              <a:t>:</a:t>
            </a:r>
          </a:p>
          <a:p>
            <a:pPr algn="ctr"/>
            <a:r>
              <a:rPr lang="en-GB" sz="2800" b="1" dirty="0" smtClean="0">
                <a:solidFill>
                  <a:srgbClr val="FF33CC"/>
                </a:solidFill>
              </a:rPr>
              <a:t> job</a:t>
            </a:r>
            <a:r>
              <a:rPr lang="en-GB" sz="2800" b="1" dirty="0" smtClean="0">
                <a:solidFill>
                  <a:srgbClr val="162D56"/>
                </a:solidFill>
              </a:rPr>
              <a:t>, </a:t>
            </a:r>
            <a:r>
              <a:rPr lang="en-GB" sz="2800" b="1" dirty="0" smtClean="0">
                <a:solidFill>
                  <a:srgbClr val="92D050"/>
                </a:solidFill>
              </a:rPr>
              <a:t>occupation</a:t>
            </a:r>
            <a:r>
              <a:rPr lang="en-GB" sz="2800" b="1" dirty="0">
                <a:solidFill>
                  <a:srgbClr val="162D56"/>
                </a:solidFill>
              </a:rPr>
              <a:t>, </a:t>
            </a:r>
            <a:r>
              <a:rPr lang="en-GB" sz="2800" b="1" dirty="0">
                <a:solidFill>
                  <a:srgbClr val="7030A0"/>
                </a:solidFill>
              </a:rPr>
              <a:t>trade</a:t>
            </a:r>
            <a:r>
              <a:rPr lang="en-GB" sz="2800" b="1" dirty="0">
                <a:solidFill>
                  <a:srgbClr val="162D56"/>
                </a:solidFill>
              </a:rPr>
              <a:t>, </a:t>
            </a:r>
            <a:r>
              <a:rPr lang="en-GB" sz="2800" b="1" dirty="0" smtClean="0">
                <a:solidFill>
                  <a:srgbClr val="00B050"/>
                </a:solidFill>
              </a:rPr>
              <a:t>profession</a:t>
            </a:r>
            <a:r>
              <a:rPr lang="en-GB" sz="2800" b="1" dirty="0" smtClean="0">
                <a:solidFill>
                  <a:srgbClr val="162D56"/>
                </a:solidFill>
              </a:rPr>
              <a:t>, </a:t>
            </a:r>
            <a:r>
              <a:rPr lang="en-GB" sz="2800" b="1" dirty="0">
                <a:solidFill>
                  <a:srgbClr val="FF0000"/>
                </a:solidFill>
              </a:rPr>
              <a:t>vocation</a:t>
            </a:r>
            <a:r>
              <a:rPr lang="en-GB" sz="2800" b="1" dirty="0">
                <a:solidFill>
                  <a:srgbClr val="162D56"/>
                </a:solidFill>
              </a:rPr>
              <a:t>. </a:t>
            </a:r>
          </a:p>
        </p:txBody>
      </p:sp>
      <p:sp>
        <p:nvSpPr>
          <p:cNvPr id="4" name="TextBox 3">
            <a:extLst>
              <a:ext uri="{FF2B5EF4-FFF2-40B4-BE49-F238E27FC236}">
                <a16:creationId xmlns="" xmlns:a16="http://schemas.microsoft.com/office/drawing/2014/main" id="{53B7B010-2BCB-CF42-A555-DC3B463137B3}"/>
              </a:ext>
            </a:extLst>
          </p:cNvPr>
          <p:cNvSpPr txBox="1"/>
          <p:nvPr/>
        </p:nvSpPr>
        <p:spPr>
          <a:xfrm>
            <a:off x="501681" y="339551"/>
            <a:ext cx="4690805" cy="646331"/>
          </a:xfrm>
          <a:prstGeom prst="rect">
            <a:avLst/>
          </a:prstGeom>
          <a:solidFill>
            <a:srgbClr val="00B0F0"/>
          </a:solidFill>
        </p:spPr>
        <p:txBody>
          <a:bodyPr wrap="square" rtlCol="0">
            <a:spAutoFit/>
          </a:bodyPr>
          <a:lstStyle/>
          <a:p>
            <a:r>
              <a:rPr lang="en-GB" sz="3600" b="1" dirty="0" smtClean="0">
                <a:solidFill>
                  <a:schemeClr val="bg1"/>
                </a:solidFill>
              </a:rPr>
              <a:t>WHAT IS A CAREER?</a:t>
            </a:r>
          </a:p>
        </p:txBody>
      </p:sp>
    </p:spTree>
    <p:extLst>
      <p:ext uri="{BB962C8B-B14F-4D97-AF65-F5344CB8AC3E}">
        <p14:creationId xmlns:p14="http://schemas.microsoft.com/office/powerpoint/2010/main" val="39855929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nvestor in Careers – The Quality in Careers Standard - CSW Group L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529" y="1414407"/>
            <a:ext cx="8333331" cy="4162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53B7B010-2BCB-CF42-A555-DC3B463137B3}"/>
              </a:ext>
            </a:extLst>
          </p:cNvPr>
          <p:cNvSpPr txBox="1"/>
          <p:nvPr/>
        </p:nvSpPr>
        <p:spPr>
          <a:xfrm>
            <a:off x="501681" y="339551"/>
            <a:ext cx="5169776" cy="646331"/>
          </a:xfrm>
          <a:prstGeom prst="rect">
            <a:avLst/>
          </a:prstGeom>
          <a:solidFill>
            <a:srgbClr val="00B0F0"/>
          </a:solidFill>
        </p:spPr>
        <p:txBody>
          <a:bodyPr wrap="square" rtlCol="0">
            <a:spAutoFit/>
          </a:bodyPr>
          <a:lstStyle/>
          <a:p>
            <a:r>
              <a:rPr lang="en-GB" sz="3600" b="1" dirty="0" smtClean="0">
                <a:solidFill>
                  <a:schemeClr val="bg1"/>
                </a:solidFill>
              </a:rPr>
              <a:t>UNFAMILIAR CAREERS</a:t>
            </a:r>
          </a:p>
        </p:txBody>
      </p:sp>
    </p:spTree>
    <p:extLst>
      <p:ext uri="{BB962C8B-B14F-4D97-AF65-F5344CB8AC3E}">
        <p14:creationId xmlns:p14="http://schemas.microsoft.com/office/powerpoint/2010/main" val="794665395"/>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 y="1932508"/>
            <a:ext cx="12191999" cy="1938992"/>
          </a:xfrm>
          <a:prstGeom prst="rect">
            <a:avLst/>
          </a:prstGeom>
          <a:noFill/>
        </p:spPr>
        <p:txBody>
          <a:bodyPr wrap="square" rtlCol="0">
            <a:spAutoFit/>
          </a:bodyPr>
          <a:lstStyle/>
          <a:p>
            <a:pPr algn="ctr"/>
            <a:r>
              <a:rPr lang="en-GB" sz="12000" b="1" dirty="0" smtClean="0">
                <a:solidFill>
                  <a:srgbClr val="E632A6"/>
                </a:solidFill>
                <a:latin typeface="+mj-lt"/>
              </a:rPr>
              <a:t>Cloud Architect</a:t>
            </a:r>
          </a:p>
        </p:txBody>
      </p:sp>
      <p:sp>
        <p:nvSpPr>
          <p:cNvPr id="4" name="TextBox 3"/>
          <p:cNvSpPr txBox="1"/>
          <p:nvPr/>
        </p:nvSpPr>
        <p:spPr>
          <a:xfrm>
            <a:off x="2" y="1241675"/>
            <a:ext cx="12191999" cy="707886"/>
          </a:xfrm>
          <a:prstGeom prst="rect">
            <a:avLst/>
          </a:prstGeom>
          <a:noFill/>
        </p:spPr>
        <p:txBody>
          <a:bodyPr wrap="square" rtlCol="0">
            <a:spAutoFit/>
          </a:bodyPr>
          <a:lstStyle/>
          <a:p>
            <a:pPr algn="ctr"/>
            <a:r>
              <a:rPr lang="en-GB" sz="4000" b="1" dirty="0" smtClean="0">
                <a:solidFill>
                  <a:srgbClr val="002060"/>
                </a:solidFill>
                <a:latin typeface="+mj-lt"/>
              </a:rPr>
              <a:t>What is a…?</a:t>
            </a:r>
            <a:endParaRPr lang="en-GB" sz="4000" b="1" dirty="0">
              <a:solidFill>
                <a:srgbClr val="002060"/>
              </a:solidFill>
              <a:latin typeface="+mj-lt"/>
            </a:endParaRPr>
          </a:p>
        </p:txBody>
      </p:sp>
      <p:sp>
        <p:nvSpPr>
          <p:cNvPr id="6" name="TextBox 5"/>
          <p:cNvSpPr txBox="1"/>
          <p:nvPr/>
        </p:nvSpPr>
        <p:spPr>
          <a:xfrm>
            <a:off x="163773" y="3775966"/>
            <a:ext cx="11723434" cy="1200329"/>
          </a:xfrm>
          <a:prstGeom prst="rect">
            <a:avLst/>
          </a:prstGeom>
          <a:solidFill>
            <a:schemeClr val="bg1"/>
          </a:solidFill>
        </p:spPr>
        <p:txBody>
          <a:bodyPr wrap="square" rtlCol="0">
            <a:spAutoFit/>
          </a:bodyPr>
          <a:lstStyle/>
          <a:p>
            <a:pPr algn="ctr"/>
            <a:r>
              <a:rPr lang="en-GB" sz="2400" dirty="0">
                <a:solidFill>
                  <a:srgbClr val="0070C0"/>
                </a:solidFill>
                <a:latin typeface="+mj-lt"/>
              </a:rPr>
              <a:t>Cloud Architects are IT professionals that are responsible for the designing, building, maintaining, and deployment of </a:t>
            </a:r>
            <a:r>
              <a:rPr lang="en-GB" sz="2400" dirty="0" smtClean="0">
                <a:solidFill>
                  <a:srgbClr val="0070C0"/>
                </a:solidFill>
                <a:latin typeface="+mj-lt"/>
              </a:rPr>
              <a:t>a company’s cloud computing strategy – </a:t>
            </a:r>
            <a:r>
              <a:rPr lang="en-GB" sz="2400" dirty="0">
                <a:solidFill>
                  <a:srgbClr val="0070C0"/>
                </a:solidFill>
                <a:latin typeface="+mj-lt"/>
              </a:rPr>
              <a:t>in a way which fulfils an organisation’s </a:t>
            </a:r>
            <a:r>
              <a:rPr lang="en-GB" sz="2400" dirty="0" smtClean="0">
                <a:solidFill>
                  <a:srgbClr val="0070C0"/>
                </a:solidFill>
                <a:latin typeface="+mj-lt"/>
              </a:rPr>
              <a:t>requirements.</a:t>
            </a:r>
            <a:endParaRPr lang="en-GB" sz="2400" dirty="0">
              <a:solidFill>
                <a:srgbClr val="0070C0"/>
              </a:solidFill>
              <a:latin typeface="+mj-lt"/>
            </a:endParaRPr>
          </a:p>
        </p:txBody>
      </p:sp>
      <p:sp>
        <p:nvSpPr>
          <p:cNvPr id="7" name="TextBox 6"/>
          <p:cNvSpPr txBox="1"/>
          <p:nvPr/>
        </p:nvSpPr>
        <p:spPr>
          <a:xfrm>
            <a:off x="1" y="5280470"/>
            <a:ext cx="12191999" cy="523220"/>
          </a:xfrm>
          <a:prstGeom prst="rect">
            <a:avLst/>
          </a:prstGeom>
          <a:noFill/>
        </p:spPr>
        <p:txBody>
          <a:bodyPr wrap="square" rtlCol="0">
            <a:spAutoFit/>
          </a:bodyPr>
          <a:lstStyle/>
          <a:p>
            <a:pPr algn="ctr"/>
            <a:r>
              <a:rPr lang="en-GB" sz="2800" dirty="0" smtClean="0">
                <a:solidFill>
                  <a:srgbClr val="0070C0"/>
                </a:solidFill>
                <a:latin typeface="+mj-lt"/>
              </a:rPr>
              <a:t>Average Yearly Salary: </a:t>
            </a:r>
            <a:r>
              <a:rPr lang="en-GB" sz="2800" b="1" dirty="0" smtClean="0">
                <a:solidFill>
                  <a:srgbClr val="002060"/>
                </a:solidFill>
                <a:latin typeface="+mj-lt"/>
              </a:rPr>
              <a:t>£98,000 </a:t>
            </a:r>
            <a:endParaRPr lang="en-GB" sz="2800" b="1" dirty="0">
              <a:solidFill>
                <a:srgbClr val="002060"/>
              </a:solidFill>
              <a:latin typeface="+mj-lt"/>
            </a:endParaRPr>
          </a:p>
        </p:txBody>
      </p:sp>
      <p:sp>
        <p:nvSpPr>
          <p:cNvPr id="9" name="TextBox 8">
            <a:extLst>
              <a:ext uri="{FF2B5EF4-FFF2-40B4-BE49-F238E27FC236}">
                <a16:creationId xmlns="" xmlns:a16="http://schemas.microsoft.com/office/drawing/2014/main" id="{53B7B010-2BCB-CF42-A555-DC3B463137B3}"/>
              </a:ext>
            </a:extLst>
          </p:cNvPr>
          <p:cNvSpPr txBox="1"/>
          <p:nvPr/>
        </p:nvSpPr>
        <p:spPr>
          <a:xfrm>
            <a:off x="501681" y="339551"/>
            <a:ext cx="5169776" cy="646331"/>
          </a:xfrm>
          <a:prstGeom prst="rect">
            <a:avLst/>
          </a:prstGeom>
          <a:solidFill>
            <a:srgbClr val="00B0F0"/>
          </a:solidFill>
        </p:spPr>
        <p:txBody>
          <a:bodyPr wrap="square" rtlCol="0">
            <a:spAutoFit/>
          </a:bodyPr>
          <a:lstStyle/>
          <a:p>
            <a:r>
              <a:rPr lang="en-GB" sz="3600" b="1" dirty="0" smtClean="0">
                <a:solidFill>
                  <a:schemeClr val="bg1"/>
                </a:solidFill>
              </a:rPr>
              <a:t>UNFAMILIAR CAREERS</a:t>
            </a:r>
          </a:p>
        </p:txBody>
      </p:sp>
    </p:spTree>
    <p:extLst>
      <p:ext uri="{BB962C8B-B14F-4D97-AF65-F5344CB8AC3E}">
        <p14:creationId xmlns:p14="http://schemas.microsoft.com/office/powerpoint/2010/main" val="15149936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95806"/>
            <a:ext cx="12191999" cy="1938992"/>
          </a:xfrm>
          <a:prstGeom prst="rect">
            <a:avLst/>
          </a:prstGeom>
          <a:noFill/>
        </p:spPr>
        <p:txBody>
          <a:bodyPr wrap="square" rtlCol="0">
            <a:spAutoFit/>
          </a:bodyPr>
          <a:lstStyle/>
          <a:p>
            <a:pPr algn="ctr"/>
            <a:r>
              <a:rPr lang="en-GB" sz="12000" b="1" dirty="0" smtClean="0">
                <a:solidFill>
                  <a:srgbClr val="92D050"/>
                </a:solidFill>
                <a:latin typeface="+mj-lt"/>
              </a:rPr>
              <a:t>Beefeater</a:t>
            </a:r>
          </a:p>
        </p:txBody>
      </p:sp>
      <p:sp>
        <p:nvSpPr>
          <p:cNvPr id="4" name="TextBox 3"/>
          <p:cNvSpPr txBox="1"/>
          <p:nvPr/>
        </p:nvSpPr>
        <p:spPr>
          <a:xfrm>
            <a:off x="-1" y="1175732"/>
            <a:ext cx="12191999" cy="707886"/>
          </a:xfrm>
          <a:prstGeom prst="rect">
            <a:avLst/>
          </a:prstGeom>
          <a:noFill/>
        </p:spPr>
        <p:txBody>
          <a:bodyPr wrap="square" rtlCol="0">
            <a:spAutoFit/>
          </a:bodyPr>
          <a:lstStyle/>
          <a:p>
            <a:pPr algn="ctr"/>
            <a:r>
              <a:rPr lang="en-GB" sz="4000" b="1" dirty="0" smtClean="0">
                <a:solidFill>
                  <a:srgbClr val="002060"/>
                </a:solidFill>
                <a:latin typeface="+mj-lt"/>
              </a:rPr>
              <a:t>What is a…?</a:t>
            </a:r>
            <a:endParaRPr lang="en-GB" sz="4000" b="1" dirty="0">
              <a:solidFill>
                <a:srgbClr val="002060"/>
              </a:solidFill>
              <a:latin typeface="+mj-lt"/>
            </a:endParaRPr>
          </a:p>
        </p:txBody>
      </p:sp>
      <p:sp>
        <p:nvSpPr>
          <p:cNvPr id="6" name="TextBox 5"/>
          <p:cNvSpPr txBox="1"/>
          <p:nvPr/>
        </p:nvSpPr>
        <p:spPr>
          <a:xfrm>
            <a:off x="163770" y="3739264"/>
            <a:ext cx="11723434" cy="1569660"/>
          </a:xfrm>
          <a:prstGeom prst="rect">
            <a:avLst/>
          </a:prstGeom>
          <a:solidFill>
            <a:schemeClr val="bg1"/>
          </a:solidFill>
        </p:spPr>
        <p:txBody>
          <a:bodyPr wrap="square" rtlCol="0">
            <a:spAutoFit/>
          </a:bodyPr>
          <a:lstStyle/>
          <a:p>
            <a:pPr algn="ctr"/>
            <a:r>
              <a:rPr lang="en-GB" sz="2400" dirty="0">
                <a:solidFill>
                  <a:srgbClr val="0070C0"/>
                </a:solidFill>
                <a:latin typeface="+mj-lt"/>
              </a:rPr>
              <a:t>Beefeaters are technically meant to guard the Tower of London but act more day-to-day as a tourist guide. They are also famous for their distinctive red uniforms. However, to become a Beefeater, you need to have previously served in the Armed Forces for at least 22 years.</a:t>
            </a:r>
          </a:p>
        </p:txBody>
      </p:sp>
      <p:sp>
        <p:nvSpPr>
          <p:cNvPr id="7" name="TextBox 6"/>
          <p:cNvSpPr txBox="1"/>
          <p:nvPr/>
        </p:nvSpPr>
        <p:spPr>
          <a:xfrm>
            <a:off x="0" y="5416646"/>
            <a:ext cx="12191999" cy="523220"/>
          </a:xfrm>
          <a:prstGeom prst="rect">
            <a:avLst/>
          </a:prstGeom>
          <a:noFill/>
        </p:spPr>
        <p:txBody>
          <a:bodyPr wrap="square" rtlCol="0">
            <a:spAutoFit/>
          </a:bodyPr>
          <a:lstStyle/>
          <a:p>
            <a:pPr algn="ctr"/>
            <a:r>
              <a:rPr lang="en-GB" sz="2800" dirty="0" smtClean="0">
                <a:solidFill>
                  <a:srgbClr val="0070C0"/>
                </a:solidFill>
                <a:latin typeface="+mj-lt"/>
              </a:rPr>
              <a:t>Average Yearly Salary: </a:t>
            </a:r>
            <a:r>
              <a:rPr lang="en-GB" sz="2800" b="1" dirty="0" smtClean="0">
                <a:solidFill>
                  <a:srgbClr val="002060"/>
                </a:solidFill>
                <a:latin typeface="+mj-lt"/>
              </a:rPr>
              <a:t>£25,000 </a:t>
            </a:r>
            <a:endParaRPr lang="en-GB" sz="2800" b="1" dirty="0">
              <a:solidFill>
                <a:srgbClr val="002060"/>
              </a:solidFill>
              <a:latin typeface="+mj-lt"/>
            </a:endParaRPr>
          </a:p>
        </p:txBody>
      </p:sp>
      <p:sp>
        <p:nvSpPr>
          <p:cNvPr id="8" name="TextBox 7">
            <a:extLst>
              <a:ext uri="{FF2B5EF4-FFF2-40B4-BE49-F238E27FC236}">
                <a16:creationId xmlns="" xmlns:a16="http://schemas.microsoft.com/office/drawing/2014/main" id="{53B7B010-2BCB-CF42-A555-DC3B463137B3}"/>
              </a:ext>
            </a:extLst>
          </p:cNvPr>
          <p:cNvSpPr txBox="1"/>
          <p:nvPr/>
        </p:nvSpPr>
        <p:spPr>
          <a:xfrm>
            <a:off x="501681" y="339551"/>
            <a:ext cx="5169776" cy="646331"/>
          </a:xfrm>
          <a:prstGeom prst="rect">
            <a:avLst/>
          </a:prstGeom>
          <a:solidFill>
            <a:srgbClr val="00B0F0"/>
          </a:solidFill>
        </p:spPr>
        <p:txBody>
          <a:bodyPr wrap="square" rtlCol="0">
            <a:spAutoFit/>
          </a:bodyPr>
          <a:lstStyle/>
          <a:p>
            <a:r>
              <a:rPr lang="en-GB" sz="3600" b="1" dirty="0" smtClean="0">
                <a:solidFill>
                  <a:schemeClr val="bg1"/>
                </a:solidFill>
              </a:rPr>
              <a:t>UNFAMILIAR CAREERS</a:t>
            </a:r>
          </a:p>
        </p:txBody>
      </p:sp>
    </p:spTree>
    <p:extLst>
      <p:ext uri="{BB962C8B-B14F-4D97-AF65-F5344CB8AC3E}">
        <p14:creationId xmlns:p14="http://schemas.microsoft.com/office/powerpoint/2010/main" val="215562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14701</TotalTime>
  <Words>2565</Words>
  <Application>Microsoft Office PowerPoint</Application>
  <PresentationFormat>Custom</PresentationFormat>
  <Paragraphs>326</Paragraphs>
  <Slides>39</Slides>
  <Notes>34</Notes>
  <HiddenSlides>0</HiddenSlides>
  <MMClips>2</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Stephen Heslegrave</cp:lastModifiedBy>
  <cp:revision>125</cp:revision>
  <dcterms:created xsi:type="dcterms:W3CDTF">2017-03-14T08:31:32Z</dcterms:created>
  <dcterms:modified xsi:type="dcterms:W3CDTF">2021-05-11T18:18:29Z</dcterms:modified>
</cp:coreProperties>
</file>