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3" r:id="rId2"/>
    <p:sldId id="340" r:id="rId3"/>
    <p:sldId id="290" r:id="rId4"/>
    <p:sldId id="326" r:id="rId5"/>
    <p:sldId id="291" r:id="rId6"/>
    <p:sldId id="292" r:id="rId7"/>
    <p:sldId id="293" r:id="rId8"/>
    <p:sldId id="298" r:id="rId9"/>
    <p:sldId id="320" r:id="rId10"/>
    <p:sldId id="327" r:id="rId11"/>
    <p:sldId id="329" r:id="rId12"/>
    <p:sldId id="330" r:id="rId13"/>
    <p:sldId id="331" r:id="rId14"/>
    <p:sldId id="332" r:id="rId15"/>
    <p:sldId id="333" r:id="rId16"/>
    <p:sldId id="334" r:id="rId17"/>
    <p:sldId id="335" r:id="rId18"/>
    <p:sldId id="336" r:id="rId19"/>
    <p:sldId id="338" r:id="rId20"/>
    <p:sldId id="339" r:id="rId21"/>
    <p:sldId id="342" r:id="rId22"/>
    <p:sldId id="343" r:id="rId23"/>
    <p:sldId id="344" r:id="rId24"/>
    <p:sldId id="323" r:id="rId25"/>
    <p:sldId id="345" r:id="rId26"/>
    <p:sldId id="3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E"/>
    <a:srgbClr val="FF33CC"/>
    <a:srgbClr val="EF01D3"/>
    <a:srgbClr val="162D56"/>
    <a:srgbClr val="992996"/>
    <a:srgbClr val="1D7CC7"/>
    <a:srgbClr val="3A87C4"/>
    <a:srgbClr val="1E2C52"/>
    <a:srgbClr val="009193"/>
    <a:srgbClr val="A91D3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4" autoAdjust="0"/>
    <p:restoredTop sz="74248" autoAdjust="0"/>
  </p:normalViewPr>
  <p:slideViewPr>
    <p:cSldViewPr snapToGrid="0" snapToObjects="1">
      <p:cViewPr varScale="1">
        <p:scale>
          <a:sx n="84" d="100"/>
          <a:sy n="84" d="100"/>
        </p:scale>
        <p:origin x="1320" y="132"/>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sv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sv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CAD0219-2EB8-470D-8BFA-46E5FD230C02}" type="doc">
      <dgm:prSet loTypeId="urn:microsoft.com/office/officeart/2018/2/layout/IconVerticalSolidList" loCatId="icon" qsTypeId="urn:microsoft.com/office/officeart/2005/8/quickstyle/simple2" qsCatId="simple" csTypeId="urn:microsoft.com/office/officeart/2018/5/colors/Iconchunking_neutralicontext_colorful1" csCatId="colorful" phldr="1"/>
      <dgm:spPr/>
      <dgm:t>
        <a:bodyPr/>
        <a:lstStyle/>
        <a:p>
          <a:endParaRPr lang="en-US"/>
        </a:p>
      </dgm:t>
    </dgm:pt>
    <dgm:pt modelId="{A71A5D80-9631-449C-A899-AC717D8B6ABC}">
      <dgm:prSet custT="1"/>
      <dgm:spPr/>
      <dgm:t>
        <a:bodyPr/>
        <a:lstStyle/>
        <a:p>
          <a:r>
            <a:rPr lang="en-US" sz="2800" b="1" dirty="0"/>
            <a:t>OBJECTIVE 1: </a:t>
          </a:r>
          <a:r>
            <a:rPr lang="en-US" sz="2800" b="0" dirty="0"/>
            <a:t>To explore unfamiliar careers</a:t>
          </a:r>
          <a:endParaRPr lang="en-US" sz="2800" b="1" dirty="0"/>
        </a:p>
      </dgm:t>
    </dgm:pt>
    <dgm:pt modelId="{252BE128-359F-4625-8EE4-71983232FA96}" type="parTrans" cxnId="{22542634-3E25-44B5-92F5-667D09CDC0A5}">
      <dgm:prSet/>
      <dgm:spPr/>
      <dgm:t>
        <a:bodyPr/>
        <a:lstStyle/>
        <a:p>
          <a:endParaRPr lang="en-US"/>
        </a:p>
      </dgm:t>
    </dgm:pt>
    <dgm:pt modelId="{10692ACD-0CAA-4030-966B-FFFCA2C80ECE}" type="sibTrans" cxnId="{22542634-3E25-44B5-92F5-667D09CDC0A5}">
      <dgm:prSet/>
      <dgm:spPr/>
      <dgm:t>
        <a:bodyPr/>
        <a:lstStyle/>
        <a:p>
          <a:endParaRPr lang="en-US"/>
        </a:p>
      </dgm:t>
    </dgm:pt>
    <dgm:pt modelId="{056C3035-EED2-4169-9ABF-FA4F157CE54B}">
      <dgm:prSet custT="1"/>
      <dgm:spPr/>
      <dgm:t>
        <a:bodyPr/>
        <a:lstStyle/>
        <a:p>
          <a:r>
            <a:rPr lang="en-GB" sz="2800" b="1" dirty="0"/>
            <a:t>OBJECTIVE 2: </a:t>
          </a:r>
          <a:r>
            <a:rPr lang="en-GB" sz="2800" b="0" dirty="0"/>
            <a:t>To think about your passion in life</a:t>
          </a:r>
          <a:r>
            <a:rPr lang="en-GB" sz="2800" b="1" dirty="0"/>
            <a:t> </a:t>
          </a:r>
        </a:p>
      </dgm:t>
    </dgm:pt>
    <dgm:pt modelId="{E526BE22-FCB0-4403-AFEA-3A3C356D4067}" type="parTrans" cxnId="{98EBF7F8-ED8F-4AC9-B69D-91255C07770A}">
      <dgm:prSet/>
      <dgm:spPr/>
      <dgm:t>
        <a:bodyPr/>
        <a:lstStyle/>
        <a:p>
          <a:endParaRPr lang="en-US"/>
        </a:p>
      </dgm:t>
    </dgm:pt>
    <dgm:pt modelId="{552E616C-B824-468B-B33F-7C07F714EF07}" type="sibTrans" cxnId="{98EBF7F8-ED8F-4AC9-B69D-91255C07770A}">
      <dgm:prSet/>
      <dgm:spPr/>
      <dgm:t>
        <a:bodyPr/>
        <a:lstStyle/>
        <a:p>
          <a:endParaRPr lang="en-US"/>
        </a:p>
      </dgm:t>
    </dgm:pt>
    <dgm:pt modelId="{66D9598A-2C4D-4C46-AA90-BCB2853BEADD}">
      <dgm:prSet custT="1"/>
      <dgm:spPr/>
      <dgm:t>
        <a:bodyPr/>
        <a:lstStyle/>
        <a:p>
          <a:r>
            <a:rPr lang="en-US" sz="2800" b="1" dirty="0"/>
            <a:t>OBJECTIVE 3: </a:t>
          </a:r>
          <a:r>
            <a:rPr lang="en-US" sz="2800" b="0" dirty="0"/>
            <a:t>To understand the term ‘opportunity cost’ and how it can be implemented in your life</a:t>
          </a:r>
        </a:p>
      </dgm:t>
    </dgm:pt>
    <dgm:pt modelId="{3C7AC631-5247-4882-8810-8BC409E681D6}" type="parTrans" cxnId="{8F4B2B20-B212-4DF8-9C12-CC369AB23CA1}">
      <dgm:prSet/>
      <dgm:spPr/>
      <dgm:t>
        <a:bodyPr/>
        <a:lstStyle/>
        <a:p>
          <a:endParaRPr lang="en-US"/>
        </a:p>
      </dgm:t>
    </dgm:pt>
    <dgm:pt modelId="{F5E231AD-4D7F-4DB7-AFD7-82D564283EAE}" type="sibTrans" cxnId="{8F4B2B20-B212-4DF8-9C12-CC369AB23CA1}">
      <dgm:prSet/>
      <dgm:spPr/>
      <dgm:t>
        <a:bodyPr/>
        <a:lstStyle/>
        <a:p>
          <a:endParaRPr lang="en-US"/>
        </a:p>
      </dgm:t>
    </dgm:pt>
    <dgm:pt modelId="{55BAAB04-6F5A-44CA-803A-3F09AEF70003}" type="pres">
      <dgm:prSet presAssocID="{7CAD0219-2EB8-470D-8BFA-46E5FD230C02}" presName="root" presStyleCnt="0">
        <dgm:presLayoutVars>
          <dgm:dir/>
          <dgm:resizeHandles val="exact"/>
        </dgm:presLayoutVars>
      </dgm:prSet>
      <dgm:spPr/>
    </dgm:pt>
    <dgm:pt modelId="{75D11062-CA7B-4CD8-8487-148D11E4A860}" type="pres">
      <dgm:prSet presAssocID="{A71A5D80-9631-449C-A899-AC717D8B6ABC}" presName="compNode" presStyleCnt="0"/>
      <dgm:spPr/>
    </dgm:pt>
    <dgm:pt modelId="{B1A6977F-0144-45F3-8DEB-CF2AEB1025C7}" type="pres">
      <dgm:prSet presAssocID="{A71A5D80-9631-449C-A899-AC717D8B6ABC}" presName="bgRect" presStyleLbl="bgShp" presStyleIdx="0" presStyleCnt="3"/>
      <dgm:spPr>
        <a:solidFill>
          <a:schemeClr val="bg1">
            <a:lumMod val="50000"/>
          </a:schemeClr>
        </a:solidFill>
      </dgm:spPr>
    </dgm:pt>
    <dgm:pt modelId="{C7159833-04C5-4082-A513-44F85210DE48}" type="pres">
      <dgm:prSet presAssocID="{A71A5D80-9631-449C-A899-AC717D8B6ABC}" presName="iconRect" presStyleLbl="node1" presStyleIdx="0" presStyleCnt="3"/>
      <dgm:spPr>
        <a:blipFill>
          <a:blip xmlns:r="http://schemas.openxmlformats.org/officeDocument/2006/relationships" r:embed="rId1" cstate="email">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Blog"/>
        </a:ext>
      </dgm:extLst>
    </dgm:pt>
    <dgm:pt modelId="{E057A856-BCCC-410C-8C71-DCA8E3279B5A}" type="pres">
      <dgm:prSet presAssocID="{A71A5D80-9631-449C-A899-AC717D8B6ABC}" presName="spaceRect" presStyleCnt="0"/>
      <dgm:spPr/>
    </dgm:pt>
    <dgm:pt modelId="{5C41CE2E-5256-4BC0-A94B-261396E4ADF4}" type="pres">
      <dgm:prSet presAssocID="{A71A5D80-9631-449C-A899-AC717D8B6ABC}" presName="parTx" presStyleLbl="revTx" presStyleIdx="0" presStyleCnt="3">
        <dgm:presLayoutVars>
          <dgm:chMax val="0"/>
          <dgm:chPref val="0"/>
        </dgm:presLayoutVars>
      </dgm:prSet>
      <dgm:spPr/>
    </dgm:pt>
    <dgm:pt modelId="{E7EEC7E1-761C-4893-841A-42CDF76112A9}" type="pres">
      <dgm:prSet presAssocID="{10692ACD-0CAA-4030-966B-FFFCA2C80ECE}" presName="sibTrans" presStyleCnt="0"/>
      <dgm:spPr/>
    </dgm:pt>
    <dgm:pt modelId="{0531962E-462D-413C-8AD1-85358048D879}" type="pres">
      <dgm:prSet presAssocID="{056C3035-EED2-4169-9ABF-FA4F157CE54B}" presName="compNode" presStyleCnt="0"/>
      <dgm:spPr/>
    </dgm:pt>
    <dgm:pt modelId="{9ACC772F-0334-479F-B666-ED48483C396E}" type="pres">
      <dgm:prSet presAssocID="{056C3035-EED2-4169-9ABF-FA4F157CE54B}" presName="bgRect" presStyleLbl="bgShp" presStyleIdx="1" presStyleCnt="3"/>
      <dgm:spPr>
        <a:solidFill>
          <a:schemeClr val="bg1">
            <a:lumMod val="50000"/>
          </a:schemeClr>
        </a:solidFill>
      </dgm:spPr>
    </dgm:pt>
    <dgm:pt modelId="{190128F8-F2FC-40CB-991D-683D1C72CB43}" type="pres">
      <dgm:prSet presAssocID="{056C3035-EED2-4169-9ABF-FA4F157CE54B}" presName="iconRect" presStyleLbl="node1" presStyleIdx="1" presStyleCnt="3"/>
      <dgm:spPr>
        <a:blipFill rotWithShape="1">
          <a:blip xmlns:r="http://schemas.openxmlformats.org/officeDocument/2006/relationships" r:embed="rId2">
            <a:duotone>
              <a:schemeClr val="bg1">
                <a:hueOff val="0"/>
                <a:satOff val="0"/>
                <a:lumOff val="0"/>
                <a:alphaOff val="0"/>
                <a:shade val="20000"/>
                <a:satMod val="200000"/>
              </a:schemeClr>
              <a:schemeClr val="bg1">
                <a:hueOff val="0"/>
                <a:satOff val="0"/>
                <a:lumOff val="0"/>
                <a:alphaOff val="0"/>
                <a:tint val="12000"/>
                <a:satMod val="190000"/>
              </a:schemeClr>
            </a:duotone>
          </a:blip>
          <a:stretch>
            <a:fillRect/>
          </a:stretch>
        </a:blipFill>
      </dgm:spPr>
    </dgm:pt>
    <dgm:pt modelId="{D8635464-7DA1-4C90-A6EA-F5C6DC0F6E2C}" type="pres">
      <dgm:prSet presAssocID="{056C3035-EED2-4169-9ABF-FA4F157CE54B}" presName="spaceRect" presStyleCnt="0"/>
      <dgm:spPr/>
    </dgm:pt>
    <dgm:pt modelId="{A08D280D-806F-4D8A-BD36-96B1AF9DF879}" type="pres">
      <dgm:prSet presAssocID="{056C3035-EED2-4169-9ABF-FA4F157CE54B}" presName="parTx" presStyleLbl="revTx" presStyleIdx="1" presStyleCnt="3">
        <dgm:presLayoutVars>
          <dgm:chMax val="0"/>
          <dgm:chPref val="0"/>
        </dgm:presLayoutVars>
      </dgm:prSet>
      <dgm:spPr/>
    </dgm:pt>
    <dgm:pt modelId="{517DEC73-CD1D-40D6-85A2-4A487D4740C5}" type="pres">
      <dgm:prSet presAssocID="{552E616C-B824-468B-B33F-7C07F714EF07}" presName="sibTrans" presStyleCnt="0"/>
      <dgm:spPr/>
    </dgm:pt>
    <dgm:pt modelId="{27FA892E-7539-4C37-A1F6-6F27956F13B1}" type="pres">
      <dgm:prSet presAssocID="{66D9598A-2C4D-4C46-AA90-BCB2853BEADD}" presName="compNode" presStyleCnt="0"/>
      <dgm:spPr/>
    </dgm:pt>
    <dgm:pt modelId="{F14C5CF6-B9FD-4C83-98EB-C5545225EC6D}" type="pres">
      <dgm:prSet presAssocID="{66D9598A-2C4D-4C46-AA90-BCB2853BEADD}" presName="bgRect" presStyleLbl="bgShp" presStyleIdx="2" presStyleCnt="3"/>
      <dgm:spPr>
        <a:solidFill>
          <a:schemeClr val="bg1">
            <a:lumMod val="50000"/>
          </a:schemeClr>
        </a:solidFill>
      </dgm:spPr>
    </dgm:pt>
    <dgm:pt modelId="{5F331560-1747-46CD-8936-BB93EC03A3E2}" type="pres">
      <dgm:prSet presAssocID="{66D9598A-2C4D-4C46-AA90-BCB2853BEADD}" presName="iconRect" presStyleLbl="node1" presStyleIdx="2" presStyleCnt="3"/>
      <dgm:spPr>
        <a:blipFill>
          <a:blip xmlns:r="http://schemas.openxmlformats.org/officeDocument/2006/relationships" r:embed="rId3" cstate="email">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CC0BC98D-3AAC-4501-8D4F-A6AEE4CEACCB}" type="pres">
      <dgm:prSet presAssocID="{66D9598A-2C4D-4C46-AA90-BCB2853BEADD}" presName="spaceRect" presStyleCnt="0"/>
      <dgm:spPr/>
    </dgm:pt>
    <dgm:pt modelId="{B0A5BFA2-57CC-4FF2-B396-B0B8665246CC}" type="pres">
      <dgm:prSet presAssocID="{66D9598A-2C4D-4C46-AA90-BCB2853BEADD}" presName="parTx" presStyleLbl="revTx" presStyleIdx="2" presStyleCnt="3">
        <dgm:presLayoutVars>
          <dgm:chMax val="0"/>
          <dgm:chPref val="0"/>
        </dgm:presLayoutVars>
      </dgm:prSet>
      <dgm:spPr/>
    </dgm:pt>
  </dgm:ptLst>
  <dgm:cxnLst>
    <dgm:cxn modelId="{8F4B2B20-B212-4DF8-9C12-CC369AB23CA1}" srcId="{7CAD0219-2EB8-470D-8BFA-46E5FD230C02}" destId="{66D9598A-2C4D-4C46-AA90-BCB2853BEADD}" srcOrd="2" destOrd="0" parTransId="{3C7AC631-5247-4882-8810-8BC409E681D6}" sibTransId="{F5E231AD-4D7F-4DB7-AFD7-82D564283EAE}"/>
    <dgm:cxn modelId="{22542634-3E25-44B5-92F5-667D09CDC0A5}" srcId="{7CAD0219-2EB8-470D-8BFA-46E5FD230C02}" destId="{A71A5D80-9631-449C-A899-AC717D8B6ABC}" srcOrd="0" destOrd="0" parTransId="{252BE128-359F-4625-8EE4-71983232FA96}" sibTransId="{10692ACD-0CAA-4030-966B-FFFCA2C80ECE}"/>
    <dgm:cxn modelId="{15F22557-4078-40C4-9B9F-A89EFCCC9F40}" type="presOf" srcId="{056C3035-EED2-4169-9ABF-FA4F157CE54B}" destId="{A08D280D-806F-4D8A-BD36-96B1AF9DF879}" srcOrd="0" destOrd="0" presId="urn:microsoft.com/office/officeart/2018/2/layout/IconVerticalSolidList"/>
    <dgm:cxn modelId="{5FA145A2-0B5D-42BF-A0CF-213BE5D73595}" type="presOf" srcId="{A71A5D80-9631-449C-A899-AC717D8B6ABC}" destId="{5C41CE2E-5256-4BC0-A94B-261396E4ADF4}" srcOrd="0" destOrd="0" presId="urn:microsoft.com/office/officeart/2018/2/layout/IconVerticalSolidList"/>
    <dgm:cxn modelId="{FB309ADB-D23F-4F05-9E16-A031F04E4F9E}" type="presOf" srcId="{7CAD0219-2EB8-470D-8BFA-46E5FD230C02}" destId="{55BAAB04-6F5A-44CA-803A-3F09AEF70003}" srcOrd="0" destOrd="0" presId="urn:microsoft.com/office/officeart/2018/2/layout/IconVerticalSolidList"/>
    <dgm:cxn modelId="{D9075EE0-3704-4745-A67E-970421890383}" type="presOf" srcId="{66D9598A-2C4D-4C46-AA90-BCB2853BEADD}" destId="{B0A5BFA2-57CC-4FF2-B396-B0B8665246CC}" srcOrd="0" destOrd="0" presId="urn:microsoft.com/office/officeart/2018/2/layout/IconVerticalSolidList"/>
    <dgm:cxn modelId="{98EBF7F8-ED8F-4AC9-B69D-91255C07770A}" srcId="{7CAD0219-2EB8-470D-8BFA-46E5FD230C02}" destId="{056C3035-EED2-4169-9ABF-FA4F157CE54B}" srcOrd="1" destOrd="0" parTransId="{E526BE22-FCB0-4403-AFEA-3A3C356D4067}" sibTransId="{552E616C-B824-468B-B33F-7C07F714EF07}"/>
    <dgm:cxn modelId="{B1411B57-C742-40DC-A9D5-FE25A8FE8176}" type="presParOf" srcId="{55BAAB04-6F5A-44CA-803A-3F09AEF70003}" destId="{75D11062-CA7B-4CD8-8487-148D11E4A860}" srcOrd="0" destOrd="0" presId="urn:microsoft.com/office/officeart/2018/2/layout/IconVerticalSolidList"/>
    <dgm:cxn modelId="{9D34D223-7CA8-4F6B-B0D1-8224A418C6E7}" type="presParOf" srcId="{75D11062-CA7B-4CD8-8487-148D11E4A860}" destId="{B1A6977F-0144-45F3-8DEB-CF2AEB1025C7}" srcOrd="0" destOrd="0" presId="urn:microsoft.com/office/officeart/2018/2/layout/IconVerticalSolidList"/>
    <dgm:cxn modelId="{6F39E94E-DDA8-40B6-9750-53B7965B8E6B}" type="presParOf" srcId="{75D11062-CA7B-4CD8-8487-148D11E4A860}" destId="{C7159833-04C5-4082-A513-44F85210DE48}" srcOrd="1" destOrd="0" presId="urn:microsoft.com/office/officeart/2018/2/layout/IconVerticalSolidList"/>
    <dgm:cxn modelId="{BE697080-879F-4DC9-8496-E824144F16C7}" type="presParOf" srcId="{75D11062-CA7B-4CD8-8487-148D11E4A860}" destId="{E057A856-BCCC-410C-8C71-DCA8E3279B5A}" srcOrd="2" destOrd="0" presId="urn:microsoft.com/office/officeart/2018/2/layout/IconVerticalSolidList"/>
    <dgm:cxn modelId="{D7F68BD0-C785-49B5-AC53-2C04FB42093B}" type="presParOf" srcId="{75D11062-CA7B-4CD8-8487-148D11E4A860}" destId="{5C41CE2E-5256-4BC0-A94B-261396E4ADF4}" srcOrd="3" destOrd="0" presId="urn:microsoft.com/office/officeart/2018/2/layout/IconVerticalSolidList"/>
    <dgm:cxn modelId="{7FA4590B-B2BC-45D3-A201-35CF4C0D77B8}" type="presParOf" srcId="{55BAAB04-6F5A-44CA-803A-3F09AEF70003}" destId="{E7EEC7E1-761C-4893-841A-42CDF76112A9}" srcOrd="1" destOrd="0" presId="urn:microsoft.com/office/officeart/2018/2/layout/IconVerticalSolidList"/>
    <dgm:cxn modelId="{653D891A-6040-47EA-BD83-5D4D52A4A83A}" type="presParOf" srcId="{55BAAB04-6F5A-44CA-803A-3F09AEF70003}" destId="{0531962E-462D-413C-8AD1-85358048D879}" srcOrd="2" destOrd="0" presId="urn:microsoft.com/office/officeart/2018/2/layout/IconVerticalSolidList"/>
    <dgm:cxn modelId="{6BB0D5F5-C065-41FB-982C-0CA1B4A054E0}" type="presParOf" srcId="{0531962E-462D-413C-8AD1-85358048D879}" destId="{9ACC772F-0334-479F-B666-ED48483C396E}" srcOrd="0" destOrd="0" presId="urn:microsoft.com/office/officeart/2018/2/layout/IconVerticalSolidList"/>
    <dgm:cxn modelId="{01A27658-4D99-4C48-8A50-15769EDE43BD}" type="presParOf" srcId="{0531962E-462D-413C-8AD1-85358048D879}" destId="{190128F8-F2FC-40CB-991D-683D1C72CB43}" srcOrd="1" destOrd="0" presId="urn:microsoft.com/office/officeart/2018/2/layout/IconVerticalSolidList"/>
    <dgm:cxn modelId="{D8CA6110-D4DE-4DC2-8332-5E90C9874E5B}" type="presParOf" srcId="{0531962E-462D-413C-8AD1-85358048D879}" destId="{D8635464-7DA1-4C90-A6EA-F5C6DC0F6E2C}" srcOrd="2" destOrd="0" presId="urn:microsoft.com/office/officeart/2018/2/layout/IconVerticalSolidList"/>
    <dgm:cxn modelId="{FA03656F-E39E-4112-AE1D-5AFF91F5A753}" type="presParOf" srcId="{0531962E-462D-413C-8AD1-85358048D879}" destId="{A08D280D-806F-4D8A-BD36-96B1AF9DF879}" srcOrd="3" destOrd="0" presId="urn:microsoft.com/office/officeart/2018/2/layout/IconVerticalSolidList"/>
    <dgm:cxn modelId="{09D7E90D-2AE0-45FA-BF18-27DA2EF08F82}" type="presParOf" srcId="{55BAAB04-6F5A-44CA-803A-3F09AEF70003}" destId="{517DEC73-CD1D-40D6-85A2-4A487D4740C5}" srcOrd="3" destOrd="0" presId="urn:microsoft.com/office/officeart/2018/2/layout/IconVerticalSolidList"/>
    <dgm:cxn modelId="{2F100FE5-67A0-4F06-8870-A7EE678568E0}" type="presParOf" srcId="{55BAAB04-6F5A-44CA-803A-3F09AEF70003}" destId="{27FA892E-7539-4C37-A1F6-6F27956F13B1}" srcOrd="4" destOrd="0" presId="urn:microsoft.com/office/officeart/2018/2/layout/IconVerticalSolidList"/>
    <dgm:cxn modelId="{2299131A-0647-4EC5-97FD-6B8C2D44F094}" type="presParOf" srcId="{27FA892E-7539-4C37-A1F6-6F27956F13B1}" destId="{F14C5CF6-B9FD-4C83-98EB-C5545225EC6D}" srcOrd="0" destOrd="0" presId="urn:microsoft.com/office/officeart/2018/2/layout/IconVerticalSolidList"/>
    <dgm:cxn modelId="{A6BCF05D-2531-4D33-91C7-48B30BEA02D0}" type="presParOf" srcId="{27FA892E-7539-4C37-A1F6-6F27956F13B1}" destId="{5F331560-1747-46CD-8936-BB93EC03A3E2}" srcOrd="1" destOrd="0" presId="urn:microsoft.com/office/officeart/2018/2/layout/IconVerticalSolidList"/>
    <dgm:cxn modelId="{C391E719-162A-484F-9A48-99589C1C1B9F}" type="presParOf" srcId="{27FA892E-7539-4C37-A1F6-6F27956F13B1}" destId="{CC0BC98D-3AAC-4501-8D4F-A6AEE4CEACCB}" srcOrd="2" destOrd="0" presId="urn:microsoft.com/office/officeart/2018/2/layout/IconVerticalSolidList"/>
    <dgm:cxn modelId="{A4719DF6-3035-487F-A458-BC3ABC1BD1F4}" type="presParOf" srcId="{27FA892E-7539-4C37-A1F6-6F27956F13B1}" destId="{B0A5BFA2-57CC-4FF2-B396-B0B8665246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CAD0219-2EB8-470D-8BFA-46E5FD230C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71A5D80-9631-449C-A899-AC717D8B6ABC}">
      <dgm:prSet custT="1"/>
      <dgm:spPr/>
      <dgm:t>
        <a:bodyPr/>
        <a:lstStyle/>
        <a:p>
          <a:r>
            <a:rPr lang="en-US" sz="2800" b="1" dirty="0">
              <a:solidFill>
                <a:schemeClr val="bg1"/>
              </a:solidFill>
            </a:rPr>
            <a:t>OBJECTIVE 1: </a:t>
          </a:r>
          <a:r>
            <a:rPr lang="en-US" sz="2800" b="0" dirty="0">
              <a:solidFill>
                <a:schemeClr val="bg1"/>
              </a:solidFill>
            </a:rPr>
            <a:t>To understand what extra-curricular activities are, and what a CV is.</a:t>
          </a:r>
        </a:p>
      </dgm:t>
    </dgm:pt>
    <dgm:pt modelId="{252BE128-359F-4625-8EE4-71983232FA96}" type="parTrans" cxnId="{22542634-3E25-44B5-92F5-667D09CDC0A5}">
      <dgm:prSet/>
      <dgm:spPr/>
      <dgm:t>
        <a:bodyPr/>
        <a:lstStyle/>
        <a:p>
          <a:endParaRPr lang="en-US"/>
        </a:p>
      </dgm:t>
    </dgm:pt>
    <dgm:pt modelId="{10692ACD-0CAA-4030-966B-FFFCA2C80ECE}" type="sibTrans" cxnId="{22542634-3E25-44B5-92F5-667D09CDC0A5}">
      <dgm:prSet/>
      <dgm:spPr/>
      <dgm:t>
        <a:bodyPr/>
        <a:lstStyle/>
        <a:p>
          <a:endParaRPr lang="en-US"/>
        </a:p>
      </dgm:t>
    </dgm:pt>
    <dgm:pt modelId="{056C3035-EED2-4169-9ABF-FA4F157CE54B}">
      <dgm:prSet custT="1"/>
      <dgm:spPr/>
      <dgm:t>
        <a:bodyPr/>
        <a:lstStyle/>
        <a:p>
          <a:r>
            <a:rPr lang="en-GB" sz="2800" b="1" dirty="0">
              <a:solidFill>
                <a:schemeClr val="bg1"/>
              </a:solidFill>
            </a:rPr>
            <a:t>OBJECTIVE 2: </a:t>
          </a:r>
          <a:r>
            <a:rPr lang="en-GB" sz="2800" b="0" dirty="0">
              <a:solidFill>
                <a:schemeClr val="bg1"/>
              </a:solidFill>
            </a:rPr>
            <a:t>To understand how extra-curricular activities, volunteering and work experience can enhance your CV.</a:t>
          </a:r>
        </a:p>
      </dgm:t>
    </dgm:pt>
    <dgm:pt modelId="{E526BE22-FCB0-4403-AFEA-3A3C356D4067}" type="parTrans" cxnId="{98EBF7F8-ED8F-4AC9-B69D-91255C07770A}">
      <dgm:prSet/>
      <dgm:spPr/>
      <dgm:t>
        <a:bodyPr/>
        <a:lstStyle/>
        <a:p>
          <a:endParaRPr lang="en-US"/>
        </a:p>
      </dgm:t>
    </dgm:pt>
    <dgm:pt modelId="{552E616C-B824-468B-B33F-7C07F714EF07}" type="sibTrans" cxnId="{98EBF7F8-ED8F-4AC9-B69D-91255C07770A}">
      <dgm:prSet/>
      <dgm:spPr/>
      <dgm:t>
        <a:bodyPr/>
        <a:lstStyle/>
        <a:p>
          <a:endParaRPr lang="en-US"/>
        </a:p>
      </dgm:t>
    </dgm:pt>
    <dgm:pt modelId="{55BAAB04-6F5A-44CA-803A-3F09AEF70003}" type="pres">
      <dgm:prSet presAssocID="{7CAD0219-2EB8-470D-8BFA-46E5FD230C02}" presName="root" presStyleCnt="0">
        <dgm:presLayoutVars>
          <dgm:dir/>
          <dgm:resizeHandles val="exact"/>
        </dgm:presLayoutVars>
      </dgm:prSet>
      <dgm:spPr/>
    </dgm:pt>
    <dgm:pt modelId="{75D11062-CA7B-4CD8-8487-148D11E4A860}" type="pres">
      <dgm:prSet presAssocID="{A71A5D80-9631-449C-A899-AC717D8B6ABC}" presName="compNode" presStyleCnt="0"/>
      <dgm:spPr/>
    </dgm:pt>
    <dgm:pt modelId="{B1A6977F-0144-45F3-8DEB-CF2AEB1025C7}" type="pres">
      <dgm:prSet presAssocID="{A71A5D80-9631-449C-A899-AC717D8B6ABC}" presName="bgRect" presStyleLbl="bgShp" presStyleIdx="0" presStyleCnt="2"/>
      <dgm:spPr>
        <a:solidFill>
          <a:srgbClr val="00ADEE"/>
        </a:solidFill>
      </dgm:spPr>
    </dgm:pt>
    <dgm:pt modelId="{C7159833-04C5-4082-A513-44F85210DE48}" type="pres">
      <dgm:prSet presAssocID="{A71A5D80-9631-449C-A899-AC717D8B6ABC}"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og"/>
        </a:ext>
      </dgm:extLst>
    </dgm:pt>
    <dgm:pt modelId="{E057A856-BCCC-410C-8C71-DCA8E3279B5A}" type="pres">
      <dgm:prSet presAssocID="{A71A5D80-9631-449C-A899-AC717D8B6ABC}" presName="spaceRect" presStyleCnt="0"/>
      <dgm:spPr/>
    </dgm:pt>
    <dgm:pt modelId="{5C41CE2E-5256-4BC0-A94B-261396E4ADF4}" type="pres">
      <dgm:prSet presAssocID="{A71A5D80-9631-449C-A899-AC717D8B6ABC}" presName="parTx" presStyleLbl="revTx" presStyleIdx="0" presStyleCnt="2">
        <dgm:presLayoutVars>
          <dgm:chMax val="0"/>
          <dgm:chPref val="0"/>
        </dgm:presLayoutVars>
      </dgm:prSet>
      <dgm:spPr/>
    </dgm:pt>
    <dgm:pt modelId="{E7EEC7E1-761C-4893-841A-42CDF76112A9}" type="pres">
      <dgm:prSet presAssocID="{10692ACD-0CAA-4030-966B-FFFCA2C80ECE}" presName="sibTrans" presStyleCnt="0"/>
      <dgm:spPr/>
    </dgm:pt>
    <dgm:pt modelId="{0531962E-462D-413C-8AD1-85358048D879}" type="pres">
      <dgm:prSet presAssocID="{056C3035-EED2-4169-9ABF-FA4F157CE54B}" presName="compNode" presStyleCnt="0"/>
      <dgm:spPr/>
    </dgm:pt>
    <dgm:pt modelId="{9ACC772F-0334-479F-B666-ED48483C396E}" type="pres">
      <dgm:prSet presAssocID="{056C3035-EED2-4169-9ABF-FA4F157CE54B}" presName="bgRect" presStyleLbl="bgShp" presStyleIdx="1" presStyleCnt="2"/>
      <dgm:spPr>
        <a:solidFill>
          <a:srgbClr val="1D7CC7"/>
        </a:solidFill>
      </dgm:spPr>
    </dgm:pt>
    <dgm:pt modelId="{190128F8-F2FC-40CB-991D-683D1C72CB43}" type="pres">
      <dgm:prSet presAssocID="{056C3035-EED2-4169-9ABF-FA4F157CE54B}"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pt>
    <dgm:pt modelId="{D8635464-7DA1-4C90-A6EA-F5C6DC0F6E2C}" type="pres">
      <dgm:prSet presAssocID="{056C3035-EED2-4169-9ABF-FA4F157CE54B}" presName="spaceRect" presStyleCnt="0"/>
      <dgm:spPr/>
    </dgm:pt>
    <dgm:pt modelId="{A08D280D-806F-4D8A-BD36-96B1AF9DF879}" type="pres">
      <dgm:prSet presAssocID="{056C3035-EED2-4169-9ABF-FA4F157CE54B}" presName="parTx" presStyleLbl="revTx" presStyleIdx="1" presStyleCnt="2">
        <dgm:presLayoutVars>
          <dgm:chMax val="0"/>
          <dgm:chPref val="0"/>
        </dgm:presLayoutVars>
      </dgm:prSet>
      <dgm:spPr/>
    </dgm:pt>
  </dgm:ptLst>
  <dgm:cxnLst>
    <dgm:cxn modelId="{22542634-3E25-44B5-92F5-667D09CDC0A5}" srcId="{7CAD0219-2EB8-470D-8BFA-46E5FD230C02}" destId="{A71A5D80-9631-449C-A899-AC717D8B6ABC}" srcOrd="0" destOrd="0" parTransId="{252BE128-359F-4625-8EE4-71983232FA96}" sibTransId="{10692ACD-0CAA-4030-966B-FFFCA2C80ECE}"/>
    <dgm:cxn modelId="{15F22557-4078-40C4-9B9F-A89EFCCC9F40}" type="presOf" srcId="{056C3035-EED2-4169-9ABF-FA4F157CE54B}" destId="{A08D280D-806F-4D8A-BD36-96B1AF9DF879}" srcOrd="0" destOrd="0" presId="urn:microsoft.com/office/officeart/2018/2/layout/IconVerticalSolidList"/>
    <dgm:cxn modelId="{5FA145A2-0B5D-42BF-A0CF-213BE5D73595}" type="presOf" srcId="{A71A5D80-9631-449C-A899-AC717D8B6ABC}" destId="{5C41CE2E-5256-4BC0-A94B-261396E4ADF4}" srcOrd="0" destOrd="0" presId="urn:microsoft.com/office/officeart/2018/2/layout/IconVerticalSolidList"/>
    <dgm:cxn modelId="{FB309ADB-D23F-4F05-9E16-A031F04E4F9E}" type="presOf" srcId="{7CAD0219-2EB8-470D-8BFA-46E5FD230C02}" destId="{55BAAB04-6F5A-44CA-803A-3F09AEF70003}" srcOrd="0" destOrd="0" presId="urn:microsoft.com/office/officeart/2018/2/layout/IconVerticalSolidList"/>
    <dgm:cxn modelId="{98EBF7F8-ED8F-4AC9-B69D-91255C07770A}" srcId="{7CAD0219-2EB8-470D-8BFA-46E5FD230C02}" destId="{056C3035-EED2-4169-9ABF-FA4F157CE54B}" srcOrd="1" destOrd="0" parTransId="{E526BE22-FCB0-4403-AFEA-3A3C356D4067}" sibTransId="{552E616C-B824-468B-B33F-7C07F714EF07}"/>
    <dgm:cxn modelId="{B1411B57-C742-40DC-A9D5-FE25A8FE8176}" type="presParOf" srcId="{55BAAB04-6F5A-44CA-803A-3F09AEF70003}" destId="{75D11062-CA7B-4CD8-8487-148D11E4A860}" srcOrd="0" destOrd="0" presId="urn:microsoft.com/office/officeart/2018/2/layout/IconVerticalSolidList"/>
    <dgm:cxn modelId="{9D34D223-7CA8-4F6B-B0D1-8224A418C6E7}" type="presParOf" srcId="{75D11062-CA7B-4CD8-8487-148D11E4A860}" destId="{B1A6977F-0144-45F3-8DEB-CF2AEB1025C7}" srcOrd="0" destOrd="0" presId="urn:microsoft.com/office/officeart/2018/2/layout/IconVerticalSolidList"/>
    <dgm:cxn modelId="{6F39E94E-DDA8-40B6-9750-53B7965B8E6B}" type="presParOf" srcId="{75D11062-CA7B-4CD8-8487-148D11E4A860}" destId="{C7159833-04C5-4082-A513-44F85210DE48}" srcOrd="1" destOrd="0" presId="urn:microsoft.com/office/officeart/2018/2/layout/IconVerticalSolidList"/>
    <dgm:cxn modelId="{BE697080-879F-4DC9-8496-E824144F16C7}" type="presParOf" srcId="{75D11062-CA7B-4CD8-8487-148D11E4A860}" destId="{E057A856-BCCC-410C-8C71-DCA8E3279B5A}" srcOrd="2" destOrd="0" presId="urn:microsoft.com/office/officeart/2018/2/layout/IconVerticalSolidList"/>
    <dgm:cxn modelId="{D7F68BD0-C785-49B5-AC53-2C04FB42093B}" type="presParOf" srcId="{75D11062-CA7B-4CD8-8487-148D11E4A860}" destId="{5C41CE2E-5256-4BC0-A94B-261396E4ADF4}" srcOrd="3" destOrd="0" presId="urn:microsoft.com/office/officeart/2018/2/layout/IconVerticalSolidList"/>
    <dgm:cxn modelId="{7FA4590B-B2BC-45D3-A201-35CF4C0D77B8}" type="presParOf" srcId="{55BAAB04-6F5A-44CA-803A-3F09AEF70003}" destId="{E7EEC7E1-761C-4893-841A-42CDF76112A9}" srcOrd="1" destOrd="0" presId="urn:microsoft.com/office/officeart/2018/2/layout/IconVerticalSolidList"/>
    <dgm:cxn modelId="{653D891A-6040-47EA-BD83-5D4D52A4A83A}" type="presParOf" srcId="{55BAAB04-6F5A-44CA-803A-3F09AEF70003}" destId="{0531962E-462D-413C-8AD1-85358048D879}" srcOrd="2" destOrd="0" presId="urn:microsoft.com/office/officeart/2018/2/layout/IconVerticalSolidList"/>
    <dgm:cxn modelId="{6BB0D5F5-C065-41FB-982C-0CA1B4A054E0}" type="presParOf" srcId="{0531962E-462D-413C-8AD1-85358048D879}" destId="{9ACC772F-0334-479F-B666-ED48483C396E}" srcOrd="0" destOrd="0" presId="urn:microsoft.com/office/officeart/2018/2/layout/IconVerticalSolidList"/>
    <dgm:cxn modelId="{01A27658-4D99-4C48-8A50-15769EDE43BD}" type="presParOf" srcId="{0531962E-462D-413C-8AD1-85358048D879}" destId="{190128F8-F2FC-40CB-991D-683D1C72CB43}" srcOrd="1" destOrd="0" presId="urn:microsoft.com/office/officeart/2018/2/layout/IconVerticalSolidList"/>
    <dgm:cxn modelId="{D8CA6110-D4DE-4DC2-8332-5E90C9874E5B}" type="presParOf" srcId="{0531962E-462D-413C-8AD1-85358048D879}" destId="{D8635464-7DA1-4C90-A6EA-F5C6DC0F6E2C}" srcOrd="2" destOrd="0" presId="urn:microsoft.com/office/officeart/2018/2/layout/IconVerticalSolidList"/>
    <dgm:cxn modelId="{FA03656F-E39E-4112-AE1D-5AFF91F5A753}" type="presParOf" srcId="{0531962E-462D-413C-8AD1-85358048D879}" destId="{A08D280D-806F-4D8A-BD36-96B1AF9DF87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6977F-0144-45F3-8DEB-CF2AEB1025C7}">
      <dsp:nvSpPr>
        <dsp:cNvPr id="0" name=""/>
        <dsp:cNvSpPr/>
      </dsp:nvSpPr>
      <dsp:spPr>
        <a:xfrm>
          <a:off x="0" y="451"/>
          <a:ext cx="10515600" cy="1057552"/>
        </a:xfrm>
        <a:prstGeom prst="roundRect">
          <a:avLst>
            <a:gd name="adj" fmla="val 10000"/>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sp>
    <dsp:sp modelId="{C7159833-04C5-4082-A513-44F85210DE48}">
      <dsp:nvSpPr>
        <dsp:cNvPr id="0" name=""/>
        <dsp:cNvSpPr/>
      </dsp:nvSpPr>
      <dsp:spPr>
        <a:xfrm>
          <a:off x="319909" y="238401"/>
          <a:ext cx="581654" cy="581654"/>
        </a:xfrm>
        <a:prstGeom prst="rect">
          <a:avLst/>
        </a:prstGeom>
        <a:blipFill>
          <a:blip xmlns:r="http://schemas.openxmlformats.org/officeDocument/2006/relationships" r:embed="rId1" cstate="email">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C41CE2E-5256-4BC0-A94B-261396E4ADF4}">
      <dsp:nvSpPr>
        <dsp:cNvPr id="0" name=""/>
        <dsp:cNvSpPr/>
      </dsp:nvSpPr>
      <dsp:spPr>
        <a:xfrm>
          <a:off x="1221473" y="451"/>
          <a:ext cx="9294126" cy="105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24" tIns="111924" rIns="111924" bIns="111924" numCol="1" spcCol="1270" anchor="ctr" anchorCtr="0">
          <a:noAutofit/>
        </a:bodyPr>
        <a:lstStyle/>
        <a:p>
          <a:pPr marL="0" lvl="0" indent="0" algn="l" defTabSz="1244600">
            <a:lnSpc>
              <a:spcPct val="90000"/>
            </a:lnSpc>
            <a:spcBef>
              <a:spcPct val="0"/>
            </a:spcBef>
            <a:spcAft>
              <a:spcPct val="35000"/>
            </a:spcAft>
            <a:buNone/>
          </a:pPr>
          <a:r>
            <a:rPr lang="en-US" sz="2800" b="1" kern="1200" dirty="0"/>
            <a:t>OBJECTIVE 1: </a:t>
          </a:r>
          <a:r>
            <a:rPr lang="en-US" sz="2800" b="0" kern="1200" dirty="0"/>
            <a:t>To explore unfamiliar careers</a:t>
          </a:r>
          <a:endParaRPr lang="en-US" sz="2800" b="1" kern="1200" dirty="0"/>
        </a:p>
      </dsp:txBody>
      <dsp:txXfrm>
        <a:off x="1221473" y="451"/>
        <a:ext cx="9294126" cy="1057552"/>
      </dsp:txXfrm>
    </dsp:sp>
    <dsp:sp modelId="{9ACC772F-0334-479F-B666-ED48483C396E}">
      <dsp:nvSpPr>
        <dsp:cNvPr id="0" name=""/>
        <dsp:cNvSpPr/>
      </dsp:nvSpPr>
      <dsp:spPr>
        <a:xfrm>
          <a:off x="0" y="1322393"/>
          <a:ext cx="10515600" cy="1057552"/>
        </a:xfrm>
        <a:prstGeom prst="roundRect">
          <a:avLst>
            <a:gd name="adj" fmla="val 10000"/>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sp>
    <dsp:sp modelId="{190128F8-F2FC-40CB-991D-683D1C72CB43}">
      <dsp:nvSpPr>
        <dsp:cNvPr id="0" name=""/>
        <dsp:cNvSpPr/>
      </dsp:nvSpPr>
      <dsp:spPr>
        <a:xfrm>
          <a:off x="319909" y="1560342"/>
          <a:ext cx="581654" cy="581654"/>
        </a:xfrm>
        <a:prstGeom prst="rect">
          <a:avLst/>
        </a:prstGeom>
        <a:blipFill rotWithShape="1">
          <a:blip xmlns:r="http://schemas.openxmlformats.org/officeDocument/2006/relationships" r:embed="rId2">
            <a:duotone>
              <a:schemeClr val="bg1">
                <a:hueOff val="0"/>
                <a:satOff val="0"/>
                <a:lumOff val="0"/>
                <a:alphaOff val="0"/>
                <a:shade val="20000"/>
                <a:satMod val="200000"/>
              </a:schemeClr>
              <a:schemeClr val="bg1">
                <a:hueOff val="0"/>
                <a:satOff val="0"/>
                <a:lumOff val="0"/>
                <a:alphaOff val="0"/>
                <a:tint val="12000"/>
                <a:satMod val="190000"/>
              </a:schemeClr>
            </a:duotone>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08D280D-806F-4D8A-BD36-96B1AF9DF879}">
      <dsp:nvSpPr>
        <dsp:cNvPr id="0" name=""/>
        <dsp:cNvSpPr/>
      </dsp:nvSpPr>
      <dsp:spPr>
        <a:xfrm>
          <a:off x="1221473" y="1322393"/>
          <a:ext cx="9294126" cy="105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24" tIns="111924" rIns="111924" bIns="111924" numCol="1" spcCol="1270" anchor="ctr" anchorCtr="0">
          <a:noAutofit/>
        </a:bodyPr>
        <a:lstStyle/>
        <a:p>
          <a:pPr marL="0" lvl="0" indent="0" algn="l" defTabSz="1244600">
            <a:lnSpc>
              <a:spcPct val="90000"/>
            </a:lnSpc>
            <a:spcBef>
              <a:spcPct val="0"/>
            </a:spcBef>
            <a:spcAft>
              <a:spcPct val="35000"/>
            </a:spcAft>
            <a:buNone/>
          </a:pPr>
          <a:r>
            <a:rPr lang="en-GB" sz="2800" b="1" kern="1200" dirty="0"/>
            <a:t>OBJECTIVE 2: </a:t>
          </a:r>
          <a:r>
            <a:rPr lang="en-GB" sz="2800" b="0" kern="1200" dirty="0"/>
            <a:t>To think about your passion in life</a:t>
          </a:r>
          <a:r>
            <a:rPr lang="en-GB" sz="2800" b="1" kern="1200" dirty="0"/>
            <a:t> </a:t>
          </a:r>
        </a:p>
      </dsp:txBody>
      <dsp:txXfrm>
        <a:off x="1221473" y="1322393"/>
        <a:ext cx="9294126" cy="1057552"/>
      </dsp:txXfrm>
    </dsp:sp>
    <dsp:sp modelId="{F14C5CF6-B9FD-4C83-98EB-C5545225EC6D}">
      <dsp:nvSpPr>
        <dsp:cNvPr id="0" name=""/>
        <dsp:cNvSpPr/>
      </dsp:nvSpPr>
      <dsp:spPr>
        <a:xfrm>
          <a:off x="0" y="2644334"/>
          <a:ext cx="10515600" cy="1057552"/>
        </a:xfrm>
        <a:prstGeom prst="roundRect">
          <a:avLst>
            <a:gd name="adj" fmla="val 10000"/>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sp>
    <dsp:sp modelId="{5F331560-1747-46CD-8936-BB93EC03A3E2}">
      <dsp:nvSpPr>
        <dsp:cNvPr id="0" name=""/>
        <dsp:cNvSpPr/>
      </dsp:nvSpPr>
      <dsp:spPr>
        <a:xfrm>
          <a:off x="319909" y="2882283"/>
          <a:ext cx="581654" cy="581654"/>
        </a:xfrm>
        <a:prstGeom prst="rect">
          <a:avLst/>
        </a:prstGeom>
        <a:blipFill>
          <a:blip xmlns:r="http://schemas.openxmlformats.org/officeDocument/2006/relationships" r:embed="rId3" cstate="email">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A5BFA2-57CC-4FF2-B396-B0B8665246CC}">
      <dsp:nvSpPr>
        <dsp:cNvPr id="0" name=""/>
        <dsp:cNvSpPr/>
      </dsp:nvSpPr>
      <dsp:spPr>
        <a:xfrm>
          <a:off x="1221473" y="2644334"/>
          <a:ext cx="9294126" cy="105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24" tIns="111924" rIns="111924" bIns="111924" numCol="1" spcCol="1270" anchor="ctr" anchorCtr="0">
          <a:noAutofit/>
        </a:bodyPr>
        <a:lstStyle/>
        <a:p>
          <a:pPr marL="0" lvl="0" indent="0" algn="l" defTabSz="1244600">
            <a:lnSpc>
              <a:spcPct val="90000"/>
            </a:lnSpc>
            <a:spcBef>
              <a:spcPct val="0"/>
            </a:spcBef>
            <a:spcAft>
              <a:spcPct val="35000"/>
            </a:spcAft>
            <a:buNone/>
          </a:pPr>
          <a:r>
            <a:rPr lang="en-US" sz="2800" b="1" kern="1200" dirty="0"/>
            <a:t>OBJECTIVE 3: </a:t>
          </a:r>
          <a:r>
            <a:rPr lang="en-US" sz="2800" b="0" kern="1200" dirty="0"/>
            <a:t>To understand the term ‘opportunity cost’ and how it can be implemented in your life</a:t>
          </a:r>
        </a:p>
      </dsp:txBody>
      <dsp:txXfrm>
        <a:off x="1221473" y="2644334"/>
        <a:ext cx="9294126" cy="1057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6977F-0144-45F3-8DEB-CF2AEB1025C7}">
      <dsp:nvSpPr>
        <dsp:cNvPr id="0" name=""/>
        <dsp:cNvSpPr/>
      </dsp:nvSpPr>
      <dsp:spPr>
        <a:xfrm>
          <a:off x="0" y="219826"/>
          <a:ext cx="10515600" cy="1492505"/>
        </a:xfrm>
        <a:prstGeom prst="roundRect">
          <a:avLst>
            <a:gd name="adj" fmla="val 10000"/>
          </a:avLst>
        </a:prstGeom>
        <a:solidFill>
          <a:srgbClr val="00ADEE"/>
        </a:solidFill>
        <a:ln>
          <a:noFill/>
        </a:ln>
        <a:effectLst/>
      </dsp:spPr>
      <dsp:style>
        <a:lnRef idx="0">
          <a:scrgbClr r="0" g="0" b="0"/>
        </a:lnRef>
        <a:fillRef idx="1">
          <a:scrgbClr r="0" g="0" b="0"/>
        </a:fillRef>
        <a:effectRef idx="0">
          <a:scrgbClr r="0" g="0" b="0"/>
        </a:effectRef>
        <a:fontRef idx="minor"/>
      </dsp:style>
    </dsp:sp>
    <dsp:sp modelId="{C7159833-04C5-4082-A513-44F85210DE48}">
      <dsp:nvSpPr>
        <dsp:cNvPr id="0" name=""/>
        <dsp:cNvSpPr/>
      </dsp:nvSpPr>
      <dsp:spPr>
        <a:xfrm>
          <a:off x="451482" y="555640"/>
          <a:ext cx="820877" cy="82087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41CE2E-5256-4BC0-A94B-261396E4ADF4}">
      <dsp:nvSpPr>
        <dsp:cNvPr id="0" name=""/>
        <dsp:cNvSpPr/>
      </dsp:nvSpPr>
      <dsp:spPr>
        <a:xfrm>
          <a:off x="1723843" y="219826"/>
          <a:ext cx="8791756" cy="1492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957" tIns="157957" rIns="157957" bIns="157957"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OBJECTIVE 1: </a:t>
          </a:r>
          <a:r>
            <a:rPr lang="en-US" sz="2800" b="0" kern="1200" dirty="0">
              <a:solidFill>
                <a:schemeClr val="bg1"/>
              </a:solidFill>
            </a:rPr>
            <a:t>To understand what extra-curricular activities are, and what a CV is.</a:t>
          </a:r>
        </a:p>
      </dsp:txBody>
      <dsp:txXfrm>
        <a:off x="1723843" y="219826"/>
        <a:ext cx="8791756" cy="1492505"/>
      </dsp:txXfrm>
    </dsp:sp>
    <dsp:sp modelId="{9ACC772F-0334-479F-B666-ED48483C396E}">
      <dsp:nvSpPr>
        <dsp:cNvPr id="0" name=""/>
        <dsp:cNvSpPr/>
      </dsp:nvSpPr>
      <dsp:spPr>
        <a:xfrm>
          <a:off x="0" y="1990007"/>
          <a:ext cx="10515600" cy="1492505"/>
        </a:xfrm>
        <a:prstGeom prst="roundRect">
          <a:avLst>
            <a:gd name="adj" fmla="val 10000"/>
          </a:avLst>
        </a:prstGeom>
        <a:solidFill>
          <a:srgbClr val="1D7CC7"/>
        </a:solidFill>
        <a:ln>
          <a:noFill/>
        </a:ln>
        <a:effectLst/>
      </dsp:spPr>
      <dsp:style>
        <a:lnRef idx="0">
          <a:scrgbClr r="0" g="0" b="0"/>
        </a:lnRef>
        <a:fillRef idx="1">
          <a:scrgbClr r="0" g="0" b="0"/>
        </a:fillRef>
        <a:effectRef idx="0">
          <a:scrgbClr r="0" g="0" b="0"/>
        </a:effectRef>
        <a:fontRef idx="minor"/>
      </dsp:style>
    </dsp:sp>
    <dsp:sp modelId="{190128F8-F2FC-40CB-991D-683D1C72CB43}">
      <dsp:nvSpPr>
        <dsp:cNvPr id="0" name=""/>
        <dsp:cNvSpPr/>
      </dsp:nvSpPr>
      <dsp:spPr>
        <a:xfrm>
          <a:off x="451482" y="2325820"/>
          <a:ext cx="820877" cy="82087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8D280D-806F-4D8A-BD36-96B1AF9DF879}">
      <dsp:nvSpPr>
        <dsp:cNvPr id="0" name=""/>
        <dsp:cNvSpPr/>
      </dsp:nvSpPr>
      <dsp:spPr>
        <a:xfrm>
          <a:off x="1723843" y="1990007"/>
          <a:ext cx="8791756" cy="1492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957" tIns="157957" rIns="157957" bIns="157957" numCol="1" spcCol="1270" anchor="ctr" anchorCtr="0">
          <a:noAutofit/>
        </a:bodyPr>
        <a:lstStyle/>
        <a:p>
          <a:pPr marL="0" lvl="0" indent="0" algn="l" defTabSz="1244600">
            <a:lnSpc>
              <a:spcPct val="90000"/>
            </a:lnSpc>
            <a:spcBef>
              <a:spcPct val="0"/>
            </a:spcBef>
            <a:spcAft>
              <a:spcPct val="35000"/>
            </a:spcAft>
            <a:buNone/>
          </a:pPr>
          <a:r>
            <a:rPr lang="en-GB" sz="2800" b="1" kern="1200" dirty="0">
              <a:solidFill>
                <a:schemeClr val="bg1"/>
              </a:solidFill>
            </a:rPr>
            <a:t>OBJECTIVE 2: </a:t>
          </a:r>
          <a:r>
            <a:rPr lang="en-GB" sz="2800" b="0" kern="1200" dirty="0">
              <a:solidFill>
                <a:schemeClr val="bg1"/>
              </a:solidFill>
            </a:rPr>
            <a:t>To understand how extra-curricular activities, volunteering and work experience can enhance your CV.</a:t>
          </a:r>
        </a:p>
      </dsp:txBody>
      <dsp:txXfrm>
        <a:off x="1723843" y="1990007"/>
        <a:ext cx="8791756" cy="14925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8/31/2023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hunterbevan.co.uk/missing-out-on-work-experience-this-year/" TargetMode="External"/><Relationship Id="rId13" Type="http://schemas.openxmlformats.org/officeDocument/2006/relationships/hyperlink" Target="https://classroom.thenational.academy/year-groups/year-10/work-experience" TargetMode="External"/><Relationship Id="rId18" Type="http://schemas.openxmlformats.org/officeDocument/2006/relationships/hyperlink" Target="https://www.thelawyerportal.com/free-guides/law-work-experience/virtual-work-experience-for-law-students/" TargetMode="External"/><Relationship Id="rId3" Type="http://schemas.openxmlformats.org/officeDocument/2006/relationships/hyperlink" Target="https://barclayslifeskills.com/i-want-virtual-work-experience/school/virtual-work-experience" TargetMode="External"/><Relationship Id="rId7" Type="http://schemas.openxmlformats.org/officeDocument/2006/relationships/hyperlink" Target="https://workexperience.hfm.co.uk/" TargetMode="External"/><Relationship Id="rId12" Type="http://schemas.openxmlformats.org/officeDocument/2006/relationships/hyperlink" Target="https://www.ncsc.gov.uk/section/education-skills/11-19-year-olds" TargetMode="External"/><Relationship Id="rId17" Type="http://schemas.openxmlformats.org/officeDocument/2006/relationships/hyperlink" Target="https://www.speakersforschools.org/experience-2/vwex/" TargetMode="External"/><Relationship Id="rId2" Type="http://schemas.openxmlformats.org/officeDocument/2006/relationships/slide" Target="../slides/slide23.xml"/><Relationship Id="rId16" Type="http://schemas.openxmlformats.org/officeDocument/2006/relationships/hyperlink" Target="https://www.rcgp.org.uk/training-exams/discover-general-practice/observe-gp.aspx?fbclid=IwAR1WFg9Q3UsJa1UzPbsQTWpdh--7p09kaEuxot8yK7bsxaKEAayUL_CCxpM" TargetMode="External"/><Relationship Id="rId1" Type="http://schemas.openxmlformats.org/officeDocument/2006/relationships/notesMaster" Target="../notesMasters/notesMaster1.xml"/><Relationship Id="rId6" Type="http://schemas.openxmlformats.org/officeDocument/2006/relationships/hyperlink" Target="https://cyber-school.joincyberdiscovery.com/?fbclid=IwAR3b91V8FAsDOmSiSkGxoY35i65KAMzLnJTAaeUBVxo4YO9SBBfTnNRhtns" TargetMode="External"/><Relationship Id="rId11" Type="http://schemas.openxmlformats.org/officeDocument/2006/relationships/hyperlink" Target="https://www.nctj.com/latestnews/piers-morgan-welcomes-launch-of-nctj-summer-school?fbclid=IwAR1779344ieShqc5BpI_1ueetVoQu5Fr3BZBXMaPozmxHIerCCAkbV2E1Rk" TargetMode="External"/><Relationship Id="rId5" Type="http://schemas.openxmlformats.org/officeDocument/2006/relationships/hyperlink" Target="https://bsmsoutreach.thinkific.com/courses/VWE" TargetMode="External"/><Relationship Id="rId15" Type="http://schemas.openxmlformats.org/officeDocument/2006/relationships/hyperlink" Target="https://www.s4snextgen.org/Opportunities/View/id/689" TargetMode="External"/><Relationship Id="rId10" Type="http://schemas.openxmlformats.org/officeDocument/2006/relationships/hyperlink" Target="https://investin.org/" TargetMode="External"/><Relationship Id="rId19" Type="http://schemas.openxmlformats.org/officeDocument/2006/relationships/hyperlink" Target="https://www.youthop.com/" TargetMode="External"/><Relationship Id="rId4" Type="http://schemas.openxmlformats.org/officeDocument/2006/relationships/hyperlink" Target="https://barclayslifeskills.com/i-want-virtual-work-experience/school/virtual-work-experience/?fbclid=IwAR1RFCzxGhG75Gl0AsPMog3mGIRcKRLdRqZ-7juMoqdXSPk1QqJ_4SrpJHQ" TargetMode="External"/><Relationship Id="rId9" Type="http://schemas.openxmlformats.org/officeDocument/2006/relationships/hyperlink" Target="https://www.insidesherpa.com/" TargetMode="External"/><Relationship Id="rId14" Type="http://schemas.openxmlformats.org/officeDocument/2006/relationships/hyperlink" Target="https://www.premedprojects.co.uk/premed-projects-live-tv?fbclid=IwAR2H9h_lpPvPhGq71y68G8t5XMUeKQhZ19JTU_5SlaZH5q78VJIwyHv1Pg0"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session</a:t>
            </a:r>
            <a:r>
              <a:rPr lang="en-GB" baseline="0" dirty="0"/>
              <a:t> focuses on opportunities, including; extra-curricular, volunteering and work experience.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3186094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(There is animation on these slides)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Active listening activity.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students will take it in turns to tell each other about their </a:t>
            </a:r>
            <a:r>
              <a:rPr lang="en-US" sz="1200" kern="1200" dirty="0" err="1">
                <a:solidFill>
                  <a:schemeClr val="tx1"/>
                </a:solidFill>
                <a:effectLst/>
                <a:latin typeface="+mn-lt"/>
                <a:ea typeface="+mn-ea"/>
                <a:cs typeface="+mn-cs"/>
              </a:rPr>
              <a:t>favourite</a:t>
            </a:r>
            <a:r>
              <a:rPr lang="en-US" sz="1200" kern="1200" dirty="0">
                <a:solidFill>
                  <a:schemeClr val="tx1"/>
                </a:solidFill>
                <a:effectLst/>
                <a:latin typeface="+mn-lt"/>
                <a:ea typeface="+mn-ea"/>
                <a:cs typeface="+mn-cs"/>
              </a:rPr>
              <a:t> hobby/holiday/TV show. The first listener will show good active listening skills, whereas the second listener will show bad active listening skills. Both speakers will be asked how their partner made them feel, and this is a chance to discuss the importance of active listening especially in a professional environment.</a:t>
            </a:r>
          </a:p>
          <a:p>
            <a:endParaRPr lang="en-US" sz="1200" kern="1200" dirty="0">
              <a:solidFill>
                <a:schemeClr val="tx1"/>
              </a:solidFill>
              <a:effectLst/>
              <a:latin typeface="+mn-lt"/>
              <a:ea typeface="+mn-ea"/>
              <a:cs typeface="+mn-cs"/>
            </a:endParaRPr>
          </a:p>
          <a:p>
            <a:r>
              <a:rPr lang="en-GB" dirty="0"/>
              <a:t>This teaches the students about the importance of</a:t>
            </a:r>
            <a:r>
              <a:rPr lang="en-GB" baseline="0" dirty="0"/>
              <a:t> active listening, specifically at an interview. Split the students into pairs. Ask one member of the pair to stand outside the room. Tell the member still in the room to tell their partner all about their favourite hobby/food/</a:t>
            </a:r>
            <a:r>
              <a:rPr lang="en-GB" baseline="0" dirty="0" err="1"/>
              <a:t>tv</a:t>
            </a:r>
            <a:r>
              <a:rPr lang="en-GB" baseline="0" dirty="0"/>
              <a:t> show. Tell the member outside the room to show good active listening skills such as eye contact and body language. Give them 1 minute to complete the task. Ask for feedback from the storyteller on how the listener listened. Now swop over! Tell the member in the room the same (to tell their partner all about their favourite hobby/food/</a:t>
            </a:r>
            <a:r>
              <a:rPr lang="en-GB" baseline="0" dirty="0" err="1"/>
              <a:t>tv</a:t>
            </a:r>
            <a:r>
              <a:rPr lang="en-GB" baseline="0" dirty="0"/>
              <a:t> show). However, this time tell the partner outside the room to be a bad listener. Give them 1 minute to complete the task. Ask for feedback from the storyteller on how the listener listened. Discuss what makes a good listener and the importance of this!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4071895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Resource Booklet Pages</a:t>
            </a:r>
            <a:r>
              <a:rPr lang="en-GB" sz="1200" b="1" kern="1200" baseline="0" dirty="0">
                <a:solidFill>
                  <a:schemeClr val="tx1"/>
                </a:solidFill>
                <a:effectLst/>
                <a:latin typeface="+mn-lt"/>
                <a:ea typeface="+mn-ea"/>
                <a:cs typeface="+mn-cs"/>
              </a:rPr>
              <a:t> 41-42</a:t>
            </a:r>
            <a:r>
              <a:rPr lang="en-GB" sz="1200" b="1" kern="1200" dirty="0">
                <a:solidFill>
                  <a:schemeClr val="tx1"/>
                </a:solidFill>
                <a:effectLst/>
                <a:latin typeface="+mn-lt"/>
                <a:ea typeface="+mn-ea"/>
                <a:cs typeface="+mn-cs"/>
              </a:rPr>
              <a:t>: 5.3</a:t>
            </a:r>
            <a:r>
              <a:rPr lang="en-GB" sz="1200" b="1" kern="1200" baseline="0" dirty="0">
                <a:solidFill>
                  <a:schemeClr val="tx1"/>
                </a:solidFill>
                <a:effectLst/>
                <a:latin typeface="+mn-lt"/>
                <a:ea typeface="+mn-ea"/>
                <a:cs typeface="+mn-cs"/>
              </a:rPr>
              <a:t> 9 Ideas for jobs when you are 13-14</a:t>
            </a:r>
            <a:endParaRPr lang="en-GB" b="1" dirty="0"/>
          </a:p>
          <a:p>
            <a:endParaRPr lang="en-GB" b="1" dirty="0"/>
          </a:p>
          <a:p>
            <a:r>
              <a:rPr lang="en-GB" b="1" dirty="0"/>
              <a:t>5.3</a:t>
            </a:r>
          </a:p>
          <a:p>
            <a:r>
              <a:rPr lang="en-GB" dirty="0"/>
              <a:t>Talk through the following slides</a:t>
            </a:r>
            <a:r>
              <a:rPr lang="en-GB" baseline="0" dirty="0"/>
              <a:t>, explaining possible opportunities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3609636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a:t>
            </a:r>
            <a:r>
              <a:rPr lang="en-GB" baseline="0" dirty="0"/>
              <a:t> you want to read out and go into more detail, feel free.</a:t>
            </a:r>
          </a:p>
          <a:p>
            <a:endParaRPr lang="en-GB" baseline="0" dirty="0"/>
          </a:p>
          <a:p>
            <a:r>
              <a:rPr lang="en-GB" baseline="0" dirty="0"/>
              <a:t>You could ask the students if they can make anything and discuss using that example.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3256883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off</a:t>
            </a:r>
            <a:r>
              <a:rPr lang="en-GB" baseline="0" dirty="0"/>
              <a:t> the screen include any of your own examples too </a:t>
            </a:r>
            <a:r>
              <a:rPr lang="en-GB" baseline="0" dirty="0">
                <a:sym typeface="Wingdings" panose="05000000000000000000" pitchFamily="2" charset="2"/>
              </a:rPr>
              <a:t> </a:t>
            </a:r>
          </a:p>
          <a:p>
            <a:endParaRPr lang="en-GB" baseline="0" dirty="0">
              <a:sym typeface="Wingdings" panose="05000000000000000000" pitchFamily="2" charset="2"/>
            </a:endParaRPr>
          </a:p>
          <a:p>
            <a:r>
              <a:rPr lang="en-GB" baseline="0" dirty="0">
                <a:sym typeface="Wingdings" panose="05000000000000000000" pitchFamily="2" charset="2"/>
              </a:rPr>
              <a:t>See here to find more info on what </a:t>
            </a:r>
            <a:r>
              <a:rPr lang="en-GB" baseline="0" dirty="0" err="1">
                <a:sym typeface="Wingdings" panose="05000000000000000000" pitchFamily="2" charset="2"/>
              </a:rPr>
              <a:t>dropshipping</a:t>
            </a:r>
            <a:r>
              <a:rPr lang="en-GB" baseline="0" dirty="0">
                <a:sym typeface="Wingdings" panose="05000000000000000000" pitchFamily="2" charset="2"/>
              </a:rPr>
              <a:t> is:</a:t>
            </a:r>
          </a:p>
          <a:p>
            <a:r>
              <a:rPr lang="en-GB" dirty="0"/>
              <a:t>https://www.shopify.co.uk/blog/what-is-dropshipping </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207051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information</a:t>
            </a:r>
            <a:r>
              <a:rPr lang="en-GB" baseline="0" dirty="0"/>
              <a:t> above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429829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off the screen –</a:t>
            </a:r>
            <a:r>
              <a:rPr lang="en-GB" baseline="0" dirty="0"/>
              <a:t> maybe focus on the NSPCC bit about age limits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36394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pets or</a:t>
            </a:r>
            <a:r>
              <a:rPr lang="en-GB" baseline="0" dirty="0"/>
              <a:t> helping out others. Talk about building trust with people.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422089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the slides</a:t>
            </a:r>
          </a:p>
        </p:txBody>
      </p:sp>
      <p:sp>
        <p:nvSpPr>
          <p:cNvPr id="4" name="Slide Number Placeholder 3"/>
          <p:cNvSpPr>
            <a:spLocks noGrp="1"/>
          </p:cNvSpPr>
          <p:nvPr>
            <p:ph type="sldNum" sz="quarter" idx="10"/>
          </p:nvPr>
        </p:nvSpPr>
        <p:spPr/>
        <p:txBody>
          <a:bodyPr/>
          <a:lstStyle/>
          <a:p>
            <a:fld id="{812CBC23-9250-7349-A59D-41C845E0C87D}" type="slidenum">
              <a:rPr lang="en-US" smtClean="0"/>
              <a:t>17</a:t>
            </a:fld>
            <a:endParaRPr lang="en-US"/>
          </a:p>
        </p:txBody>
      </p:sp>
    </p:spTree>
    <p:extLst>
      <p:ext uri="{BB962C8B-B14F-4D97-AF65-F5344CB8AC3E}">
        <p14:creationId xmlns:p14="http://schemas.microsoft.com/office/powerpoint/2010/main" val="2140805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bring in personal </a:t>
            </a:r>
            <a:r>
              <a:rPr lang="en-GB" dirty="0" err="1"/>
              <a:t>vlogging</a:t>
            </a:r>
            <a:r>
              <a:rPr lang="en-GB" baseline="0" dirty="0"/>
              <a:t> people or ask the students who they know about.</a:t>
            </a:r>
          </a:p>
          <a:p>
            <a:endParaRPr lang="en-GB" baseline="0" dirty="0"/>
          </a:p>
          <a:p>
            <a:r>
              <a:rPr lang="en-GB" baseline="0" dirty="0"/>
              <a:t>E.g. James Charles, KSI, Joe Suggs etc.</a:t>
            </a:r>
          </a:p>
        </p:txBody>
      </p:sp>
      <p:sp>
        <p:nvSpPr>
          <p:cNvPr id="4" name="Slide Number Placeholder 3"/>
          <p:cNvSpPr>
            <a:spLocks noGrp="1"/>
          </p:cNvSpPr>
          <p:nvPr>
            <p:ph type="sldNum" sz="quarter" idx="10"/>
          </p:nvPr>
        </p:nvSpPr>
        <p:spPr/>
        <p:txBody>
          <a:bodyPr/>
          <a:lstStyle/>
          <a:p>
            <a:fld id="{812CBC23-9250-7349-A59D-41C845E0C87D}" type="slidenum">
              <a:rPr lang="en-US" smtClean="0"/>
              <a:t>18</a:t>
            </a:fld>
            <a:endParaRPr lang="en-US"/>
          </a:p>
        </p:txBody>
      </p:sp>
    </p:spTree>
    <p:extLst>
      <p:ext uri="{BB962C8B-B14F-4D97-AF65-F5344CB8AC3E}">
        <p14:creationId xmlns:p14="http://schemas.microsoft.com/office/powerpoint/2010/main" val="195364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the slides</a:t>
            </a:r>
            <a:r>
              <a:rPr lang="en-GB" baseline="0" dirty="0"/>
              <a:t> – could mention social media set ups too.</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19</a:t>
            </a:fld>
            <a:endParaRPr lang="en-US"/>
          </a:p>
        </p:txBody>
      </p:sp>
    </p:spTree>
    <p:extLst>
      <p:ext uri="{BB962C8B-B14F-4D97-AF65-F5344CB8AC3E}">
        <p14:creationId xmlns:p14="http://schemas.microsoft.com/office/powerpoint/2010/main" val="140611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Create quick quiz/recap based on last session </a:t>
            </a:r>
            <a:r>
              <a:rPr lang="en-US" sz="1200" b="0" kern="1200" dirty="0">
                <a:solidFill>
                  <a:schemeClr val="tx1"/>
                </a:solidFill>
                <a:effectLst/>
                <a:latin typeface="+mn-lt"/>
                <a:ea typeface="+mn-ea"/>
                <a:cs typeface="+mn-cs"/>
              </a:rPr>
              <a:t>to</a:t>
            </a:r>
            <a:r>
              <a:rPr lang="en-US" sz="1200" b="0" kern="1200" baseline="0" dirty="0">
                <a:solidFill>
                  <a:schemeClr val="tx1"/>
                </a:solidFill>
                <a:effectLst/>
                <a:latin typeface="+mn-lt"/>
                <a:ea typeface="+mn-ea"/>
                <a:cs typeface="+mn-cs"/>
              </a:rPr>
              <a:t> see what students remember. </a:t>
            </a:r>
            <a:r>
              <a:rPr lang="en-US" sz="1200" b="0" kern="1200" baseline="0">
                <a:solidFill>
                  <a:schemeClr val="tx1"/>
                </a:solidFill>
                <a:effectLst/>
                <a:latin typeface="+mn-lt"/>
                <a:ea typeface="+mn-ea"/>
                <a:cs typeface="+mn-cs"/>
              </a:rPr>
              <a:t>You don’t need to write a quiz out, just ask the students a few questions from topics you covered last time.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1483344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good if you have a family member or friend who owns a smaller shop. </a:t>
            </a:r>
          </a:p>
          <a:p>
            <a:endParaRPr lang="en-GB" dirty="0"/>
          </a:p>
          <a:p>
            <a:r>
              <a:rPr lang="en-GB" dirty="0"/>
              <a:t>Paper rounds may</a:t>
            </a:r>
            <a:r>
              <a:rPr lang="en-GB" baseline="0" dirty="0"/>
              <a:t> be an option too</a:t>
            </a:r>
          </a:p>
          <a:p>
            <a:endParaRPr lang="en-GB" baseline="0" dirty="0"/>
          </a:p>
          <a:p>
            <a:r>
              <a:rPr lang="en-GB" baseline="0" dirty="0"/>
              <a:t>There is a info sheet in the resources that you can use if necessary.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20</a:t>
            </a:fld>
            <a:endParaRPr lang="en-US"/>
          </a:p>
        </p:txBody>
      </p:sp>
    </p:spTree>
    <p:extLst>
      <p:ext uri="{BB962C8B-B14F-4D97-AF65-F5344CB8AC3E}">
        <p14:creationId xmlns:p14="http://schemas.microsoft.com/office/powerpoint/2010/main" val="3041081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https://www.theparentsguideto.co.uk/post/virtual-work-experience &lt; Useful website with where to find more opportunities </a:t>
            </a:r>
          </a:p>
          <a:p>
            <a:endParaRPr lang="en-GB" dirty="0"/>
          </a:p>
          <a:p>
            <a:r>
              <a:rPr lang="en-GB" dirty="0"/>
              <a:t>Benefits of virtual</a:t>
            </a:r>
            <a:r>
              <a:rPr lang="en-GB" baseline="0" dirty="0"/>
              <a:t> work experience:</a:t>
            </a:r>
          </a:p>
          <a:p>
            <a:endParaRPr lang="en-GB" baseline="0" dirty="0"/>
          </a:p>
          <a:p>
            <a:pPr fontAlgn="base"/>
            <a:r>
              <a:rPr lang="en-GB" b="1" dirty="0"/>
              <a:t>Think global! </a:t>
            </a:r>
            <a:endParaRPr lang="en-GB" dirty="0"/>
          </a:p>
          <a:p>
            <a:pPr fontAlgn="base"/>
            <a:r>
              <a:rPr lang="en-GB" dirty="0"/>
              <a:t>Virtual work placements are open to everyone and location does not need to be a limiting factor. This opens many possibilities for your child to explore new jobs and industries in areas that may not have been possible under face to face arrangements. </a:t>
            </a:r>
          </a:p>
          <a:p>
            <a:pPr fontAlgn="base"/>
            <a:br>
              <a:rPr lang="en-GB" dirty="0"/>
            </a:br>
            <a:endParaRPr lang="en-GB" dirty="0"/>
          </a:p>
          <a:p>
            <a:pPr fontAlgn="base"/>
            <a:r>
              <a:rPr lang="en-GB" b="1" dirty="0"/>
              <a:t>It’s free</a:t>
            </a:r>
            <a:endParaRPr lang="en-GB" dirty="0"/>
          </a:p>
          <a:p>
            <a:pPr fontAlgn="base"/>
            <a:r>
              <a:rPr lang="en-GB" dirty="0"/>
              <a:t>The majority of virtual work experience placements are free, although some employers charge for the opportunity; working from home will also mean your child will not incur any travel related costs. </a:t>
            </a:r>
          </a:p>
          <a:p>
            <a:pPr fontAlgn="base"/>
            <a:br>
              <a:rPr lang="en-GB" dirty="0"/>
            </a:br>
            <a:endParaRPr lang="en-GB" dirty="0"/>
          </a:p>
          <a:p>
            <a:pPr fontAlgn="base"/>
            <a:r>
              <a:rPr lang="en-GB" b="1" dirty="0"/>
              <a:t>Future proof</a:t>
            </a:r>
            <a:endParaRPr lang="en-GB" dirty="0"/>
          </a:p>
          <a:p>
            <a:pPr fontAlgn="base"/>
            <a:r>
              <a:rPr lang="en-GB" dirty="0"/>
              <a:t>Remote working is likely to be important to many businesses in the future and learning how to conduct business and work online will develop extremely valuable skills for the modern workplace.</a:t>
            </a:r>
          </a:p>
          <a:p>
            <a:pPr fontAlgn="base"/>
            <a:br>
              <a:rPr lang="en-GB" dirty="0"/>
            </a:br>
            <a:endParaRPr lang="en-GB" dirty="0"/>
          </a:p>
          <a:p>
            <a:pPr fontAlgn="base"/>
            <a:r>
              <a:rPr lang="en-GB" b="1" dirty="0"/>
              <a:t>Transferable skills</a:t>
            </a:r>
            <a:endParaRPr lang="en-GB" dirty="0"/>
          </a:p>
          <a:p>
            <a:pPr fontAlgn="base"/>
            <a:r>
              <a:rPr lang="en-GB" dirty="0"/>
              <a:t>It’s not always easy working from home and taking part in virtual work experience placements will help your child develop those soft skills that all employers are seeking, such as organisation, time-management and self-motivation.</a:t>
            </a:r>
          </a:p>
          <a:p>
            <a:pPr fontAlgn="base"/>
            <a:br>
              <a:rPr lang="en-GB" dirty="0"/>
            </a:br>
            <a:endParaRPr lang="en-GB" dirty="0"/>
          </a:p>
          <a:p>
            <a:pPr fontAlgn="base"/>
            <a:r>
              <a:rPr lang="en-GB" b="1" dirty="0"/>
              <a:t>Knowing what’s right (or what isn’t) </a:t>
            </a:r>
            <a:endParaRPr lang="en-GB" dirty="0"/>
          </a:p>
          <a:p>
            <a:pPr fontAlgn="base"/>
            <a:r>
              <a:rPr lang="en-GB" dirty="0"/>
              <a:t>Understanding what a job or a career entails might help your child make decisions about whether or not that role is right for them in the future. </a:t>
            </a:r>
          </a:p>
          <a:p>
            <a:endParaRPr lang="en-GB"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21</a:t>
            </a:fld>
            <a:endParaRPr lang="en-US"/>
          </a:p>
        </p:txBody>
      </p:sp>
    </p:spTree>
    <p:extLst>
      <p:ext uri="{BB962C8B-B14F-4D97-AF65-F5344CB8AC3E}">
        <p14:creationId xmlns:p14="http://schemas.microsoft.com/office/powerpoint/2010/main" val="2981898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kern="1200" dirty="0">
                <a:solidFill>
                  <a:schemeClr val="tx1"/>
                </a:solidFill>
                <a:effectLst/>
                <a:latin typeface="+mn-lt"/>
                <a:ea typeface="+mn-ea"/>
                <a:cs typeface="+mn-cs"/>
              </a:rPr>
              <a:t>https://www.theparentsguideto.co.uk/post/virtual-work-experience</a:t>
            </a:r>
          </a:p>
          <a:p>
            <a:pPr rtl="0" fontAlgn="base"/>
            <a:r>
              <a:rPr lang="en-GB" sz="1200" b="1" kern="1200" dirty="0">
                <a:solidFill>
                  <a:schemeClr val="tx1"/>
                </a:solidFill>
                <a:effectLst/>
                <a:latin typeface="+mn-lt"/>
                <a:ea typeface="+mn-ea"/>
                <a:cs typeface="+mn-cs"/>
              </a:rPr>
              <a:t>What are the benefits of a virtual work placement?</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Think global! </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Virtual work placements are open to everyone and location does not need to be a limiting factor. This opens many possibilities for your child to explore new jobs and industries in areas that may not have been possible under face to face arrangements.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It’s free</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The majority of virtual work experience placements are free, although some employers charge for the opportunity; working from home will also mean your child will not incur any travel related costs.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Future proof</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Remote working is likely to be important to many businesses in the future and learning how to conduct business and work online will develop extremely valuable skills for the modern workplace.</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Transferable skills</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It’s not always easy working from home and taking part in virtual work experience placements will help your child develop those soft skills that all employers are seeking, such as organisation, time-management and self-motivation.</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Knowing what’s right (or what isn’t) </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Understanding what a job or a career entails might help your child make decisions about whether or not that role is right for them in the future.</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22</a:t>
            </a:fld>
            <a:endParaRPr lang="en-US"/>
          </a:p>
        </p:txBody>
      </p:sp>
    </p:spTree>
    <p:extLst>
      <p:ext uri="{BB962C8B-B14F-4D97-AF65-F5344CB8AC3E}">
        <p14:creationId xmlns:p14="http://schemas.microsoft.com/office/powerpoint/2010/main" val="1256522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kern="1200" dirty="0">
                <a:solidFill>
                  <a:schemeClr val="tx1"/>
                </a:solidFill>
                <a:effectLst/>
                <a:latin typeface="+mn-lt"/>
                <a:ea typeface="+mn-ea"/>
                <a:cs typeface="+mn-cs"/>
              </a:rPr>
              <a:t>https://www.theparentsguideto.co.uk/post/virtual-work-experience</a:t>
            </a:r>
          </a:p>
          <a:p>
            <a:pPr rtl="0" fontAlgn="base"/>
            <a:endParaRPr lang="en-GB" sz="1200" b="1" kern="1200" dirty="0">
              <a:solidFill>
                <a:schemeClr val="tx1"/>
              </a:solidFill>
              <a:effectLst/>
              <a:latin typeface="+mn-lt"/>
              <a:ea typeface="+mn-ea"/>
              <a:cs typeface="+mn-cs"/>
            </a:endParaRPr>
          </a:p>
          <a:p>
            <a:pPr rtl="0" fontAlgn="base"/>
            <a:r>
              <a:rPr lang="en-GB" sz="1200" b="1" kern="1200" dirty="0">
                <a:solidFill>
                  <a:schemeClr val="tx1"/>
                </a:solidFill>
                <a:effectLst/>
                <a:latin typeface="+mn-lt"/>
                <a:ea typeface="+mn-ea"/>
                <a:cs typeface="+mn-cs"/>
              </a:rPr>
              <a:t>Which organisations offer virtual work experience?</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As social distancing seems set to remain for the foreseeable future, more and more firms are beginning to provide virtual work experience opportunities to students and young people. Placements are available across several sectors including accountancy, law, marketing and the veterinary sciences. While this is by no means an exhaustive list, here are some companies and businesses currently offering virtual work experience:</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3"/>
              </a:rPr>
              <a:t>Barclays </a:t>
            </a:r>
            <a:r>
              <a:rPr lang="en-GB" sz="1200" b="1" i="0" u="none" strike="noStrike" kern="1200" dirty="0" err="1">
                <a:solidFill>
                  <a:schemeClr val="tx1"/>
                </a:solidFill>
                <a:effectLst/>
                <a:latin typeface="+mn-lt"/>
                <a:ea typeface="+mn-ea"/>
                <a:cs typeface="+mn-cs"/>
                <a:hlinkClick r:id="rId3"/>
              </a:rPr>
              <a:t>LifeSkills</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An excellent website to help young people develop the skills they need for a better future.</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4"/>
              </a:rPr>
              <a:t>Barclays </a:t>
            </a:r>
            <a:r>
              <a:rPr lang="en-GB" sz="1200" b="1" i="0" u="none" strike="noStrike" kern="1200" dirty="0" err="1">
                <a:solidFill>
                  <a:schemeClr val="tx1"/>
                </a:solidFill>
                <a:effectLst/>
                <a:latin typeface="+mn-lt"/>
                <a:ea typeface="+mn-ea"/>
                <a:cs typeface="+mn-cs"/>
                <a:hlinkClick r:id="rId4"/>
              </a:rPr>
              <a:t>LifeSkills</a:t>
            </a:r>
            <a:r>
              <a:rPr lang="en-GB" sz="1200" b="1" i="0" u="none" strike="noStrike" kern="1200" dirty="0">
                <a:solidFill>
                  <a:schemeClr val="tx1"/>
                </a:solidFill>
                <a:effectLst/>
                <a:latin typeface="+mn-lt"/>
                <a:ea typeface="+mn-ea"/>
                <a:cs typeface="+mn-cs"/>
                <a:hlinkClick r:id="rId4"/>
              </a:rPr>
              <a:t> - virtual work experience with a 'digital transformation' agency</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An excellent opportunity for those interested in design to actively work with different departments on one exciting project, helping them solve problems and complete real-life tasks.</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5"/>
              </a:rPr>
              <a:t>Brighton and Sussex Medical School</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Suitable for those looking to apply to medical school, this virtual work placement introduces students to the NHS before exploring the roles and skill sets of six different medical specialists.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6"/>
              </a:rPr>
              <a:t>Cyber Discovery</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 chance to learn from industry experts and take part in over 200 free cyber security challenges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7"/>
              </a:rPr>
              <a:t>Halliday Fraser Munro</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An online work experience programme for those interested in architecture and design.</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8"/>
              </a:rPr>
              <a:t>Hunter Bevan</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 remote virtual work experience with a twist. Suitable for anyone interested in developing their design or marketing skills. Feedback will be given plus a chance to feature on Hunter Bevan's website.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err="1">
                <a:solidFill>
                  <a:schemeClr val="tx1"/>
                </a:solidFill>
                <a:effectLst/>
                <a:latin typeface="+mn-lt"/>
                <a:ea typeface="+mn-ea"/>
                <a:cs typeface="+mn-cs"/>
                <a:hlinkClick r:id="rId9"/>
              </a:rPr>
              <a:t>InsideSherpa</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An excellent website which offers virtual work experience placements from a range of companies, from banking to careers in tech. Most options last up to six hours and involve tutorials, videos and activities.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err="1">
                <a:solidFill>
                  <a:schemeClr val="tx1"/>
                </a:solidFill>
                <a:effectLst/>
                <a:latin typeface="+mn-lt"/>
                <a:ea typeface="+mn-ea"/>
                <a:cs typeface="+mn-cs"/>
                <a:hlinkClick r:id="rId10"/>
              </a:rPr>
              <a:t>InvestIn</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(paid)</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Aimed at students between 14 and 18 years old, </a:t>
            </a:r>
            <a:r>
              <a:rPr lang="en-GB" sz="1200" b="0" i="0" kern="1200" dirty="0" err="1">
                <a:solidFill>
                  <a:schemeClr val="tx1"/>
                </a:solidFill>
                <a:effectLst/>
                <a:latin typeface="+mn-lt"/>
                <a:ea typeface="+mn-ea"/>
                <a:cs typeface="+mn-cs"/>
              </a:rPr>
              <a:t>InvestIn</a:t>
            </a:r>
            <a:r>
              <a:rPr lang="en-GB" sz="1200" b="0" i="0" kern="1200" dirty="0">
                <a:solidFill>
                  <a:schemeClr val="tx1"/>
                </a:solidFill>
                <a:effectLst/>
                <a:latin typeface="+mn-lt"/>
                <a:ea typeface="+mn-ea"/>
                <a:cs typeface="+mn-cs"/>
              </a:rPr>
              <a:t> offers an impressive array of virtual work placements involving real life work and contact with professionals. This is a paid service, and placements range from one day to one week. Prices start from £90.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11"/>
              </a:rPr>
              <a:t>National Council for the Training of Journalists (NCTJ)</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An online summer school, designed to provide an introduction to journalism for beginners. A range of topics is covered, including newsgathering, interviewing skills, media law, sports journalism and broadcasting.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12"/>
              </a:rPr>
              <a:t>National Cyber Security Centre</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 website dedicated to helping the UK's next generation of cyber professionals through a variety of free courses for 11-17 year olds and exciting competitions.</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13"/>
              </a:rPr>
              <a:t>Oak National Academy</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(aimed at students in Year 10 )</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 virtual 'work experience week' with access to videos, lessons and insights into a range of different industries and careers.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Operation </a:t>
            </a:r>
            <a:r>
              <a:rPr lang="en-GB" sz="1200" b="1" i="0" kern="1200" dirty="0" err="1">
                <a:solidFill>
                  <a:schemeClr val="tx1"/>
                </a:solidFill>
                <a:effectLst/>
                <a:latin typeface="+mn-lt"/>
                <a:ea typeface="+mn-ea"/>
                <a:cs typeface="+mn-cs"/>
              </a:rPr>
              <a:t>Wallacea</a:t>
            </a:r>
            <a:r>
              <a:rPr lang="en-GB" sz="1200" b="1"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(paid)</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 range of week-long internships with live online mentoring, a daily schedule, regular deadlines and constant contact with managing staff. Prices start from £100 for 5 days and run throughout August and September.</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14"/>
              </a:rPr>
              <a:t>Premed Projects Live TV</a:t>
            </a:r>
            <a:r>
              <a:rPr lang="en-GB" sz="1200" b="1"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(paid)</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Suitable for students aged 14-19 and interested in Biology, Science, healthcare and / or for those considering careers in medicine. Watch live videos within the operating theatre, download exam linked worksheets, watch interviews with healthcare professionals and receive tips and advice on applications to medicine. This is a paid service (monthly subscriptions start from £12.99).</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15"/>
              </a:rPr>
              <a:t>PWC</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Suitable for students aged 14-18 and interested in learning more about careers in finance. The placement lasts 5 days and includes a mix of live and pre-recorded videos, project work and live Q&amp;A sessions.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16"/>
              </a:rPr>
              <a:t>Royal College of General </a:t>
            </a:r>
            <a:r>
              <a:rPr lang="en-GB" sz="1200" b="1" i="0" u="none" strike="noStrike" kern="1200" dirty="0" err="1">
                <a:solidFill>
                  <a:schemeClr val="tx1"/>
                </a:solidFill>
                <a:effectLst/>
                <a:latin typeface="+mn-lt"/>
                <a:ea typeface="+mn-ea"/>
                <a:cs typeface="+mn-cs"/>
                <a:hlinkClick r:id="rId16"/>
              </a:rPr>
              <a:t>Practioners</a:t>
            </a:r>
            <a:r>
              <a:rPr lang="en-GB" sz="1200" b="1" i="0" kern="1200" dirty="0">
                <a:solidFill>
                  <a:schemeClr val="tx1"/>
                </a:solidFill>
                <a:effectLst/>
                <a:latin typeface="+mn-lt"/>
                <a:ea typeface="+mn-ea"/>
                <a:cs typeface="+mn-cs"/>
              </a:rPr>
              <a:t> (RCGP)</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Organised, by the RCGP, Observe GP is an alternative to work experience for aspiring medics aged 16 and over, who are living in the UK. It is a free interactive video platform providing insights into the role of a GP and the wider primary care team.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17"/>
              </a:rPr>
              <a:t>Speakers4Schools</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Recently launched, Speakers4schools aims to provide a level playing field by connecting young people to high quality virtual work placements. Register to stay up to date with their latest developments. </a:t>
            </a:r>
          </a:p>
          <a:p>
            <a:pPr rtl="0" fontAlgn="base"/>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hlinkClick r:id="rId18"/>
              </a:rPr>
              <a:t>The Lawyer Portal</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 list of law firms offering virtual work experience.</a:t>
            </a:r>
          </a:p>
          <a:p>
            <a:pPr rtl="0" fontAlgn="base"/>
            <a:r>
              <a:rPr lang="en-GB" sz="1200" b="1" i="0" u="none" strike="noStrike" kern="1200" dirty="0">
                <a:solidFill>
                  <a:schemeClr val="tx1"/>
                </a:solidFill>
                <a:effectLst/>
                <a:latin typeface="+mn-lt"/>
                <a:ea typeface="+mn-ea"/>
                <a:cs typeface="+mn-cs"/>
                <a:hlinkClick r:id="rId19"/>
              </a:rPr>
              <a:t>Youth Opportunities</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An online platform providing a range of virtual work experiences including workshops, fellowships and internships. External companies are free to post opportunities, so we strongly recommend you encourage your child to research all options thoroughly before applying. </a:t>
            </a:r>
          </a:p>
          <a:p>
            <a:pPr rtl="0" fontAlgn="base"/>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23</a:t>
            </a:fld>
            <a:endParaRPr lang="en-US"/>
          </a:p>
        </p:txBody>
      </p:sp>
    </p:spTree>
    <p:extLst>
      <p:ext uri="{BB962C8B-B14F-4D97-AF65-F5344CB8AC3E}">
        <p14:creationId xmlns:p14="http://schemas.microsoft.com/office/powerpoint/2010/main" val="2009975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Resource Booklet Pages</a:t>
            </a:r>
            <a:r>
              <a:rPr lang="en-GB" sz="1200" b="1" kern="1200" baseline="0" dirty="0">
                <a:solidFill>
                  <a:schemeClr val="tx1"/>
                </a:solidFill>
                <a:effectLst/>
                <a:latin typeface="+mn-lt"/>
                <a:ea typeface="+mn-ea"/>
                <a:cs typeface="+mn-cs"/>
              </a:rPr>
              <a:t> 43-45</a:t>
            </a:r>
            <a:r>
              <a:rPr lang="en-GB" sz="1200" b="1" kern="1200" dirty="0">
                <a:solidFill>
                  <a:schemeClr val="tx1"/>
                </a:solidFill>
                <a:effectLst/>
                <a:latin typeface="+mn-lt"/>
                <a:ea typeface="+mn-ea"/>
                <a:cs typeface="+mn-cs"/>
              </a:rPr>
              <a:t>: 5.3</a:t>
            </a:r>
            <a:r>
              <a:rPr lang="en-GB" sz="1200" b="1" kern="1200" baseline="0" dirty="0">
                <a:solidFill>
                  <a:schemeClr val="tx1"/>
                </a:solidFill>
                <a:effectLst/>
                <a:latin typeface="+mn-lt"/>
                <a:ea typeface="+mn-ea"/>
                <a:cs typeface="+mn-cs"/>
              </a:rPr>
              <a:t> Interview feedback cards</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Job interview. </a:t>
            </a:r>
            <a:r>
              <a:rPr lang="en-US" sz="1200" kern="1200" dirty="0">
                <a:solidFill>
                  <a:schemeClr val="tx1"/>
                </a:solidFill>
                <a:effectLst/>
                <a:latin typeface="+mn-lt"/>
                <a:ea typeface="+mn-ea"/>
                <a:cs typeface="+mn-cs"/>
              </a:rPr>
              <a:t>Role-play one or more job interviews using </a:t>
            </a:r>
            <a:r>
              <a:rPr lang="en-GB" sz="1200" kern="1200" dirty="0">
                <a:solidFill>
                  <a:schemeClr val="tx1"/>
                </a:solidFill>
                <a:effectLst/>
                <a:latin typeface="+mn-lt"/>
                <a:ea typeface="+mn-ea"/>
                <a:cs typeface="+mn-cs"/>
              </a:rPr>
              <a:t>interviewer and candidate cards. Ensure the interview gives the candidate feedback on their active listening skills and their overall performance.</a:t>
            </a:r>
          </a:p>
          <a:p>
            <a:endParaRPr lang="en-GB" sz="1200" kern="1200" dirty="0">
              <a:solidFill>
                <a:schemeClr val="tx1"/>
              </a:solidFill>
              <a:effectLst/>
              <a:latin typeface="+mn-lt"/>
              <a:ea typeface="+mn-ea"/>
              <a:cs typeface="+mn-cs"/>
            </a:endParaRPr>
          </a:p>
          <a:p>
            <a:r>
              <a:rPr lang="en-GB" dirty="0"/>
              <a:t>Split the students in to pairs. Give one student the candidate</a:t>
            </a:r>
            <a:r>
              <a:rPr lang="en-GB" baseline="0" dirty="0"/>
              <a:t> card and one student the interviewer and feedback cards. Get the students to practice their interview role plays and ask the interviewer to fill in the feedback cards which the students can take away with them</a:t>
            </a:r>
          </a:p>
          <a:p>
            <a:endParaRPr lang="en-GB" baseline="0" dirty="0"/>
          </a:p>
          <a:p>
            <a:r>
              <a:rPr lang="en-GB" baseline="0" dirty="0"/>
              <a:t>Resources in the folder.</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24</a:t>
            </a:fld>
            <a:endParaRPr lang="en-US"/>
          </a:p>
        </p:txBody>
      </p:sp>
    </p:spTree>
    <p:extLst>
      <p:ext uri="{BB962C8B-B14F-4D97-AF65-F5344CB8AC3E}">
        <p14:creationId xmlns:p14="http://schemas.microsoft.com/office/powerpoint/2010/main" val="2880216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students to think about this and have an answer for next session</a:t>
            </a:r>
          </a:p>
          <a:p>
            <a:endParaRPr lang="en-GB" baseline="0" dirty="0"/>
          </a:p>
          <a:p>
            <a:r>
              <a:rPr lang="en-GB" baseline="0" dirty="0"/>
              <a:t>Think of one yourself too</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25</a:t>
            </a:fld>
            <a:endParaRPr lang="en-US"/>
          </a:p>
        </p:txBody>
      </p:sp>
    </p:spTree>
    <p:extLst>
      <p:ext uri="{BB962C8B-B14F-4D97-AF65-F5344CB8AC3E}">
        <p14:creationId xmlns:p14="http://schemas.microsoft.com/office/powerpoint/2010/main" val="318562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a:t>
            </a:r>
            <a:r>
              <a:rPr lang="en-GB" baseline="0" dirty="0"/>
              <a:t> in with the students and remind them of a few topics from last session. Ask students if they’re willing to share what opportunities they have thought about doing, and encourage them to think of some if they are unsure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88485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307801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Basic definitions.</a:t>
            </a:r>
            <a:r>
              <a:rPr lang="en-US" sz="1200" kern="1200" dirty="0">
                <a:solidFill>
                  <a:schemeClr val="tx1"/>
                </a:solidFill>
                <a:effectLst/>
                <a:latin typeface="+mn-lt"/>
                <a:ea typeface="+mn-ea"/>
                <a:cs typeface="+mn-cs"/>
              </a:rPr>
              <a:t> Look at the definition of what extra-curricular activities are and ask students what they do individually. </a:t>
            </a:r>
            <a:endParaRPr lang="en-GB" sz="1200" kern="1200" dirty="0">
              <a:solidFill>
                <a:schemeClr val="tx1"/>
              </a:solidFill>
              <a:effectLst/>
              <a:latin typeface="+mn-lt"/>
              <a:ea typeface="+mn-ea"/>
              <a:cs typeface="+mn-cs"/>
            </a:endParaRPr>
          </a:p>
          <a:p>
            <a:endParaRPr lang="en-GB" dirty="0"/>
          </a:p>
          <a:p>
            <a:r>
              <a:rPr lang="en-GB" dirty="0"/>
              <a:t>Talk through</a:t>
            </a:r>
            <a:r>
              <a:rPr lang="en-GB" baseline="0" dirty="0"/>
              <a:t> the definitions and ask students what activities they currently do</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109169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33-39: 5.1</a:t>
            </a:r>
            <a:r>
              <a:rPr lang="en-GB" sz="1200" b="1" kern="1200" baseline="0" dirty="0">
                <a:solidFill>
                  <a:schemeClr val="tx1"/>
                </a:solidFill>
                <a:effectLst/>
                <a:latin typeface="+mn-lt"/>
                <a:ea typeface="+mn-ea"/>
                <a:cs typeface="+mn-cs"/>
              </a:rPr>
              <a:t> Good and bad CVs</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CV’s.</a:t>
            </a:r>
            <a:r>
              <a:rPr lang="en-US" sz="1200" kern="1200" dirty="0">
                <a:solidFill>
                  <a:schemeClr val="tx1"/>
                </a:solidFill>
                <a:effectLst/>
                <a:latin typeface="+mn-lt"/>
                <a:ea typeface="+mn-ea"/>
                <a:cs typeface="+mn-cs"/>
              </a:rPr>
              <a:t> What is a CV? Look at some good and bad CV’s, giving the students one individually. Discuss what makes a good and a bad CV.  Identify extra-curricular, volunteering or work experience on the example CV’s. How do these aid the CV’s?</a:t>
            </a:r>
            <a:endParaRPr lang="en-GB" sz="1200" kern="1200" dirty="0">
              <a:solidFill>
                <a:schemeClr val="tx1"/>
              </a:solidFill>
              <a:effectLst/>
              <a:latin typeface="+mn-lt"/>
              <a:ea typeface="+mn-ea"/>
              <a:cs typeface="+mn-cs"/>
            </a:endParaRPr>
          </a:p>
          <a:p>
            <a:endParaRPr lang="en-GB" dirty="0"/>
          </a:p>
          <a:p>
            <a:r>
              <a:rPr lang="en-GB" dirty="0"/>
              <a:t>Talk through</a:t>
            </a:r>
            <a:r>
              <a:rPr lang="en-GB" baseline="0" dirty="0"/>
              <a:t> the definition and answer any initial questions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52212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 students a CV</a:t>
            </a:r>
            <a:r>
              <a:rPr lang="en-GB" baseline="0" dirty="0"/>
              <a:t> each, ensuring you have distributed a mixture of good and bad CV’s. Give them 2 minutes to read over them. Ask them to feedback what is good and bad about the CV they’ve been given. Discuss the highlighted points. With contact details- talk about using a professional email. Get them to use a highlighter or just circle the extra-curricular activities, volunteering and work experience and ask them why these aid a CV and why.</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303022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40: 5.2 CV builder</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CV builder. </a:t>
            </a:r>
            <a:r>
              <a:rPr lang="en-US" sz="1200" kern="1200" dirty="0">
                <a:solidFill>
                  <a:schemeClr val="tx1"/>
                </a:solidFill>
                <a:effectLst/>
                <a:latin typeface="+mn-lt"/>
                <a:ea typeface="+mn-ea"/>
                <a:cs typeface="+mn-cs"/>
              </a:rPr>
              <a:t>This is an opportunity for the study to reflect on their experiences and associate them with valuable skills. Give them help with providing a personal example for each skill. Ask the students to choose a job from the list to apply for as this will be used in their interview too!</a:t>
            </a:r>
            <a:endParaRPr lang="en-GB" sz="1200" kern="1200" dirty="0">
              <a:solidFill>
                <a:schemeClr val="tx1"/>
              </a:solidFill>
              <a:effectLst/>
              <a:latin typeface="+mn-lt"/>
              <a:ea typeface="+mn-ea"/>
              <a:cs typeface="+mn-cs"/>
            </a:endParaRPr>
          </a:p>
          <a:p>
            <a:endParaRPr lang="en-GB" dirty="0"/>
          </a:p>
          <a:p>
            <a:r>
              <a:rPr lang="en-GB" dirty="0"/>
              <a:t>Hand out the CV builder worksheets. Get</a:t>
            </a:r>
            <a:r>
              <a:rPr lang="en-GB" baseline="0" dirty="0"/>
              <a:t> the students to individually fill in the CV builder, helping them with associating experiences to the skills.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342948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Preparing for an interview. </a:t>
            </a:r>
            <a:r>
              <a:rPr lang="en-US" sz="1200" kern="1200" dirty="0">
                <a:solidFill>
                  <a:schemeClr val="tx1"/>
                </a:solidFill>
                <a:effectLst/>
                <a:latin typeface="+mn-lt"/>
                <a:ea typeface="+mn-ea"/>
                <a:cs typeface="+mn-cs"/>
              </a:rPr>
              <a:t>Students will learn what is best to wear and what to take to an interview. Link to being a professional. Would they do their top button up?</a:t>
            </a:r>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r>
              <a:rPr lang="en-GB" dirty="0"/>
              <a:t>Now</a:t>
            </a:r>
            <a:r>
              <a:rPr lang="en-GB" baseline="0" dirty="0"/>
              <a:t> that they have ‘built’ a CV, talk to the students about how to prepare for an interview. Ask them what they would wear and what they would bring. Talk about the do’s and the </a:t>
            </a:r>
            <a:r>
              <a:rPr lang="en-GB" baseline="0" dirty="0" err="1"/>
              <a:t>don’t‘s</a:t>
            </a:r>
            <a:endParaRPr lang="en-GB" baseline="0" dirty="0"/>
          </a:p>
          <a:p>
            <a:endParaRPr lang="en-GB" baseline="0" dirty="0"/>
          </a:p>
          <a:p>
            <a:r>
              <a:rPr lang="en-GB" baseline="0" dirty="0"/>
              <a:t>You can add your own stories if you want to.</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4788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EDFC3A-D68A-4CCF-A13D-7A9489886926}" type="datetimeFigureOut">
              <a:rPr lang="en-GB" smtClean="0"/>
              <a:t>31/08/2023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469B40-DDDB-4220-9EA4-257CD2D4C61D}" type="slidenum">
              <a:rPr lang="en-GB" smtClean="0"/>
              <a:t>‹#›</a:t>
            </a:fld>
            <a:endParaRPr lang="en-GB"/>
          </a:p>
        </p:txBody>
      </p:sp>
    </p:spTree>
    <p:extLst>
      <p:ext uri="{BB962C8B-B14F-4D97-AF65-F5344CB8AC3E}">
        <p14:creationId xmlns:p14="http://schemas.microsoft.com/office/powerpoint/2010/main" val="1978538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EDFC3A-D68A-4CCF-A13D-7A9489886926}" type="datetimeFigureOut">
              <a:rPr lang="en-GB" smtClean="0"/>
              <a:t>31/08/2023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469B40-DDDB-4220-9EA4-257CD2D4C61D}" type="slidenum">
              <a:rPr lang="en-GB" smtClean="0"/>
              <a:t>‹#›</a:t>
            </a:fld>
            <a:endParaRPr lang="en-GB"/>
          </a:p>
        </p:txBody>
      </p:sp>
    </p:spTree>
    <p:extLst>
      <p:ext uri="{BB962C8B-B14F-4D97-AF65-F5344CB8AC3E}">
        <p14:creationId xmlns:p14="http://schemas.microsoft.com/office/powerpoint/2010/main" val="172714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val="0"/>
              </a:ext>
            </a:extLst>
          </a:blip>
          <a:srcRect r="-163"/>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78809" y="354452"/>
            <a:ext cx="2138886" cy="619114"/>
          </a:xfrm>
          <a:prstGeom prst="rect">
            <a:avLst/>
          </a:prstGeom>
        </p:spPr>
      </p:pic>
      <p:cxnSp>
        <p:nvCxnSpPr>
          <p:cNvPr id="11" name="Straight Connector 10"/>
          <p:cNvCxnSpPr/>
          <p:nvPr userDrawn="1"/>
        </p:nvCxnSpPr>
        <p:spPr>
          <a:xfrm>
            <a:off x="407988" y="6346097"/>
            <a:ext cx="7096682"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67021" y="6138356"/>
            <a:ext cx="2061369" cy="415482"/>
          </a:xfrm>
          <a:prstGeom prst="rect">
            <a:avLst/>
          </a:prstGeom>
        </p:spPr>
      </p:pic>
      <p:sp>
        <p:nvSpPr>
          <p:cNvPr id="6" name="TextBox 5"/>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Knowledge Curriculum |  Year 9 Session 5 – What Are My Opportunities?</a:t>
            </a:r>
          </a:p>
        </p:txBody>
      </p:sp>
      <p:pic>
        <p:nvPicPr>
          <p:cNvPr id="1026" name="Picture 2" descr="Uni Connect - SUN"/>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944375" y="6063083"/>
            <a:ext cx="1526796" cy="56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77479"/>
      </p:ext>
    </p:extLst>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87" r:id="rId6"/>
    <p:sldLayoutId id="2147483671" r:id="rId7"/>
    <p:sldLayoutId id="2147483679" r:id="rId8"/>
    <p:sldLayoutId id="2147483682" r:id="rId9"/>
    <p:sldLayoutId id="2147483684" r:id="rId10"/>
    <p:sldLayoutId id="2147483676" r:id="rId11"/>
    <p:sldLayoutId id="2147483665" r:id="rId12"/>
    <p:sldLayoutId id="2147483680" r:id="rId13"/>
    <p:sldLayoutId id="2147483681" r:id="rId14"/>
    <p:sldLayoutId id="2147483662" r:id="rId15"/>
    <p:sldLayoutId id="2147483685" r:id="rId16"/>
    <p:sldLayoutId id="2147483686" r:id="rId17"/>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29" y="4891815"/>
            <a:ext cx="7492972" cy="1247163"/>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5: </a:t>
            </a:r>
          </a:p>
          <a:p>
            <a:r>
              <a:rPr lang="en-GB" sz="3600" b="1" dirty="0"/>
              <a:t>WHAT ARE MY OPPORTUNITIES?</a:t>
            </a:r>
          </a:p>
        </p:txBody>
      </p:sp>
    </p:spTree>
    <p:extLst>
      <p:ext uri="{BB962C8B-B14F-4D97-AF65-F5344CB8AC3E}">
        <p14:creationId xmlns:p14="http://schemas.microsoft.com/office/powerpoint/2010/main" val="204652679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219" y="1785024"/>
            <a:ext cx="8035636" cy="2062103"/>
          </a:xfrm>
          <a:prstGeom prst="rect">
            <a:avLst/>
          </a:prstGeom>
          <a:noFill/>
        </p:spPr>
        <p:txBody>
          <a:bodyPr wrap="square" rtlCol="0">
            <a:spAutoFit/>
          </a:bodyPr>
          <a:lstStyle/>
          <a:p>
            <a:r>
              <a:rPr lang="en-GB" sz="3200">
                <a:latin typeface="+mj-lt"/>
              </a:rPr>
              <a:t>Are you a good listener? </a:t>
            </a:r>
          </a:p>
          <a:p>
            <a:endParaRPr lang="en-GB" sz="3200">
              <a:latin typeface="+mj-lt"/>
            </a:endParaRPr>
          </a:p>
          <a:p>
            <a:endParaRPr lang="en-GB" sz="3200">
              <a:latin typeface="+mj-lt"/>
            </a:endParaRPr>
          </a:p>
          <a:p>
            <a:r>
              <a:rPr lang="en-GB" sz="3200">
                <a:latin typeface="+mj-lt"/>
              </a:rPr>
              <a:t>Let’s find out… </a:t>
            </a:r>
            <a:endParaRPr lang="en-GB" sz="3200" dirty="0">
              <a:latin typeface="+mj-lt"/>
            </a:endParaRPr>
          </a:p>
        </p:txBody>
      </p:sp>
      <p:sp>
        <p:nvSpPr>
          <p:cNvPr id="5" name="TextBox 4"/>
          <p:cNvSpPr txBox="1"/>
          <p:nvPr/>
        </p:nvSpPr>
        <p:spPr>
          <a:xfrm>
            <a:off x="501680" y="1287083"/>
            <a:ext cx="8035636" cy="5509200"/>
          </a:xfrm>
          <a:prstGeom prst="rect">
            <a:avLst/>
          </a:prstGeom>
          <a:noFill/>
        </p:spPr>
        <p:txBody>
          <a:bodyPr wrap="square" rtlCol="0">
            <a:spAutoFit/>
          </a:bodyPr>
          <a:lstStyle/>
          <a:p>
            <a:r>
              <a:rPr lang="en-GB" sz="3200" dirty="0">
                <a:latin typeface="+mj-lt"/>
              </a:rPr>
              <a:t>What makes a good listener?</a:t>
            </a:r>
          </a:p>
          <a:p>
            <a:endParaRPr lang="en-GB" sz="3200" dirty="0">
              <a:latin typeface="+mj-lt"/>
            </a:endParaRPr>
          </a:p>
          <a:p>
            <a:pPr marL="742950" indent="-742950">
              <a:buAutoNum type="arabicParenR"/>
            </a:pPr>
            <a:r>
              <a:rPr lang="en-GB" sz="3200" dirty="0">
                <a:latin typeface="+mj-lt"/>
              </a:rPr>
              <a:t>Eye contact</a:t>
            </a:r>
          </a:p>
          <a:p>
            <a:pPr marL="742950" indent="-742950">
              <a:buAutoNum type="arabicParenR"/>
            </a:pPr>
            <a:r>
              <a:rPr lang="en-GB" sz="3200" dirty="0">
                <a:latin typeface="+mj-lt"/>
              </a:rPr>
              <a:t>Positive body language</a:t>
            </a:r>
          </a:p>
          <a:p>
            <a:pPr marL="742950" indent="-742950">
              <a:buAutoNum type="arabicParenR"/>
            </a:pPr>
            <a:r>
              <a:rPr lang="en-GB" sz="3200" dirty="0">
                <a:latin typeface="+mj-lt"/>
              </a:rPr>
              <a:t>Acknowledging aspects of the speakers story</a:t>
            </a:r>
          </a:p>
          <a:p>
            <a:pPr marL="742950" indent="-742950">
              <a:buAutoNum type="arabicParenR"/>
            </a:pPr>
            <a:r>
              <a:rPr lang="en-GB" sz="3200" dirty="0">
                <a:latin typeface="+mj-lt"/>
              </a:rPr>
              <a:t>Being fully focused on what that person is saying- no daydreaming!</a:t>
            </a:r>
          </a:p>
          <a:p>
            <a:pPr marL="742950" indent="-742950">
              <a:buAutoNum type="arabicParenR"/>
            </a:pPr>
            <a:endParaRPr lang="en-GB" sz="3200" dirty="0">
              <a:latin typeface="+mj-lt"/>
            </a:endParaRPr>
          </a:p>
          <a:p>
            <a:endParaRPr lang="en-GB" sz="3200" dirty="0">
              <a:latin typeface="+mj-lt"/>
            </a:endParaRPr>
          </a:p>
          <a:p>
            <a:endParaRPr lang="en-GB" sz="3200" dirty="0">
              <a:latin typeface="+mj-lt"/>
            </a:endParaRPr>
          </a:p>
        </p:txBody>
      </p:sp>
      <p:sp>
        <p:nvSpPr>
          <p:cNvPr id="7" name="TextBox 6">
            <a:extLst>
              <a:ext uri="{FF2B5EF4-FFF2-40B4-BE49-F238E27FC236}">
                <a16:creationId xmlns:a16="http://schemas.microsoft.com/office/drawing/2014/main" id="{53B7B010-2BCB-CF42-A555-DC3B463137B3}"/>
              </a:ext>
            </a:extLst>
          </p:cNvPr>
          <p:cNvSpPr txBox="1"/>
          <p:nvPr/>
        </p:nvSpPr>
        <p:spPr>
          <a:xfrm>
            <a:off x="501680" y="339551"/>
            <a:ext cx="4454142" cy="646331"/>
          </a:xfrm>
          <a:prstGeom prst="rect">
            <a:avLst/>
          </a:prstGeom>
          <a:solidFill>
            <a:srgbClr val="1D7CC7"/>
          </a:solidFill>
        </p:spPr>
        <p:txBody>
          <a:bodyPr wrap="square" rtlCol="0">
            <a:spAutoFit/>
          </a:bodyPr>
          <a:lstStyle/>
          <a:p>
            <a:r>
              <a:rPr lang="en-GB" sz="3600" b="1" dirty="0">
                <a:solidFill>
                  <a:schemeClr val="bg1"/>
                </a:solidFill>
              </a:rPr>
              <a:t>ACTIVE LISTENING</a:t>
            </a:r>
          </a:p>
        </p:txBody>
      </p:sp>
    </p:spTree>
    <p:extLst>
      <p:ext uri="{BB962C8B-B14F-4D97-AF65-F5344CB8AC3E}">
        <p14:creationId xmlns:p14="http://schemas.microsoft.com/office/powerpoint/2010/main" val="24013141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89493" y="1478844"/>
            <a:ext cx="11204898" cy="4041423"/>
          </a:xfrm>
          <a:prstGeom prst="roundRect">
            <a:avLst/>
          </a:prstGeom>
          <a:solidFill>
            <a:srgbClr val="992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Starting your first job can seem like a daunting prospect at any age. But it can seem even tougher when you’re under 16. </a:t>
            </a:r>
            <a:br>
              <a:rPr lang="en-GB" sz="2800" dirty="0"/>
            </a:br>
            <a:endParaRPr lang="en-GB" sz="2800" dirty="0"/>
          </a:p>
          <a:p>
            <a:pPr algn="ctr"/>
            <a:r>
              <a:rPr lang="en-GB" sz="2800" dirty="0"/>
              <a:t>Firstly, you need to figure out what job you can do, and how you can get the one you want. And then you need to work out how to approach the employer.</a:t>
            </a:r>
          </a:p>
          <a:p>
            <a:pPr algn="ctr"/>
            <a:endParaRPr lang="en-GB" sz="2800" dirty="0"/>
          </a:p>
          <a:p>
            <a:pPr algn="ctr"/>
            <a:r>
              <a:rPr lang="en-GB" sz="2800" dirty="0"/>
              <a:t>Here are a few ideas to get you thinking!</a:t>
            </a:r>
          </a:p>
        </p:txBody>
      </p:sp>
      <p:sp>
        <p:nvSpPr>
          <p:cNvPr id="4" name="TextBox 3">
            <a:extLst>
              <a:ext uri="{FF2B5EF4-FFF2-40B4-BE49-F238E27FC236}">
                <a16:creationId xmlns:a16="http://schemas.microsoft.com/office/drawing/2014/main" id="{53B7B010-2BCB-CF42-A555-DC3B463137B3}"/>
              </a:ext>
            </a:extLst>
          </p:cNvPr>
          <p:cNvSpPr txBox="1"/>
          <p:nvPr/>
        </p:nvSpPr>
        <p:spPr>
          <a:xfrm>
            <a:off x="501680" y="339551"/>
            <a:ext cx="8975807" cy="646331"/>
          </a:xfrm>
          <a:prstGeom prst="rect">
            <a:avLst/>
          </a:prstGeom>
          <a:solidFill>
            <a:srgbClr val="162D56"/>
          </a:solidFill>
        </p:spPr>
        <p:txBody>
          <a:bodyPr wrap="square" rtlCol="0">
            <a:spAutoFit/>
          </a:bodyPr>
          <a:lstStyle/>
          <a:p>
            <a:r>
              <a:rPr lang="en-GB" sz="3600" b="1" dirty="0">
                <a:solidFill>
                  <a:schemeClr val="bg1"/>
                </a:solidFill>
              </a:rPr>
              <a:t>9 IDEAS FOR JOBS WHEN YOU ARE 13-14</a:t>
            </a:r>
          </a:p>
        </p:txBody>
      </p:sp>
    </p:spTree>
    <p:extLst>
      <p:ext uri="{BB962C8B-B14F-4D97-AF65-F5344CB8AC3E}">
        <p14:creationId xmlns:p14="http://schemas.microsoft.com/office/powerpoint/2010/main" val="6960853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681" y="1303893"/>
            <a:ext cx="11227475" cy="1200329"/>
          </a:xfrm>
          <a:prstGeom prst="rect">
            <a:avLst/>
          </a:prstGeom>
          <a:noFill/>
        </p:spPr>
        <p:txBody>
          <a:bodyPr wrap="square" rtlCol="0">
            <a:spAutoFit/>
          </a:bodyPr>
          <a:lstStyle/>
          <a:p>
            <a:r>
              <a:rPr lang="en-GB" sz="2400" dirty="0">
                <a:latin typeface="Roboto" panose="02000000000000000000" pitchFamily="2" charset="0"/>
                <a:ea typeface="Roboto" panose="02000000000000000000" pitchFamily="2" charset="0"/>
                <a:cs typeface="Roboto" panose="02000000000000000000" pitchFamily="2" charset="0"/>
              </a:rPr>
              <a:t>This requires you to have a level of skill as well as some business experience. If you are creative you could craft hand-made greetings cards which can be sold at craft or school fairs or on Etsy or Ebay. Jewellery and pottery is an option too.</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9938" y="3327836"/>
            <a:ext cx="3240000" cy="2160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7516" y="3821601"/>
            <a:ext cx="3023867" cy="21600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28494" y="2741601"/>
            <a:ext cx="3240000" cy="2160000"/>
          </a:xfrm>
          <a:prstGeom prst="rect">
            <a:avLst/>
          </a:prstGeom>
        </p:spPr>
      </p:pic>
      <p:sp>
        <p:nvSpPr>
          <p:cNvPr id="7" name="TextBox 6">
            <a:extLst>
              <a:ext uri="{FF2B5EF4-FFF2-40B4-BE49-F238E27FC236}">
                <a16:creationId xmlns:a16="http://schemas.microsoft.com/office/drawing/2014/main" id="{53B7B010-2BCB-CF42-A555-DC3B463137B3}"/>
              </a:ext>
            </a:extLst>
          </p:cNvPr>
          <p:cNvSpPr txBox="1"/>
          <p:nvPr/>
        </p:nvSpPr>
        <p:spPr>
          <a:xfrm>
            <a:off x="501681" y="339551"/>
            <a:ext cx="7242498" cy="646331"/>
          </a:xfrm>
          <a:prstGeom prst="rect">
            <a:avLst/>
          </a:prstGeom>
          <a:solidFill>
            <a:srgbClr val="162D56"/>
          </a:solidFill>
        </p:spPr>
        <p:txBody>
          <a:bodyPr wrap="square" rtlCol="0">
            <a:spAutoFit/>
          </a:bodyPr>
          <a:lstStyle/>
          <a:p>
            <a:r>
              <a:rPr lang="en-GB" sz="3600" b="1" dirty="0">
                <a:solidFill>
                  <a:schemeClr val="bg1"/>
                </a:solidFill>
              </a:rPr>
              <a:t>1. MAKING SOMETHING TO SELL</a:t>
            </a:r>
          </a:p>
        </p:txBody>
      </p:sp>
    </p:spTree>
    <p:extLst>
      <p:ext uri="{BB962C8B-B14F-4D97-AF65-F5344CB8AC3E}">
        <p14:creationId xmlns:p14="http://schemas.microsoft.com/office/powerpoint/2010/main" val="132368344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681" y="1169022"/>
            <a:ext cx="11132970" cy="2677656"/>
          </a:xfrm>
          <a:prstGeom prst="rect">
            <a:avLst/>
          </a:prstGeom>
          <a:noFill/>
        </p:spPr>
        <p:txBody>
          <a:bodyPr wrap="square" rtlCol="0">
            <a:spAutoFit/>
          </a:bodyPr>
          <a:lstStyle/>
          <a:p>
            <a:r>
              <a:rPr lang="en-GB" sz="2400" dirty="0">
                <a:latin typeface="+mj-lt"/>
                <a:ea typeface="Roboto" panose="02000000000000000000" pitchFamily="2" charset="0"/>
                <a:cs typeface="Roboto" panose="02000000000000000000" pitchFamily="2" charset="0"/>
              </a:rPr>
              <a:t>Get it right and this can be very profitable. Many schools will not take kindly to pupils selling items on school property, so look at pitches in local markets or boot sales or go online instead. PayPal is good to use for safe payments.</a:t>
            </a:r>
          </a:p>
          <a:p>
            <a:endParaRPr lang="en-GB" sz="2400" b="1" dirty="0">
              <a:latin typeface="+mj-lt"/>
              <a:ea typeface="Roboto" panose="02000000000000000000" pitchFamily="2" charset="0"/>
              <a:cs typeface="Roboto" panose="02000000000000000000" pitchFamily="2" charset="0"/>
            </a:endParaRPr>
          </a:p>
          <a:p>
            <a:r>
              <a:rPr lang="en-GB" sz="2400" b="1" dirty="0" err="1">
                <a:latin typeface="+mj-lt"/>
                <a:ea typeface="Roboto" panose="02000000000000000000" pitchFamily="2" charset="0"/>
                <a:cs typeface="Roboto" panose="02000000000000000000" pitchFamily="2" charset="0"/>
              </a:rPr>
              <a:t>Dropshipping</a:t>
            </a:r>
            <a:r>
              <a:rPr lang="en-GB" sz="2400" b="1" dirty="0">
                <a:latin typeface="+mj-lt"/>
                <a:ea typeface="Roboto" panose="02000000000000000000" pitchFamily="2" charset="0"/>
                <a:cs typeface="Roboto" panose="02000000000000000000" pitchFamily="2" charset="0"/>
              </a:rPr>
              <a:t> </a:t>
            </a:r>
            <a:r>
              <a:rPr lang="en-GB" sz="2400" dirty="0">
                <a:latin typeface="+mj-lt"/>
              </a:rPr>
              <a:t>is an order fulfilment method that </a:t>
            </a:r>
            <a:r>
              <a:rPr lang="en-GB" sz="2400" b="1" dirty="0">
                <a:latin typeface="+mj-lt"/>
              </a:rPr>
              <a:t>does</a:t>
            </a:r>
            <a:r>
              <a:rPr lang="en-GB" sz="2400" dirty="0">
                <a:latin typeface="+mj-lt"/>
              </a:rPr>
              <a:t> not require a business to keep products in stock. Instead, the store sells the product, and passes on the sales order to a third-party supplier, who then ships the order to the customer.</a:t>
            </a:r>
          </a:p>
        </p:txBody>
      </p:sp>
      <p:sp>
        <p:nvSpPr>
          <p:cNvPr id="4" name="Rectangle 3"/>
          <p:cNvSpPr/>
          <p:nvPr/>
        </p:nvSpPr>
        <p:spPr>
          <a:xfrm>
            <a:off x="3048000" y="3105835"/>
            <a:ext cx="6096000" cy="369332"/>
          </a:xfrm>
          <a:prstGeom prst="rect">
            <a:avLst/>
          </a:prstGeom>
        </p:spPr>
        <p:txBody>
          <a:bodyPr>
            <a:spAutoFit/>
          </a:bodyPr>
          <a:lstStyle/>
          <a:p>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98730" y="4029818"/>
            <a:ext cx="2098540" cy="209854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95682" y="4029818"/>
            <a:ext cx="4701386" cy="2014879"/>
          </a:xfrm>
          <a:prstGeom prst="rect">
            <a:avLst/>
          </a:prstGeom>
        </p:spPr>
      </p:pic>
      <p:sp>
        <p:nvSpPr>
          <p:cNvPr id="7" name="TextBox 6">
            <a:extLst>
              <a:ext uri="{FF2B5EF4-FFF2-40B4-BE49-F238E27FC236}">
                <a16:creationId xmlns:a16="http://schemas.microsoft.com/office/drawing/2014/main" id="{53B7B010-2BCB-CF42-A555-DC3B463137B3}"/>
              </a:ext>
            </a:extLst>
          </p:cNvPr>
          <p:cNvSpPr txBox="1"/>
          <p:nvPr/>
        </p:nvSpPr>
        <p:spPr>
          <a:xfrm>
            <a:off x="501681" y="339551"/>
            <a:ext cx="7242498" cy="646331"/>
          </a:xfrm>
          <a:prstGeom prst="rect">
            <a:avLst/>
          </a:prstGeom>
          <a:solidFill>
            <a:srgbClr val="162D56"/>
          </a:solidFill>
        </p:spPr>
        <p:txBody>
          <a:bodyPr wrap="square" rtlCol="0">
            <a:spAutoFit/>
          </a:bodyPr>
          <a:lstStyle/>
          <a:p>
            <a:r>
              <a:rPr lang="en-GB" sz="3600" b="1" dirty="0">
                <a:solidFill>
                  <a:schemeClr val="bg1"/>
                </a:solidFill>
              </a:rPr>
              <a:t>2. BUYING SOMETHING TO SELL</a:t>
            </a:r>
          </a:p>
        </p:txBody>
      </p:sp>
    </p:spTree>
    <p:extLst>
      <p:ext uri="{BB962C8B-B14F-4D97-AF65-F5344CB8AC3E}">
        <p14:creationId xmlns:p14="http://schemas.microsoft.com/office/powerpoint/2010/main" val="316509797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977" y="1837283"/>
            <a:ext cx="11275570" cy="1200329"/>
          </a:xfrm>
          <a:prstGeom prst="rect">
            <a:avLst/>
          </a:prstGeom>
          <a:noFill/>
        </p:spPr>
        <p:txBody>
          <a:bodyPr wrap="square" rtlCol="0">
            <a:spAutoFit/>
          </a:bodyPr>
          <a:lstStyle/>
          <a:p>
            <a:r>
              <a:rPr lang="en-GB" sz="2400" dirty="0">
                <a:latin typeface="Roboto" panose="02000000000000000000" pitchFamily="2" charset="0"/>
                <a:ea typeface="Roboto" panose="02000000000000000000" pitchFamily="2" charset="0"/>
                <a:cs typeface="Roboto" panose="02000000000000000000" pitchFamily="2" charset="0"/>
              </a:rPr>
              <a:t>Many sports courses and children’s activities need extra help in the holidays or after school. If you are an active sports player, you might be able to get a basic qualification and then work on a regular basis.</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95012" y="3535052"/>
            <a:ext cx="3261500" cy="2160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8329" y="3965716"/>
            <a:ext cx="2880000" cy="21600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573899" y="2931239"/>
            <a:ext cx="3240000" cy="2160000"/>
          </a:xfrm>
          <a:prstGeom prst="rect">
            <a:avLst/>
          </a:prstGeom>
        </p:spPr>
      </p:pic>
      <p:sp>
        <p:nvSpPr>
          <p:cNvPr id="8" name="TextBox 7">
            <a:extLst>
              <a:ext uri="{FF2B5EF4-FFF2-40B4-BE49-F238E27FC236}">
                <a16:creationId xmlns:a16="http://schemas.microsoft.com/office/drawing/2014/main" id="{53B7B010-2BCB-CF42-A555-DC3B463137B3}"/>
              </a:ext>
            </a:extLst>
          </p:cNvPr>
          <p:cNvSpPr txBox="1"/>
          <p:nvPr/>
        </p:nvSpPr>
        <p:spPr>
          <a:xfrm>
            <a:off x="501682" y="339551"/>
            <a:ext cx="6068452" cy="1200329"/>
          </a:xfrm>
          <a:prstGeom prst="rect">
            <a:avLst/>
          </a:prstGeom>
          <a:solidFill>
            <a:srgbClr val="162D56"/>
          </a:solidFill>
        </p:spPr>
        <p:txBody>
          <a:bodyPr wrap="square" rtlCol="0">
            <a:spAutoFit/>
          </a:bodyPr>
          <a:lstStyle/>
          <a:p>
            <a:r>
              <a:rPr lang="en-GB" sz="3600" b="1" dirty="0">
                <a:solidFill>
                  <a:schemeClr val="bg1"/>
                </a:solidFill>
              </a:rPr>
              <a:t>3. SPORTS COACHING AND HOLIDAY CAMPS</a:t>
            </a:r>
          </a:p>
        </p:txBody>
      </p:sp>
    </p:spTree>
    <p:extLst>
      <p:ext uri="{BB962C8B-B14F-4D97-AF65-F5344CB8AC3E}">
        <p14:creationId xmlns:p14="http://schemas.microsoft.com/office/powerpoint/2010/main" val="2181297089"/>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681" y="1170141"/>
            <a:ext cx="11209171" cy="2308324"/>
          </a:xfrm>
          <a:prstGeom prst="rect">
            <a:avLst/>
          </a:prstGeom>
          <a:noFill/>
        </p:spPr>
        <p:txBody>
          <a:bodyPr wrap="square" rtlCol="0">
            <a:spAutoFit/>
          </a:bodyPr>
          <a:lstStyle/>
          <a:p>
            <a:r>
              <a:rPr lang="en-GB" sz="2400" dirty="0">
                <a:latin typeface="Roboto" panose="02000000000000000000" pitchFamily="2" charset="0"/>
                <a:ea typeface="Roboto" panose="02000000000000000000" pitchFamily="2" charset="0"/>
                <a:cs typeface="Roboto" panose="02000000000000000000" pitchFamily="2" charset="0"/>
              </a:rPr>
              <a:t>There aren’t any laws about a minimum age for babysitters but the NSPCC does suggest parents “think carefully about using anyone under 16”. </a:t>
            </a:r>
          </a:p>
          <a:p>
            <a:br>
              <a:rPr lang="en-GB" sz="2400" dirty="0">
                <a:latin typeface="Roboto" panose="02000000000000000000" pitchFamily="2" charset="0"/>
                <a:ea typeface="Roboto" panose="02000000000000000000" pitchFamily="2" charset="0"/>
                <a:cs typeface="Roboto" panose="02000000000000000000" pitchFamily="2" charset="0"/>
              </a:rPr>
            </a:br>
            <a:r>
              <a:rPr lang="en-GB" sz="2400" dirty="0">
                <a:latin typeface="Roboto" panose="02000000000000000000" pitchFamily="2" charset="0"/>
                <a:ea typeface="Roboto" panose="02000000000000000000" pitchFamily="2" charset="0"/>
                <a:cs typeface="Roboto" panose="02000000000000000000" pitchFamily="2" charset="0"/>
              </a:rPr>
              <a:t>You can still get work and build experience, perhaps entertaining small children or helping with babies when their parents are in the house but need to get on with other things. </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2306" y="4052283"/>
            <a:ext cx="3240000" cy="2160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8627" y="3836383"/>
            <a:ext cx="3240000" cy="21600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694948" y="4429087"/>
            <a:ext cx="3384000" cy="974592"/>
          </a:xfrm>
          <a:prstGeom prst="rect">
            <a:avLst/>
          </a:prstGeom>
        </p:spPr>
      </p:pic>
      <p:sp>
        <p:nvSpPr>
          <p:cNvPr id="8" name="TextBox 7">
            <a:extLst>
              <a:ext uri="{FF2B5EF4-FFF2-40B4-BE49-F238E27FC236}">
                <a16:creationId xmlns:a16="http://schemas.microsoft.com/office/drawing/2014/main" id="{53B7B010-2BCB-CF42-A555-DC3B463137B3}"/>
              </a:ext>
            </a:extLst>
          </p:cNvPr>
          <p:cNvSpPr txBox="1"/>
          <p:nvPr/>
        </p:nvSpPr>
        <p:spPr>
          <a:xfrm>
            <a:off x="501681" y="339551"/>
            <a:ext cx="3720363" cy="646331"/>
          </a:xfrm>
          <a:prstGeom prst="rect">
            <a:avLst/>
          </a:prstGeom>
          <a:solidFill>
            <a:srgbClr val="162D56"/>
          </a:solidFill>
        </p:spPr>
        <p:txBody>
          <a:bodyPr wrap="square" rtlCol="0">
            <a:spAutoFit/>
          </a:bodyPr>
          <a:lstStyle/>
          <a:p>
            <a:r>
              <a:rPr lang="en-GB" sz="3600" b="1" dirty="0">
                <a:solidFill>
                  <a:schemeClr val="bg1"/>
                </a:solidFill>
              </a:rPr>
              <a:t>4. BABYSITTING</a:t>
            </a:r>
          </a:p>
        </p:txBody>
      </p:sp>
    </p:spTree>
    <p:extLst>
      <p:ext uri="{BB962C8B-B14F-4D97-AF65-F5344CB8AC3E}">
        <p14:creationId xmlns:p14="http://schemas.microsoft.com/office/powerpoint/2010/main" val="3074021840"/>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681" y="1166322"/>
            <a:ext cx="11259971" cy="2677656"/>
          </a:xfrm>
          <a:prstGeom prst="rect">
            <a:avLst/>
          </a:prstGeom>
          <a:noFill/>
        </p:spPr>
        <p:txBody>
          <a:bodyPr wrap="square" rtlCol="0">
            <a:spAutoFit/>
          </a:bodyPr>
          <a:lstStyle/>
          <a:p>
            <a:r>
              <a:rPr lang="en-GB" sz="2400" dirty="0">
                <a:latin typeface="Roboto" panose="02000000000000000000" pitchFamily="2" charset="0"/>
                <a:ea typeface="Roboto" panose="02000000000000000000" pitchFamily="2" charset="0"/>
                <a:cs typeface="Roboto" panose="02000000000000000000" pitchFamily="2" charset="0"/>
              </a:rPr>
              <a:t>Having some experience of being around dogs or cats will be useful in these roles. This can be a flexible way to make some additional cash and should be enjoyable for animal lovers. The timing can work well too as pet owners might be more likely to be away in the main school holidays. </a:t>
            </a:r>
            <a:br>
              <a:rPr lang="en-GB" sz="2400" dirty="0">
                <a:latin typeface="Roboto" panose="02000000000000000000" pitchFamily="2" charset="0"/>
                <a:ea typeface="Roboto" panose="02000000000000000000" pitchFamily="2" charset="0"/>
                <a:cs typeface="Roboto" panose="02000000000000000000" pitchFamily="2" charset="0"/>
              </a:rPr>
            </a:br>
            <a:br>
              <a:rPr lang="en-GB" sz="2400" dirty="0">
                <a:latin typeface="Roboto" panose="02000000000000000000" pitchFamily="2" charset="0"/>
                <a:ea typeface="Roboto" panose="02000000000000000000" pitchFamily="2" charset="0"/>
                <a:cs typeface="Roboto" panose="02000000000000000000" pitchFamily="2" charset="0"/>
              </a:rPr>
            </a:br>
            <a:r>
              <a:rPr lang="en-GB" sz="2400" dirty="0">
                <a:latin typeface="Roboto" panose="02000000000000000000" pitchFamily="2" charset="0"/>
                <a:ea typeface="Roboto" panose="02000000000000000000" pitchFamily="2" charset="0"/>
                <a:cs typeface="Roboto" panose="02000000000000000000" pitchFamily="2" charset="0"/>
              </a:rPr>
              <a:t>You will need to leave homeowners feeling confident that they will lock the house up securely after each visit.</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89397" y="4024418"/>
            <a:ext cx="2892182" cy="2160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155" y="4024418"/>
            <a:ext cx="3240000" cy="21600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13001" y="3744388"/>
            <a:ext cx="3240000" cy="2160000"/>
          </a:xfrm>
          <a:prstGeom prst="rect">
            <a:avLst/>
          </a:prstGeom>
        </p:spPr>
      </p:pic>
      <p:sp>
        <p:nvSpPr>
          <p:cNvPr id="7" name="TextBox 6">
            <a:extLst>
              <a:ext uri="{FF2B5EF4-FFF2-40B4-BE49-F238E27FC236}">
                <a16:creationId xmlns:a16="http://schemas.microsoft.com/office/drawing/2014/main" id="{53B7B010-2BCB-CF42-A555-DC3B463137B3}"/>
              </a:ext>
            </a:extLst>
          </p:cNvPr>
          <p:cNvSpPr txBox="1"/>
          <p:nvPr/>
        </p:nvSpPr>
        <p:spPr>
          <a:xfrm>
            <a:off x="501681" y="339551"/>
            <a:ext cx="7502142" cy="646331"/>
          </a:xfrm>
          <a:prstGeom prst="rect">
            <a:avLst/>
          </a:prstGeom>
          <a:solidFill>
            <a:srgbClr val="162D56"/>
          </a:solidFill>
        </p:spPr>
        <p:txBody>
          <a:bodyPr wrap="square" rtlCol="0">
            <a:spAutoFit/>
          </a:bodyPr>
          <a:lstStyle/>
          <a:p>
            <a:r>
              <a:rPr lang="en-GB" sz="3600" b="1" dirty="0">
                <a:solidFill>
                  <a:schemeClr val="bg1"/>
                </a:solidFill>
              </a:rPr>
              <a:t>5. DOG WALKING OR CAT SITTING</a:t>
            </a:r>
          </a:p>
        </p:txBody>
      </p:sp>
    </p:spTree>
    <p:extLst>
      <p:ext uri="{BB962C8B-B14F-4D97-AF65-F5344CB8AC3E}">
        <p14:creationId xmlns:p14="http://schemas.microsoft.com/office/powerpoint/2010/main" val="1376124591"/>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681" y="1187078"/>
            <a:ext cx="11190827" cy="1569660"/>
          </a:xfrm>
          <a:prstGeom prst="rect">
            <a:avLst/>
          </a:prstGeom>
          <a:noFill/>
        </p:spPr>
        <p:txBody>
          <a:bodyPr wrap="square" rtlCol="0">
            <a:spAutoFit/>
          </a:bodyPr>
          <a:lstStyle/>
          <a:p>
            <a:r>
              <a:rPr lang="en-GB" sz="2400" dirty="0">
                <a:latin typeface="Roboto" panose="02000000000000000000" pitchFamily="2" charset="0"/>
                <a:ea typeface="Roboto" panose="02000000000000000000" pitchFamily="2" charset="0"/>
                <a:cs typeface="Roboto" panose="02000000000000000000" pitchFamily="2" charset="0"/>
              </a:rPr>
              <a:t>Easy to do and especially popular over the summer when cars tend to get more dirty during dry spells. Perhaps you can practice at home on your families cars first. This is a good way to check people would be happy to pay for your service, before you offer the service locally.</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4205" y="4053700"/>
            <a:ext cx="3240000" cy="2160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59935" y="3417525"/>
            <a:ext cx="3839670" cy="21600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564160" y="2756738"/>
            <a:ext cx="3248640" cy="2160000"/>
          </a:xfrm>
          <a:prstGeom prst="rect">
            <a:avLst/>
          </a:prstGeom>
        </p:spPr>
      </p:pic>
      <p:sp>
        <p:nvSpPr>
          <p:cNvPr id="8" name="TextBox 7">
            <a:extLst>
              <a:ext uri="{FF2B5EF4-FFF2-40B4-BE49-F238E27FC236}">
                <a16:creationId xmlns:a16="http://schemas.microsoft.com/office/drawing/2014/main" id="{53B7B010-2BCB-CF42-A555-DC3B463137B3}"/>
              </a:ext>
            </a:extLst>
          </p:cNvPr>
          <p:cNvSpPr txBox="1"/>
          <p:nvPr/>
        </p:nvSpPr>
        <p:spPr>
          <a:xfrm>
            <a:off x="501681" y="339551"/>
            <a:ext cx="4318675" cy="646331"/>
          </a:xfrm>
          <a:prstGeom prst="rect">
            <a:avLst/>
          </a:prstGeom>
          <a:solidFill>
            <a:srgbClr val="162D56"/>
          </a:solidFill>
        </p:spPr>
        <p:txBody>
          <a:bodyPr wrap="square" rtlCol="0">
            <a:spAutoFit/>
          </a:bodyPr>
          <a:lstStyle/>
          <a:p>
            <a:r>
              <a:rPr lang="en-GB" sz="3600" b="1" dirty="0">
                <a:solidFill>
                  <a:schemeClr val="bg1"/>
                </a:solidFill>
              </a:rPr>
              <a:t>6. WASHING CARS</a:t>
            </a:r>
          </a:p>
        </p:txBody>
      </p:sp>
    </p:spTree>
    <p:extLst>
      <p:ext uri="{BB962C8B-B14F-4D97-AF65-F5344CB8AC3E}">
        <p14:creationId xmlns:p14="http://schemas.microsoft.com/office/powerpoint/2010/main" val="1367276325"/>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681" y="1262493"/>
            <a:ext cx="11487119" cy="3416320"/>
          </a:xfrm>
          <a:prstGeom prst="rect">
            <a:avLst/>
          </a:prstGeom>
          <a:noFill/>
        </p:spPr>
        <p:txBody>
          <a:bodyPr wrap="square" rtlCol="0">
            <a:spAutoFit/>
          </a:bodyPr>
          <a:lstStyle/>
          <a:p>
            <a:r>
              <a:rPr lang="en-GB" sz="2400" dirty="0">
                <a:latin typeface="Roboto" panose="02000000000000000000" pitchFamily="2" charset="0"/>
                <a:ea typeface="Roboto" panose="02000000000000000000" pitchFamily="2" charset="0"/>
                <a:cs typeface="Roboto" panose="02000000000000000000" pitchFamily="2" charset="0"/>
              </a:rPr>
              <a:t>One word of inspiration here: Zoella. The vlogger has made her career and a lot of money out of this. Under 16’s should check with parents/guardians before getting started and it would be sensible for an adult to keep a very close eye on reader comments and interactions. </a:t>
            </a:r>
          </a:p>
          <a:p>
            <a:br>
              <a:rPr lang="en-GB" sz="2400" dirty="0">
                <a:latin typeface="Roboto" panose="02000000000000000000" pitchFamily="2" charset="0"/>
                <a:ea typeface="Roboto" panose="02000000000000000000" pitchFamily="2" charset="0"/>
                <a:cs typeface="Roboto" panose="02000000000000000000" pitchFamily="2" charset="0"/>
              </a:rPr>
            </a:br>
            <a:r>
              <a:rPr lang="en-GB" sz="2400" dirty="0">
                <a:latin typeface="Roboto" panose="02000000000000000000" pitchFamily="2" charset="0"/>
                <a:ea typeface="Roboto" panose="02000000000000000000" pitchFamily="2" charset="0"/>
                <a:cs typeface="Roboto" panose="02000000000000000000" pitchFamily="2" charset="0"/>
              </a:rPr>
              <a:t>Revenue comes from ad sales and there’s the scope for reviewing products or services once a readership has built up - although bloggers must state if they received something for free. </a:t>
            </a:r>
            <a:br>
              <a:rPr lang="en-GB" sz="2400" dirty="0">
                <a:latin typeface="Roboto" panose="02000000000000000000" pitchFamily="2" charset="0"/>
                <a:ea typeface="Roboto" panose="02000000000000000000" pitchFamily="2" charset="0"/>
                <a:cs typeface="Roboto" panose="02000000000000000000" pitchFamily="2" charset="0"/>
              </a:rPr>
            </a:br>
            <a:r>
              <a:rPr lang="en-GB" sz="2400" dirty="0">
                <a:latin typeface="Roboto" panose="02000000000000000000" pitchFamily="2" charset="0"/>
                <a:ea typeface="Roboto" panose="02000000000000000000" pitchFamily="2" charset="0"/>
                <a:cs typeface="Roboto" panose="02000000000000000000" pitchFamily="2" charset="0"/>
              </a:rPr>
              <a:t>Check out kidsblogclub.com for more advice.</a:t>
            </a:r>
          </a:p>
        </p:txBody>
      </p:sp>
      <p:pic>
        <p:nvPicPr>
          <p:cNvPr id="1026" name="Picture 2" descr="YouTube Banner Size &amp; YouTube Channel Art Size Guide | May 2020"/>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223610" y="4896736"/>
            <a:ext cx="3765788" cy="1117601"/>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07652" y="4214337"/>
            <a:ext cx="1880000" cy="1800000"/>
          </a:xfrm>
          <a:prstGeom prst="rect">
            <a:avLst/>
          </a:prstGeom>
        </p:spPr>
      </p:pic>
      <p:sp>
        <p:nvSpPr>
          <p:cNvPr id="6" name="TextBox 5">
            <a:extLst>
              <a:ext uri="{FF2B5EF4-FFF2-40B4-BE49-F238E27FC236}">
                <a16:creationId xmlns:a16="http://schemas.microsoft.com/office/drawing/2014/main" id="{53B7B010-2BCB-CF42-A555-DC3B463137B3}"/>
              </a:ext>
            </a:extLst>
          </p:cNvPr>
          <p:cNvSpPr txBox="1"/>
          <p:nvPr/>
        </p:nvSpPr>
        <p:spPr>
          <a:xfrm>
            <a:off x="501681" y="339551"/>
            <a:ext cx="6520008" cy="646331"/>
          </a:xfrm>
          <a:prstGeom prst="rect">
            <a:avLst/>
          </a:prstGeom>
          <a:solidFill>
            <a:srgbClr val="162D56"/>
          </a:solidFill>
        </p:spPr>
        <p:txBody>
          <a:bodyPr wrap="square" rtlCol="0">
            <a:spAutoFit/>
          </a:bodyPr>
          <a:lstStyle/>
          <a:p>
            <a:r>
              <a:rPr lang="en-GB" sz="3600" b="1" dirty="0">
                <a:solidFill>
                  <a:schemeClr val="bg1"/>
                </a:solidFill>
              </a:rPr>
              <a:t>7. VLOGGING AND BLOGGING</a:t>
            </a:r>
          </a:p>
        </p:txBody>
      </p:sp>
    </p:spTree>
    <p:extLst>
      <p:ext uri="{BB962C8B-B14F-4D97-AF65-F5344CB8AC3E}">
        <p14:creationId xmlns:p14="http://schemas.microsoft.com/office/powerpoint/2010/main" val="13881092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681" y="1172198"/>
            <a:ext cx="11328260" cy="2308324"/>
          </a:xfrm>
          <a:prstGeom prst="rect">
            <a:avLst/>
          </a:prstGeom>
          <a:noFill/>
        </p:spPr>
        <p:txBody>
          <a:bodyPr wrap="square" rtlCol="0">
            <a:spAutoFit/>
          </a:bodyPr>
          <a:lstStyle/>
          <a:p>
            <a:r>
              <a:rPr lang="en-GB" sz="2400" dirty="0">
                <a:latin typeface="Roboto" panose="02000000000000000000" pitchFamily="2" charset="0"/>
                <a:ea typeface="Roboto" panose="02000000000000000000" pitchFamily="2" charset="0"/>
                <a:cs typeface="Roboto" panose="02000000000000000000" pitchFamily="2" charset="0"/>
              </a:rPr>
              <a:t>If you're interested in computers and design, you could design websites for family friends and relatives who have small businesses; perhaps that uncle who’s a painter and decorator or a cousin with a hairdressing salon. </a:t>
            </a:r>
          </a:p>
          <a:p>
            <a:br>
              <a:rPr lang="en-GB" sz="2400" dirty="0">
                <a:latin typeface="Roboto" panose="02000000000000000000" pitchFamily="2" charset="0"/>
                <a:ea typeface="Roboto" panose="02000000000000000000" pitchFamily="2" charset="0"/>
                <a:cs typeface="Roboto" panose="02000000000000000000" pitchFamily="2" charset="0"/>
              </a:rPr>
            </a:br>
            <a:r>
              <a:rPr lang="en-GB" sz="2400" dirty="0">
                <a:latin typeface="Roboto" panose="02000000000000000000" pitchFamily="2" charset="0"/>
                <a:ea typeface="Roboto" panose="02000000000000000000" pitchFamily="2" charset="0"/>
                <a:cs typeface="Roboto" panose="02000000000000000000" pitchFamily="2" charset="0"/>
              </a:rPr>
              <a:t>Lots of small companies don’t have sites or need theirs updating and will appreciate (and pay) for even a simple design.</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53657" y="3251697"/>
            <a:ext cx="1825810" cy="273733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32055" y="3829036"/>
            <a:ext cx="3241158" cy="2160000"/>
          </a:xfrm>
          <a:prstGeom prst="rect">
            <a:avLst/>
          </a:prstGeom>
        </p:spPr>
      </p:pic>
      <p:sp>
        <p:nvSpPr>
          <p:cNvPr id="7" name="TextBox 6">
            <a:extLst>
              <a:ext uri="{FF2B5EF4-FFF2-40B4-BE49-F238E27FC236}">
                <a16:creationId xmlns:a16="http://schemas.microsoft.com/office/drawing/2014/main" id="{53B7B010-2BCB-CF42-A555-DC3B463137B3}"/>
              </a:ext>
            </a:extLst>
          </p:cNvPr>
          <p:cNvSpPr txBox="1"/>
          <p:nvPr/>
        </p:nvSpPr>
        <p:spPr>
          <a:xfrm>
            <a:off x="501681" y="339551"/>
            <a:ext cx="4499297" cy="646331"/>
          </a:xfrm>
          <a:prstGeom prst="rect">
            <a:avLst/>
          </a:prstGeom>
          <a:solidFill>
            <a:srgbClr val="162D56"/>
          </a:solidFill>
        </p:spPr>
        <p:txBody>
          <a:bodyPr wrap="square" rtlCol="0">
            <a:spAutoFit/>
          </a:bodyPr>
          <a:lstStyle/>
          <a:p>
            <a:r>
              <a:rPr lang="en-GB" sz="3600" b="1" dirty="0">
                <a:solidFill>
                  <a:schemeClr val="bg1"/>
                </a:solidFill>
              </a:rPr>
              <a:t>8. WEBSITE DESIGN</a:t>
            </a:r>
          </a:p>
        </p:txBody>
      </p:sp>
    </p:spTree>
    <p:extLst>
      <p:ext uri="{BB962C8B-B14F-4D97-AF65-F5344CB8AC3E}">
        <p14:creationId xmlns:p14="http://schemas.microsoft.com/office/powerpoint/2010/main" val="172522782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extBox 5">
            <a:extLst>
              <a:ext uri="{FF2B5EF4-FFF2-40B4-BE49-F238E27FC236}">
                <a16:creationId xmlns:a16="http://schemas.microsoft.com/office/drawing/2014/main" id="{6E04E3B0-53F7-E143-9D48-418DC58E3E37}"/>
              </a:ext>
            </a:extLst>
          </p:cNvPr>
          <p:cNvGraphicFramePr/>
          <p:nvPr>
            <p:extLst>
              <p:ext uri="{D42A27DB-BD31-4B8C-83A1-F6EECF244321}">
                <p14:modId xmlns:p14="http://schemas.microsoft.com/office/powerpoint/2010/main" val="2153138274"/>
              </p:ext>
            </p:extLst>
          </p:nvPr>
        </p:nvGraphicFramePr>
        <p:xfrm>
          <a:off x="824089" y="1765447"/>
          <a:ext cx="10515600" cy="3702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3B7B010-2BCB-CF42-A555-DC3B463137B3}"/>
              </a:ext>
            </a:extLst>
          </p:cNvPr>
          <p:cNvSpPr txBox="1"/>
          <p:nvPr/>
        </p:nvSpPr>
        <p:spPr>
          <a:xfrm>
            <a:off x="501680" y="339551"/>
            <a:ext cx="8259548" cy="646331"/>
          </a:xfrm>
          <a:prstGeom prst="rect">
            <a:avLst/>
          </a:prstGeom>
          <a:solidFill>
            <a:srgbClr val="1D7CC7"/>
          </a:solidFill>
        </p:spPr>
        <p:txBody>
          <a:bodyPr wrap="square" rtlCol="0">
            <a:spAutoFit/>
          </a:bodyPr>
          <a:lstStyle/>
          <a:p>
            <a:r>
              <a:rPr lang="en-GB" sz="3600" b="1" dirty="0">
                <a:solidFill>
                  <a:schemeClr val="bg1"/>
                </a:solidFill>
              </a:rPr>
              <a:t>WHAT DID WE COVER LAST SESSION?</a:t>
            </a:r>
          </a:p>
        </p:txBody>
      </p:sp>
    </p:spTree>
    <p:extLst>
      <p:ext uri="{BB962C8B-B14F-4D97-AF65-F5344CB8AC3E}">
        <p14:creationId xmlns:p14="http://schemas.microsoft.com/office/powerpoint/2010/main" val="69465978"/>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912" y="1168091"/>
            <a:ext cx="10688688" cy="1938992"/>
          </a:xfrm>
          <a:prstGeom prst="rect">
            <a:avLst/>
          </a:prstGeom>
          <a:noFill/>
        </p:spPr>
        <p:txBody>
          <a:bodyPr wrap="square" rtlCol="0">
            <a:spAutoFit/>
          </a:bodyPr>
          <a:lstStyle/>
          <a:p>
            <a:r>
              <a:rPr lang="en-GB" sz="2400" dirty="0">
                <a:latin typeface="Roboto" panose="02000000000000000000" pitchFamily="2" charset="0"/>
                <a:ea typeface="Roboto" panose="02000000000000000000" pitchFamily="2" charset="0"/>
                <a:cs typeface="Roboto" panose="02000000000000000000" pitchFamily="2" charset="0"/>
              </a:rPr>
              <a:t>Smaller independent shops, and particularly those owned by family or friends can be a better bet than big chains. </a:t>
            </a:r>
          </a:p>
          <a:p>
            <a:br>
              <a:rPr lang="en-GB" sz="2400" dirty="0">
                <a:latin typeface="Roboto" panose="02000000000000000000" pitchFamily="2" charset="0"/>
                <a:ea typeface="Roboto" panose="02000000000000000000" pitchFamily="2" charset="0"/>
                <a:cs typeface="Roboto" panose="02000000000000000000" pitchFamily="2" charset="0"/>
              </a:rPr>
            </a:br>
            <a:r>
              <a:rPr lang="en-GB" sz="2400" dirty="0">
                <a:latin typeface="Roboto" panose="02000000000000000000" pitchFamily="2" charset="0"/>
                <a:ea typeface="Roboto" panose="02000000000000000000" pitchFamily="2" charset="0"/>
                <a:cs typeface="Roboto" panose="02000000000000000000" pitchFamily="2" charset="0"/>
              </a:rPr>
              <a:t>Ask around and use Facebook or other social media platforms to see if anyone  in your local area is happy to employ you.</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2774" y="3958963"/>
            <a:ext cx="3240463" cy="2160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44643" y="3624127"/>
            <a:ext cx="3240000" cy="21600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566737" y="3289292"/>
            <a:ext cx="3246441" cy="2160000"/>
          </a:xfrm>
          <a:prstGeom prst="rect">
            <a:avLst/>
          </a:prstGeom>
        </p:spPr>
      </p:pic>
      <p:sp>
        <p:nvSpPr>
          <p:cNvPr id="8" name="TextBox 7">
            <a:extLst>
              <a:ext uri="{FF2B5EF4-FFF2-40B4-BE49-F238E27FC236}">
                <a16:creationId xmlns:a16="http://schemas.microsoft.com/office/drawing/2014/main" id="{53B7B010-2BCB-CF42-A555-DC3B463137B3}"/>
              </a:ext>
            </a:extLst>
          </p:cNvPr>
          <p:cNvSpPr txBox="1"/>
          <p:nvPr/>
        </p:nvSpPr>
        <p:spPr>
          <a:xfrm>
            <a:off x="501681" y="339551"/>
            <a:ext cx="3652630" cy="646331"/>
          </a:xfrm>
          <a:prstGeom prst="rect">
            <a:avLst/>
          </a:prstGeom>
          <a:solidFill>
            <a:srgbClr val="162D56"/>
          </a:solidFill>
        </p:spPr>
        <p:txBody>
          <a:bodyPr wrap="square" rtlCol="0">
            <a:spAutoFit/>
          </a:bodyPr>
          <a:lstStyle/>
          <a:p>
            <a:r>
              <a:rPr lang="en-GB" sz="3600" b="1" dirty="0">
                <a:solidFill>
                  <a:schemeClr val="bg1"/>
                </a:solidFill>
              </a:rPr>
              <a:t>9. RETAIL JOBS</a:t>
            </a:r>
          </a:p>
        </p:txBody>
      </p:sp>
    </p:spTree>
    <p:extLst>
      <p:ext uri="{BB962C8B-B14F-4D97-AF65-F5344CB8AC3E}">
        <p14:creationId xmlns:p14="http://schemas.microsoft.com/office/powerpoint/2010/main" val="3518512517"/>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60529" y="1422400"/>
            <a:ext cx="11204898" cy="44345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Virtual Work Experience gives you a unique opportunity to gain work experience in a company that you might not normally get access to while highlighting the essential skills you might need.  </a:t>
            </a:r>
          </a:p>
          <a:p>
            <a:pPr algn="ctr"/>
            <a:endParaRPr lang="en-GB" sz="2400" dirty="0"/>
          </a:p>
          <a:p>
            <a:pPr algn="ctr"/>
            <a:r>
              <a:rPr lang="en-GB" sz="2400" dirty="0"/>
              <a:t>Some firms are beginning to provide virtual work experience opportunities to students and young people. </a:t>
            </a:r>
          </a:p>
          <a:p>
            <a:pPr algn="ctr"/>
            <a:endParaRPr lang="en-GB" sz="2400" dirty="0"/>
          </a:p>
          <a:p>
            <a:pPr algn="ctr"/>
            <a:r>
              <a:rPr lang="en-GB" sz="2400" dirty="0"/>
              <a:t>Placements are available across several sectors including accountancy, law, marketing and the veterinary sciences.</a:t>
            </a:r>
          </a:p>
          <a:p>
            <a:pPr algn="ctr"/>
            <a:endParaRPr lang="en-GB" sz="2400" dirty="0"/>
          </a:p>
        </p:txBody>
      </p:sp>
      <p:sp>
        <p:nvSpPr>
          <p:cNvPr id="4" name="TextBox 3">
            <a:extLst>
              <a:ext uri="{FF2B5EF4-FFF2-40B4-BE49-F238E27FC236}">
                <a16:creationId xmlns:a16="http://schemas.microsoft.com/office/drawing/2014/main" id="{53B7B010-2BCB-CF42-A555-DC3B463137B3}"/>
              </a:ext>
            </a:extLst>
          </p:cNvPr>
          <p:cNvSpPr txBox="1"/>
          <p:nvPr/>
        </p:nvSpPr>
        <p:spPr>
          <a:xfrm>
            <a:off x="501681" y="339551"/>
            <a:ext cx="8190764" cy="646331"/>
          </a:xfrm>
          <a:prstGeom prst="rect">
            <a:avLst/>
          </a:prstGeom>
          <a:solidFill>
            <a:srgbClr val="162D56"/>
          </a:solidFill>
        </p:spPr>
        <p:txBody>
          <a:bodyPr wrap="square" rtlCol="0">
            <a:spAutoFit/>
          </a:bodyPr>
          <a:lstStyle/>
          <a:p>
            <a:r>
              <a:rPr lang="en-GB" sz="3600" b="1" dirty="0">
                <a:solidFill>
                  <a:schemeClr val="bg1"/>
                </a:solidFill>
              </a:rPr>
              <a:t>VIRTUAL WORK EXPERIENCE (VWEX)</a:t>
            </a:r>
          </a:p>
        </p:txBody>
      </p:sp>
    </p:spTree>
    <p:extLst>
      <p:ext uri="{BB962C8B-B14F-4D97-AF65-F5344CB8AC3E}">
        <p14:creationId xmlns:p14="http://schemas.microsoft.com/office/powerpoint/2010/main" val="13986070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602064" y="2047712"/>
            <a:ext cx="3260503" cy="25877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Roboto"/>
                <a:ea typeface="+mn-ea"/>
                <a:cs typeface="+mn-cs"/>
              </a:rPr>
              <a:t>GETTING TO KNOW AN INDUSTRY!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i="0" u="none" strike="noStrike" kern="1200" cap="none" spc="0" normalizeH="0" baseline="0" noProof="0" dirty="0">
                <a:ln>
                  <a:noFill/>
                </a:ln>
                <a:solidFill>
                  <a:srgbClr val="FFFFFF"/>
                </a:solidFill>
                <a:effectLst/>
                <a:uLnTx/>
                <a:uFillTx/>
                <a:latin typeface="Roboto"/>
                <a:ea typeface="+mn-ea"/>
                <a:cs typeface="+mn-cs"/>
              </a:rPr>
              <a:t>Understanding what a careers or job entails may help you </a:t>
            </a:r>
            <a:r>
              <a:rPr kumimoji="0" lang="en-GB" sz="1900" i="0" u="none" strike="noStrike" kern="1200" cap="none" spc="0" normalizeH="0" baseline="0" noProof="0" dirty="0" err="1">
                <a:ln>
                  <a:noFill/>
                </a:ln>
                <a:solidFill>
                  <a:srgbClr val="FFFFFF"/>
                </a:solidFill>
                <a:effectLst/>
                <a:uLnTx/>
                <a:uFillTx/>
                <a:latin typeface="Roboto"/>
                <a:ea typeface="+mn-ea"/>
                <a:cs typeface="+mn-cs"/>
              </a:rPr>
              <a:t>devide</a:t>
            </a:r>
            <a:r>
              <a:rPr kumimoji="0" lang="en-GB" sz="1900" i="0" u="none" strike="noStrike" kern="1200" cap="none" spc="0" normalizeH="0" baseline="0" noProof="0" dirty="0">
                <a:ln>
                  <a:noFill/>
                </a:ln>
                <a:solidFill>
                  <a:srgbClr val="FFFFFF"/>
                </a:solidFill>
                <a:effectLst/>
                <a:uLnTx/>
                <a:uFillTx/>
                <a:latin typeface="Roboto"/>
                <a:ea typeface="+mn-ea"/>
                <a:cs typeface="+mn-cs"/>
              </a:rPr>
              <a:t> whether that role if right or not for your in the future.</a:t>
            </a:r>
          </a:p>
        </p:txBody>
      </p:sp>
      <p:sp>
        <p:nvSpPr>
          <p:cNvPr id="10" name="Rounded Rectangle 9"/>
          <p:cNvSpPr/>
          <p:nvPr/>
        </p:nvSpPr>
        <p:spPr>
          <a:xfrm>
            <a:off x="501681" y="1346689"/>
            <a:ext cx="3527985" cy="290830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1" dirty="0">
                <a:solidFill>
                  <a:srgbClr val="FFFFFF"/>
                </a:solidFill>
                <a:latin typeface="Roboto"/>
              </a:rPr>
              <a:t>TRANSFERABLE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olidFill>
                  <a:srgbClr val="FFFFFF"/>
                </a:solidFill>
                <a:latin typeface="Roboto"/>
              </a:rPr>
              <a:t>It is not always easy to work from home, virtual work experience placements allow you to develop these soft skills, such as organisation, time management and self motivation. </a:t>
            </a:r>
            <a:endParaRPr kumimoji="0" lang="en-GB" sz="1900" i="0" u="none" strike="noStrike" kern="1200" cap="none" spc="0" normalizeH="0" baseline="0" noProof="0" dirty="0">
              <a:ln>
                <a:noFill/>
              </a:ln>
              <a:solidFill>
                <a:srgbClr val="FFFFFF"/>
              </a:solidFill>
              <a:effectLst/>
              <a:uLnTx/>
              <a:uFillTx/>
              <a:latin typeface="Roboto"/>
            </a:endParaRPr>
          </a:p>
        </p:txBody>
      </p:sp>
      <p:sp>
        <p:nvSpPr>
          <p:cNvPr id="11" name="Rounded Rectangle 10"/>
          <p:cNvSpPr/>
          <p:nvPr/>
        </p:nvSpPr>
        <p:spPr>
          <a:xfrm>
            <a:off x="4446158" y="3911121"/>
            <a:ext cx="3679118" cy="208045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kumimoji="0" lang="en-GB" sz="2000" b="1" i="0" u="none" strike="noStrike" kern="1200" cap="none" spc="0" normalizeH="0" baseline="0" noProof="0" dirty="0">
                <a:ln>
                  <a:noFill/>
                </a:ln>
                <a:solidFill>
                  <a:srgbClr val="FFFFFF"/>
                </a:solidFill>
                <a:effectLst/>
                <a:uLnTx/>
                <a:uFillTx/>
                <a:latin typeface="Roboto"/>
              </a:rPr>
              <a:t>FUTURE PROOF! </a:t>
            </a:r>
          </a:p>
          <a:p>
            <a:pPr algn="ctr" fontAlgn="base"/>
            <a:r>
              <a:rPr lang="en-GB" sz="2000" dirty="0"/>
              <a:t>Remote working is likely to be important to many businesses in the future and learning how to work online now will be a useful skill.</a:t>
            </a:r>
            <a:endParaRPr kumimoji="0" lang="en-GB" sz="2000" b="1" i="0" u="none" strike="noStrike" kern="1200" cap="none" spc="0" normalizeH="0" baseline="0" noProof="0" dirty="0">
              <a:ln>
                <a:noFill/>
              </a:ln>
              <a:solidFill>
                <a:srgbClr val="FFFFFF"/>
              </a:solidFill>
              <a:effectLst/>
              <a:uLnTx/>
              <a:uFillTx/>
              <a:latin typeface="Roboto"/>
            </a:endParaRPr>
          </a:p>
        </p:txBody>
      </p:sp>
      <p:sp>
        <p:nvSpPr>
          <p:cNvPr id="12" name="Rounded Rectangle 11"/>
          <p:cNvSpPr/>
          <p:nvPr/>
        </p:nvSpPr>
        <p:spPr>
          <a:xfrm>
            <a:off x="654421" y="4521481"/>
            <a:ext cx="3222503" cy="1470098"/>
          </a:xfrm>
          <a:prstGeom prst="roundRect">
            <a:avLst/>
          </a:prstGeom>
          <a:solidFill>
            <a:srgbClr val="992996"/>
          </a:solidFill>
          <a:ln>
            <a:solidFill>
              <a:srgbClr val="992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900" b="1" dirty="0">
                <a:solidFill>
                  <a:srgbClr val="FFFFFF"/>
                </a:solidFill>
              </a:rPr>
              <a:t>ITS FREE! </a:t>
            </a:r>
          </a:p>
          <a:p>
            <a:pPr lvl="0" algn="ctr">
              <a:defRPr/>
            </a:pPr>
            <a:r>
              <a:rPr lang="en-GB" sz="1900" dirty="0">
                <a:solidFill>
                  <a:srgbClr val="FFFFFF"/>
                </a:solidFill>
              </a:rPr>
              <a:t>The Majority of virtual work experience placements are free.</a:t>
            </a:r>
          </a:p>
        </p:txBody>
      </p:sp>
      <p:sp>
        <p:nvSpPr>
          <p:cNvPr id="16" name="Rounded Rectangle 15"/>
          <p:cNvSpPr/>
          <p:nvPr/>
        </p:nvSpPr>
        <p:spPr>
          <a:xfrm>
            <a:off x="4657907" y="1193446"/>
            <a:ext cx="3255619" cy="2349854"/>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rgbClr val="FFFFFF"/>
                </a:solidFill>
              </a:rPr>
              <a:t>THINK GLOBAL! </a:t>
            </a:r>
          </a:p>
          <a:p>
            <a:pPr lvl="0" algn="ctr">
              <a:defRPr/>
            </a:pPr>
            <a:r>
              <a:rPr lang="en-GB" sz="2000" dirty="0">
                <a:solidFill>
                  <a:srgbClr val="FFFFFF"/>
                </a:solidFill>
              </a:rPr>
              <a:t>Location does not need to be a limiting factor, you can gain work experience outside of your local area.</a:t>
            </a:r>
          </a:p>
        </p:txBody>
      </p:sp>
      <p:sp>
        <p:nvSpPr>
          <p:cNvPr id="9" name="TextBox 8">
            <a:extLst>
              <a:ext uri="{FF2B5EF4-FFF2-40B4-BE49-F238E27FC236}">
                <a16:creationId xmlns:a16="http://schemas.microsoft.com/office/drawing/2014/main" id="{53B7B010-2BCB-CF42-A555-DC3B463137B3}"/>
              </a:ext>
            </a:extLst>
          </p:cNvPr>
          <p:cNvSpPr txBox="1"/>
          <p:nvPr/>
        </p:nvSpPr>
        <p:spPr>
          <a:xfrm>
            <a:off x="501681" y="339551"/>
            <a:ext cx="9161608" cy="646331"/>
          </a:xfrm>
          <a:prstGeom prst="rect">
            <a:avLst/>
          </a:prstGeom>
          <a:solidFill>
            <a:srgbClr val="162D56"/>
          </a:solidFill>
        </p:spPr>
        <p:txBody>
          <a:bodyPr wrap="square" rtlCol="0">
            <a:spAutoFit/>
          </a:bodyPr>
          <a:lstStyle/>
          <a:p>
            <a:r>
              <a:rPr lang="en-GB" sz="3600" b="1" dirty="0">
                <a:solidFill>
                  <a:schemeClr val="bg1"/>
                </a:solidFill>
              </a:rPr>
              <a:t>BENEFITS OF VIRTUAL WORK EXPERIENCE</a:t>
            </a:r>
          </a:p>
        </p:txBody>
      </p:sp>
    </p:spTree>
    <p:extLst>
      <p:ext uri="{BB962C8B-B14F-4D97-AF65-F5344CB8AC3E}">
        <p14:creationId xmlns:p14="http://schemas.microsoft.com/office/powerpoint/2010/main" val="30578778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01681" y="1222511"/>
            <a:ext cx="4185777" cy="233680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b="1" dirty="0"/>
              <a:t>National Cyber Security Centre</a:t>
            </a:r>
          </a:p>
          <a:p>
            <a:pPr algn="ctr" fontAlgn="base"/>
            <a:r>
              <a:rPr lang="en-GB" dirty="0"/>
              <a:t>A website dedicated to helping the UK's next generation of cyber professionals through a variety of free courses for 11-17 year olds and exciting competitions.</a:t>
            </a:r>
          </a:p>
        </p:txBody>
      </p:sp>
      <p:sp>
        <p:nvSpPr>
          <p:cNvPr id="11" name="Rounded Rectangle 10"/>
          <p:cNvSpPr/>
          <p:nvPr/>
        </p:nvSpPr>
        <p:spPr>
          <a:xfrm>
            <a:off x="5624436" y="3840085"/>
            <a:ext cx="5012910" cy="208045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b="1" dirty="0"/>
              <a:t>PricewaterhouseCoopers (PWC)</a:t>
            </a:r>
          </a:p>
          <a:p>
            <a:pPr algn="ctr" fontAlgn="base"/>
            <a:r>
              <a:rPr lang="en-GB" dirty="0"/>
              <a:t>Suitable for students aged 14-18 and interested in learning more about careers in finance. The placement lasts 5 days and includes a mix of live and pre-recorded videos, project work and live Q&amp;A sessions</a:t>
            </a:r>
          </a:p>
        </p:txBody>
      </p:sp>
      <p:sp>
        <p:nvSpPr>
          <p:cNvPr id="12" name="Rounded Rectangle 11"/>
          <p:cNvSpPr/>
          <p:nvPr/>
        </p:nvSpPr>
        <p:spPr>
          <a:xfrm>
            <a:off x="850839" y="3877014"/>
            <a:ext cx="3487460" cy="2006600"/>
          </a:xfrm>
          <a:prstGeom prst="roundRect">
            <a:avLst/>
          </a:prstGeom>
          <a:solidFill>
            <a:srgbClr val="992996"/>
          </a:solidFill>
          <a:ln>
            <a:solidFill>
              <a:srgbClr val="992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b="1" dirty="0"/>
              <a:t>Barclays </a:t>
            </a:r>
            <a:r>
              <a:rPr lang="en-GB" b="1" dirty="0" err="1"/>
              <a:t>LifeSkills</a:t>
            </a:r>
            <a:r>
              <a:rPr lang="en-GB" b="1" dirty="0"/>
              <a:t> </a:t>
            </a:r>
            <a:endParaRPr lang="en-GB" dirty="0"/>
          </a:p>
          <a:p>
            <a:pPr algn="ctr" fontAlgn="base"/>
            <a:r>
              <a:rPr lang="en-GB" dirty="0"/>
              <a:t>An excellent website to help young people develop the skills they need for a better future.</a:t>
            </a:r>
          </a:p>
        </p:txBody>
      </p:sp>
      <p:sp>
        <p:nvSpPr>
          <p:cNvPr id="16" name="Rounded Rectangle 15"/>
          <p:cNvSpPr/>
          <p:nvPr/>
        </p:nvSpPr>
        <p:spPr>
          <a:xfrm>
            <a:off x="5356407" y="1234904"/>
            <a:ext cx="5893361" cy="2349854"/>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b="1" dirty="0"/>
              <a:t>Premed Projects Live TV </a:t>
            </a:r>
            <a:endParaRPr lang="en-GB" i="1" dirty="0"/>
          </a:p>
          <a:p>
            <a:pPr algn="ctr" fontAlgn="base"/>
            <a:r>
              <a:rPr lang="en-GB" dirty="0"/>
              <a:t>Suitable for students aged 14-19 and interested in Biology, Science, healthcare and / or for those considering careers in medicine. Watch live videos within the operating theatre, download exam linked worksheets, watch interviews with healthcare professionals and receive tips and advice on applications to medicine.</a:t>
            </a:r>
          </a:p>
        </p:txBody>
      </p:sp>
      <p:sp>
        <p:nvSpPr>
          <p:cNvPr id="7" name="TextBox 6">
            <a:extLst>
              <a:ext uri="{FF2B5EF4-FFF2-40B4-BE49-F238E27FC236}">
                <a16:creationId xmlns:a16="http://schemas.microsoft.com/office/drawing/2014/main" id="{53B7B010-2BCB-CF42-A555-DC3B463137B3}"/>
              </a:ext>
            </a:extLst>
          </p:cNvPr>
          <p:cNvSpPr txBox="1"/>
          <p:nvPr/>
        </p:nvSpPr>
        <p:spPr>
          <a:xfrm>
            <a:off x="501681" y="339551"/>
            <a:ext cx="8890675" cy="646331"/>
          </a:xfrm>
          <a:prstGeom prst="rect">
            <a:avLst/>
          </a:prstGeom>
          <a:solidFill>
            <a:srgbClr val="162D56"/>
          </a:solidFill>
        </p:spPr>
        <p:txBody>
          <a:bodyPr wrap="square" rtlCol="0">
            <a:spAutoFit/>
          </a:bodyPr>
          <a:lstStyle/>
          <a:p>
            <a:r>
              <a:rPr lang="en-GB" sz="3600" b="1" dirty="0">
                <a:solidFill>
                  <a:schemeClr val="bg1"/>
                </a:solidFill>
              </a:rPr>
              <a:t>VIRTUAL WORK EXPERIENCE EXAMPLES</a:t>
            </a:r>
          </a:p>
        </p:txBody>
      </p:sp>
    </p:spTree>
    <p:extLst>
      <p:ext uri="{BB962C8B-B14F-4D97-AF65-F5344CB8AC3E}">
        <p14:creationId xmlns:p14="http://schemas.microsoft.com/office/powerpoint/2010/main" val="27723398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681" y="1440101"/>
            <a:ext cx="7601759" cy="4031873"/>
          </a:xfrm>
          <a:prstGeom prst="rect">
            <a:avLst/>
          </a:prstGeom>
          <a:noFill/>
        </p:spPr>
        <p:txBody>
          <a:bodyPr wrap="square" rtlCol="0">
            <a:spAutoFit/>
          </a:bodyPr>
          <a:lstStyle/>
          <a:p>
            <a:r>
              <a:rPr lang="en-GB" sz="3200" dirty="0"/>
              <a:t>In pairs, take it in turns to be the interviewer and candidate</a:t>
            </a:r>
          </a:p>
          <a:p>
            <a:endParaRPr lang="en-GB" sz="3200" dirty="0"/>
          </a:p>
          <a:p>
            <a:r>
              <a:rPr lang="en-GB" sz="3200" dirty="0"/>
              <a:t>Give each other feedback on:</a:t>
            </a:r>
          </a:p>
          <a:p>
            <a:pPr marL="514350" indent="-514350">
              <a:buAutoNum type="arabicParenR"/>
            </a:pPr>
            <a:r>
              <a:rPr lang="en-GB" sz="3200" dirty="0"/>
              <a:t>How the candidate answered the question</a:t>
            </a:r>
          </a:p>
          <a:p>
            <a:pPr marL="514350" indent="-514350">
              <a:buAutoNum type="arabicParenR"/>
            </a:pPr>
            <a:r>
              <a:rPr lang="en-GB" sz="3200" dirty="0"/>
              <a:t>Active listening skills</a:t>
            </a:r>
          </a:p>
          <a:p>
            <a:pPr marL="514350" indent="-514350">
              <a:buAutoNum type="arabicParenR"/>
            </a:pPr>
            <a:r>
              <a:rPr lang="en-GB" sz="3200" dirty="0"/>
              <a:t>Overall professionalism</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17566" y="2170154"/>
            <a:ext cx="3572754" cy="3572754"/>
          </a:xfrm>
          <a:prstGeom prst="rect">
            <a:avLst/>
          </a:prstGeom>
        </p:spPr>
      </p:pic>
      <p:sp>
        <p:nvSpPr>
          <p:cNvPr id="5" name="TextBox 4">
            <a:extLst>
              <a:ext uri="{FF2B5EF4-FFF2-40B4-BE49-F238E27FC236}">
                <a16:creationId xmlns:a16="http://schemas.microsoft.com/office/drawing/2014/main" id="{53B7B010-2BCB-CF42-A555-DC3B463137B3}"/>
              </a:ext>
            </a:extLst>
          </p:cNvPr>
          <p:cNvSpPr txBox="1"/>
          <p:nvPr/>
        </p:nvSpPr>
        <p:spPr>
          <a:xfrm>
            <a:off x="501681" y="339551"/>
            <a:ext cx="4057067" cy="646331"/>
          </a:xfrm>
          <a:prstGeom prst="rect">
            <a:avLst/>
          </a:prstGeom>
          <a:solidFill>
            <a:srgbClr val="162D56"/>
          </a:solidFill>
        </p:spPr>
        <p:txBody>
          <a:bodyPr wrap="square" rtlCol="0">
            <a:spAutoFit/>
          </a:bodyPr>
          <a:lstStyle/>
          <a:p>
            <a:r>
              <a:rPr lang="en-GB" sz="3600" b="1" dirty="0">
                <a:solidFill>
                  <a:schemeClr val="bg1"/>
                </a:solidFill>
              </a:rPr>
              <a:t>INTERVIEW TIME</a:t>
            </a:r>
          </a:p>
        </p:txBody>
      </p:sp>
    </p:spTree>
    <p:extLst>
      <p:ext uri="{BB962C8B-B14F-4D97-AF65-F5344CB8AC3E}">
        <p14:creationId xmlns:p14="http://schemas.microsoft.com/office/powerpoint/2010/main" val="248288629"/>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7815" y="2980266"/>
            <a:ext cx="11299074" cy="131646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10541" cmpd="sng">
                  <a:noFill/>
                  <a:prstDash val="solid"/>
                </a:ln>
              </a:rPr>
              <a:t>If you were a </a:t>
            </a:r>
            <a:r>
              <a:rPr lang="en-US" sz="3200" b="1" dirty="0">
                <a:ln w="10541" cmpd="sng">
                  <a:noFill/>
                  <a:prstDash val="solid"/>
                </a:ln>
              </a:rPr>
              <a:t>kitchen appliance</a:t>
            </a:r>
            <a:r>
              <a:rPr lang="en-US" sz="3200" dirty="0">
                <a:ln w="10541" cmpd="sng">
                  <a:noFill/>
                  <a:prstDash val="solid"/>
                </a:ln>
              </a:rPr>
              <a:t>, what would you be and why? </a:t>
            </a:r>
          </a:p>
        </p:txBody>
      </p:sp>
      <p:sp>
        <p:nvSpPr>
          <p:cNvPr id="5" name="TextBox 4">
            <a:extLst>
              <a:ext uri="{FF2B5EF4-FFF2-40B4-BE49-F238E27FC236}">
                <a16:creationId xmlns:a16="http://schemas.microsoft.com/office/drawing/2014/main" id="{53B7B010-2BCB-CF42-A555-DC3B463137B3}"/>
              </a:ext>
            </a:extLst>
          </p:cNvPr>
          <p:cNvSpPr txBox="1"/>
          <p:nvPr/>
        </p:nvSpPr>
        <p:spPr>
          <a:xfrm>
            <a:off x="501681" y="339551"/>
            <a:ext cx="5645671" cy="646331"/>
          </a:xfrm>
          <a:prstGeom prst="rect">
            <a:avLst/>
          </a:prstGeom>
          <a:solidFill>
            <a:srgbClr val="162D56"/>
          </a:solidFill>
        </p:spPr>
        <p:txBody>
          <a:bodyPr wrap="square" rtlCol="0">
            <a:spAutoFit/>
          </a:bodyPr>
          <a:lstStyle/>
          <a:p>
            <a:r>
              <a:rPr lang="en-GB" sz="3600" b="1" dirty="0">
                <a:solidFill>
                  <a:schemeClr val="bg1"/>
                </a:solidFill>
              </a:rPr>
              <a:t>INDEPENDENT ACTIVITY</a:t>
            </a:r>
          </a:p>
        </p:txBody>
      </p:sp>
      <p:sp>
        <p:nvSpPr>
          <p:cNvPr id="6" name="TextBox 5"/>
          <p:cNvSpPr txBox="1"/>
          <p:nvPr/>
        </p:nvSpPr>
        <p:spPr>
          <a:xfrm>
            <a:off x="497815" y="1626011"/>
            <a:ext cx="10527563" cy="584775"/>
          </a:xfrm>
          <a:prstGeom prst="rect">
            <a:avLst/>
          </a:prstGeom>
          <a:noFill/>
        </p:spPr>
        <p:txBody>
          <a:bodyPr wrap="square" rtlCol="0">
            <a:spAutoFit/>
          </a:bodyPr>
          <a:lstStyle/>
          <a:p>
            <a:r>
              <a:rPr lang="en-GB" sz="3200" dirty="0"/>
              <a:t>Prepare an answer for the following interview question: </a:t>
            </a:r>
          </a:p>
        </p:txBody>
      </p:sp>
    </p:spTree>
    <p:extLst>
      <p:ext uri="{BB962C8B-B14F-4D97-AF65-F5344CB8AC3E}">
        <p14:creationId xmlns:p14="http://schemas.microsoft.com/office/powerpoint/2010/main" val="41658122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email">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30313502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0755" y="2393244"/>
            <a:ext cx="11204898" cy="2177940"/>
          </a:xfrm>
          <a:prstGeom prst="roundRect">
            <a:avLst/>
          </a:prstGeom>
          <a:solidFill>
            <a:srgbClr val="992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ea typeface="Calibri" panose="020F0502020204030204" pitchFamily="34" charset="0"/>
                <a:cs typeface="Times New Roman" panose="02020603050405020304" pitchFamily="18" charset="0"/>
              </a:rPr>
              <a:t>Thinking about the Stephen Seki video, opportunity cost and your passion, what opportunities can you undertake</a:t>
            </a:r>
            <a:r>
              <a:rPr lang="en-GB" sz="3200" b="1" dirty="0">
                <a:ea typeface="Calibri" panose="020F0502020204030204" pitchFamily="34" charset="0"/>
                <a:cs typeface="Times New Roman" panose="02020603050405020304" pitchFamily="18" charset="0"/>
              </a:rPr>
              <a:t> now </a:t>
            </a:r>
            <a:r>
              <a:rPr lang="en-GB" sz="3200" dirty="0">
                <a:ea typeface="Calibri" panose="020F0502020204030204" pitchFamily="34" charset="0"/>
                <a:cs typeface="Times New Roman" panose="02020603050405020304" pitchFamily="18" charset="0"/>
              </a:rPr>
              <a:t>and in the </a:t>
            </a:r>
            <a:r>
              <a:rPr lang="en-GB" sz="3200" b="1" dirty="0">
                <a:ea typeface="Calibri" panose="020F0502020204030204" pitchFamily="34" charset="0"/>
                <a:cs typeface="Times New Roman" panose="02020603050405020304" pitchFamily="18" charset="0"/>
              </a:rPr>
              <a:t>next 2 years</a:t>
            </a:r>
            <a:r>
              <a:rPr lang="en-GB" sz="3200" dirty="0">
                <a:ea typeface="Calibri" panose="020F0502020204030204" pitchFamily="34" charset="0"/>
                <a:cs typeface="Times New Roman" panose="02020603050405020304" pitchFamily="18" charset="0"/>
              </a:rPr>
              <a:t>?</a:t>
            </a:r>
            <a:endParaRPr lang="en-GB" sz="3200" dirty="0"/>
          </a:p>
        </p:txBody>
      </p:sp>
      <p:sp>
        <p:nvSpPr>
          <p:cNvPr id="5" name="TextBox 4">
            <a:extLst>
              <a:ext uri="{FF2B5EF4-FFF2-40B4-BE49-F238E27FC236}">
                <a16:creationId xmlns:a16="http://schemas.microsoft.com/office/drawing/2014/main" id="{53B7B010-2BCB-CF42-A555-DC3B463137B3}"/>
              </a:ext>
            </a:extLst>
          </p:cNvPr>
          <p:cNvSpPr txBox="1"/>
          <p:nvPr/>
        </p:nvSpPr>
        <p:spPr>
          <a:xfrm>
            <a:off x="501680" y="339551"/>
            <a:ext cx="2337213" cy="646331"/>
          </a:xfrm>
          <a:prstGeom prst="rect">
            <a:avLst/>
          </a:prstGeom>
          <a:solidFill>
            <a:srgbClr val="1D7CC7"/>
          </a:solidFill>
        </p:spPr>
        <p:txBody>
          <a:bodyPr wrap="square" rtlCol="0">
            <a:spAutoFit/>
          </a:bodyPr>
          <a:lstStyle/>
          <a:p>
            <a:r>
              <a:rPr lang="en-GB" sz="3600" b="1" dirty="0">
                <a:solidFill>
                  <a:schemeClr val="bg1"/>
                </a:solidFill>
              </a:rPr>
              <a:t>CHECK IN</a:t>
            </a:r>
          </a:p>
        </p:txBody>
      </p:sp>
    </p:spTree>
    <p:extLst>
      <p:ext uri="{BB962C8B-B14F-4D97-AF65-F5344CB8AC3E}">
        <p14:creationId xmlns:p14="http://schemas.microsoft.com/office/powerpoint/2010/main" val="25859442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extBox 5">
            <a:extLst>
              <a:ext uri="{FF2B5EF4-FFF2-40B4-BE49-F238E27FC236}">
                <a16:creationId xmlns:a16="http://schemas.microsoft.com/office/drawing/2014/main" id="{6E04E3B0-53F7-E143-9D48-418DC58E3E37}"/>
              </a:ext>
            </a:extLst>
          </p:cNvPr>
          <p:cNvGraphicFramePr/>
          <p:nvPr>
            <p:extLst>
              <p:ext uri="{D42A27DB-BD31-4B8C-83A1-F6EECF244321}">
                <p14:modId xmlns:p14="http://schemas.microsoft.com/office/powerpoint/2010/main" val="1398478604"/>
              </p:ext>
            </p:extLst>
          </p:nvPr>
        </p:nvGraphicFramePr>
        <p:xfrm>
          <a:off x="824089" y="1663847"/>
          <a:ext cx="10515600" cy="3702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3B7B010-2BCB-CF42-A555-DC3B463137B3}"/>
              </a:ext>
            </a:extLst>
          </p:cNvPr>
          <p:cNvSpPr txBox="1"/>
          <p:nvPr/>
        </p:nvSpPr>
        <p:spPr>
          <a:xfrm>
            <a:off x="501680" y="339551"/>
            <a:ext cx="5044877" cy="646331"/>
          </a:xfrm>
          <a:prstGeom prst="rect">
            <a:avLst/>
          </a:prstGeom>
          <a:solidFill>
            <a:srgbClr val="1D7CC7"/>
          </a:solidFill>
        </p:spPr>
        <p:txBody>
          <a:bodyPr wrap="square" rtlCol="0">
            <a:spAutoFit/>
          </a:bodyPr>
          <a:lstStyle/>
          <a:p>
            <a:r>
              <a:rPr lang="en-GB" sz="3600" b="1" dirty="0">
                <a:solidFill>
                  <a:schemeClr val="bg1"/>
                </a:solidFill>
              </a:rPr>
              <a:t>TODAY’S OBJECTIVES:</a:t>
            </a:r>
          </a:p>
        </p:txBody>
      </p:sp>
    </p:spTree>
    <p:extLst>
      <p:ext uri="{BB962C8B-B14F-4D97-AF65-F5344CB8AC3E}">
        <p14:creationId xmlns:p14="http://schemas.microsoft.com/office/powerpoint/2010/main" val="300075819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1680" y="1553336"/>
            <a:ext cx="10515600" cy="631825"/>
          </a:xfrm>
        </p:spPr>
        <p:txBody>
          <a:bodyPr/>
          <a:lstStyle/>
          <a:p>
            <a:pPr>
              <a:buBlip>
                <a:blip r:embed="rId3"/>
              </a:buBlip>
            </a:pPr>
            <a:r>
              <a:rPr lang="en-GB" b="1" dirty="0"/>
              <a:t> What are extra-curricular activities?</a:t>
            </a:r>
          </a:p>
        </p:txBody>
      </p:sp>
      <p:sp>
        <p:nvSpPr>
          <p:cNvPr id="13" name="Content Placeholder 2"/>
          <p:cNvSpPr txBox="1">
            <a:spLocks/>
          </p:cNvSpPr>
          <p:nvPr/>
        </p:nvSpPr>
        <p:spPr>
          <a:xfrm>
            <a:off x="538329" y="2397110"/>
            <a:ext cx="7068419" cy="1597712"/>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i="1" dirty="0"/>
              <a:t>An extra-curricular activity is a club or hobby that you take part in outside your usual school curriculum time. For example, this could be football practice, choir or art club!</a:t>
            </a:r>
          </a:p>
        </p:txBody>
      </p:sp>
      <p:sp>
        <p:nvSpPr>
          <p:cNvPr id="14" name="Content Placeholder 2"/>
          <p:cNvSpPr txBox="1">
            <a:spLocks/>
          </p:cNvSpPr>
          <p:nvPr/>
        </p:nvSpPr>
        <p:spPr>
          <a:xfrm>
            <a:off x="501680" y="4611751"/>
            <a:ext cx="10515600" cy="631825"/>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Blip>
                <a:blip r:embed="rId3"/>
              </a:buBlip>
            </a:pPr>
            <a:r>
              <a:rPr lang="en-GB" b="1" dirty="0"/>
              <a:t> What extra-curricular activities do you do?</a:t>
            </a:r>
          </a:p>
        </p:txBody>
      </p:sp>
      <p:pic>
        <p:nvPicPr>
          <p:cNvPr id="2050" name="Picture 2" descr="Free Extracurricular Activity Cliparts, Download Free Clip Art, Free Clip  Art on Clipart Librar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65902" y="2410273"/>
            <a:ext cx="3875524" cy="27628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B7B010-2BCB-CF42-A555-DC3B463137B3}"/>
              </a:ext>
            </a:extLst>
          </p:cNvPr>
          <p:cNvSpPr txBox="1"/>
          <p:nvPr/>
        </p:nvSpPr>
        <p:spPr>
          <a:xfrm>
            <a:off x="501680" y="339551"/>
            <a:ext cx="7242498" cy="646331"/>
          </a:xfrm>
          <a:prstGeom prst="rect">
            <a:avLst/>
          </a:prstGeom>
          <a:solidFill>
            <a:srgbClr val="00ADEE"/>
          </a:solidFill>
        </p:spPr>
        <p:txBody>
          <a:bodyPr wrap="square" rtlCol="0">
            <a:spAutoFit/>
          </a:bodyPr>
          <a:lstStyle/>
          <a:p>
            <a:r>
              <a:rPr lang="en-GB" sz="3600" b="1" dirty="0">
                <a:solidFill>
                  <a:schemeClr val="bg1"/>
                </a:solidFill>
              </a:rPr>
              <a:t>EXTRA-CURRICULAR ACTIVITIES</a:t>
            </a:r>
          </a:p>
        </p:txBody>
      </p:sp>
    </p:spTree>
    <p:extLst>
      <p:ext uri="{BB962C8B-B14F-4D97-AF65-F5344CB8AC3E}">
        <p14:creationId xmlns:p14="http://schemas.microsoft.com/office/powerpoint/2010/main" val="16982892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880135" y="3397956"/>
            <a:ext cx="1938787" cy="2506237"/>
          </a:xfrm>
          <a:prstGeom prst="rect">
            <a:avLst/>
          </a:prstGeom>
        </p:spPr>
      </p:pic>
      <p:sp>
        <p:nvSpPr>
          <p:cNvPr id="2" name="Title 1"/>
          <p:cNvSpPr>
            <a:spLocks noGrp="1"/>
          </p:cNvSpPr>
          <p:nvPr>
            <p:ph type="title" idx="4294967295"/>
          </p:nvPr>
        </p:nvSpPr>
        <p:spPr/>
        <p:txBody>
          <a:bodyPr/>
          <a:lstStyle/>
          <a:p>
            <a:r>
              <a:rPr lang="en-GB" dirty="0">
                <a:solidFill>
                  <a:schemeClr val="bg1"/>
                </a:solidFill>
              </a:rPr>
              <a:t>.</a:t>
            </a:r>
          </a:p>
        </p:txBody>
      </p:sp>
      <p:sp>
        <p:nvSpPr>
          <p:cNvPr id="5" name="Content Placeholder 2"/>
          <p:cNvSpPr txBox="1">
            <a:spLocks/>
          </p:cNvSpPr>
          <p:nvPr/>
        </p:nvSpPr>
        <p:spPr>
          <a:xfrm>
            <a:off x="538329" y="1453431"/>
            <a:ext cx="10515600" cy="631825"/>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3200" b="1" dirty="0"/>
              <a:t>What is a CV?</a:t>
            </a:r>
          </a:p>
        </p:txBody>
      </p:sp>
      <p:sp>
        <p:nvSpPr>
          <p:cNvPr id="3" name="Rectangle 2"/>
          <p:cNvSpPr/>
          <p:nvPr/>
        </p:nvSpPr>
        <p:spPr>
          <a:xfrm>
            <a:off x="538329" y="2373937"/>
            <a:ext cx="7161184" cy="2400657"/>
          </a:xfrm>
          <a:prstGeom prst="rect">
            <a:avLst/>
          </a:prstGeom>
        </p:spPr>
        <p:txBody>
          <a:bodyPr wrap="square">
            <a:spAutoFit/>
          </a:bodyPr>
          <a:lstStyle/>
          <a:p>
            <a:r>
              <a:rPr lang="en-GB" sz="3000" i="1" dirty="0">
                <a:solidFill>
                  <a:srgbClr val="333333"/>
                </a:solidFill>
                <a:latin typeface="+mj-lt"/>
              </a:rPr>
              <a:t>A CV (also known as a Curriculum Vitae, or résumé), is a written overview of your skills, education, and work experience. This is used as a supporting document for when you apply for a job</a:t>
            </a:r>
            <a:endParaRPr lang="en-GB" sz="3000" i="1" dirty="0">
              <a:latin typeface="+mj-lt"/>
            </a:endParaRPr>
          </a:p>
        </p:txBody>
      </p:sp>
      <p:pic>
        <p:nvPicPr>
          <p:cNvPr id="1028" name="Picture 4" descr="Find CV Icon of Colored Outline style - Available in SVG, PNG, EPS, AI &amp;  Icon fo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3658" y="1133719"/>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B7B010-2BCB-CF42-A555-DC3B463137B3}"/>
              </a:ext>
            </a:extLst>
          </p:cNvPr>
          <p:cNvSpPr txBox="1"/>
          <p:nvPr/>
        </p:nvSpPr>
        <p:spPr>
          <a:xfrm>
            <a:off x="501680" y="339551"/>
            <a:ext cx="5707209" cy="646331"/>
          </a:xfrm>
          <a:prstGeom prst="rect">
            <a:avLst/>
          </a:prstGeom>
          <a:solidFill>
            <a:srgbClr val="00ADEE"/>
          </a:solidFill>
        </p:spPr>
        <p:txBody>
          <a:bodyPr wrap="square" rtlCol="0">
            <a:spAutoFit/>
          </a:bodyPr>
          <a:lstStyle/>
          <a:p>
            <a:r>
              <a:rPr lang="en-GB" sz="3600" b="1" dirty="0">
                <a:solidFill>
                  <a:schemeClr val="bg1"/>
                </a:solidFill>
              </a:rPr>
              <a:t>CURRICULUM VITAE (CV)</a:t>
            </a:r>
          </a:p>
        </p:txBody>
      </p:sp>
    </p:spTree>
    <p:extLst>
      <p:ext uri="{BB962C8B-B14F-4D97-AF65-F5344CB8AC3E}">
        <p14:creationId xmlns:p14="http://schemas.microsoft.com/office/powerpoint/2010/main" val="42327674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680" y="1263528"/>
            <a:ext cx="11137164" cy="1200329"/>
          </a:xfrm>
          <a:prstGeom prst="rect">
            <a:avLst/>
          </a:prstGeom>
          <a:noFill/>
        </p:spPr>
        <p:txBody>
          <a:bodyPr wrap="square" rtlCol="0">
            <a:spAutoFit/>
          </a:bodyPr>
          <a:lstStyle/>
          <a:p>
            <a:r>
              <a:rPr lang="en-GB" sz="3600" b="1" dirty="0">
                <a:latin typeface="+mj-lt"/>
              </a:rPr>
              <a:t>What’s good and what’s bad about the CV you’ve been given?</a:t>
            </a:r>
          </a:p>
        </p:txBody>
      </p:sp>
      <p:sp>
        <p:nvSpPr>
          <p:cNvPr id="5" name="TextBox 4"/>
          <p:cNvSpPr txBox="1"/>
          <p:nvPr/>
        </p:nvSpPr>
        <p:spPr>
          <a:xfrm>
            <a:off x="696374" y="2765527"/>
            <a:ext cx="5749582" cy="3046988"/>
          </a:xfrm>
          <a:prstGeom prst="rect">
            <a:avLst/>
          </a:prstGeom>
          <a:noFill/>
        </p:spPr>
        <p:txBody>
          <a:bodyPr wrap="square" rtlCol="0">
            <a:spAutoFit/>
          </a:bodyPr>
          <a:lstStyle/>
          <a:p>
            <a:r>
              <a:rPr lang="en-GB" sz="3200" dirty="0">
                <a:latin typeface="+mj-lt"/>
              </a:rPr>
              <a:t>Lets discuss: </a:t>
            </a:r>
          </a:p>
          <a:p>
            <a:pPr marL="571500" indent="-571500">
              <a:buFont typeface="Arial" panose="020B0604020202020204" pitchFamily="34" charset="0"/>
              <a:buChar char="•"/>
            </a:pPr>
            <a:r>
              <a:rPr lang="en-GB" sz="3200" dirty="0">
                <a:latin typeface="+mj-lt"/>
              </a:rPr>
              <a:t>Font?</a:t>
            </a:r>
          </a:p>
          <a:p>
            <a:pPr marL="571500" indent="-571500">
              <a:buFont typeface="Arial" panose="020B0604020202020204" pitchFamily="34" charset="0"/>
              <a:buChar char="•"/>
            </a:pPr>
            <a:r>
              <a:rPr lang="en-GB" sz="3200" dirty="0">
                <a:latin typeface="+mj-lt"/>
              </a:rPr>
              <a:t>Pictures?</a:t>
            </a:r>
          </a:p>
          <a:p>
            <a:pPr marL="571500" indent="-571500">
              <a:buFont typeface="Arial" panose="020B0604020202020204" pitchFamily="34" charset="0"/>
              <a:buChar char="•"/>
            </a:pPr>
            <a:r>
              <a:rPr lang="en-GB" sz="3200" dirty="0">
                <a:latin typeface="+mj-lt"/>
              </a:rPr>
              <a:t>Contact details?</a:t>
            </a:r>
          </a:p>
          <a:p>
            <a:pPr marL="571500" indent="-571500">
              <a:buFont typeface="Arial" panose="020B0604020202020204" pitchFamily="34" charset="0"/>
              <a:buChar char="•"/>
            </a:pPr>
            <a:r>
              <a:rPr lang="en-GB" sz="3200" dirty="0">
                <a:latin typeface="+mj-lt"/>
              </a:rPr>
              <a:t>Structure?</a:t>
            </a:r>
          </a:p>
          <a:p>
            <a:pPr marL="571500" indent="-571500">
              <a:buFont typeface="Arial" panose="020B0604020202020204" pitchFamily="34" charset="0"/>
              <a:buChar char="•"/>
            </a:pPr>
            <a:r>
              <a:rPr lang="en-GB" sz="3200" dirty="0">
                <a:latin typeface="+mj-lt"/>
              </a:rPr>
              <a:t>Overall professionalism?</a:t>
            </a:r>
          </a:p>
        </p:txBody>
      </p:sp>
      <p:sp>
        <p:nvSpPr>
          <p:cNvPr id="2" name="Oval 1"/>
          <p:cNvSpPr/>
          <p:nvPr/>
        </p:nvSpPr>
        <p:spPr>
          <a:xfrm>
            <a:off x="7040496" y="2201097"/>
            <a:ext cx="3629891" cy="3611418"/>
          </a:xfrm>
          <a:prstGeom prst="ellipse">
            <a:avLst/>
          </a:prstGeom>
          <a:solidFill>
            <a:srgbClr val="1D7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Highlight extra-curricular activities, volunteering and work experience on your example CV’s.</a:t>
            </a:r>
          </a:p>
          <a:p>
            <a:pPr algn="ctr"/>
            <a:r>
              <a:rPr lang="en-GB" sz="2000" dirty="0"/>
              <a:t>How do these aid the CV?</a:t>
            </a:r>
          </a:p>
        </p:txBody>
      </p:sp>
      <p:sp>
        <p:nvSpPr>
          <p:cNvPr id="6" name="TextBox 5">
            <a:extLst>
              <a:ext uri="{FF2B5EF4-FFF2-40B4-BE49-F238E27FC236}">
                <a16:creationId xmlns:a16="http://schemas.microsoft.com/office/drawing/2014/main" id="{53B7B010-2BCB-CF42-A555-DC3B463137B3}"/>
              </a:ext>
            </a:extLst>
          </p:cNvPr>
          <p:cNvSpPr txBox="1"/>
          <p:nvPr/>
        </p:nvSpPr>
        <p:spPr>
          <a:xfrm>
            <a:off x="501680" y="339551"/>
            <a:ext cx="4736364" cy="646331"/>
          </a:xfrm>
          <a:prstGeom prst="rect">
            <a:avLst/>
          </a:prstGeom>
          <a:solidFill>
            <a:srgbClr val="00ADEE"/>
          </a:solidFill>
        </p:spPr>
        <p:txBody>
          <a:bodyPr wrap="square" rtlCol="0">
            <a:spAutoFit/>
          </a:bodyPr>
          <a:lstStyle/>
          <a:p>
            <a:r>
              <a:rPr lang="en-GB" sz="3600" b="1" dirty="0">
                <a:solidFill>
                  <a:schemeClr val="bg1"/>
                </a:solidFill>
              </a:rPr>
              <a:t>GOOD AND BAD CV’S</a:t>
            </a:r>
          </a:p>
        </p:txBody>
      </p:sp>
    </p:spTree>
    <p:extLst>
      <p:ext uri="{BB962C8B-B14F-4D97-AF65-F5344CB8AC3E}">
        <p14:creationId xmlns:p14="http://schemas.microsoft.com/office/powerpoint/2010/main" val="34984910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1317" y="1236293"/>
            <a:ext cx="8991959" cy="2062103"/>
          </a:xfrm>
          <a:prstGeom prst="rect">
            <a:avLst/>
          </a:prstGeom>
          <a:noFill/>
        </p:spPr>
        <p:txBody>
          <a:bodyPr wrap="square" rtlCol="0">
            <a:spAutoFit/>
          </a:bodyPr>
          <a:lstStyle/>
          <a:p>
            <a:r>
              <a:rPr lang="en-GB" sz="3200" dirty="0">
                <a:latin typeface="+mj-lt"/>
              </a:rPr>
              <a:t>Now it’s your turn! </a:t>
            </a:r>
          </a:p>
          <a:p>
            <a:endParaRPr lang="en-GB" sz="3200" dirty="0">
              <a:latin typeface="+mj-lt"/>
            </a:endParaRPr>
          </a:p>
          <a:p>
            <a:r>
              <a:rPr lang="en-GB" sz="3200" dirty="0">
                <a:latin typeface="+mj-lt"/>
              </a:rPr>
              <a:t>Using your CV builder, lets think about what skills and experiences you could put on your CV</a:t>
            </a:r>
          </a:p>
        </p:txBody>
      </p:sp>
      <p:sp>
        <p:nvSpPr>
          <p:cNvPr id="7" name="TextBox 6"/>
          <p:cNvSpPr txBox="1"/>
          <p:nvPr/>
        </p:nvSpPr>
        <p:spPr>
          <a:xfrm>
            <a:off x="521318" y="3642136"/>
            <a:ext cx="10894423" cy="2062103"/>
          </a:xfrm>
          <a:prstGeom prst="rect">
            <a:avLst/>
          </a:prstGeom>
          <a:noFill/>
        </p:spPr>
        <p:txBody>
          <a:bodyPr wrap="square" rtlCol="0">
            <a:spAutoFit/>
          </a:bodyPr>
          <a:lstStyle/>
          <a:p>
            <a:r>
              <a:rPr lang="en-GB" sz="3200" b="1" dirty="0">
                <a:solidFill>
                  <a:srgbClr val="1D7CC7"/>
                </a:solidFill>
              </a:rPr>
              <a:t>Chose a job to apply for!</a:t>
            </a:r>
          </a:p>
          <a:p>
            <a:pPr marL="742950" indent="-742950">
              <a:buAutoNum type="arabicParenR"/>
            </a:pPr>
            <a:r>
              <a:rPr lang="en-GB" sz="3200" dirty="0">
                <a:solidFill>
                  <a:srgbClr val="1D7CC7"/>
                </a:solidFill>
              </a:rPr>
              <a:t>Barista at Starbucks </a:t>
            </a:r>
          </a:p>
          <a:p>
            <a:pPr marL="742950" indent="-742950">
              <a:buAutoNum type="arabicParenR"/>
            </a:pPr>
            <a:r>
              <a:rPr lang="en-GB" sz="3200" dirty="0">
                <a:solidFill>
                  <a:srgbClr val="1D7CC7"/>
                </a:solidFill>
              </a:rPr>
              <a:t>Counter assistant at WH Smith</a:t>
            </a:r>
          </a:p>
          <a:p>
            <a:pPr marL="742950" indent="-742950">
              <a:buAutoNum type="arabicParenR"/>
            </a:pPr>
            <a:r>
              <a:rPr lang="en-GB" sz="3200" dirty="0">
                <a:solidFill>
                  <a:srgbClr val="1D7CC7"/>
                </a:solidFill>
              </a:rPr>
              <a:t>Cashier at William Hill</a:t>
            </a:r>
          </a:p>
        </p:txBody>
      </p:sp>
      <p:pic>
        <p:nvPicPr>
          <p:cNvPr id="3074" name="Picture 2" descr="Starbucks logo: A brief history of their logo design evolution"/>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012920" y="1236293"/>
            <a:ext cx="1470680" cy="1502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dia Gallery | Wh-Smith"/>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53950" y="2940740"/>
            <a:ext cx="1788621" cy="13017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illiam Hill to Permanently Close 119 Betting Shops in the UK – European  Gaming Industry News"/>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7602" r="5498"/>
          <a:stretch/>
        </p:blipFill>
        <p:spPr bwMode="auto">
          <a:xfrm>
            <a:off x="9853950" y="4401039"/>
            <a:ext cx="1701801" cy="1303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B7B010-2BCB-CF42-A555-DC3B463137B3}"/>
              </a:ext>
            </a:extLst>
          </p:cNvPr>
          <p:cNvSpPr txBox="1"/>
          <p:nvPr/>
        </p:nvSpPr>
        <p:spPr>
          <a:xfrm>
            <a:off x="501680" y="339551"/>
            <a:ext cx="2938158" cy="646331"/>
          </a:xfrm>
          <a:prstGeom prst="rect">
            <a:avLst/>
          </a:prstGeom>
          <a:solidFill>
            <a:srgbClr val="1D7CC7"/>
          </a:solidFill>
        </p:spPr>
        <p:txBody>
          <a:bodyPr wrap="square" rtlCol="0">
            <a:spAutoFit/>
          </a:bodyPr>
          <a:lstStyle/>
          <a:p>
            <a:r>
              <a:rPr lang="en-GB" sz="3600" b="1" dirty="0">
                <a:solidFill>
                  <a:schemeClr val="bg1"/>
                </a:solidFill>
              </a:rPr>
              <a:t>CV BUILDER</a:t>
            </a:r>
          </a:p>
        </p:txBody>
      </p:sp>
    </p:spTree>
    <p:extLst>
      <p:ext uri="{BB962C8B-B14F-4D97-AF65-F5344CB8AC3E}">
        <p14:creationId xmlns:p14="http://schemas.microsoft.com/office/powerpoint/2010/main" val="415797589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87729" y="3538444"/>
            <a:ext cx="9835027" cy="2246769"/>
          </a:xfrm>
          <a:prstGeom prst="rect">
            <a:avLst/>
          </a:prstGeom>
          <a:solidFill>
            <a:schemeClr val="bg1"/>
          </a:solidFill>
        </p:spPr>
        <p:txBody>
          <a:bodyPr wrap="square" rtlCol="0">
            <a:spAutoFit/>
          </a:bodyPr>
          <a:lstStyle/>
          <a:p>
            <a:r>
              <a:rPr lang="en-GB" sz="2800" dirty="0"/>
              <a:t>- Smart, clean clothes		- Unwashed, un-ironed clothes</a:t>
            </a:r>
          </a:p>
          <a:p>
            <a:r>
              <a:rPr lang="en-GB" sz="2800" dirty="0"/>
              <a:t>- Pen and paper			- Chewing gum</a:t>
            </a:r>
          </a:p>
          <a:p>
            <a:r>
              <a:rPr lang="en-GB" sz="2800" dirty="0"/>
              <a:t>- Water				- Earphones/Phone out</a:t>
            </a:r>
          </a:p>
          <a:p>
            <a:r>
              <a:rPr lang="en-GB" sz="2800" dirty="0"/>
              <a:t>- CV, ID				- Wear hat/cap during interview</a:t>
            </a:r>
          </a:p>
          <a:p>
            <a:r>
              <a:rPr lang="en-GB" sz="2800" dirty="0"/>
              <a:t>- Be on time/early		- Do not be late!!	</a:t>
            </a:r>
            <a:endParaRPr lang="en-GB" sz="4800" dirty="0"/>
          </a:p>
        </p:txBody>
      </p:sp>
      <p:sp>
        <p:nvSpPr>
          <p:cNvPr id="10" name="Smiley Face 9"/>
          <p:cNvSpPr/>
          <p:nvPr/>
        </p:nvSpPr>
        <p:spPr>
          <a:xfrm>
            <a:off x="1918465" y="2458196"/>
            <a:ext cx="1001485" cy="984069"/>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quot;No&quot; Symbol 10"/>
          <p:cNvSpPr/>
          <p:nvPr/>
        </p:nvSpPr>
        <p:spPr>
          <a:xfrm>
            <a:off x="7648705" y="2458196"/>
            <a:ext cx="1088571" cy="109728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p:cNvSpPr txBox="1"/>
          <p:nvPr/>
        </p:nvSpPr>
        <p:spPr>
          <a:xfrm>
            <a:off x="501680" y="1345710"/>
            <a:ext cx="12028090" cy="584775"/>
          </a:xfrm>
          <a:prstGeom prst="rect">
            <a:avLst/>
          </a:prstGeom>
          <a:noFill/>
        </p:spPr>
        <p:txBody>
          <a:bodyPr wrap="square" rtlCol="0">
            <a:spAutoFit/>
          </a:bodyPr>
          <a:lstStyle/>
          <a:p>
            <a:r>
              <a:rPr lang="en-GB" sz="3200" dirty="0">
                <a:latin typeface="+mj-lt"/>
              </a:rPr>
              <a:t>What would you wear and what would you bring with you?</a:t>
            </a:r>
          </a:p>
        </p:txBody>
      </p:sp>
      <p:sp>
        <p:nvSpPr>
          <p:cNvPr id="8" name="TextBox 7">
            <a:extLst>
              <a:ext uri="{FF2B5EF4-FFF2-40B4-BE49-F238E27FC236}">
                <a16:creationId xmlns:a16="http://schemas.microsoft.com/office/drawing/2014/main" id="{53B7B010-2BCB-CF42-A555-DC3B463137B3}"/>
              </a:ext>
            </a:extLst>
          </p:cNvPr>
          <p:cNvSpPr txBox="1"/>
          <p:nvPr/>
        </p:nvSpPr>
        <p:spPr>
          <a:xfrm>
            <a:off x="501680" y="339551"/>
            <a:ext cx="8495564" cy="646331"/>
          </a:xfrm>
          <a:prstGeom prst="rect">
            <a:avLst/>
          </a:prstGeom>
          <a:solidFill>
            <a:srgbClr val="1D7CC7"/>
          </a:solidFill>
        </p:spPr>
        <p:txBody>
          <a:bodyPr wrap="square" rtlCol="0">
            <a:spAutoFit/>
          </a:bodyPr>
          <a:lstStyle/>
          <a:p>
            <a:r>
              <a:rPr lang="en-GB" sz="3600" b="1" dirty="0">
                <a:solidFill>
                  <a:schemeClr val="bg1"/>
                </a:solidFill>
              </a:rPr>
              <a:t>HOW TO PREPARE FOR AN INTERVIEW</a:t>
            </a:r>
          </a:p>
        </p:txBody>
      </p:sp>
    </p:spTree>
    <p:extLst>
      <p:ext uri="{BB962C8B-B14F-4D97-AF65-F5344CB8AC3E}">
        <p14:creationId xmlns:p14="http://schemas.microsoft.com/office/powerpoint/2010/main" val="37908545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2842</TotalTime>
  <Words>3857</Words>
  <Application>Microsoft Office PowerPoint</Application>
  <PresentationFormat>Widescreen</PresentationFormat>
  <Paragraphs>303</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Roboto</vt:lpstr>
      <vt:lpstr>Verdana</vt:lpstr>
      <vt:lpstr>Office Theme</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Nicholls, Thomas</cp:lastModifiedBy>
  <cp:revision>163</cp:revision>
  <dcterms:created xsi:type="dcterms:W3CDTF">2017-03-14T08:31:32Z</dcterms:created>
  <dcterms:modified xsi:type="dcterms:W3CDTF">2023-08-31T17:07:06Z</dcterms:modified>
</cp:coreProperties>
</file>