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 id="2147483718" r:id="rId3"/>
  </p:sldMasterIdLst>
  <p:notesMasterIdLst>
    <p:notesMasterId r:id="rId79"/>
  </p:notesMasterIdLst>
  <p:handoutMasterIdLst>
    <p:handoutMasterId r:id="rId80"/>
  </p:handoutMasterIdLst>
  <p:sldIdLst>
    <p:sldId id="273" r:id="rId4"/>
    <p:sldId id="362" r:id="rId5"/>
    <p:sldId id="285" r:id="rId6"/>
    <p:sldId id="359"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343" r:id="rId30"/>
    <p:sldId id="344" r:id="rId31"/>
    <p:sldId id="345" r:id="rId32"/>
    <p:sldId id="346" r:id="rId33"/>
    <p:sldId id="347" r:id="rId34"/>
    <p:sldId id="348" r:id="rId35"/>
    <p:sldId id="349" r:id="rId36"/>
    <p:sldId id="350" r:id="rId37"/>
    <p:sldId id="351" r:id="rId38"/>
    <p:sldId id="352" r:id="rId39"/>
    <p:sldId id="353" r:id="rId40"/>
    <p:sldId id="354" r:id="rId41"/>
    <p:sldId id="355" r:id="rId42"/>
    <p:sldId id="356" r:id="rId43"/>
    <p:sldId id="35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286" r:id="rId73"/>
    <p:sldId id="360" r:id="rId74"/>
    <p:sldId id="319" r:id="rId75"/>
    <p:sldId id="364" r:id="rId76"/>
    <p:sldId id="361" r:id="rId77"/>
    <p:sldId id="363"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CC7"/>
    <a:srgbClr val="3A87C4"/>
    <a:srgbClr val="A91D34"/>
    <a:srgbClr val="969696"/>
    <a:srgbClr val="162D56"/>
    <a:srgbClr val="00ACEE"/>
    <a:srgbClr val="1E2C52"/>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3" autoAdjust="0"/>
    <p:restoredTop sz="69951" autoAdjust="0"/>
  </p:normalViewPr>
  <p:slideViewPr>
    <p:cSldViewPr snapToGrid="0" snapToObjects="1">
      <p:cViewPr varScale="1">
        <p:scale>
          <a:sx n="79" d="100"/>
          <a:sy n="79" d="100"/>
        </p:scale>
        <p:origin x="1608" y="132"/>
      </p:cViewPr>
      <p:guideLst>
        <p:guide orient="horz" pos="2160"/>
        <p:guide pos="3840"/>
      </p:guideLst>
    </p:cSldViewPr>
  </p:slideViewPr>
  <p:outlineViewPr>
    <p:cViewPr>
      <p:scale>
        <a:sx n="33" d="100"/>
        <a:sy n="33" d="100"/>
      </p:scale>
      <p:origin x="0" y="-8208"/>
    </p:cViewPr>
  </p:outlineViewPr>
  <p:notesTextViewPr>
    <p:cViewPr>
      <p:scale>
        <a:sx n="1" d="1"/>
        <a:sy n="1" d="1"/>
      </p:scale>
      <p:origin x="0" y="0"/>
    </p:cViewPr>
  </p:notesTextViewPr>
  <p:notesViewPr>
    <p:cSldViewPr snapToGrid="0" snapToObjects="1">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s>
</file>

<file path=ppt/diagrams/_rels/data2.xml.rels><?xml version="1.0" encoding="UTF-8" standalone="yes"?>
<Relationships xmlns="http://schemas.openxmlformats.org/package/2006/relationships"><Relationship Id="rId1" Type="http://schemas.openxmlformats.org/officeDocument/2006/relationships/image" Target="../media/image23.png"/></Relationships>
</file>

<file path=ppt/diagrams/_rels/data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CAD0219-2EB8-470D-8BFA-46E5FD230C0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1A5D80-9631-449C-A899-AC717D8B6ABC}">
      <dgm:prSet custT="1"/>
      <dgm:spPr/>
      <dgm:t>
        <a:bodyPr/>
        <a:lstStyle/>
        <a:p>
          <a:r>
            <a:rPr lang="en-US" sz="2800" b="1" dirty="0">
              <a:solidFill>
                <a:schemeClr val="bg1"/>
              </a:solidFill>
            </a:rPr>
            <a:t>OBJECTIVE 1: </a:t>
          </a:r>
          <a:r>
            <a:rPr lang="en-US" sz="2800" b="0" dirty="0">
              <a:solidFill>
                <a:schemeClr val="bg1"/>
              </a:solidFill>
            </a:rPr>
            <a:t>To understand what extra-curricular activities are, and what a CV is.</a:t>
          </a:r>
        </a:p>
      </dgm:t>
    </dgm:pt>
    <dgm:pt modelId="{252BE128-359F-4625-8EE4-71983232FA96}" type="parTrans" cxnId="{22542634-3E25-44B5-92F5-667D09CDC0A5}">
      <dgm:prSet/>
      <dgm:spPr/>
      <dgm:t>
        <a:bodyPr/>
        <a:lstStyle/>
        <a:p>
          <a:endParaRPr lang="en-US"/>
        </a:p>
      </dgm:t>
    </dgm:pt>
    <dgm:pt modelId="{10692ACD-0CAA-4030-966B-FFFCA2C80ECE}" type="sibTrans" cxnId="{22542634-3E25-44B5-92F5-667D09CDC0A5}">
      <dgm:prSet/>
      <dgm:spPr/>
      <dgm:t>
        <a:bodyPr/>
        <a:lstStyle/>
        <a:p>
          <a:endParaRPr lang="en-US"/>
        </a:p>
      </dgm:t>
    </dgm:pt>
    <dgm:pt modelId="{056C3035-EED2-4169-9ABF-FA4F157CE54B}">
      <dgm:prSet custT="1"/>
      <dgm:spPr/>
      <dgm:t>
        <a:bodyPr/>
        <a:lstStyle/>
        <a:p>
          <a:r>
            <a:rPr lang="en-GB" sz="2800" b="1" dirty="0">
              <a:solidFill>
                <a:schemeClr val="bg1"/>
              </a:solidFill>
            </a:rPr>
            <a:t>OBJECTIVE 2: </a:t>
          </a:r>
          <a:r>
            <a:rPr lang="en-GB" sz="2800" b="0" dirty="0">
              <a:solidFill>
                <a:schemeClr val="bg1"/>
              </a:solidFill>
            </a:rPr>
            <a:t>To understand how extra-curricular activities, volunteering and work experience can enhance your CV.</a:t>
          </a:r>
        </a:p>
      </dgm:t>
    </dgm:pt>
    <dgm:pt modelId="{E526BE22-FCB0-4403-AFEA-3A3C356D4067}" type="parTrans" cxnId="{98EBF7F8-ED8F-4AC9-B69D-91255C07770A}">
      <dgm:prSet/>
      <dgm:spPr/>
      <dgm:t>
        <a:bodyPr/>
        <a:lstStyle/>
        <a:p>
          <a:endParaRPr lang="en-US"/>
        </a:p>
      </dgm:t>
    </dgm:pt>
    <dgm:pt modelId="{552E616C-B824-468B-B33F-7C07F714EF07}" type="sibTrans" cxnId="{98EBF7F8-ED8F-4AC9-B69D-91255C07770A}">
      <dgm:prSet/>
      <dgm:spPr/>
      <dgm:t>
        <a:bodyPr/>
        <a:lstStyle/>
        <a:p>
          <a:endParaRPr lang="en-US"/>
        </a:p>
      </dgm:t>
    </dgm:pt>
    <dgm:pt modelId="{55BAAB04-6F5A-44CA-803A-3F09AEF70003}" type="pres">
      <dgm:prSet presAssocID="{7CAD0219-2EB8-470D-8BFA-46E5FD230C02}" presName="root" presStyleCnt="0">
        <dgm:presLayoutVars>
          <dgm:dir/>
          <dgm:resizeHandles val="exact"/>
        </dgm:presLayoutVars>
      </dgm:prSet>
      <dgm:spPr/>
    </dgm:pt>
    <dgm:pt modelId="{75D11062-CA7B-4CD8-8487-148D11E4A860}" type="pres">
      <dgm:prSet presAssocID="{A71A5D80-9631-449C-A899-AC717D8B6ABC}" presName="compNode" presStyleCnt="0"/>
      <dgm:spPr/>
    </dgm:pt>
    <dgm:pt modelId="{B1A6977F-0144-45F3-8DEB-CF2AEB1025C7}" type="pres">
      <dgm:prSet presAssocID="{A71A5D80-9631-449C-A899-AC717D8B6ABC}" presName="bgRect" presStyleLbl="bgShp" presStyleIdx="0" presStyleCnt="2"/>
      <dgm:spPr>
        <a:solidFill>
          <a:schemeClr val="bg1">
            <a:lumMod val="50000"/>
          </a:schemeClr>
        </a:solidFill>
      </dgm:spPr>
    </dgm:pt>
    <dgm:pt modelId="{C7159833-04C5-4082-A513-44F85210DE48}" type="pres">
      <dgm:prSet presAssocID="{A71A5D80-9631-449C-A899-AC717D8B6ABC}" presName="iconRect" presStyleLbl="node1" presStyleIdx="0" presStyleCnt="2"/>
      <dgm:spPr>
        <a:blipFill>
          <a:blip xmlns:r="http://schemas.openxmlformats.org/officeDocument/2006/relationships" r:embed="rId1" cstate="email">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log"/>
        </a:ext>
      </dgm:extLst>
    </dgm:pt>
    <dgm:pt modelId="{E057A856-BCCC-410C-8C71-DCA8E3279B5A}" type="pres">
      <dgm:prSet presAssocID="{A71A5D80-9631-449C-A899-AC717D8B6ABC}" presName="spaceRect" presStyleCnt="0"/>
      <dgm:spPr/>
    </dgm:pt>
    <dgm:pt modelId="{5C41CE2E-5256-4BC0-A94B-261396E4ADF4}" type="pres">
      <dgm:prSet presAssocID="{A71A5D80-9631-449C-A899-AC717D8B6ABC}" presName="parTx" presStyleLbl="revTx" presStyleIdx="0" presStyleCnt="2">
        <dgm:presLayoutVars>
          <dgm:chMax val="0"/>
          <dgm:chPref val="0"/>
        </dgm:presLayoutVars>
      </dgm:prSet>
      <dgm:spPr/>
    </dgm:pt>
    <dgm:pt modelId="{E7EEC7E1-761C-4893-841A-42CDF76112A9}" type="pres">
      <dgm:prSet presAssocID="{10692ACD-0CAA-4030-966B-FFFCA2C80ECE}" presName="sibTrans" presStyleCnt="0"/>
      <dgm:spPr/>
    </dgm:pt>
    <dgm:pt modelId="{0531962E-462D-413C-8AD1-85358048D879}" type="pres">
      <dgm:prSet presAssocID="{056C3035-EED2-4169-9ABF-FA4F157CE54B}" presName="compNode" presStyleCnt="0"/>
      <dgm:spPr/>
    </dgm:pt>
    <dgm:pt modelId="{9ACC772F-0334-479F-B666-ED48483C396E}" type="pres">
      <dgm:prSet presAssocID="{056C3035-EED2-4169-9ABF-FA4F157CE54B}" presName="bgRect" presStyleLbl="bgShp" presStyleIdx="1" presStyleCnt="2"/>
      <dgm:spPr>
        <a:solidFill>
          <a:schemeClr val="bg1">
            <a:lumMod val="50000"/>
          </a:schemeClr>
        </a:solidFill>
      </dgm:spPr>
    </dgm:pt>
    <dgm:pt modelId="{190128F8-F2FC-40CB-991D-683D1C72CB43}" type="pres">
      <dgm:prSet presAssocID="{056C3035-EED2-4169-9ABF-FA4F157CE54B}" presName="iconRect"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a:ln>
          <a:noFill/>
        </a:ln>
      </dgm:spPr>
    </dgm:pt>
    <dgm:pt modelId="{D8635464-7DA1-4C90-A6EA-F5C6DC0F6E2C}" type="pres">
      <dgm:prSet presAssocID="{056C3035-EED2-4169-9ABF-FA4F157CE54B}" presName="spaceRect" presStyleCnt="0"/>
      <dgm:spPr/>
    </dgm:pt>
    <dgm:pt modelId="{A08D280D-806F-4D8A-BD36-96B1AF9DF879}" type="pres">
      <dgm:prSet presAssocID="{056C3035-EED2-4169-9ABF-FA4F157CE54B}" presName="parTx" presStyleLbl="revTx" presStyleIdx="1" presStyleCnt="2">
        <dgm:presLayoutVars>
          <dgm:chMax val="0"/>
          <dgm:chPref val="0"/>
        </dgm:presLayoutVars>
      </dgm:prSet>
      <dgm:spPr/>
    </dgm:pt>
  </dgm:ptLst>
  <dgm:cxnLst>
    <dgm:cxn modelId="{22542634-3E25-44B5-92F5-667D09CDC0A5}" srcId="{7CAD0219-2EB8-470D-8BFA-46E5FD230C02}" destId="{A71A5D80-9631-449C-A899-AC717D8B6ABC}" srcOrd="0" destOrd="0" parTransId="{252BE128-359F-4625-8EE4-71983232FA96}" sibTransId="{10692ACD-0CAA-4030-966B-FFFCA2C80ECE}"/>
    <dgm:cxn modelId="{15F22557-4078-40C4-9B9F-A89EFCCC9F40}" type="presOf" srcId="{056C3035-EED2-4169-9ABF-FA4F157CE54B}" destId="{A08D280D-806F-4D8A-BD36-96B1AF9DF879}" srcOrd="0" destOrd="0" presId="urn:microsoft.com/office/officeart/2018/2/layout/IconVerticalSolidList"/>
    <dgm:cxn modelId="{5FA145A2-0B5D-42BF-A0CF-213BE5D73595}" type="presOf" srcId="{A71A5D80-9631-449C-A899-AC717D8B6ABC}" destId="{5C41CE2E-5256-4BC0-A94B-261396E4ADF4}" srcOrd="0" destOrd="0" presId="urn:microsoft.com/office/officeart/2018/2/layout/IconVerticalSolidList"/>
    <dgm:cxn modelId="{FB309ADB-D23F-4F05-9E16-A031F04E4F9E}" type="presOf" srcId="{7CAD0219-2EB8-470D-8BFA-46E5FD230C02}" destId="{55BAAB04-6F5A-44CA-803A-3F09AEF70003}" srcOrd="0" destOrd="0" presId="urn:microsoft.com/office/officeart/2018/2/layout/IconVerticalSolidList"/>
    <dgm:cxn modelId="{98EBF7F8-ED8F-4AC9-B69D-91255C07770A}" srcId="{7CAD0219-2EB8-470D-8BFA-46E5FD230C02}" destId="{056C3035-EED2-4169-9ABF-FA4F157CE54B}" srcOrd="1" destOrd="0" parTransId="{E526BE22-FCB0-4403-AFEA-3A3C356D4067}" sibTransId="{552E616C-B824-468B-B33F-7C07F714EF07}"/>
    <dgm:cxn modelId="{B1411B57-C742-40DC-A9D5-FE25A8FE8176}" type="presParOf" srcId="{55BAAB04-6F5A-44CA-803A-3F09AEF70003}" destId="{75D11062-CA7B-4CD8-8487-148D11E4A860}" srcOrd="0" destOrd="0" presId="urn:microsoft.com/office/officeart/2018/2/layout/IconVerticalSolidList"/>
    <dgm:cxn modelId="{9D34D223-7CA8-4F6B-B0D1-8224A418C6E7}" type="presParOf" srcId="{75D11062-CA7B-4CD8-8487-148D11E4A860}" destId="{B1A6977F-0144-45F3-8DEB-CF2AEB1025C7}" srcOrd="0" destOrd="0" presId="urn:microsoft.com/office/officeart/2018/2/layout/IconVerticalSolidList"/>
    <dgm:cxn modelId="{6F39E94E-DDA8-40B6-9750-53B7965B8E6B}" type="presParOf" srcId="{75D11062-CA7B-4CD8-8487-148D11E4A860}" destId="{C7159833-04C5-4082-A513-44F85210DE48}" srcOrd="1" destOrd="0" presId="urn:microsoft.com/office/officeart/2018/2/layout/IconVerticalSolidList"/>
    <dgm:cxn modelId="{BE697080-879F-4DC9-8496-E824144F16C7}" type="presParOf" srcId="{75D11062-CA7B-4CD8-8487-148D11E4A860}" destId="{E057A856-BCCC-410C-8C71-DCA8E3279B5A}" srcOrd="2" destOrd="0" presId="urn:microsoft.com/office/officeart/2018/2/layout/IconVerticalSolidList"/>
    <dgm:cxn modelId="{D7F68BD0-C785-49B5-AC53-2C04FB42093B}" type="presParOf" srcId="{75D11062-CA7B-4CD8-8487-148D11E4A860}" destId="{5C41CE2E-5256-4BC0-A94B-261396E4ADF4}" srcOrd="3" destOrd="0" presId="urn:microsoft.com/office/officeart/2018/2/layout/IconVerticalSolidList"/>
    <dgm:cxn modelId="{7FA4590B-B2BC-45D3-A201-35CF4C0D77B8}" type="presParOf" srcId="{55BAAB04-6F5A-44CA-803A-3F09AEF70003}" destId="{E7EEC7E1-761C-4893-841A-42CDF76112A9}" srcOrd="1" destOrd="0" presId="urn:microsoft.com/office/officeart/2018/2/layout/IconVerticalSolidList"/>
    <dgm:cxn modelId="{653D891A-6040-47EA-BD83-5D4D52A4A83A}" type="presParOf" srcId="{55BAAB04-6F5A-44CA-803A-3F09AEF70003}" destId="{0531962E-462D-413C-8AD1-85358048D879}" srcOrd="2" destOrd="0" presId="urn:microsoft.com/office/officeart/2018/2/layout/IconVerticalSolidList"/>
    <dgm:cxn modelId="{6BB0D5F5-C065-41FB-982C-0CA1B4A054E0}" type="presParOf" srcId="{0531962E-462D-413C-8AD1-85358048D879}" destId="{9ACC772F-0334-479F-B666-ED48483C396E}" srcOrd="0" destOrd="0" presId="urn:microsoft.com/office/officeart/2018/2/layout/IconVerticalSolidList"/>
    <dgm:cxn modelId="{01A27658-4D99-4C48-8A50-15769EDE43BD}" type="presParOf" srcId="{0531962E-462D-413C-8AD1-85358048D879}" destId="{190128F8-F2FC-40CB-991D-683D1C72CB43}" srcOrd="1" destOrd="0" presId="urn:microsoft.com/office/officeart/2018/2/layout/IconVerticalSolidList"/>
    <dgm:cxn modelId="{D8CA6110-D4DE-4DC2-8332-5E90C9874E5B}" type="presParOf" srcId="{0531962E-462D-413C-8AD1-85358048D879}" destId="{D8635464-7DA1-4C90-A6EA-F5C6DC0F6E2C}" srcOrd="2" destOrd="0" presId="urn:microsoft.com/office/officeart/2018/2/layout/IconVerticalSolidList"/>
    <dgm:cxn modelId="{FA03656F-E39E-4112-AE1D-5AFF91F5A753}" type="presParOf" srcId="{0531962E-462D-413C-8AD1-85358048D879}" destId="{A08D280D-806F-4D8A-BD36-96B1AF9DF8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AD0219-2EB8-470D-8BFA-46E5FD230C02}" type="doc">
      <dgm:prSet loTypeId="urn:microsoft.com/office/officeart/2018/2/layout/IconVerticalSolidList" loCatId="icon" qsTypeId="urn:microsoft.com/office/officeart/2005/8/quickstyle/simple1" qsCatId="simple" csTypeId="urn:microsoft.com/office/officeart/2005/8/colors/accent6_4" csCatId="accent6" phldr="1"/>
      <dgm:spPr/>
      <dgm:t>
        <a:bodyPr/>
        <a:lstStyle/>
        <a:p>
          <a:endParaRPr lang="en-US"/>
        </a:p>
      </dgm:t>
    </dgm:pt>
    <dgm:pt modelId="{A71A5D80-9631-449C-A899-AC717D8B6ABC}">
      <dgm:prSet custT="1"/>
      <dgm:spPr/>
      <dgm:t>
        <a:bodyPr/>
        <a:lstStyle/>
        <a:p>
          <a:r>
            <a:rPr lang="en-US" sz="2800" b="1" dirty="0">
              <a:solidFill>
                <a:schemeClr val="bg1"/>
              </a:solidFill>
            </a:rPr>
            <a:t>OBJECTIVE 3: </a:t>
          </a:r>
          <a:r>
            <a:rPr lang="en-US" sz="2800" b="0" dirty="0">
              <a:solidFill>
                <a:schemeClr val="bg1"/>
              </a:solidFill>
            </a:rPr>
            <a:t>To understand other ways to gain financial support</a:t>
          </a:r>
        </a:p>
      </dgm:t>
    </dgm:pt>
    <dgm:pt modelId="{252BE128-359F-4625-8EE4-71983232FA96}" type="parTrans" cxnId="{22542634-3E25-44B5-92F5-667D09CDC0A5}">
      <dgm:prSet/>
      <dgm:spPr/>
      <dgm:t>
        <a:bodyPr/>
        <a:lstStyle/>
        <a:p>
          <a:endParaRPr lang="en-US"/>
        </a:p>
      </dgm:t>
    </dgm:pt>
    <dgm:pt modelId="{10692ACD-0CAA-4030-966B-FFFCA2C80ECE}" type="sibTrans" cxnId="{22542634-3E25-44B5-92F5-667D09CDC0A5}">
      <dgm:prSet/>
      <dgm:spPr/>
      <dgm:t>
        <a:bodyPr/>
        <a:lstStyle/>
        <a:p>
          <a:endParaRPr lang="en-US"/>
        </a:p>
      </dgm:t>
    </dgm:pt>
    <dgm:pt modelId="{55BAAB04-6F5A-44CA-803A-3F09AEF70003}" type="pres">
      <dgm:prSet presAssocID="{7CAD0219-2EB8-470D-8BFA-46E5FD230C02}" presName="root" presStyleCnt="0">
        <dgm:presLayoutVars>
          <dgm:dir/>
          <dgm:resizeHandles val="exact"/>
        </dgm:presLayoutVars>
      </dgm:prSet>
      <dgm:spPr/>
    </dgm:pt>
    <dgm:pt modelId="{75D11062-CA7B-4CD8-8487-148D11E4A860}" type="pres">
      <dgm:prSet presAssocID="{A71A5D80-9631-449C-A899-AC717D8B6ABC}" presName="compNode" presStyleCnt="0"/>
      <dgm:spPr/>
    </dgm:pt>
    <dgm:pt modelId="{B1A6977F-0144-45F3-8DEB-CF2AEB1025C7}" type="pres">
      <dgm:prSet presAssocID="{A71A5D80-9631-449C-A899-AC717D8B6ABC}" presName="bgRect" presStyleLbl="bgShp" presStyleIdx="0" presStyleCnt="1" custLinFactNeighborX="1101" custLinFactNeighborY="15408"/>
      <dgm:spPr>
        <a:solidFill>
          <a:srgbClr val="162D56"/>
        </a:solidFill>
      </dgm:spPr>
    </dgm:pt>
    <dgm:pt modelId="{C7159833-04C5-4082-A513-44F85210DE48}" type="pres">
      <dgm:prSet presAssocID="{A71A5D80-9631-449C-A899-AC717D8B6ABC}" presName="iconRect" presStyleLbl="node1" presStyleIdx="0" presStyleCnt="1" custLinFactNeighborY="20461"/>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Blog"/>
        </a:ext>
      </dgm:extLst>
    </dgm:pt>
    <dgm:pt modelId="{E057A856-BCCC-410C-8C71-DCA8E3279B5A}" type="pres">
      <dgm:prSet presAssocID="{A71A5D80-9631-449C-A899-AC717D8B6ABC}" presName="spaceRect" presStyleCnt="0"/>
      <dgm:spPr/>
    </dgm:pt>
    <dgm:pt modelId="{5C41CE2E-5256-4BC0-A94B-261396E4ADF4}" type="pres">
      <dgm:prSet presAssocID="{A71A5D80-9631-449C-A899-AC717D8B6ABC}" presName="parTx" presStyleLbl="revTx" presStyleIdx="0" presStyleCnt="1" custLinFactNeighborX="-982" custLinFactNeighborY="21835">
        <dgm:presLayoutVars>
          <dgm:chMax val="0"/>
          <dgm:chPref val="0"/>
        </dgm:presLayoutVars>
      </dgm:prSet>
      <dgm:spPr/>
    </dgm:pt>
  </dgm:ptLst>
  <dgm:cxnLst>
    <dgm:cxn modelId="{22542634-3E25-44B5-92F5-667D09CDC0A5}" srcId="{7CAD0219-2EB8-470D-8BFA-46E5FD230C02}" destId="{A71A5D80-9631-449C-A899-AC717D8B6ABC}" srcOrd="0" destOrd="0" parTransId="{252BE128-359F-4625-8EE4-71983232FA96}" sibTransId="{10692ACD-0CAA-4030-966B-FFFCA2C80ECE}"/>
    <dgm:cxn modelId="{5FA145A2-0B5D-42BF-A0CF-213BE5D73595}" type="presOf" srcId="{A71A5D80-9631-449C-A899-AC717D8B6ABC}" destId="{5C41CE2E-5256-4BC0-A94B-261396E4ADF4}" srcOrd="0" destOrd="0" presId="urn:microsoft.com/office/officeart/2018/2/layout/IconVerticalSolidList"/>
    <dgm:cxn modelId="{FB309ADB-D23F-4F05-9E16-A031F04E4F9E}" type="presOf" srcId="{7CAD0219-2EB8-470D-8BFA-46E5FD230C02}" destId="{55BAAB04-6F5A-44CA-803A-3F09AEF70003}" srcOrd="0" destOrd="0" presId="urn:microsoft.com/office/officeart/2018/2/layout/IconVerticalSolidList"/>
    <dgm:cxn modelId="{B1411B57-C742-40DC-A9D5-FE25A8FE8176}" type="presParOf" srcId="{55BAAB04-6F5A-44CA-803A-3F09AEF70003}" destId="{75D11062-CA7B-4CD8-8487-148D11E4A860}" srcOrd="0" destOrd="0" presId="urn:microsoft.com/office/officeart/2018/2/layout/IconVerticalSolidList"/>
    <dgm:cxn modelId="{9D34D223-7CA8-4F6B-B0D1-8224A418C6E7}" type="presParOf" srcId="{75D11062-CA7B-4CD8-8487-148D11E4A860}" destId="{B1A6977F-0144-45F3-8DEB-CF2AEB1025C7}" srcOrd="0" destOrd="0" presId="urn:microsoft.com/office/officeart/2018/2/layout/IconVerticalSolidList"/>
    <dgm:cxn modelId="{6F39E94E-DDA8-40B6-9750-53B7965B8E6B}" type="presParOf" srcId="{75D11062-CA7B-4CD8-8487-148D11E4A860}" destId="{C7159833-04C5-4082-A513-44F85210DE48}" srcOrd="1" destOrd="0" presId="urn:microsoft.com/office/officeart/2018/2/layout/IconVerticalSolidList"/>
    <dgm:cxn modelId="{BE697080-879F-4DC9-8496-E824144F16C7}" type="presParOf" srcId="{75D11062-CA7B-4CD8-8487-148D11E4A860}" destId="{E057A856-BCCC-410C-8C71-DCA8E3279B5A}" srcOrd="2" destOrd="0" presId="urn:microsoft.com/office/officeart/2018/2/layout/IconVerticalSolidList"/>
    <dgm:cxn modelId="{D7F68BD0-C785-49B5-AC53-2C04FB42093B}" type="presParOf" srcId="{75D11062-CA7B-4CD8-8487-148D11E4A860}" destId="{5C41CE2E-5256-4BC0-A94B-261396E4ADF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AD0219-2EB8-470D-8BFA-46E5FD230C0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1A5D80-9631-449C-A899-AC717D8B6ABC}">
      <dgm:prSet custT="1"/>
      <dgm:spPr/>
      <dgm:t>
        <a:bodyPr/>
        <a:lstStyle/>
        <a:p>
          <a:r>
            <a:rPr lang="en-US" sz="2800" b="1" dirty="0">
              <a:solidFill>
                <a:schemeClr val="bg1"/>
              </a:solidFill>
            </a:rPr>
            <a:t>OBJECTIVE 1: </a:t>
          </a:r>
          <a:r>
            <a:rPr lang="en-US" sz="2800" b="0" dirty="0">
              <a:solidFill>
                <a:schemeClr val="bg1"/>
              </a:solidFill>
            </a:rPr>
            <a:t>To understand the costs of higher education</a:t>
          </a:r>
        </a:p>
      </dgm:t>
    </dgm:pt>
    <dgm:pt modelId="{252BE128-359F-4625-8EE4-71983232FA96}" type="parTrans" cxnId="{22542634-3E25-44B5-92F5-667D09CDC0A5}">
      <dgm:prSet/>
      <dgm:spPr/>
      <dgm:t>
        <a:bodyPr/>
        <a:lstStyle/>
        <a:p>
          <a:endParaRPr lang="en-US"/>
        </a:p>
      </dgm:t>
    </dgm:pt>
    <dgm:pt modelId="{10692ACD-0CAA-4030-966B-FFFCA2C80ECE}" type="sibTrans" cxnId="{22542634-3E25-44B5-92F5-667D09CDC0A5}">
      <dgm:prSet/>
      <dgm:spPr/>
      <dgm:t>
        <a:bodyPr/>
        <a:lstStyle/>
        <a:p>
          <a:endParaRPr lang="en-US"/>
        </a:p>
      </dgm:t>
    </dgm:pt>
    <dgm:pt modelId="{056C3035-EED2-4169-9ABF-FA4F157CE54B}">
      <dgm:prSet custT="1"/>
      <dgm:spPr/>
      <dgm:t>
        <a:bodyPr/>
        <a:lstStyle/>
        <a:p>
          <a:r>
            <a:rPr lang="en-GB" sz="2800" b="1" dirty="0">
              <a:solidFill>
                <a:schemeClr val="bg1"/>
              </a:solidFill>
            </a:rPr>
            <a:t>OBJECTIVE 2: </a:t>
          </a:r>
          <a:r>
            <a:rPr lang="en-GB" sz="2800" b="0" dirty="0">
              <a:solidFill>
                <a:schemeClr val="bg1"/>
              </a:solidFill>
            </a:rPr>
            <a:t>To understand how to budget when studying at higher education</a:t>
          </a:r>
        </a:p>
      </dgm:t>
    </dgm:pt>
    <dgm:pt modelId="{E526BE22-FCB0-4403-AFEA-3A3C356D4067}" type="parTrans" cxnId="{98EBF7F8-ED8F-4AC9-B69D-91255C07770A}">
      <dgm:prSet/>
      <dgm:spPr/>
      <dgm:t>
        <a:bodyPr/>
        <a:lstStyle/>
        <a:p>
          <a:endParaRPr lang="en-US"/>
        </a:p>
      </dgm:t>
    </dgm:pt>
    <dgm:pt modelId="{552E616C-B824-468B-B33F-7C07F714EF07}" type="sibTrans" cxnId="{98EBF7F8-ED8F-4AC9-B69D-91255C07770A}">
      <dgm:prSet/>
      <dgm:spPr/>
      <dgm:t>
        <a:bodyPr/>
        <a:lstStyle/>
        <a:p>
          <a:endParaRPr lang="en-US"/>
        </a:p>
      </dgm:t>
    </dgm:pt>
    <dgm:pt modelId="{55BAAB04-6F5A-44CA-803A-3F09AEF70003}" type="pres">
      <dgm:prSet presAssocID="{7CAD0219-2EB8-470D-8BFA-46E5FD230C02}" presName="root" presStyleCnt="0">
        <dgm:presLayoutVars>
          <dgm:dir/>
          <dgm:resizeHandles val="exact"/>
        </dgm:presLayoutVars>
      </dgm:prSet>
      <dgm:spPr/>
    </dgm:pt>
    <dgm:pt modelId="{75D11062-CA7B-4CD8-8487-148D11E4A860}" type="pres">
      <dgm:prSet presAssocID="{A71A5D80-9631-449C-A899-AC717D8B6ABC}" presName="compNode" presStyleCnt="0"/>
      <dgm:spPr/>
    </dgm:pt>
    <dgm:pt modelId="{B1A6977F-0144-45F3-8DEB-CF2AEB1025C7}" type="pres">
      <dgm:prSet presAssocID="{A71A5D80-9631-449C-A899-AC717D8B6ABC}" presName="bgRect" presStyleLbl="bgShp" presStyleIdx="0" presStyleCnt="2"/>
      <dgm:spPr>
        <a:solidFill>
          <a:srgbClr val="00ACEE"/>
        </a:solidFill>
      </dgm:spPr>
    </dgm:pt>
    <dgm:pt modelId="{C7159833-04C5-4082-A513-44F85210DE48}" type="pres">
      <dgm:prSet presAssocID="{A71A5D80-9631-449C-A899-AC717D8B6AB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Blog"/>
        </a:ext>
      </dgm:extLst>
    </dgm:pt>
    <dgm:pt modelId="{E057A856-BCCC-410C-8C71-DCA8E3279B5A}" type="pres">
      <dgm:prSet presAssocID="{A71A5D80-9631-449C-A899-AC717D8B6ABC}" presName="spaceRect" presStyleCnt="0"/>
      <dgm:spPr/>
    </dgm:pt>
    <dgm:pt modelId="{5C41CE2E-5256-4BC0-A94B-261396E4ADF4}" type="pres">
      <dgm:prSet presAssocID="{A71A5D80-9631-449C-A899-AC717D8B6ABC}" presName="parTx" presStyleLbl="revTx" presStyleIdx="0" presStyleCnt="2">
        <dgm:presLayoutVars>
          <dgm:chMax val="0"/>
          <dgm:chPref val="0"/>
        </dgm:presLayoutVars>
      </dgm:prSet>
      <dgm:spPr/>
    </dgm:pt>
    <dgm:pt modelId="{E7EEC7E1-761C-4893-841A-42CDF76112A9}" type="pres">
      <dgm:prSet presAssocID="{10692ACD-0CAA-4030-966B-FFFCA2C80ECE}" presName="sibTrans" presStyleCnt="0"/>
      <dgm:spPr/>
    </dgm:pt>
    <dgm:pt modelId="{0531962E-462D-413C-8AD1-85358048D879}" type="pres">
      <dgm:prSet presAssocID="{056C3035-EED2-4169-9ABF-FA4F157CE54B}" presName="compNode" presStyleCnt="0"/>
      <dgm:spPr/>
    </dgm:pt>
    <dgm:pt modelId="{9ACC772F-0334-479F-B666-ED48483C396E}" type="pres">
      <dgm:prSet presAssocID="{056C3035-EED2-4169-9ABF-FA4F157CE54B}" presName="bgRect" presStyleLbl="bgShp" presStyleIdx="1" presStyleCnt="2"/>
      <dgm:spPr>
        <a:solidFill>
          <a:srgbClr val="1D7CC7"/>
        </a:solidFill>
      </dgm:spPr>
    </dgm:pt>
    <dgm:pt modelId="{190128F8-F2FC-40CB-991D-683D1C72CB43}" type="pres">
      <dgm:prSet presAssocID="{056C3035-EED2-4169-9ABF-FA4F157CE54B}" presName="iconRect" presStyleLbl="node1" presStyleIdx="1" presStyleCnt="2"/>
      <dgm:spPr>
        <a:blipFill rotWithShape="1">
          <a:blip xmlns:r="http://schemas.openxmlformats.org/officeDocument/2006/relationships" r:embed="rId2"/>
          <a:stretch>
            <a:fillRect/>
          </a:stretch>
        </a:blipFill>
        <a:ln>
          <a:noFill/>
        </a:ln>
      </dgm:spPr>
    </dgm:pt>
    <dgm:pt modelId="{D8635464-7DA1-4C90-A6EA-F5C6DC0F6E2C}" type="pres">
      <dgm:prSet presAssocID="{056C3035-EED2-4169-9ABF-FA4F157CE54B}" presName="spaceRect" presStyleCnt="0"/>
      <dgm:spPr/>
    </dgm:pt>
    <dgm:pt modelId="{A08D280D-806F-4D8A-BD36-96B1AF9DF879}" type="pres">
      <dgm:prSet presAssocID="{056C3035-EED2-4169-9ABF-FA4F157CE54B}" presName="parTx" presStyleLbl="revTx" presStyleIdx="1" presStyleCnt="2">
        <dgm:presLayoutVars>
          <dgm:chMax val="0"/>
          <dgm:chPref val="0"/>
        </dgm:presLayoutVars>
      </dgm:prSet>
      <dgm:spPr/>
    </dgm:pt>
  </dgm:ptLst>
  <dgm:cxnLst>
    <dgm:cxn modelId="{22542634-3E25-44B5-92F5-667D09CDC0A5}" srcId="{7CAD0219-2EB8-470D-8BFA-46E5FD230C02}" destId="{A71A5D80-9631-449C-A899-AC717D8B6ABC}" srcOrd="0" destOrd="0" parTransId="{252BE128-359F-4625-8EE4-71983232FA96}" sibTransId="{10692ACD-0CAA-4030-966B-FFFCA2C80ECE}"/>
    <dgm:cxn modelId="{15F22557-4078-40C4-9B9F-A89EFCCC9F40}" type="presOf" srcId="{056C3035-EED2-4169-9ABF-FA4F157CE54B}" destId="{A08D280D-806F-4D8A-BD36-96B1AF9DF879}" srcOrd="0" destOrd="0" presId="urn:microsoft.com/office/officeart/2018/2/layout/IconVerticalSolidList"/>
    <dgm:cxn modelId="{5FA145A2-0B5D-42BF-A0CF-213BE5D73595}" type="presOf" srcId="{A71A5D80-9631-449C-A899-AC717D8B6ABC}" destId="{5C41CE2E-5256-4BC0-A94B-261396E4ADF4}" srcOrd="0" destOrd="0" presId="urn:microsoft.com/office/officeart/2018/2/layout/IconVerticalSolidList"/>
    <dgm:cxn modelId="{FB309ADB-D23F-4F05-9E16-A031F04E4F9E}" type="presOf" srcId="{7CAD0219-2EB8-470D-8BFA-46E5FD230C02}" destId="{55BAAB04-6F5A-44CA-803A-3F09AEF70003}" srcOrd="0" destOrd="0" presId="urn:microsoft.com/office/officeart/2018/2/layout/IconVerticalSolidList"/>
    <dgm:cxn modelId="{98EBF7F8-ED8F-4AC9-B69D-91255C07770A}" srcId="{7CAD0219-2EB8-470D-8BFA-46E5FD230C02}" destId="{056C3035-EED2-4169-9ABF-FA4F157CE54B}" srcOrd="1" destOrd="0" parTransId="{E526BE22-FCB0-4403-AFEA-3A3C356D4067}" sibTransId="{552E616C-B824-468B-B33F-7C07F714EF07}"/>
    <dgm:cxn modelId="{B1411B57-C742-40DC-A9D5-FE25A8FE8176}" type="presParOf" srcId="{55BAAB04-6F5A-44CA-803A-3F09AEF70003}" destId="{75D11062-CA7B-4CD8-8487-148D11E4A860}" srcOrd="0" destOrd="0" presId="urn:microsoft.com/office/officeart/2018/2/layout/IconVerticalSolidList"/>
    <dgm:cxn modelId="{9D34D223-7CA8-4F6B-B0D1-8224A418C6E7}" type="presParOf" srcId="{75D11062-CA7B-4CD8-8487-148D11E4A860}" destId="{B1A6977F-0144-45F3-8DEB-CF2AEB1025C7}" srcOrd="0" destOrd="0" presId="urn:microsoft.com/office/officeart/2018/2/layout/IconVerticalSolidList"/>
    <dgm:cxn modelId="{6F39E94E-DDA8-40B6-9750-53B7965B8E6B}" type="presParOf" srcId="{75D11062-CA7B-4CD8-8487-148D11E4A860}" destId="{C7159833-04C5-4082-A513-44F85210DE48}" srcOrd="1" destOrd="0" presId="urn:microsoft.com/office/officeart/2018/2/layout/IconVerticalSolidList"/>
    <dgm:cxn modelId="{BE697080-879F-4DC9-8496-E824144F16C7}" type="presParOf" srcId="{75D11062-CA7B-4CD8-8487-148D11E4A860}" destId="{E057A856-BCCC-410C-8C71-DCA8E3279B5A}" srcOrd="2" destOrd="0" presId="urn:microsoft.com/office/officeart/2018/2/layout/IconVerticalSolidList"/>
    <dgm:cxn modelId="{D7F68BD0-C785-49B5-AC53-2C04FB42093B}" type="presParOf" srcId="{75D11062-CA7B-4CD8-8487-148D11E4A860}" destId="{5C41CE2E-5256-4BC0-A94B-261396E4ADF4}" srcOrd="3" destOrd="0" presId="urn:microsoft.com/office/officeart/2018/2/layout/IconVerticalSolidList"/>
    <dgm:cxn modelId="{7FA4590B-B2BC-45D3-A201-35CF4C0D77B8}" type="presParOf" srcId="{55BAAB04-6F5A-44CA-803A-3F09AEF70003}" destId="{E7EEC7E1-761C-4893-841A-42CDF76112A9}" srcOrd="1" destOrd="0" presId="urn:microsoft.com/office/officeart/2018/2/layout/IconVerticalSolidList"/>
    <dgm:cxn modelId="{653D891A-6040-47EA-BD83-5D4D52A4A83A}" type="presParOf" srcId="{55BAAB04-6F5A-44CA-803A-3F09AEF70003}" destId="{0531962E-462D-413C-8AD1-85358048D879}" srcOrd="2" destOrd="0" presId="urn:microsoft.com/office/officeart/2018/2/layout/IconVerticalSolidList"/>
    <dgm:cxn modelId="{6BB0D5F5-C065-41FB-982C-0CA1B4A054E0}" type="presParOf" srcId="{0531962E-462D-413C-8AD1-85358048D879}" destId="{9ACC772F-0334-479F-B666-ED48483C396E}" srcOrd="0" destOrd="0" presId="urn:microsoft.com/office/officeart/2018/2/layout/IconVerticalSolidList"/>
    <dgm:cxn modelId="{01A27658-4D99-4C48-8A50-15769EDE43BD}" type="presParOf" srcId="{0531962E-462D-413C-8AD1-85358048D879}" destId="{190128F8-F2FC-40CB-991D-683D1C72CB43}" srcOrd="1" destOrd="0" presId="urn:microsoft.com/office/officeart/2018/2/layout/IconVerticalSolidList"/>
    <dgm:cxn modelId="{D8CA6110-D4DE-4DC2-8332-5E90C9874E5B}" type="presParOf" srcId="{0531962E-462D-413C-8AD1-85358048D879}" destId="{D8635464-7DA1-4C90-A6EA-F5C6DC0F6E2C}" srcOrd="2" destOrd="0" presId="urn:microsoft.com/office/officeart/2018/2/layout/IconVerticalSolidList"/>
    <dgm:cxn modelId="{FA03656F-E39E-4112-AE1D-5AFF91F5A753}" type="presParOf" srcId="{0531962E-462D-413C-8AD1-85358048D879}" destId="{A08D280D-806F-4D8A-BD36-96B1AF9DF879}"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6977F-0144-45F3-8DEB-CF2AEB1025C7}">
      <dsp:nvSpPr>
        <dsp:cNvPr id="0" name=""/>
        <dsp:cNvSpPr/>
      </dsp:nvSpPr>
      <dsp:spPr>
        <a:xfrm>
          <a:off x="0" y="219826"/>
          <a:ext cx="10515600" cy="1492505"/>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C7159833-04C5-4082-A513-44F85210DE48}">
      <dsp:nvSpPr>
        <dsp:cNvPr id="0" name=""/>
        <dsp:cNvSpPr/>
      </dsp:nvSpPr>
      <dsp:spPr>
        <a:xfrm>
          <a:off x="451482" y="555640"/>
          <a:ext cx="820877" cy="82087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41CE2E-5256-4BC0-A94B-261396E4ADF4}">
      <dsp:nvSpPr>
        <dsp:cNvPr id="0" name=""/>
        <dsp:cNvSpPr/>
      </dsp:nvSpPr>
      <dsp:spPr>
        <a:xfrm>
          <a:off x="1723843" y="219826"/>
          <a:ext cx="8791756" cy="1492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957" tIns="157957" rIns="157957" bIns="157957"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rPr>
            <a:t>OBJECTIVE 1: </a:t>
          </a:r>
          <a:r>
            <a:rPr lang="en-US" sz="2800" b="0" kern="1200" dirty="0">
              <a:solidFill>
                <a:schemeClr val="bg1"/>
              </a:solidFill>
            </a:rPr>
            <a:t>To understand what extra-curricular activities are, and what a CV is.</a:t>
          </a:r>
        </a:p>
      </dsp:txBody>
      <dsp:txXfrm>
        <a:off x="1723843" y="219826"/>
        <a:ext cx="8791756" cy="1492505"/>
      </dsp:txXfrm>
    </dsp:sp>
    <dsp:sp modelId="{9ACC772F-0334-479F-B666-ED48483C396E}">
      <dsp:nvSpPr>
        <dsp:cNvPr id="0" name=""/>
        <dsp:cNvSpPr/>
      </dsp:nvSpPr>
      <dsp:spPr>
        <a:xfrm>
          <a:off x="0" y="1990007"/>
          <a:ext cx="10515600" cy="1492505"/>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190128F8-F2FC-40CB-991D-683D1C72CB43}">
      <dsp:nvSpPr>
        <dsp:cNvPr id="0" name=""/>
        <dsp:cNvSpPr/>
      </dsp:nvSpPr>
      <dsp:spPr>
        <a:xfrm>
          <a:off x="451482" y="2325820"/>
          <a:ext cx="820877" cy="82087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8D280D-806F-4D8A-BD36-96B1AF9DF879}">
      <dsp:nvSpPr>
        <dsp:cNvPr id="0" name=""/>
        <dsp:cNvSpPr/>
      </dsp:nvSpPr>
      <dsp:spPr>
        <a:xfrm>
          <a:off x="1723843" y="1990007"/>
          <a:ext cx="8791756" cy="1492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957" tIns="157957" rIns="157957" bIns="157957"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chemeClr val="bg1"/>
              </a:solidFill>
            </a:rPr>
            <a:t>OBJECTIVE 2: </a:t>
          </a:r>
          <a:r>
            <a:rPr lang="en-GB" sz="2800" b="0" kern="1200" dirty="0">
              <a:solidFill>
                <a:schemeClr val="bg1"/>
              </a:solidFill>
            </a:rPr>
            <a:t>To understand how extra-curricular activities, volunteering and work experience can enhance your CV.</a:t>
          </a:r>
        </a:p>
      </dsp:txBody>
      <dsp:txXfrm>
        <a:off x="1723843" y="1990007"/>
        <a:ext cx="8791756" cy="1492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6977F-0144-45F3-8DEB-CF2AEB1025C7}">
      <dsp:nvSpPr>
        <dsp:cNvPr id="0" name=""/>
        <dsp:cNvSpPr/>
      </dsp:nvSpPr>
      <dsp:spPr>
        <a:xfrm>
          <a:off x="0" y="1466955"/>
          <a:ext cx="10515600" cy="1110701"/>
        </a:xfrm>
        <a:prstGeom prst="roundRect">
          <a:avLst>
            <a:gd name="adj" fmla="val 10000"/>
          </a:avLst>
        </a:prstGeom>
        <a:solidFill>
          <a:srgbClr val="162D56"/>
        </a:solidFill>
        <a:ln>
          <a:noFill/>
        </a:ln>
        <a:effectLst/>
      </dsp:spPr>
      <dsp:style>
        <a:lnRef idx="0">
          <a:scrgbClr r="0" g="0" b="0"/>
        </a:lnRef>
        <a:fillRef idx="1">
          <a:scrgbClr r="0" g="0" b="0"/>
        </a:fillRef>
        <a:effectRef idx="0">
          <a:scrgbClr r="0" g="0" b="0"/>
        </a:effectRef>
        <a:fontRef idx="minor"/>
      </dsp:style>
    </dsp:sp>
    <dsp:sp modelId="{C7159833-04C5-4082-A513-44F85210DE48}">
      <dsp:nvSpPr>
        <dsp:cNvPr id="0" name=""/>
        <dsp:cNvSpPr/>
      </dsp:nvSpPr>
      <dsp:spPr>
        <a:xfrm>
          <a:off x="335987" y="1670719"/>
          <a:ext cx="610885" cy="61088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1CE2E-5256-4BC0-A94B-261396E4ADF4}">
      <dsp:nvSpPr>
        <dsp:cNvPr id="0" name=""/>
        <dsp:cNvSpPr/>
      </dsp:nvSpPr>
      <dsp:spPr>
        <a:xfrm>
          <a:off x="1192194" y="1538340"/>
          <a:ext cx="9232739" cy="1110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549" tIns="117549" rIns="117549" bIns="117549"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rPr>
            <a:t>OBJECTIVE 3: </a:t>
          </a:r>
          <a:r>
            <a:rPr lang="en-US" sz="2800" b="0" kern="1200" dirty="0">
              <a:solidFill>
                <a:schemeClr val="bg1"/>
              </a:solidFill>
            </a:rPr>
            <a:t>To understand other ways to gain financial support</a:t>
          </a:r>
        </a:p>
      </dsp:txBody>
      <dsp:txXfrm>
        <a:off x="1192194" y="1538340"/>
        <a:ext cx="9232739" cy="11107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6977F-0144-45F3-8DEB-CF2AEB1025C7}">
      <dsp:nvSpPr>
        <dsp:cNvPr id="0" name=""/>
        <dsp:cNvSpPr/>
      </dsp:nvSpPr>
      <dsp:spPr>
        <a:xfrm>
          <a:off x="0" y="601630"/>
          <a:ext cx="10515600" cy="1110701"/>
        </a:xfrm>
        <a:prstGeom prst="roundRect">
          <a:avLst>
            <a:gd name="adj" fmla="val 10000"/>
          </a:avLst>
        </a:prstGeom>
        <a:solidFill>
          <a:srgbClr val="00ACEE"/>
        </a:solidFill>
        <a:ln>
          <a:noFill/>
        </a:ln>
        <a:effectLst/>
      </dsp:spPr>
      <dsp:style>
        <a:lnRef idx="0">
          <a:scrgbClr r="0" g="0" b="0"/>
        </a:lnRef>
        <a:fillRef idx="1">
          <a:scrgbClr r="0" g="0" b="0"/>
        </a:fillRef>
        <a:effectRef idx="0">
          <a:scrgbClr r="0" g="0" b="0"/>
        </a:effectRef>
        <a:fontRef idx="minor"/>
      </dsp:style>
    </dsp:sp>
    <dsp:sp modelId="{C7159833-04C5-4082-A513-44F85210DE48}">
      <dsp:nvSpPr>
        <dsp:cNvPr id="0" name=""/>
        <dsp:cNvSpPr/>
      </dsp:nvSpPr>
      <dsp:spPr>
        <a:xfrm>
          <a:off x="335987" y="851537"/>
          <a:ext cx="610885" cy="61088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41CE2E-5256-4BC0-A94B-261396E4ADF4}">
      <dsp:nvSpPr>
        <dsp:cNvPr id="0" name=""/>
        <dsp:cNvSpPr/>
      </dsp:nvSpPr>
      <dsp:spPr>
        <a:xfrm>
          <a:off x="1282860" y="601630"/>
          <a:ext cx="9232739" cy="1110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549" tIns="117549" rIns="117549" bIns="117549"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rPr>
            <a:t>OBJECTIVE 1: </a:t>
          </a:r>
          <a:r>
            <a:rPr lang="en-US" sz="2800" b="0" kern="1200" dirty="0">
              <a:solidFill>
                <a:schemeClr val="bg1"/>
              </a:solidFill>
            </a:rPr>
            <a:t>To understand the costs of higher education</a:t>
          </a:r>
        </a:p>
      </dsp:txBody>
      <dsp:txXfrm>
        <a:off x="1282860" y="601630"/>
        <a:ext cx="9232739" cy="1110701"/>
      </dsp:txXfrm>
    </dsp:sp>
    <dsp:sp modelId="{9ACC772F-0334-479F-B666-ED48483C396E}">
      <dsp:nvSpPr>
        <dsp:cNvPr id="0" name=""/>
        <dsp:cNvSpPr/>
      </dsp:nvSpPr>
      <dsp:spPr>
        <a:xfrm>
          <a:off x="0" y="1990007"/>
          <a:ext cx="10515600" cy="1110701"/>
        </a:xfrm>
        <a:prstGeom prst="roundRect">
          <a:avLst>
            <a:gd name="adj" fmla="val 10000"/>
          </a:avLst>
        </a:prstGeom>
        <a:solidFill>
          <a:srgbClr val="1D7CC7"/>
        </a:solidFill>
        <a:ln>
          <a:noFill/>
        </a:ln>
        <a:effectLst/>
      </dsp:spPr>
      <dsp:style>
        <a:lnRef idx="0">
          <a:scrgbClr r="0" g="0" b="0"/>
        </a:lnRef>
        <a:fillRef idx="1">
          <a:scrgbClr r="0" g="0" b="0"/>
        </a:fillRef>
        <a:effectRef idx="0">
          <a:scrgbClr r="0" g="0" b="0"/>
        </a:effectRef>
        <a:fontRef idx="minor"/>
      </dsp:style>
    </dsp:sp>
    <dsp:sp modelId="{190128F8-F2FC-40CB-991D-683D1C72CB43}">
      <dsp:nvSpPr>
        <dsp:cNvPr id="0" name=""/>
        <dsp:cNvSpPr/>
      </dsp:nvSpPr>
      <dsp:spPr>
        <a:xfrm>
          <a:off x="335987" y="2239915"/>
          <a:ext cx="610885" cy="610885"/>
        </a:xfrm>
        <a:prstGeom prst="rect">
          <a:avLst/>
        </a:prstGeom>
        <a:blipFill rotWithShape="1">
          <a:blip xmlns:r="http://schemas.openxmlformats.org/officeDocument/2006/relationships" r:embed="rId2"/>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8D280D-806F-4D8A-BD36-96B1AF9DF879}">
      <dsp:nvSpPr>
        <dsp:cNvPr id="0" name=""/>
        <dsp:cNvSpPr/>
      </dsp:nvSpPr>
      <dsp:spPr>
        <a:xfrm>
          <a:off x="1282860" y="1990007"/>
          <a:ext cx="9232739" cy="1110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549" tIns="117549" rIns="117549" bIns="117549"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chemeClr val="bg1"/>
              </a:solidFill>
            </a:rPr>
            <a:t>OBJECTIVE 2: </a:t>
          </a:r>
          <a:r>
            <a:rPr lang="en-GB" sz="2800" b="0" kern="1200" dirty="0">
              <a:solidFill>
                <a:schemeClr val="bg1"/>
              </a:solidFill>
            </a:rPr>
            <a:t>To understand how to budget when studying at higher education</a:t>
          </a:r>
        </a:p>
      </dsp:txBody>
      <dsp:txXfrm>
        <a:off x="1282860" y="1990007"/>
        <a:ext cx="9232739" cy="11107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184A3-5229-1E4D-9B13-00844BF0555E}" type="datetimeFigureOut">
              <a:rPr lang="en-US" smtClean="0"/>
              <a:t>8/31/2023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8161D5-11C8-8D46-A559-45939B83D677}" type="slidenum">
              <a:rPr lang="en-US" smtClean="0"/>
              <a:t>‹#›</a:t>
            </a:fld>
            <a:endParaRPr lang="en-US"/>
          </a:p>
        </p:txBody>
      </p:sp>
    </p:spTree>
    <p:extLst>
      <p:ext uri="{BB962C8B-B14F-4D97-AF65-F5344CB8AC3E}">
        <p14:creationId xmlns:p14="http://schemas.microsoft.com/office/powerpoint/2010/main" val="33345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34686-57C3-D54F-B396-5ACAB96AFB98}"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BC23-9250-7349-A59D-41C845E0C87D}" type="slidenum">
              <a:rPr lang="en-US" smtClean="0"/>
              <a:t>‹#›</a:t>
            </a:fld>
            <a:endParaRPr lang="en-US"/>
          </a:p>
        </p:txBody>
      </p:sp>
    </p:spTree>
    <p:extLst>
      <p:ext uri="{BB962C8B-B14F-4D97-AF65-F5344CB8AC3E}">
        <p14:creationId xmlns:p14="http://schemas.microsoft.com/office/powerpoint/2010/main" val="157105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ratemyapprenticeship.co.uk/search?show=job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session</a:t>
            </a:r>
            <a:r>
              <a:rPr lang="en-GB" baseline="0" dirty="0"/>
              <a:t> focuses on costs, including; fees, loans, debts, repayments, living costs, work &amp; study, scholarships, bursaries and grants.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a:t>
            </a:fld>
            <a:endParaRPr lang="en-US"/>
          </a:p>
        </p:txBody>
      </p:sp>
    </p:spTree>
    <p:extLst>
      <p:ext uri="{BB962C8B-B14F-4D97-AF65-F5344CB8AC3E}">
        <p14:creationId xmlns:p14="http://schemas.microsoft.com/office/powerpoint/2010/main" val="376215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6ABB88-2744-47B1-9BD7-ABEFD61FF3F8}"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1712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1C736B-5E69-4E17-A13E-EC1E16D9ADA8}"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25216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7526F8-A347-4732-A3EC-4758C6DE6BD7}"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75859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7526F8-A347-4732-A3EC-4758C6DE6BD7}"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80562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3C4EB6-E1E1-4E83-A3BA-A1F0C012B29C}"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18475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D2956A-C420-496E-A7B8-76527914DA39}"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56913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AEE7A6-C66C-45D6-BBB9-5519A3C3C8BD}"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9957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AB891F-011F-4123-BD97-36D71AD430C0}"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92497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842A2E-8865-4BFF-AD50-809443F9F48C}"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45094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a:effectLst/>
              </a:rPr>
              <a:t>All student loans since 1998 have been repaid through the payroll just like income tax. What this means is that once you're working, your employer will deduct the repayments from your salary before you get it. So the amount you receive in your bank account each month already has it removed. </a:t>
            </a:r>
          </a:p>
          <a:p>
            <a:r>
              <a:rPr lang="en-GB" dirty="0">
                <a:effectLst/>
              </a:rPr>
              <a:t>This means no debt collectors will come chasing as you don't have a choice in the matter and will have paid it automatically.</a:t>
            </a:r>
          </a:p>
          <a:p>
            <a:pPr>
              <a:spcBef>
                <a:spcPct val="0"/>
              </a:spcBef>
            </a:pPr>
            <a:endParaRPr lang="en-US" dirty="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C9BF19-166D-405A-9B5F-C5FFDD8C0C42}"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4150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Create quick quiz/recap based on last session </a:t>
            </a:r>
            <a:r>
              <a:rPr lang="en-US" sz="1200" b="0" kern="1200" dirty="0">
                <a:solidFill>
                  <a:schemeClr val="tx1"/>
                </a:solidFill>
                <a:effectLst/>
                <a:latin typeface="+mn-lt"/>
                <a:ea typeface="+mn-ea"/>
                <a:cs typeface="+mn-cs"/>
              </a:rPr>
              <a:t>to</a:t>
            </a:r>
            <a:r>
              <a:rPr lang="en-US" sz="1200" b="0" kern="1200" baseline="0" dirty="0">
                <a:solidFill>
                  <a:schemeClr val="tx1"/>
                </a:solidFill>
                <a:effectLst/>
                <a:latin typeface="+mn-lt"/>
                <a:ea typeface="+mn-ea"/>
                <a:cs typeface="+mn-cs"/>
              </a:rPr>
              <a:t> see what students remember. You don’t need to write a quiz out, just ask the students a few questions from topics you covered last time.</a:t>
            </a:r>
            <a:endParaRPr lang="en-GB"/>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a:t>
            </a:fld>
            <a:endParaRPr lang="en-US"/>
          </a:p>
        </p:txBody>
      </p:sp>
    </p:spTree>
    <p:extLst>
      <p:ext uri="{BB962C8B-B14F-4D97-AF65-F5344CB8AC3E}">
        <p14:creationId xmlns:p14="http://schemas.microsoft.com/office/powerpoint/2010/main" val="494264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E9A933-99EA-4D51-894E-3D22D52B3103}"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65768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What does</a:t>
            </a:r>
            <a:r>
              <a:rPr lang="en-US" baseline="0" dirty="0"/>
              <a:t> SFE stand for? </a:t>
            </a:r>
          </a:p>
          <a:p>
            <a:pPr>
              <a:spcBef>
                <a:spcPct val="0"/>
              </a:spcBef>
            </a:pPr>
            <a:endParaRPr lang="en-US" baseline="0" dirty="0"/>
          </a:p>
          <a:p>
            <a:pPr>
              <a:spcBef>
                <a:spcPct val="0"/>
              </a:spcBef>
            </a:pPr>
            <a:r>
              <a:rPr lang="en-US" baseline="0" dirty="0"/>
              <a:t>Student Finance England</a:t>
            </a:r>
          </a:p>
          <a:p>
            <a:pPr>
              <a:spcBef>
                <a:spcPct val="0"/>
              </a:spcBef>
            </a:pPr>
            <a:r>
              <a:rPr lang="en-US" baseline="0" dirty="0"/>
              <a:t>Student Fund England</a:t>
            </a:r>
          </a:p>
          <a:p>
            <a:pPr>
              <a:spcBef>
                <a:spcPct val="0"/>
              </a:spcBef>
            </a:pPr>
            <a:r>
              <a:rPr lang="en-US" baseline="0" dirty="0"/>
              <a:t>Student Funds for Everyone</a:t>
            </a:r>
          </a:p>
          <a:p>
            <a:pPr>
              <a:spcBef>
                <a:spcPct val="0"/>
              </a:spcBef>
            </a:pPr>
            <a:r>
              <a:rPr lang="en-US" baseline="0" dirty="0"/>
              <a:t>Student Finance Everywhere</a:t>
            </a:r>
          </a:p>
          <a:p>
            <a:pPr>
              <a:spcBef>
                <a:spcPct val="0"/>
              </a:spcBef>
            </a:pPr>
            <a:endParaRPr lang="en-US" dirty="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CC9181-0AAC-4BFD-A012-7D6FB896FCCD}"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55791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2DC1D1-A031-4FA2-A34D-75D9071497C3}"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31640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09766B-C1CA-4881-9406-F3B13FB81113}"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9569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Kourtney</a:t>
            </a:r>
            <a:r>
              <a:rPr lang="en-US" baseline="0" dirty="0"/>
              <a:t> Kardashian </a:t>
            </a:r>
            <a:r>
              <a:rPr lang="en-GB" sz="1200" b="0" i="0" kern="1200" dirty="0">
                <a:solidFill>
                  <a:schemeClr val="tx1"/>
                </a:solidFill>
                <a:effectLst/>
                <a:latin typeface="+mn-lt"/>
                <a:ea typeface="+mn-ea"/>
                <a:cs typeface="+mn-cs"/>
              </a:rPr>
              <a:t>graduated from the University of Arizona with a bachelor's degree in Theatre Arts and a minor in Spanish.</a:t>
            </a:r>
          </a:p>
          <a:p>
            <a:pPr>
              <a:spcBef>
                <a:spcPct val="0"/>
              </a:spcBef>
            </a:pPr>
            <a:endParaRPr lang="en-GB" sz="1200" b="0" i="0" kern="1200" dirty="0">
              <a:solidFill>
                <a:schemeClr val="tx1"/>
              </a:solidFill>
              <a:effectLst/>
              <a:latin typeface="+mn-lt"/>
              <a:ea typeface="+mn-ea"/>
              <a:cs typeface="+mn-cs"/>
            </a:endParaRPr>
          </a:p>
          <a:p>
            <a:pPr>
              <a:spcBef>
                <a:spcPct val="0"/>
              </a:spcBef>
            </a:pPr>
            <a:r>
              <a:rPr lang="en-GB" sz="1200" b="0" i="0" kern="1200" dirty="0">
                <a:solidFill>
                  <a:schemeClr val="tx1"/>
                </a:solidFill>
                <a:effectLst/>
                <a:latin typeface="+mn-lt"/>
                <a:ea typeface="+mn-ea"/>
                <a:cs typeface="+mn-cs"/>
              </a:rPr>
              <a:t>Dwayne ‘The Rock’ Johnson graduated from Miami University with a Bachelor of General Studies in Criminology and Physiology. </a:t>
            </a:r>
          </a:p>
          <a:p>
            <a:pPr>
              <a:spcBef>
                <a:spcPct val="0"/>
              </a:spcBef>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200" b="0" i="0" kern="1200" dirty="0">
                <a:solidFill>
                  <a:schemeClr val="tx1"/>
                </a:solidFill>
                <a:effectLst/>
                <a:latin typeface="+mn-lt"/>
                <a:ea typeface="+mn-ea"/>
                <a:cs typeface="+mn-cs"/>
              </a:rPr>
              <a:t>Kanye West</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received an honorary doctoral degree from the School of the Art Institute of Chicago.</a:t>
            </a:r>
          </a:p>
          <a:p>
            <a:pPr>
              <a:spcBef>
                <a:spcPct val="0"/>
              </a:spcBef>
            </a:pPr>
            <a:endParaRPr lang="en-GB" sz="1200" b="0" i="0" kern="1200" dirty="0">
              <a:solidFill>
                <a:schemeClr val="tx1"/>
              </a:solidFill>
              <a:effectLst/>
              <a:latin typeface="+mn-lt"/>
              <a:ea typeface="+mn-ea"/>
              <a:cs typeface="+mn-cs"/>
            </a:endParaRPr>
          </a:p>
          <a:p>
            <a:pPr>
              <a:spcBef>
                <a:spcPct val="0"/>
              </a:spcBef>
            </a:pPr>
            <a:endParaRPr lang="en-GB" sz="1200" b="0" i="0" kern="1200" dirty="0">
              <a:solidFill>
                <a:schemeClr val="tx1"/>
              </a:solidFill>
              <a:effectLst/>
              <a:latin typeface="+mn-lt"/>
              <a:ea typeface="+mn-ea"/>
              <a:cs typeface="+mn-cs"/>
            </a:endParaRPr>
          </a:p>
          <a:p>
            <a:pPr>
              <a:spcBef>
                <a:spcPct val="0"/>
              </a:spcBef>
            </a:pPr>
            <a:endParaRPr lang="en-US" dirty="0"/>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0D333-A447-40D6-9091-62809669C199}"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6298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D18418-DB4B-4CEA-8FDE-A80EC974D291}"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22142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65466F-CD44-4E0F-857D-698F8E99F9CA}"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89215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FA3D24-3AB9-4ED2-9A35-C98038EBD991}"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18944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C53682-E92F-4B91-A2CA-9111DEAEDF8E}"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2970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214579-78ED-4D2D-924C-3AFAA47E2E03}"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6148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in with students</a:t>
            </a:r>
            <a:r>
              <a:rPr lang="en-GB" baseline="0" dirty="0"/>
              <a:t> based on the last session’s independent activity</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a:t>
            </a:fld>
            <a:endParaRPr lang="en-US"/>
          </a:p>
        </p:txBody>
      </p:sp>
    </p:spTree>
    <p:extLst>
      <p:ext uri="{BB962C8B-B14F-4D97-AF65-F5344CB8AC3E}">
        <p14:creationId xmlns:p14="http://schemas.microsoft.com/office/powerpoint/2010/main" val="1390114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48EB13-1B1B-4D2F-9A33-5BE6D80A2E94}"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88495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2F1CCB-EDD4-4FC8-86BA-0D3810995FD4}"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44222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12813C-4167-4146-89C4-87D1BA4B47F0}"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97184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70EDFE-1CE5-4BAF-A4E6-347A4BDDD422}"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55253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F59F74-F08C-413A-AFB7-C63A83D46D23}"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62155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712150-6785-4A6C-99F2-A2F652720F14}"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40006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A7AD80-D180-45A8-848F-91F14B0133CD}"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46123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Perhaps spark a debate – is</a:t>
            </a:r>
            <a:r>
              <a:rPr lang="en-US" baseline="0" dirty="0"/>
              <a:t> this accurate now? Link to experience as well. </a:t>
            </a:r>
            <a:endParaRPr lang="en-US"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C5D3C9-5E2A-4341-88A3-1DF9FED254AF}"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96523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060B45-931B-43AB-9FD6-FFFC565E7CBB}"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20789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6.2</a:t>
            </a:r>
          </a:p>
          <a:p>
            <a:r>
              <a:rPr lang="en-US" sz="1200" b="1" kern="1200" dirty="0">
                <a:solidFill>
                  <a:schemeClr val="tx1"/>
                </a:solidFill>
                <a:effectLst/>
                <a:latin typeface="+mn-lt"/>
                <a:ea typeface="+mn-ea"/>
                <a:cs typeface="+mn-cs"/>
              </a:rPr>
              <a:t>Degree apprenticeships. </a:t>
            </a:r>
            <a:r>
              <a:rPr lang="en-US" sz="1200" kern="1200" dirty="0">
                <a:solidFill>
                  <a:schemeClr val="tx1"/>
                </a:solidFill>
                <a:effectLst/>
                <a:latin typeface="+mn-lt"/>
                <a:ea typeface="+mn-ea"/>
                <a:cs typeface="+mn-cs"/>
              </a:rPr>
              <a:t>There are no fees and you get paid! But to get the right apprenticeship you may need to move. They are new and still quite rare, but by the time it’s your turn, there are likely to be many more.</a:t>
            </a:r>
          </a:p>
          <a:p>
            <a:endParaRPr lang="en-US" sz="1200" kern="1200" dirty="0">
              <a:solidFill>
                <a:schemeClr val="tx1"/>
              </a:solidFill>
              <a:effectLst/>
              <a:latin typeface="+mn-lt"/>
              <a:ea typeface="+mn-ea"/>
              <a:cs typeface="+mn-cs"/>
            </a:endParaRPr>
          </a:p>
          <a:p>
            <a:r>
              <a:rPr lang="en-GB" dirty="0"/>
              <a:t>Talk through this as an alternative to paying for university through SFE,</a:t>
            </a:r>
            <a:r>
              <a:rPr lang="en-GB" baseline="0" dirty="0"/>
              <a:t> but emphasise these are competitive. </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39</a:t>
            </a:fld>
            <a:endParaRPr lang="en-US"/>
          </a:p>
        </p:txBody>
      </p:sp>
    </p:spTree>
    <p:extLst>
      <p:ext uri="{BB962C8B-B14F-4D97-AF65-F5344CB8AC3E}">
        <p14:creationId xmlns:p14="http://schemas.microsoft.com/office/powerpoint/2010/main" val="292619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6.1</a:t>
            </a:r>
          </a:p>
        </p:txBody>
      </p:sp>
      <p:sp>
        <p:nvSpPr>
          <p:cNvPr id="4" name="Slide Number Placeholder 3"/>
          <p:cNvSpPr>
            <a:spLocks noGrp="1"/>
          </p:cNvSpPr>
          <p:nvPr>
            <p:ph type="sldNum" sz="quarter" idx="10"/>
          </p:nvPr>
        </p:nvSpPr>
        <p:spPr/>
        <p:txBody>
          <a:bodyPr/>
          <a:lstStyle/>
          <a:p>
            <a:fld id="{812CBC23-9250-7349-A59D-41C845E0C87D}" type="slidenum">
              <a:rPr lang="en-US" smtClean="0"/>
              <a:t>4</a:t>
            </a:fld>
            <a:endParaRPr lang="en-US"/>
          </a:p>
        </p:txBody>
      </p:sp>
    </p:spTree>
    <p:extLst>
      <p:ext uri="{BB962C8B-B14F-4D97-AF65-F5344CB8AC3E}">
        <p14:creationId xmlns:p14="http://schemas.microsoft.com/office/powerpoint/2010/main" val="1308621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is a visual aid for the students for you to describe the different funding, in a simple way</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40</a:t>
            </a:fld>
            <a:endParaRPr lang="en-US"/>
          </a:p>
        </p:txBody>
      </p:sp>
    </p:spTree>
    <p:extLst>
      <p:ext uri="{BB962C8B-B14F-4D97-AF65-F5344CB8AC3E}">
        <p14:creationId xmlns:p14="http://schemas.microsoft.com/office/powerpoint/2010/main" val="1312267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Roboto" panose="02000000000000000000" pitchFamily="2" charset="0"/>
                <a:ea typeface="Roboto" panose="02000000000000000000" pitchFamily="2" charset="0"/>
                <a:cs typeface="Roboto" panose="02000000000000000000" pitchFamily="2" charset="0"/>
              </a:rPr>
              <a:t>When it is time to consider your 'next step', it is essential that you do your </a:t>
            </a:r>
            <a:r>
              <a:rPr lang="en-GB" b="1" u="sng" dirty="0">
                <a:latin typeface="Roboto" panose="02000000000000000000" pitchFamily="2" charset="0"/>
                <a:ea typeface="Roboto" panose="02000000000000000000" pitchFamily="2" charset="0"/>
                <a:cs typeface="Roboto" panose="02000000000000000000" pitchFamily="2" charset="0"/>
              </a:rPr>
              <a:t>research!</a:t>
            </a:r>
          </a:p>
          <a:p>
            <a:endParaRPr lang="en-GB" dirty="0">
              <a:latin typeface="Roboto" panose="02000000000000000000" pitchFamily="2" charset="0"/>
              <a:ea typeface="Roboto" panose="02000000000000000000" pitchFamily="2" charset="0"/>
              <a:cs typeface="Roboto" panose="02000000000000000000" pitchFamily="2" charset="0"/>
            </a:endParaRPr>
          </a:p>
          <a:p>
            <a:r>
              <a:rPr lang="en-GB" dirty="0">
                <a:latin typeface="Roboto" panose="02000000000000000000" pitchFamily="2" charset="0"/>
                <a:ea typeface="Roboto" panose="02000000000000000000" pitchFamily="2" charset="0"/>
                <a:cs typeface="Roboto" panose="02000000000000000000" pitchFamily="2" charset="0"/>
              </a:rPr>
              <a:t>Research the courses on offer, the entry requirements for those courses and the employer runs them. Are there any </a:t>
            </a:r>
            <a:r>
              <a:rPr lang="en-GB" b="1" dirty="0">
                <a:latin typeface="Roboto" panose="02000000000000000000" pitchFamily="2" charset="0"/>
                <a:ea typeface="Roboto" panose="02000000000000000000" pitchFamily="2" charset="0"/>
                <a:cs typeface="Roboto" panose="02000000000000000000" pitchFamily="2" charset="0"/>
                <a:hlinkClick r:id="rId3"/>
              </a:rPr>
              <a:t>reviews</a:t>
            </a:r>
            <a:r>
              <a:rPr lang="en-GB" dirty="0">
                <a:latin typeface="Roboto" panose="02000000000000000000" pitchFamily="2" charset="0"/>
                <a:ea typeface="Roboto" panose="02000000000000000000" pitchFamily="2" charset="0"/>
                <a:cs typeface="Roboto" panose="02000000000000000000" pitchFamily="2" charset="0"/>
              </a:rPr>
              <a:t> of the programme?</a:t>
            </a:r>
          </a:p>
          <a:p>
            <a:r>
              <a:rPr lang="en-GB" dirty="0">
                <a:latin typeface="Roboto" panose="02000000000000000000" pitchFamily="2" charset="0"/>
                <a:ea typeface="Roboto" panose="02000000000000000000" pitchFamily="2" charset="0"/>
                <a:cs typeface="Roboto" panose="02000000000000000000" pitchFamily="2" charset="0"/>
              </a:rPr>
              <a:t>​Visit a wide-range of universities, and attend their open days; they are a great opportunity to meet students, and find out more about </a:t>
            </a:r>
            <a:r>
              <a:rPr lang="en-GB" dirty="0" err="1">
                <a:latin typeface="Roboto" panose="02000000000000000000" pitchFamily="2" charset="0"/>
                <a:ea typeface="Roboto" panose="02000000000000000000" pitchFamily="2" charset="0"/>
                <a:cs typeface="Roboto" panose="02000000000000000000" pitchFamily="2" charset="0"/>
              </a:rPr>
              <a:t>about</a:t>
            </a:r>
            <a:r>
              <a:rPr lang="en-GB" dirty="0">
                <a:latin typeface="Roboto" panose="02000000000000000000" pitchFamily="2" charset="0"/>
                <a:ea typeface="Roboto" panose="02000000000000000000" pitchFamily="2" charset="0"/>
                <a:cs typeface="Roboto" panose="02000000000000000000" pitchFamily="2" charset="0"/>
              </a:rPr>
              <a:t> life at university.</a:t>
            </a:r>
            <a:endParaRPr lang="en-GB" dirty="0"/>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41</a:t>
            </a:fld>
            <a:endParaRPr lang="en-US"/>
          </a:p>
        </p:txBody>
      </p:sp>
    </p:spTree>
    <p:extLst>
      <p:ext uri="{BB962C8B-B14F-4D97-AF65-F5344CB8AC3E}">
        <p14:creationId xmlns:p14="http://schemas.microsoft.com/office/powerpoint/2010/main" val="237242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Shop well for less game. </a:t>
            </a:r>
            <a:r>
              <a:rPr lang="en-US" sz="1200" kern="1200" dirty="0">
                <a:solidFill>
                  <a:schemeClr val="tx1"/>
                </a:solidFill>
                <a:effectLst/>
                <a:latin typeface="+mn-lt"/>
                <a:ea typeface="+mn-ea"/>
                <a:cs typeface="+mn-cs"/>
              </a:rPr>
              <a:t>This game aims to show the students the importance of budgeting. Using their sheets, they choose one version of a shopping item per slide with an aim of staying within their stated budget.</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42</a:t>
            </a:fld>
            <a:endParaRPr lang="en-US"/>
          </a:p>
        </p:txBody>
      </p:sp>
    </p:spTree>
    <p:extLst>
      <p:ext uri="{BB962C8B-B14F-4D97-AF65-F5344CB8AC3E}">
        <p14:creationId xmlns:p14="http://schemas.microsoft.com/office/powerpoint/2010/main" val="1289395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Resource Booklet Page 46: 6.2 Living Costs</a:t>
            </a:r>
            <a:endParaRPr lang="en-GB" sz="1200" kern="1200" dirty="0">
              <a:solidFill>
                <a:schemeClr val="tx1"/>
              </a:solidFill>
              <a:effectLst/>
              <a:latin typeface="+mn-lt"/>
              <a:ea typeface="+mn-ea"/>
              <a:cs typeface="+mn-cs"/>
            </a:endParaRPr>
          </a:p>
          <a:p>
            <a:endParaRPr lang="en-GB" dirty="0"/>
          </a:p>
          <a:p>
            <a:r>
              <a:rPr lang="en-GB" dirty="0"/>
              <a:t>Give students their shop well for less sheets. Tell them they have £12 and this is</a:t>
            </a:r>
            <a:r>
              <a:rPr lang="en-GB" baseline="0" dirty="0"/>
              <a:t> a test of their budgeting skills! They will not know the prices but will have to try and stick to their £12 spend by selecting the correct items. They have to select 1 item per slide and tick this on their sheet. At the end, let the students use phones or calculators to add up their spend. See who is closest to £12 (winner) and discuss importance of budgeting! Have fun with this one</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43</a:t>
            </a:fld>
            <a:endParaRPr lang="en-US"/>
          </a:p>
        </p:txBody>
      </p:sp>
    </p:spTree>
    <p:extLst>
      <p:ext uri="{BB962C8B-B14F-4D97-AF65-F5344CB8AC3E}">
        <p14:creationId xmlns:p14="http://schemas.microsoft.com/office/powerpoint/2010/main" val="2874582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PRICES</a:t>
            </a:r>
          </a:p>
        </p:txBody>
      </p:sp>
      <p:sp>
        <p:nvSpPr>
          <p:cNvPr id="4" name="Slide Number Placeholder 3"/>
          <p:cNvSpPr>
            <a:spLocks noGrp="1"/>
          </p:cNvSpPr>
          <p:nvPr>
            <p:ph type="sldNum" sz="quarter" idx="10"/>
          </p:nvPr>
        </p:nvSpPr>
        <p:spPr/>
        <p:txBody>
          <a:bodyPr/>
          <a:lstStyle/>
          <a:p>
            <a:fld id="{812CBC23-9250-7349-A59D-41C845E0C87D}" type="slidenum">
              <a:rPr lang="en-US" smtClean="0"/>
              <a:t>56</a:t>
            </a:fld>
            <a:endParaRPr lang="en-US"/>
          </a:p>
        </p:txBody>
      </p:sp>
    </p:spTree>
    <p:extLst>
      <p:ext uri="{BB962C8B-B14F-4D97-AF65-F5344CB8AC3E}">
        <p14:creationId xmlns:p14="http://schemas.microsoft.com/office/powerpoint/2010/main" val="25566358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2CBC23-9250-7349-A59D-41C845E0C87D}" type="slidenum">
              <a:rPr lang="en-US" smtClean="0"/>
              <a:t>58</a:t>
            </a:fld>
            <a:endParaRPr lang="en-US"/>
          </a:p>
        </p:txBody>
      </p:sp>
    </p:spTree>
    <p:extLst>
      <p:ext uri="{BB962C8B-B14F-4D97-AF65-F5344CB8AC3E}">
        <p14:creationId xmlns:p14="http://schemas.microsoft.com/office/powerpoint/2010/main" val="28747827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60</a:t>
            </a:fld>
            <a:endParaRPr lang="en-US"/>
          </a:p>
        </p:txBody>
      </p:sp>
    </p:spTree>
    <p:extLst>
      <p:ext uri="{BB962C8B-B14F-4D97-AF65-F5344CB8AC3E}">
        <p14:creationId xmlns:p14="http://schemas.microsoft.com/office/powerpoint/2010/main" val="37059030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to add it all up, can use their phones if it’s allowed/ if behaviour permits,</a:t>
            </a:r>
            <a:r>
              <a:rPr lang="en-GB" baseline="0" dirty="0"/>
              <a:t> if not calculators or their heads.</a:t>
            </a:r>
          </a:p>
          <a:p>
            <a:endParaRPr lang="en-GB" baseline="0" dirty="0"/>
          </a:p>
          <a:p>
            <a:r>
              <a:rPr lang="en-GB" dirty="0"/>
              <a:t>Put two pound</a:t>
            </a:r>
            <a:r>
              <a:rPr lang="en-GB" baseline="0" dirty="0"/>
              <a:t> coins next to the tenner*</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69</a:t>
            </a:fld>
            <a:endParaRPr lang="en-US"/>
          </a:p>
        </p:txBody>
      </p:sp>
    </p:spTree>
    <p:extLst>
      <p:ext uri="{BB962C8B-B14F-4D97-AF65-F5344CB8AC3E}">
        <p14:creationId xmlns:p14="http://schemas.microsoft.com/office/powerpoint/2010/main" val="2644572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6.3</a:t>
            </a:r>
          </a:p>
          <a:p>
            <a:r>
              <a:rPr lang="en-US" sz="1200" b="1" kern="1200" dirty="0">
                <a:solidFill>
                  <a:schemeClr val="tx1"/>
                </a:solidFill>
                <a:effectLst/>
                <a:latin typeface="+mn-lt"/>
                <a:ea typeface="+mn-ea"/>
                <a:cs typeface="+mn-cs"/>
              </a:rPr>
              <a:t>Scholarships, Grants and bursaries. </a:t>
            </a:r>
            <a:r>
              <a:rPr lang="en-US" sz="1200" kern="1200" dirty="0">
                <a:solidFill>
                  <a:schemeClr val="tx1"/>
                </a:solidFill>
                <a:effectLst/>
                <a:latin typeface="+mn-lt"/>
                <a:ea typeface="+mn-ea"/>
                <a:cs typeface="+mn-cs"/>
              </a:rPr>
              <a:t>Look at definitions with students and talk through the examples</a:t>
            </a:r>
          </a:p>
          <a:p>
            <a:endParaRPr lang="en-US" sz="1200" kern="1200" dirty="0">
              <a:solidFill>
                <a:schemeClr val="tx1"/>
              </a:solidFill>
              <a:effectLst/>
              <a:latin typeface="+mn-lt"/>
              <a:ea typeface="+mn-ea"/>
              <a:cs typeface="+mn-cs"/>
            </a:endParaRPr>
          </a:p>
          <a:p>
            <a:r>
              <a:rPr lang="en-GB" dirty="0"/>
              <a:t>Discuss that student</a:t>
            </a:r>
            <a:r>
              <a:rPr lang="en-GB" baseline="0" dirty="0"/>
              <a:t> finance usually covers majority of costs. But students can also look into if their university offers any of these and to review if they meet the criteria</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70</a:t>
            </a:fld>
            <a:endParaRPr lang="en-US"/>
          </a:p>
        </p:txBody>
      </p:sp>
    </p:spTree>
    <p:extLst>
      <p:ext uri="{BB962C8B-B14F-4D97-AF65-F5344CB8AC3E}">
        <p14:creationId xmlns:p14="http://schemas.microsoft.com/office/powerpoint/2010/main" val="4000612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a:t>
            </a:r>
            <a:r>
              <a:rPr lang="en-GB" baseline="0" dirty="0"/>
              <a:t> through each example and answer questions about funds referring back to the definitions </a:t>
            </a:r>
            <a:r>
              <a:rPr lang="en-GB" i="1" baseline="0" dirty="0"/>
              <a:t>(the slide is animated – </a:t>
            </a:r>
            <a:r>
              <a:rPr lang="en-GB" b="1" i="1" baseline="0" dirty="0"/>
              <a:t>there are 3 examples).</a:t>
            </a:r>
          </a:p>
          <a:p>
            <a:endParaRPr lang="en-GB" b="1" i="1" baseline="0" dirty="0"/>
          </a:p>
          <a:p>
            <a:r>
              <a:rPr lang="en-GB" b="0" i="0" baseline="0" dirty="0"/>
              <a:t>As a facilitator, do your own research. You could draw upon student ideas on the day or use the website?</a:t>
            </a:r>
            <a:endParaRPr lang="en-GB" b="0" i="0" dirty="0"/>
          </a:p>
        </p:txBody>
      </p:sp>
      <p:sp>
        <p:nvSpPr>
          <p:cNvPr id="4" name="Slide Number Placeholder 3"/>
          <p:cNvSpPr>
            <a:spLocks noGrp="1"/>
          </p:cNvSpPr>
          <p:nvPr>
            <p:ph type="sldNum" sz="quarter" idx="10"/>
          </p:nvPr>
        </p:nvSpPr>
        <p:spPr/>
        <p:txBody>
          <a:bodyPr/>
          <a:lstStyle/>
          <a:p>
            <a:fld id="{812CBC23-9250-7349-A59D-41C845E0C87D}" type="slidenum">
              <a:rPr lang="en-US" smtClean="0"/>
              <a:t>71</a:t>
            </a:fld>
            <a:endParaRPr lang="en-US"/>
          </a:p>
        </p:txBody>
      </p:sp>
    </p:spTree>
    <p:extLst>
      <p:ext uri="{BB962C8B-B14F-4D97-AF65-F5344CB8AC3E}">
        <p14:creationId xmlns:p14="http://schemas.microsoft.com/office/powerpoint/2010/main" val="233578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1" kern="1200" dirty="0">
                <a:solidFill>
                  <a:schemeClr val="tx1"/>
                </a:solidFill>
                <a:effectLst/>
                <a:latin typeface="+mn-lt"/>
                <a:ea typeface="+mn-ea"/>
                <a:cs typeface="+mn-cs"/>
              </a:rPr>
              <a:t>Who wants to be a millionaire?  </a:t>
            </a:r>
            <a:r>
              <a:rPr lang="en-US" sz="1200" kern="1200" dirty="0">
                <a:solidFill>
                  <a:schemeClr val="tx1"/>
                </a:solidFill>
                <a:effectLst/>
                <a:latin typeface="+mn-lt"/>
                <a:ea typeface="+mn-ea"/>
                <a:cs typeface="+mn-cs"/>
              </a:rPr>
              <a:t>The classic game! Play along with the students, getting them to answer as a group, in pairs or individually. A fun way to explain finance and bust some myths</a:t>
            </a:r>
            <a:endParaRPr lang="en-US" dirty="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36AFC4-E649-49AA-8DDE-FA15DC0F9A2E}"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64669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Final plenary: </a:t>
            </a:r>
            <a:r>
              <a:rPr lang="en-US" sz="1200" kern="1200" dirty="0">
                <a:solidFill>
                  <a:schemeClr val="tx1"/>
                </a:solidFill>
                <a:effectLst/>
                <a:latin typeface="+mn-lt"/>
                <a:ea typeface="+mn-ea"/>
                <a:cs typeface="+mn-cs"/>
              </a:rPr>
              <a:t>Summary of what they’ve learnt and what’s next. End point survey.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72</a:t>
            </a:fld>
            <a:endParaRPr lang="en-US"/>
          </a:p>
        </p:txBody>
      </p:sp>
    </p:spTree>
    <p:extLst>
      <p:ext uri="{BB962C8B-B14F-4D97-AF65-F5344CB8AC3E}">
        <p14:creationId xmlns:p14="http://schemas.microsoft.com/office/powerpoint/2010/main" val="22419214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BC23-9250-7349-A59D-41C845E0C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705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Ring</a:t>
            </a:r>
            <a:r>
              <a:rPr lang="en-GB" b="1" baseline="0" dirty="0"/>
              <a:t> of Aspire</a:t>
            </a:r>
          </a:p>
          <a:p>
            <a:endParaRPr lang="en-GB" baseline="0" dirty="0"/>
          </a:p>
          <a:p>
            <a:r>
              <a:rPr lang="en-GB" dirty="0"/>
              <a:t>Packet</a:t>
            </a:r>
            <a:r>
              <a:rPr lang="en-GB" baseline="0" dirty="0"/>
              <a:t> of cards, sit in a circle, put the cards in a big circle on the table around a bowl (with some sweets in). Hand students 2 sweets each (or packs). Students to take cards in turns, and each card means something.</a:t>
            </a:r>
          </a:p>
          <a:p>
            <a:endParaRPr lang="en-GB" baseline="0" dirty="0"/>
          </a:p>
          <a:p>
            <a:r>
              <a:rPr lang="en-GB" baseline="0" dirty="0"/>
              <a:t>So for example, if student A has an Ace – they all have to say a skill on their CV.</a:t>
            </a:r>
          </a:p>
          <a:p>
            <a:endParaRPr lang="en-GB" baseline="0" dirty="0"/>
          </a:p>
          <a:p>
            <a:r>
              <a:rPr lang="en-GB" baseline="0" dirty="0"/>
              <a:t>Students get 2 goes each – dependent on time. </a:t>
            </a:r>
          </a:p>
          <a:p>
            <a:endParaRPr lang="en-GB"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74</a:t>
            </a:fld>
            <a:endParaRPr lang="en-US"/>
          </a:p>
        </p:txBody>
      </p:sp>
    </p:spTree>
    <p:extLst>
      <p:ext uri="{BB962C8B-B14F-4D97-AF65-F5344CB8AC3E}">
        <p14:creationId xmlns:p14="http://schemas.microsoft.com/office/powerpoint/2010/main" val="3761878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93A340-8665-43B2-B16D-F4FBC3425B3C}"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65377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5651E8-81E3-494A-9C76-A85A2E51DCA6}"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6336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D54D20-0B25-4030-84D9-C6DC8DBF3E68}"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24799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5AF3B7-37D5-4A93-8B9A-608FD696BA31}"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73752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text">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317374" y="4748216"/>
            <a:ext cx="5818250" cy="707886"/>
          </a:xfrm>
          <a:prstGeom prst="rect">
            <a:avLst/>
          </a:prstGeom>
          <a:noFill/>
        </p:spPr>
        <p:txBody>
          <a:bodyPr wrap="square" rtlCol="0">
            <a:spAutoFit/>
          </a:bodyPr>
          <a:lstStyle/>
          <a:p>
            <a:pPr algn="l"/>
            <a:r>
              <a:rPr lang="en-US" sz="2000" i="0" spc="600" baseline="0" dirty="0">
                <a:solidFill>
                  <a:srgbClr val="00B0F0"/>
                </a:solidFill>
                <a:latin typeface="+mj-lt"/>
                <a:ea typeface="Verdana" charset="0"/>
                <a:cs typeface="Verdana" charset="0"/>
              </a:rPr>
              <a:t>THIS IS THE TITLE OF </a:t>
            </a:r>
          </a:p>
          <a:p>
            <a:pPr algn="l"/>
            <a:r>
              <a:rPr lang="en-US" sz="2000" i="0" spc="600" baseline="0" dirty="0">
                <a:solidFill>
                  <a:srgbClr val="00B0F0"/>
                </a:solidFill>
                <a:latin typeface="+mj-lt"/>
                <a:ea typeface="Verdana" charset="0"/>
                <a:cs typeface="Verdana" charset="0"/>
              </a:rPr>
              <a:t>THE DOCUMENT</a:t>
            </a:r>
          </a:p>
        </p:txBody>
      </p:sp>
      <p:sp>
        <p:nvSpPr>
          <p:cNvPr id="25" name="TextBox 24"/>
          <p:cNvSpPr txBox="1"/>
          <p:nvPr userDrawn="1"/>
        </p:nvSpPr>
        <p:spPr>
          <a:xfrm>
            <a:off x="325612" y="5771744"/>
            <a:ext cx="9447922" cy="276999"/>
          </a:xfrm>
          <a:prstGeom prst="rect">
            <a:avLst/>
          </a:prstGeom>
          <a:noFill/>
        </p:spPr>
        <p:txBody>
          <a:bodyPr wrap="square" rtlCol="0">
            <a:spAutoFit/>
          </a:bodyPr>
          <a:lstStyle/>
          <a:p>
            <a:pPr algn="l"/>
            <a:r>
              <a:rPr lang="en-US" sz="1200" spc="300" baseline="0" dirty="0">
                <a:solidFill>
                  <a:srgbClr val="0070C0"/>
                </a:solidFill>
                <a:latin typeface="+mn-lt"/>
                <a:ea typeface="Verdana" charset="0"/>
                <a:cs typeface="Verdana" charset="0"/>
              </a:rPr>
              <a:t>This is the subtitle text</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6314" y="5500286"/>
            <a:ext cx="2203691" cy="637872"/>
          </a:xfrm>
          <a:prstGeom prst="rect">
            <a:avLst/>
          </a:prstGeom>
        </p:spPr>
      </p:pic>
      <p:sp>
        <p:nvSpPr>
          <p:cNvPr id="13" name="TextBox 12"/>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September 2017</a:t>
            </a:r>
          </a:p>
        </p:txBody>
      </p:sp>
      <p:cxnSp>
        <p:nvCxnSpPr>
          <p:cNvPr id="14" name="Straight Connector 1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1026" name="Picture 2" descr="http://www2.wlv.ac.uk/webteam/files/wlv_logo_colour_transparen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19678" y="468147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text">
    <p:spTree>
      <p:nvGrpSpPr>
        <p:cNvPr id="1" name=""/>
        <p:cNvGrpSpPr/>
        <p:nvPr/>
      </p:nvGrpSpPr>
      <p:grpSpPr>
        <a:xfrm>
          <a:off x="0" y="0"/>
          <a:ext cx="0" cy="0"/>
          <a:chOff x="0" y="0"/>
          <a:chExt cx="0" cy="0"/>
        </a:xfrm>
      </p:grpSpPr>
      <p:sp>
        <p:nvSpPr>
          <p:cNvPr id="10" name="TextBox 9"/>
          <p:cNvSpPr txBox="1"/>
          <p:nvPr userDrawn="1"/>
        </p:nvSpPr>
        <p:spPr>
          <a:xfrm>
            <a:off x="1387029" y="4180537"/>
            <a:ext cx="9447922" cy="461665"/>
          </a:xfrm>
          <a:prstGeom prst="rect">
            <a:avLst/>
          </a:prstGeom>
          <a:noFill/>
        </p:spPr>
        <p:txBody>
          <a:bodyPr wrap="square" rtlCol="0">
            <a:spAutoFit/>
          </a:bodyPr>
          <a:lstStyle/>
          <a:p>
            <a:pPr algn="ctr"/>
            <a:r>
              <a:rPr lang="en-US" sz="2400" spc="1000" dirty="0">
                <a:solidFill>
                  <a:schemeClr val="tx2"/>
                </a:solidFill>
                <a:latin typeface="Verdana" charset="0"/>
                <a:ea typeface="Verdana" charset="0"/>
                <a:cs typeface="Verdana" charset="0"/>
              </a:rPr>
              <a:t>SECTION BREAK TITLE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ption 1">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1432305" y="1547170"/>
            <a:ext cx="3466587" cy="376000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9" name="TextBox 8"/>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mj-lt"/>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ption 2">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447535" y="1906713"/>
            <a:ext cx="4636695" cy="3323987"/>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kern="1200" dirty="0">
              <a:solidFill>
                <a:schemeClr val="tx1">
                  <a:lumMod val="65000"/>
                  <a:lumOff val="35000"/>
                </a:schemeClr>
              </a:solidFill>
              <a:effectLst/>
              <a:latin typeface="+mn-lt"/>
              <a:ea typeface="+mn-ea"/>
              <a:cs typeface="+mn-cs"/>
            </a:endParaRPr>
          </a:p>
        </p:txBody>
      </p:sp>
      <p:sp>
        <p:nvSpPr>
          <p:cNvPr id="5" name="TextBox 4"/>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ption 3">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387334" y="1957133"/>
            <a:ext cx="3466587" cy="330013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5" name="TextBox 4"/>
          <p:cNvSpPr txBox="1"/>
          <p:nvPr userDrawn="1"/>
        </p:nvSpPr>
        <p:spPr>
          <a:xfrm>
            <a:off x="5597789" y="1787730"/>
            <a:ext cx="4636695" cy="1815882"/>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p:txBody>
      </p:sp>
      <p:sp>
        <p:nvSpPr>
          <p:cNvPr id="6" name="TextBox 5"/>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7" name="Rectangle 26"/>
          <p:cNvSpPr/>
          <p:nvPr userDrawn="1"/>
        </p:nvSpPr>
        <p:spPr>
          <a:xfrm>
            <a:off x="0" y="1"/>
            <a:ext cx="12192000" cy="6857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6" name="Picture 5"/>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7836813" y="-1672436"/>
            <a:ext cx="5645896" cy="564589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799" y="2374392"/>
            <a:ext cx="2438400" cy="705810"/>
          </a:xfrm>
          <a:prstGeom prst="rect">
            <a:avLst/>
          </a:prstGeom>
        </p:spPr>
      </p:pic>
      <p:pic>
        <p:nvPicPr>
          <p:cNvPr id="4098"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84636" y="3429000"/>
            <a:ext cx="4022725" cy="842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 y="3902082"/>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GB" sz="1800"/>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GB" sz="1800"/>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GB" sz="1800"/>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GB" sz="1800"/>
            </a:p>
          </p:txBody>
        </p:sp>
      </p:grpSp>
      <p:sp>
        <p:nvSpPr>
          <p:cNvPr id="5130" name="Rectangle 10"/>
          <p:cNvSpPr>
            <a:spLocks noGrp="1" noChangeArrowheads="1"/>
          </p:cNvSpPr>
          <p:nvPr>
            <p:ph type="ctrTitle" sz="quarter"/>
          </p:nvPr>
        </p:nvSpPr>
        <p:spPr>
          <a:xfrm>
            <a:off x="914400" y="1873250"/>
            <a:ext cx="10363200" cy="1555750"/>
          </a:xfrm>
        </p:spPr>
        <p:txBody>
          <a:bodyPr/>
          <a:lstStyle>
            <a:lvl1pPr>
              <a:defRPr sz="4800"/>
            </a:lvl1pPr>
          </a:lstStyle>
          <a:p>
            <a:r>
              <a:rPr lang="en-GB"/>
              <a:t>Click to edit Master title style</a:t>
            </a:r>
          </a:p>
        </p:txBody>
      </p:sp>
      <p:sp>
        <p:nvSpPr>
          <p:cNvPr id="5131"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GB"/>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GB"/>
          </a:p>
        </p:txBody>
      </p:sp>
      <p:sp>
        <p:nvSpPr>
          <p:cNvPr id="13" name="Rectangle 13"/>
          <p:cNvSpPr>
            <a:spLocks noGrp="1" noChangeArrowheads="1"/>
          </p:cNvSpPr>
          <p:nvPr>
            <p:ph type="ftr" sz="quarter" idx="11"/>
          </p:nvPr>
        </p:nvSpPr>
        <p:spPr/>
        <p:txBody>
          <a:bodyPr/>
          <a:lstStyle>
            <a:lvl1pPr>
              <a:defRPr smtClean="0"/>
            </a:lvl1pPr>
          </a:lstStyle>
          <a:p>
            <a:pPr>
              <a:defRPr/>
            </a:pPr>
            <a:endParaRPr lang="en-GB"/>
          </a:p>
        </p:txBody>
      </p:sp>
      <p:sp>
        <p:nvSpPr>
          <p:cNvPr id="14" name="Rectangle 14"/>
          <p:cNvSpPr>
            <a:spLocks noGrp="1" noChangeArrowheads="1"/>
          </p:cNvSpPr>
          <p:nvPr>
            <p:ph type="sldNum" sz="quarter" idx="12"/>
          </p:nvPr>
        </p:nvSpPr>
        <p:spPr/>
        <p:txBody>
          <a:bodyPr/>
          <a:lstStyle>
            <a:lvl1pPr>
              <a:defRPr smtClean="0"/>
            </a:lvl1pPr>
          </a:lstStyle>
          <a:p>
            <a:pPr>
              <a:defRPr/>
            </a:pPr>
            <a:fld id="{6B00B66E-C737-4580-8A5C-C20FD50991A8}" type="slidenum">
              <a:rPr lang="en-GB"/>
              <a:pPr>
                <a:defRPr/>
              </a:pPr>
              <a:t>‹#›</a:t>
            </a:fld>
            <a:endParaRPr lang="en-GB"/>
          </a:p>
        </p:txBody>
      </p:sp>
    </p:spTree>
    <p:extLst>
      <p:ext uri="{BB962C8B-B14F-4D97-AF65-F5344CB8AC3E}">
        <p14:creationId xmlns:p14="http://schemas.microsoft.com/office/powerpoint/2010/main" val="2629773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2"/>
          <p:cNvSpPr>
            <a:spLocks noGrp="1" noChangeArrowheads="1"/>
          </p:cNvSpPr>
          <p:nvPr>
            <p:ph type="dt" sz="half" idx="10"/>
          </p:nvPr>
        </p:nvSpPr>
        <p:spPr>
          <a:ln/>
        </p:spPr>
        <p:txBody>
          <a:bodyPr/>
          <a:lstStyle>
            <a:lvl1pPr>
              <a:defRPr/>
            </a:lvl1pPr>
          </a:lstStyle>
          <a:p>
            <a:pPr>
              <a:defRPr/>
            </a:pPr>
            <a:endParaRPr lang="en-GB"/>
          </a:p>
        </p:txBody>
      </p:sp>
      <p:sp>
        <p:nvSpPr>
          <p:cNvPr id="5" name="Rectangle 13"/>
          <p:cNvSpPr>
            <a:spLocks noGrp="1" noChangeArrowheads="1"/>
          </p:cNvSpPr>
          <p:nvPr>
            <p:ph type="ftr" sz="quarter" idx="11"/>
          </p:nvPr>
        </p:nvSpPr>
        <p:spPr>
          <a:ln/>
        </p:spPr>
        <p:txBody>
          <a:bodyPr/>
          <a:lstStyle>
            <a:lvl1pPr>
              <a:defRPr/>
            </a:lvl1pPr>
          </a:lstStyle>
          <a:p>
            <a:pPr>
              <a:defRPr/>
            </a:pPr>
            <a:endParaRPr lang="en-GB"/>
          </a:p>
        </p:txBody>
      </p:sp>
      <p:sp>
        <p:nvSpPr>
          <p:cNvPr id="6" name="Rectangle 14"/>
          <p:cNvSpPr>
            <a:spLocks noGrp="1" noChangeArrowheads="1"/>
          </p:cNvSpPr>
          <p:nvPr>
            <p:ph type="sldNum" sz="quarter" idx="12"/>
          </p:nvPr>
        </p:nvSpPr>
        <p:spPr>
          <a:ln/>
        </p:spPr>
        <p:txBody>
          <a:bodyPr/>
          <a:lstStyle>
            <a:lvl1pPr>
              <a:defRPr/>
            </a:lvl1pPr>
          </a:lstStyle>
          <a:p>
            <a:pPr>
              <a:defRPr/>
            </a:pPr>
            <a:fld id="{55D74142-1D23-43A2-96ED-C77D2724D6F0}" type="slidenum">
              <a:rPr lang="en-GB"/>
              <a:pPr>
                <a:defRPr/>
              </a:pPr>
              <a:t>‹#›</a:t>
            </a:fld>
            <a:endParaRPr lang="en-GB"/>
          </a:p>
        </p:txBody>
      </p:sp>
    </p:spTree>
    <p:extLst>
      <p:ext uri="{BB962C8B-B14F-4D97-AF65-F5344CB8AC3E}">
        <p14:creationId xmlns:p14="http://schemas.microsoft.com/office/powerpoint/2010/main" val="4260167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GB"/>
          </a:p>
        </p:txBody>
      </p:sp>
      <p:sp>
        <p:nvSpPr>
          <p:cNvPr id="5" name="Rectangle 13"/>
          <p:cNvSpPr>
            <a:spLocks noGrp="1" noChangeArrowheads="1"/>
          </p:cNvSpPr>
          <p:nvPr>
            <p:ph type="ftr" sz="quarter" idx="11"/>
          </p:nvPr>
        </p:nvSpPr>
        <p:spPr>
          <a:ln/>
        </p:spPr>
        <p:txBody>
          <a:bodyPr/>
          <a:lstStyle>
            <a:lvl1pPr>
              <a:defRPr/>
            </a:lvl1pPr>
          </a:lstStyle>
          <a:p>
            <a:pPr>
              <a:defRPr/>
            </a:pPr>
            <a:endParaRPr lang="en-GB"/>
          </a:p>
        </p:txBody>
      </p:sp>
      <p:sp>
        <p:nvSpPr>
          <p:cNvPr id="6" name="Rectangle 14"/>
          <p:cNvSpPr>
            <a:spLocks noGrp="1" noChangeArrowheads="1"/>
          </p:cNvSpPr>
          <p:nvPr>
            <p:ph type="sldNum" sz="quarter" idx="12"/>
          </p:nvPr>
        </p:nvSpPr>
        <p:spPr>
          <a:ln/>
        </p:spPr>
        <p:txBody>
          <a:bodyPr/>
          <a:lstStyle>
            <a:lvl1pPr>
              <a:defRPr/>
            </a:lvl1pPr>
          </a:lstStyle>
          <a:p>
            <a:pPr>
              <a:defRPr/>
            </a:pPr>
            <a:fld id="{65211572-D089-433D-B5C1-7880462CA9C4}" type="slidenum">
              <a:rPr lang="en-GB"/>
              <a:pPr>
                <a:defRPr/>
              </a:pPr>
              <a:t>‹#›</a:t>
            </a:fld>
            <a:endParaRPr lang="en-GB"/>
          </a:p>
        </p:txBody>
      </p:sp>
    </p:spTree>
    <p:extLst>
      <p:ext uri="{BB962C8B-B14F-4D97-AF65-F5344CB8AC3E}">
        <p14:creationId xmlns:p14="http://schemas.microsoft.com/office/powerpoint/2010/main" val="2904269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2"/>
          <p:cNvSpPr>
            <a:spLocks noGrp="1" noChangeArrowheads="1"/>
          </p:cNvSpPr>
          <p:nvPr>
            <p:ph type="dt" sz="half" idx="10"/>
          </p:nvPr>
        </p:nvSpPr>
        <p:spPr>
          <a:ln/>
        </p:spPr>
        <p:txBody>
          <a:bodyPr/>
          <a:lstStyle>
            <a:lvl1pPr>
              <a:defRPr/>
            </a:lvl1pPr>
          </a:lstStyle>
          <a:p>
            <a:pPr>
              <a:defRPr/>
            </a:pPr>
            <a:endParaRPr lang="en-GB"/>
          </a:p>
        </p:txBody>
      </p:sp>
      <p:sp>
        <p:nvSpPr>
          <p:cNvPr id="6" name="Rectangle 13"/>
          <p:cNvSpPr>
            <a:spLocks noGrp="1" noChangeArrowheads="1"/>
          </p:cNvSpPr>
          <p:nvPr>
            <p:ph type="ftr" sz="quarter" idx="11"/>
          </p:nvPr>
        </p:nvSpPr>
        <p:spPr>
          <a:ln/>
        </p:spPr>
        <p:txBody>
          <a:bodyPr/>
          <a:lstStyle>
            <a:lvl1pPr>
              <a:defRPr/>
            </a:lvl1pPr>
          </a:lstStyle>
          <a:p>
            <a:pPr>
              <a:defRPr/>
            </a:pPr>
            <a:endParaRPr lang="en-GB"/>
          </a:p>
        </p:txBody>
      </p:sp>
      <p:sp>
        <p:nvSpPr>
          <p:cNvPr id="7" name="Rectangle 14"/>
          <p:cNvSpPr>
            <a:spLocks noGrp="1" noChangeArrowheads="1"/>
          </p:cNvSpPr>
          <p:nvPr>
            <p:ph type="sldNum" sz="quarter" idx="12"/>
          </p:nvPr>
        </p:nvSpPr>
        <p:spPr>
          <a:ln/>
        </p:spPr>
        <p:txBody>
          <a:bodyPr/>
          <a:lstStyle>
            <a:lvl1pPr>
              <a:defRPr/>
            </a:lvl1pPr>
          </a:lstStyle>
          <a:p>
            <a:pPr>
              <a:defRPr/>
            </a:pPr>
            <a:fld id="{E1308D98-CA59-4C7A-A36A-637A2715BB68}" type="slidenum">
              <a:rPr lang="en-GB"/>
              <a:pPr>
                <a:defRPr/>
              </a:pPr>
              <a:t>‹#›</a:t>
            </a:fld>
            <a:endParaRPr lang="en-GB"/>
          </a:p>
        </p:txBody>
      </p:sp>
    </p:spTree>
    <p:extLst>
      <p:ext uri="{BB962C8B-B14F-4D97-AF65-F5344CB8AC3E}">
        <p14:creationId xmlns:p14="http://schemas.microsoft.com/office/powerpoint/2010/main" val="74881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b="45640"/>
          <a:stretch/>
        </p:blipFill>
        <p:spPr>
          <a:xfrm>
            <a:off x="229136" y="209549"/>
            <a:ext cx="11753314" cy="4250983"/>
          </a:xfrm>
          <a:prstGeom prst="rect">
            <a:avLst/>
          </a:prstGeom>
        </p:spPr>
      </p:pic>
    </p:spTree>
    <p:extLst>
      <p:ext uri="{BB962C8B-B14F-4D97-AF65-F5344CB8AC3E}">
        <p14:creationId xmlns:p14="http://schemas.microsoft.com/office/powerpoint/2010/main" val="1297724646"/>
      </p:ext>
    </p:extLst>
  </p:cSld>
  <p:clrMapOvr>
    <a:masterClrMapping/>
  </p:clrMapOvr>
  <p:transition spd="slow">
    <p:push/>
  </p:transition>
  <p:extLst>
    <p:ext uri="{DCECCB84-F9BA-43D5-87BE-67443E8EF086}">
      <p15:sldGuideLst xmlns:p15="http://schemas.microsoft.com/office/powerpoint/2012/main">
        <p15:guide id="1" orient="horz" pos="4065" userDrawn="1">
          <p15:clr>
            <a:srgbClr val="FBAE40"/>
          </p15:clr>
        </p15:guide>
        <p15:guide id="3" pos="7423" userDrawn="1">
          <p15:clr>
            <a:srgbClr val="FBAE40"/>
          </p15:clr>
        </p15:guide>
        <p15:guide id="4" pos="257" userDrawn="1">
          <p15:clr>
            <a:srgbClr val="FBAE40"/>
          </p15:clr>
        </p15:guide>
        <p15:guide id="5" orient="horz" pos="255" userDrawn="1">
          <p15:clr>
            <a:srgbClr val="FBAE40"/>
          </p15:clr>
        </p15:guide>
        <p15:guide id="6"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2"/>
          <p:cNvSpPr>
            <a:spLocks noGrp="1" noChangeArrowheads="1"/>
          </p:cNvSpPr>
          <p:nvPr>
            <p:ph type="dt" sz="half" idx="10"/>
          </p:nvPr>
        </p:nvSpPr>
        <p:spPr>
          <a:ln/>
        </p:spPr>
        <p:txBody>
          <a:bodyPr/>
          <a:lstStyle>
            <a:lvl1pPr>
              <a:defRPr/>
            </a:lvl1pPr>
          </a:lstStyle>
          <a:p>
            <a:pPr>
              <a:defRPr/>
            </a:pPr>
            <a:endParaRPr lang="en-GB"/>
          </a:p>
        </p:txBody>
      </p:sp>
      <p:sp>
        <p:nvSpPr>
          <p:cNvPr id="8" name="Rectangle 13"/>
          <p:cNvSpPr>
            <a:spLocks noGrp="1" noChangeArrowheads="1"/>
          </p:cNvSpPr>
          <p:nvPr>
            <p:ph type="ftr" sz="quarter" idx="11"/>
          </p:nvPr>
        </p:nvSpPr>
        <p:spPr>
          <a:ln/>
        </p:spPr>
        <p:txBody>
          <a:bodyPr/>
          <a:lstStyle>
            <a:lvl1pPr>
              <a:defRPr/>
            </a:lvl1pPr>
          </a:lstStyle>
          <a:p>
            <a:pPr>
              <a:defRPr/>
            </a:pPr>
            <a:endParaRPr lang="en-GB"/>
          </a:p>
        </p:txBody>
      </p:sp>
      <p:sp>
        <p:nvSpPr>
          <p:cNvPr id="9" name="Rectangle 14"/>
          <p:cNvSpPr>
            <a:spLocks noGrp="1" noChangeArrowheads="1"/>
          </p:cNvSpPr>
          <p:nvPr>
            <p:ph type="sldNum" sz="quarter" idx="12"/>
          </p:nvPr>
        </p:nvSpPr>
        <p:spPr>
          <a:ln/>
        </p:spPr>
        <p:txBody>
          <a:bodyPr/>
          <a:lstStyle>
            <a:lvl1pPr>
              <a:defRPr/>
            </a:lvl1pPr>
          </a:lstStyle>
          <a:p>
            <a:pPr>
              <a:defRPr/>
            </a:pPr>
            <a:fld id="{4E6F02E1-1A14-4FFB-9C41-8519D1D96BA9}" type="slidenum">
              <a:rPr lang="en-GB"/>
              <a:pPr>
                <a:defRPr/>
              </a:pPr>
              <a:t>‹#›</a:t>
            </a:fld>
            <a:endParaRPr lang="en-GB"/>
          </a:p>
        </p:txBody>
      </p:sp>
    </p:spTree>
    <p:extLst>
      <p:ext uri="{BB962C8B-B14F-4D97-AF65-F5344CB8AC3E}">
        <p14:creationId xmlns:p14="http://schemas.microsoft.com/office/powerpoint/2010/main" val="2313390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2"/>
          <p:cNvSpPr>
            <a:spLocks noGrp="1" noChangeArrowheads="1"/>
          </p:cNvSpPr>
          <p:nvPr>
            <p:ph type="dt" sz="half" idx="10"/>
          </p:nvPr>
        </p:nvSpPr>
        <p:spPr>
          <a:ln/>
        </p:spPr>
        <p:txBody>
          <a:bodyPr/>
          <a:lstStyle>
            <a:lvl1pPr>
              <a:defRPr/>
            </a:lvl1pPr>
          </a:lstStyle>
          <a:p>
            <a:pPr>
              <a:defRPr/>
            </a:pPr>
            <a:endParaRPr lang="en-GB"/>
          </a:p>
        </p:txBody>
      </p:sp>
      <p:sp>
        <p:nvSpPr>
          <p:cNvPr id="4" name="Rectangle 13"/>
          <p:cNvSpPr>
            <a:spLocks noGrp="1" noChangeArrowheads="1"/>
          </p:cNvSpPr>
          <p:nvPr>
            <p:ph type="ftr" sz="quarter" idx="11"/>
          </p:nvPr>
        </p:nvSpPr>
        <p:spPr>
          <a:ln/>
        </p:spPr>
        <p:txBody>
          <a:bodyPr/>
          <a:lstStyle>
            <a:lvl1pPr>
              <a:defRPr/>
            </a:lvl1pPr>
          </a:lstStyle>
          <a:p>
            <a:pPr>
              <a:defRPr/>
            </a:pPr>
            <a:endParaRPr lang="en-GB"/>
          </a:p>
        </p:txBody>
      </p:sp>
      <p:sp>
        <p:nvSpPr>
          <p:cNvPr id="5" name="Rectangle 14"/>
          <p:cNvSpPr>
            <a:spLocks noGrp="1" noChangeArrowheads="1"/>
          </p:cNvSpPr>
          <p:nvPr>
            <p:ph type="sldNum" sz="quarter" idx="12"/>
          </p:nvPr>
        </p:nvSpPr>
        <p:spPr>
          <a:ln/>
        </p:spPr>
        <p:txBody>
          <a:bodyPr/>
          <a:lstStyle>
            <a:lvl1pPr>
              <a:defRPr/>
            </a:lvl1pPr>
          </a:lstStyle>
          <a:p>
            <a:pPr>
              <a:defRPr/>
            </a:pPr>
            <a:fld id="{273C9F26-917F-44CF-B110-B4118E2A326F}" type="slidenum">
              <a:rPr lang="en-GB"/>
              <a:pPr>
                <a:defRPr/>
              </a:pPr>
              <a:t>‹#›</a:t>
            </a:fld>
            <a:endParaRPr lang="en-GB"/>
          </a:p>
        </p:txBody>
      </p:sp>
    </p:spTree>
    <p:extLst>
      <p:ext uri="{BB962C8B-B14F-4D97-AF65-F5344CB8AC3E}">
        <p14:creationId xmlns:p14="http://schemas.microsoft.com/office/powerpoint/2010/main" val="4209318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GB"/>
          </a:p>
        </p:txBody>
      </p:sp>
      <p:sp>
        <p:nvSpPr>
          <p:cNvPr id="3" name="Rectangle 13"/>
          <p:cNvSpPr>
            <a:spLocks noGrp="1" noChangeArrowheads="1"/>
          </p:cNvSpPr>
          <p:nvPr>
            <p:ph type="ftr" sz="quarter" idx="11"/>
          </p:nvPr>
        </p:nvSpPr>
        <p:spPr>
          <a:ln/>
        </p:spPr>
        <p:txBody>
          <a:bodyPr/>
          <a:lstStyle>
            <a:lvl1pPr>
              <a:defRPr/>
            </a:lvl1pPr>
          </a:lstStyle>
          <a:p>
            <a:pPr>
              <a:defRPr/>
            </a:pPr>
            <a:endParaRPr lang="en-GB"/>
          </a:p>
        </p:txBody>
      </p:sp>
      <p:sp>
        <p:nvSpPr>
          <p:cNvPr id="4" name="Rectangle 14"/>
          <p:cNvSpPr>
            <a:spLocks noGrp="1" noChangeArrowheads="1"/>
          </p:cNvSpPr>
          <p:nvPr>
            <p:ph type="sldNum" sz="quarter" idx="12"/>
          </p:nvPr>
        </p:nvSpPr>
        <p:spPr>
          <a:ln/>
        </p:spPr>
        <p:txBody>
          <a:bodyPr/>
          <a:lstStyle>
            <a:lvl1pPr>
              <a:defRPr/>
            </a:lvl1pPr>
          </a:lstStyle>
          <a:p>
            <a:pPr>
              <a:defRPr/>
            </a:pPr>
            <a:fld id="{DFF93F69-E90C-4F55-8268-D00F7D85A7BA}" type="slidenum">
              <a:rPr lang="en-GB"/>
              <a:pPr>
                <a:defRPr/>
              </a:pPr>
              <a:t>‹#›</a:t>
            </a:fld>
            <a:endParaRPr lang="en-GB"/>
          </a:p>
        </p:txBody>
      </p:sp>
    </p:spTree>
    <p:extLst>
      <p:ext uri="{BB962C8B-B14F-4D97-AF65-F5344CB8AC3E}">
        <p14:creationId xmlns:p14="http://schemas.microsoft.com/office/powerpoint/2010/main" val="3551576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GB"/>
          </a:p>
        </p:txBody>
      </p:sp>
      <p:sp>
        <p:nvSpPr>
          <p:cNvPr id="6" name="Rectangle 13"/>
          <p:cNvSpPr>
            <a:spLocks noGrp="1" noChangeArrowheads="1"/>
          </p:cNvSpPr>
          <p:nvPr>
            <p:ph type="ftr" sz="quarter" idx="11"/>
          </p:nvPr>
        </p:nvSpPr>
        <p:spPr>
          <a:ln/>
        </p:spPr>
        <p:txBody>
          <a:bodyPr/>
          <a:lstStyle>
            <a:lvl1pPr>
              <a:defRPr/>
            </a:lvl1pPr>
          </a:lstStyle>
          <a:p>
            <a:pPr>
              <a:defRPr/>
            </a:pPr>
            <a:endParaRPr lang="en-GB"/>
          </a:p>
        </p:txBody>
      </p:sp>
      <p:sp>
        <p:nvSpPr>
          <p:cNvPr id="7" name="Rectangle 14"/>
          <p:cNvSpPr>
            <a:spLocks noGrp="1" noChangeArrowheads="1"/>
          </p:cNvSpPr>
          <p:nvPr>
            <p:ph type="sldNum" sz="quarter" idx="12"/>
          </p:nvPr>
        </p:nvSpPr>
        <p:spPr>
          <a:ln/>
        </p:spPr>
        <p:txBody>
          <a:bodyPr/>
          <a:lstStyle>
            <a:lvl1pPr>
              <a:defRPr/>
            </a:lvl1pPr>
          </a:lstStyle>
          <a:p>
            <a:pPr>
              <a:defRPr/>
            </a:pPr>
            <a:fld id="{43CE64C0-BF73-4E81-81B8-95454B4D1C7C}" type="slidenum">
              <a:rPr lang="en-GB"/>
              <a:pPr>
                <a:defRPr/>
              </a:pPr>
              <a:t>‹#›</a:t>
            </a:fld>
            <a:endParaRPr lang="en-GB"/>
          </a:p>
        </p:txBody>
      </p:sp>
    </p:spTree>
    <p:extLst>
      <p:ext uri="{BB962C8B-B14F-4D97-AF65-F5344CB8AC3E}">
        <p14:creationId xmlns:p14="http://schemas.microsoft.com/office/powerpoint/2010/main" val="922627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GB"/>
          </a:p>
        </p:txBody>
      </p:sp>
      <p:sp>
        <p:nvSpPr>
          <p:cNvPr id="6" name="Rectangle 13"/>
          <p:cNvSpPr>
            <a:spLocks noGrp="1" noChangeArrowheads="1"/>
          </p:cNvSpPr>
          <p:nvPr>
            <p:ph type="ftr" sz="quarter" idx="11"/>
          </p:nvPr>
        </p:nvSpPr>
        <p:spPr>
          <a:ln/>
        </p:spPr>
        <p:txBody>
          <a:bodyPr/>
          <a:lstStyle>
            <a:lvl1pPr>
              <a:defRPr/>
            </a:lvl1pPr>
          </a:lstStyle>
          <a:p>
            <a:pPr>
              <a:defRPr/>
            </a:pPr>
            <a:endParaRPr lang="en-GB"/>
          </a:p>
        </p:txBody>
      </p:sp>
      <p:sp>
        <p:nvSpPr>
          <p:cNvPr id="7" name="Rectangle 14"/>
          <p:cNvSpPr>
            <a:spLocks noGrp="1" noChangeArrowheads="1"/>
          </p:cNvSpPr>
          <p:nvPr>
            <p:ph type="sldNum" sz="quarter" idx="12"/>
          </p:nvPr>
        </p:nvSpPr>
        <p:spPr>
          <a:ln/>
        </p:spPr>
        <p:txBody>
          <a:bodyPr/>
          <a:lstStyle>
            <a:lvl1pPr>
              <a:defRPr/>
            </a:lvl1pPr>
          </a:lstStyle>
          <a:p>
            <a:pPr>
              <a:defRPr/>
            </a:pPr>
            <a:fld id="{EE79FE44-F9E4-4F4E-A7B0-BC66F17932DD}" type="slidenum">
              <a:rPr lang="en-GB"/>
              <a:pPr>
                <a:defRPr/>
              </a:pPr>
              <a:t>‹#›</a:t>
            </a:fld>
            <a:endParaRPr lang="en-GB"/>
          </a:p>
        </p:txBody>
      </p:sp>
    </p:spTree>
    <p:extLst>
      <p:ext uri="{BB962C8B-B14F-4D97-AF65-F5344CB8AC3E}">
        <p14:creationId xmlns:p14="http://schemas.microsoft.com/office/powerpoint/2010/main" val="155476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2"/>
          <p:cNvSpPr>
            <a:spLocks noGrp="1" noChangeArrowheads="1"/>
          </p:cNvSpPr>
          <p:nvPr>
            <p:ph type="dt" sz="half" idx="10"/>
          </p:nvPr>
        </p:nvSpPr>
        <p:spPr>
          <a:ln/>
        </p:spPr>
        <p:txBody>
          <a:bodyPr/>
          <a:lstStyle>
            <a:lvl1pPr>
              <a:defRPr/>
            </a:lvl1pPr>
          </a:lstStyle>
          <a:p>
            <a:pPr>
              <a:defRPr/>
            </a:pPr>
            <a:endParaRPr lang="en-GB"/>
          </a:p>
        </p:txBody>
      </p:sp>
      <p:sp>
        <p:nvSpPr>
          <p:cNvPr id="5" name="Rectangle 13"/>
          <p:cNvSpPr>
            <a:spLocks noGrp="1" noChangeArrowheads="1"/>
          </p:cNvSpPr>
          <p:nvPr>
            <p:ph type="ftr" sz="quarter" idx="11"/>
          </p:nvPr>
        </p:nvSpPr>
        <p:spPr>
          <a:ln/>
        </p:spPr>
        <p:txBody>
          <a:bodyPr/>
          <a:lstStyle>
            <a:lvl1pPr>
              <a:defRPr/>
            </a:lvl1pPr>
          </a:lstStyle>
          <a:p>
            <a:pPr>
              <a:defRPr/>
            </a:pPr>
            <a:endParaRPr lang="en-GB"/>
          </a:p>
        </p:txBody>
      </p:sp>
      <p:sp>
        <p:nvSpPr>
          <p:cNvPr id="6" name="Rectangle 14"/>
          <p:cNvSpPr>
            <a:spLocks noGrp="1" noChangeArrowheads="1"/>
          </p:cNvSpPr>
          <p:nvPr>
            <p:ph type="sldNum" sz="quarter" idx="12"/>
          </p:nvPr>
        </p:nvSpPr>
        <p:spPr>
          <a:ln/>
        </p:spPr>
        <p:txBody>
          <a:bodyPr/>
          <a:lstStyle>
            <a:lvl1pPr>
              <a:defRPr/>
            </a:lvl1pPr>
          </a:lstStyle>
          <a:p>
            <a:pPr>
              <a:defRPr/>
            </a:pPr>
            <a:fld id="{FC0F5540-A24A-44B3-974E-34727B961AB1}" type="slidenum">
              <a:rPr lang="en-GB"/>
              <a:pPr>
                <a:defRPr/>
              </a:pPr>
              <a:t>‹#›</a:t>
            </a:fld>
            <a:endParaRPr lang="en-GB"/>
          </a:p>
        </p:txBody>
      </p:sp>
    </p:spTree>
    <p:extLst>
      <p:ext uri="{BB962C8B-B14F-4D97-AF65-F5344CB8AC3E}">
        <p14:creationId xmlns:p14="http://schemas.microsoft.com/office/powerpoint/2010/main" val="708423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2"/>
          <p:cNvSpPr>
            <a:spLocks noGrp="1" noChangeArrowheads="1"/>
          </p:cNvSpPr>
          <p:nvPr>
            <p:ph type="dt" sz="half" idx="10"/>
          </p:nvPr>
        </p:nvSpPr>
        <p:spPr>
          <a:ln/>
        </p:spPr>
        <p:txBody>
          <a:bodyPr/>
          <a:lstStyle>
            <a:lvl1pPr>
              <a:defRPr/>
            </a:lvl1pPr>
          </a:lstStyle>
          <a:p>
            <a:pPr>
              <a:defRPr/>
            </a:pPr>
            <a:endParaRPr lang="en-GB"/>
          </a:p>
        </p:txBody>
      </p:sp>
      <p:sp>
        <p:nvSpPr>
          <p:cNvPr id="5" name="Rectangle 13"/>
          <p:cNvSpPr>
            <a:spLocks noGrp="1" noChangeArrowheads="1"/>
          </p:cNvSpPr>
          <p:nvPr>
            <p:ph type="ftr" sz="quarter" idx="11"/>
          </p:nvPr>
        </p:nvSpPr>
        <p:spPr>
          <a:ln/>
        </p:spPr>
        <p:txBody>
          <a:bodyPr/>
          <a:lstStyle>
            <a:lvl1pPr>
              <a:defRPr/>
            </a:lvl1pPr>
          </a:lstStyle>
          <a:p>
            <a:pPr>
              <a:defRPr/>
            </a:pPr>
            <a:endParaRPr lang="en-GB"/>
          </a:p>
        </p:txBody>
      </p:sp>
      <p:sp>
        <p:nvSpPr>
          <p:cNvPr id="6" name="Rectangle 14"/>
          <p:cNvSpPr>
            <a:spLocks noGrp="1" noChangeArrowheads="1"/>
          </p:cNvSpPr>
          <p:nvPr>
            <p:ph type="sldNum" sz="quarter" idx="12"/>
          </p:nvPr>
        </p:nvSpPr>
        <p:spPr>
          <a:ln/>
        </p:spPr>
        <p:txBody>
          <a:bodyPr/>
          <a:lstStyle>
            <a:lvl1pPr>
              <a:defRPr/>
            </a:lvl1pPr>
          </a:lstStyle>
          <a:p>
            <a:pPr>
              <a:defRPr/>
            </a:pPr>
            <a:fld id="{9544CCB3-DB4B-45DE-A4FC-41A52EA1C5B7}" type="slidenum">
              <a:rPr lang="en-GB"/>
              <a:pPr>
                <a:defRPr/>
              </a:pPr>
              <a:t>‹#›</a:t>
            </a:fld>
            <a:endParaRPr lang="en-GB"/>
          </a:p>
        </p:txBody>
      </p:sp>
    </p:spTree>
    <p:extLst>
      <p:ext uri="{BB962C8B-B14F-4D97-AF65-F5344CB8AC3E}">
        <p14:creationId xmlns:p14="http://schemas.microsoft.com/office/powerpoint/2010/main" val="4143779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2976" y="5513637"/>
            <a:ext cx="2221611" cy="643058"/>
          </a:xfrm>
          <a:prstGeom prst="rect">
            <a:avLst/>
          </a:prstGeom>
        </p:spPr>
      </p:pic>
      <p:cxnSp>
        <p:nvCxnSpPr>
          <p:cNvPr id="3" name="Straight Connector 2"/>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1028" name="Picture 4" descr="https://lh3.googleusercontent.com/PTzNEEQLeTWZaLZ8w3thCeNA1RAAbgW8EpTOa7fKGxZM7PMSZQkFyklhAQh4gg_7-xgo61R7aSX92-G5G7yFA6z0LPh19QQfblll0lY5xzTRd0yibBF2fhWxCtvMigtxL03p9-akzrCCgk4-DPJY-DuryoooWrjwNadpefU_r7CtmkbOmGo7-t_zJy2XVeECXIuD9_8Eu7_yhA1QRBd4jXbo7WREZBRPE8Da-89oT6kInRel0UHaJ2e2MLnDJ3v6RLgAnz_8ZGqb1ClmE8T_8ilt0858W8xvgt5qyzCcjcCAfKT2HyiwNgPhS_hrt1xjy2HPgO_MGlgwVGo2fUnNnfHffmmjCdV6dzt8V-E14E_7zbX7lGWO-8pGvPP-zvLEbXYDeKlUhc3VkljqdnllK0nJYuL6XY_6b013qh70hYXOt6OPra-dWbuFBq1ivF-zN2YKHI-5GNt19FrxScr13cdOeX6JwRsulwyYC-TEIelhDWndqbiYcDLJlFifyE_re5Nu2EURooFIu-UBTLZ1kKNUGuHypdFb-Ls8R1UGWN0Ve91JBUkcqBSecZdZ7fAd2BUsRzLgQYfgoSpNa29mKR3XhhYWZLyribOimRC9qVacLePe61CD-wSXtmsmD9_2_u5CMsLzrN1fuRqjFalq_ZK556iB_ezzwcf3xAT6f_-FvA4EJzFntgVB1W2t-Oxr-FOAPmwqF5xr9bnbOgGdMDwRT34aP0N-HoGql5G3vGLqy_Ko=w1419-h944-n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6133" r="12234" b="47606"/>
          <a:stretch/>
        </p:blipFill>
        <p:spPr bwMode="auto">
          <a:xfrm>
            <a:off x="407988" y="340617"/>
            <a:ext cx="11376025" cy="3991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468639"/>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2976" y="5513637"/>
            <a:ext cx="2221611" cy="643058"/>
          </a:xfrm>
          <a:prstGeom prst="rect">
            <a:avLst/>
          </a:prstGeom>
        </p:spPr>
      </p:pic>
      <p:cxnSp>
        <p:nvCxnSpPr>
          <p:cNvPr id="3" name="Straight Connector 2"/>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6" name="Picture 2" descr="https://lh3.googleusercontent.com/6rUI1H4w25cqx87SGiHWu-KOpb9HoDQT6SFURci7rIE9F1F3UWm-Ql5WZjJUCl5Hfy1oWpPMllEfkTsP7zqigK7f3gAT-BM4TuLoxLRbPA94oDb34tP--XPXloP17TfItFQBrU_bumhXbJNku45E1AFwT534VieVgb2TtJK6DCqw-oiFptxmj5dwH8MC1UGbgULWT6PJDq5m0G6pgOPAzZNseZztXbVspWREdzQ-IFBe7Qz7vibwEHAa_yB04cDEZbDVcQ1guIMRk1AJiFNyote_kOuNqSC5dGOgYNDHtfngV-bqErwRNIXo8KRP5A_KM03OPDsKND0fCgk6N-mA9jgzeQ3HTa-lKB5O3A7gOlEytyr2dZdQnNkc6_40rvWNGRBNn6n7kQ1AkgJXNYjEPg5Z4POhDg_vpYkRySFPRY-Y2Rfgx_aADr2L20gh53yC_PTWmrnplZeBz44XQuTDVAqBOJIafjKDutHGW-PCf9pwCzFa4uq6CKL6BBs_HMg89TRtBnjzlkXZcn8ocJC47IAY84H_U_a6SSXlNxw6nn83cbbagZGuH2iNleW3Q6E78ALe8XNrPXLQ7SqVIeVzpDG5CBSppyMYFHL4431bej3f08juLaeRJXhVubfcsBBRs_7evLFcl1HKHLw05P2cyvrMxajewcfiZSfyC3AKYB5atrdFLKVkX6rPSokm0hdtZIGkavD5DYAkKFULRhj30-48mqR-9buAt2oQrrRMYeJ4hVKu=w1419-h944-n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428" b="45532"/>
          <a:stretch/>
        </p:blipFill>
        <p:spPr bwMode="auto">
          <a:xfrm>
            <a:off x="407988" y="402771"/>
            <a:ext cx="11376025" cy="4016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779779"/>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lank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2976" y="5513637"/>
            <a:ext cx="2221611" cy="643058"/>
          </a:xfrm>
          <a:prstGeom prst="rect">
            <a:avLst/>
          </a:prstGeom>
        </p:spPr>
      </p:pic>
      <p:cxnSp>
        <p:nvCxnSpPr>
          <p:cNvPr id="3" name="Straight Connector 2"/>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6" name="Picture 2" descr="https://lh3.googleusercontent.com/KqLZ4droSM2BCUQYRNp4OH8qIO0KUSps8wNXoR7aWr0iHRmbNPLZv69b_VdT_EZ2NfSXJIziErhTiFLkkevAydLCbdwQsCnD15lXzeuRYORfCOQHFuOd3nmbuNrQwk4fDg4s96WrozzOrgfB5qMjdOu3XMP9fbPw59JRCjJPAEyXp9KZbK-Cj5jM8m5KkFt8u5KBZF20Row3VHmpiEuK0gb-kpy_zhyCUwwJKLrpWAna3b5YpuGEz34H1qxLF0pvLRW6ZTvwpzqXUHNTJxp8w3fJkD57dOeVKMxjHPRdTprNwB3CNF0DdcdzgLXcAIJEKd17wcu_cwpIJ_jBGncxgv3JqaNJAZyeCIh18tpVQvKtemjIjADbDdtXQQ4Tma4aI3HJ7_8jKurR36sl2qoKKaXdv4JLFFlbXcoA9ch-P9316iLyAcPsy6CMoNQW2mU54U2XyyIByd_XOGftD2myl2KRh_354J959w7tT6jiF194acIR9KA70HEuGrFkQYARpjk6zVNHqjAfWc705rzMry8R1kWTp8kMViIubP5snNWc_yOqt82nkDyMaqa1BeNgH2aeiBhTFMBQfHOll46cjQmeTlaMibgGLqhndKCLubgxVOvHvA1WQruVUx2VjCz0V78eTT8IHilQhtDlTj8_9mWIoTINgjyCla5wXT81sNebos3Z86FXI3xst4zySHDLUpjZBM3KLmG3rbqUn09RUhKCvYYhNlvXMNKryGRIjapNMmGU=w1419-h944-n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5799" b="31449"/>
          <a:stretch/>
        </p:blipFill>
        <p:spPr bwMode="auto">
          <a:xfrm>
            <a:off x="407987" y="424543"/>
            <a:ext cx="11376025" cy="399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63900"/>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63" t="14576" r="-163" b="30555"/>
          <a:stretch/>
        </p:blipFill>
        <p:spPr>
          <a:xfrm>
            <a:off x="238254" y="228599"/>
            <a:ext cx="11687045" cy="4267201"/>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lank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2976" y="5513637"/>
            <a:ext cx="2221611" cy="643058"/>
          </a:xfrm>
          <a:prstGeom prst="rect">
            <a:avLst/>
          </a:prstGeom>
        </p:spPr>
      </p:pic>
      <p:cxnSp>
        <p:nvCxnSpPr>
          <p:cNvPr id="3" name="Straight Connector 2"/>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8150" y="388255"/>
            <a:ext cx="11315700" cy="401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660698"/>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2976" y="5513637"/>
            <a:ext cx="2221611" cy="643058"/>
          </a:xfrm>
          <a:prstGeom prst="rect">
            <a:avLst/>
          </a:prstGeom>
        </p:spPr>
      </p:pic>
      <p:cxnSp>
        <p:nvCxnSpPr>
          <p:cNvPr id="4" name="Straight Connector 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152630"/>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2976" y="5513637"/>
            <a:ext cx="2221611" cy="643058"/>
          </a:xfrm>
          <a:prstGeom prst="rect">
            <a:avLst/>
          </a:prstGeom>
        </p:spPr>
      </p:pic>
      <p:cxnSp>
        <p:nvCxnSpPr>
          <p:cNvPr id="4" name="Straight Connector 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843285"/>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break background">
    <p:spTree>
      <p:nvGrpSpPr>
        <p:cNvPr id="1" name=""/>
        <p:cNvGrpSpPr/>
        <p:nvPr/>
      </p:nvGrpSpPr>
      <p:grpSpPr>
        <a:xfrm>
          <a:off x="0" y="0"/>
          <a:ext cx="0" cy="0"/>
          <a:chOff x="0" y="0"/>
          <a:chExt cx="0" cy="0"/>
        </a:xfrm>
      </p:grpSpPr>
      <p:sp>
        <p:nvSpPr>
          <p:cNvPr id="27" name="Rectangle 26"/>
          <p:cNvSpPr/>
          <p:nvPr userDrawn="1"/>
        </p:nvSpPr>
        <p:spPr>
          <a:xfrm>
            <a:off x="245762" y="3259208"/>
            <a:ext cx="11675533" cy="33519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a:xfrm>
            <a:off x="5684295" y="5288500"/>
            <a:ext cx="8234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4090" y="1500082"/>
            <a:ext cx="3015050" cy="872724"/>
          </a:xfrm>
          <a:prstGeom prst="rect">
            <a:avLst/>
          </a:prstGeom>
        </p:spPr>
      </p:pic>
      <p:pic>
        <p:nvPicPr>
          <p:cNvPr id="2" name="Picture 1"/>
          <p:cNvPicPr>
            <a:picLocks noChangeAspect="1"/>
          </p:cNvPicPr>
          <p:nvPr userDrawn="1"/>
        </p:nvPicPr>
        <p:blipFill>
          <a:blip r:embed="rId3">
            <a:alphaModFix amt="12000"/>
            <a:extLst>
              <a:ext uri="{28A0092B-C50C-407E-A947-70E740481C1C}">
                <a14:useLocalDpi xmlns:a14="http://schemas.microsoft.com/office/drawing/2010/main" val="0"/>
              </a:ext>
            </a:extLst>
          </a:blip>
          <a:stretch>
            <a:fillRect/>
          </a:stretch>
        </p:blipFill>
        <p:spPr>
          <a:xfrm>
            <a:off x="-1743152" y="216123"/>
            <a:ext cx="6972292" cy="697229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3051" y="1499396"/>
            <a:ext cx="4193628" cy="845250"/>
          </a:xfrm>
          <a:prstGeom prst="rect">
            <a:avLst/>
          </a:prstGeom>
        </p:spPr>
      </p:pic>
    </p:spTree>
    <p:extLst>
      <p:ext uri="{BB962C8B-B14F-4D97-AF65-F5344CB8AC3E}">
        <p14:creationId xmlns:p14="http://schemas.microsoft.com/office/powerpoint/2010/main" val="1469049662"/>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7899" y="6050579"/>
            <a:ext cx="1816229" cy="525719"/>
          </a:xfrm>
          <a:prstGeom prst="rect">
            <a:avLst/>
          </a:prstGeom>
        </p:spPr>
      </p:pic>
      <p:cxnSp>
        <p:nvCxnSpPr>
          <p:cNvPr id="11" name="Straight Connector 10"/>
          <p:cNvCxnSpPr/>
          <p:nvPr userDrawn="1"/>
        </p:nvCxnSpPr>
        <p:spPr>
          <a:xfrm>
            <a:off x="407988" y="6346097"/>
            <a:ext cx="9240979"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6511" y="414671"/>
            <a:ext cx="2637617" cy="531627"/>
          </a:xfrm>
          <a:prstGeom prst="rect">
            <a:avLst/>
          </a:prstGeom>
        </p:spPr>
      </p:pic>
    </p:spTree>
    <p:extLst>
      <p:ext uri="{BB962C8B-B14F-4D97-AF65-F5344CB8AC3E}">
        <p14:creationId xmlns:p14="http://schemas.microsoft.com/office/powerpoint/2010/main" val="299590942"/>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7899" y="6050579"/>
            <a:ext cx="1816229" cy="525719"/>
          </a:xfrm>
          <a:prstGeom prst="rect">
            <a:avLst/>
          </a:prstGeom>
        </p:spPr>
      </p:pic>
      <p:cxnSp>
        <p:nvCxnSpPr>
          <p:cNvPr id="11" name="Straight Connector 10"/>
          <p:cNvCxnSpPr/>
          <p:nvPr userDrawn="1"/>
        </p:nvCxnSpPr>
        <p:spPr>
          <a:xfrm>
            <a:off x="407988" y="6346097"/>
            <a:ext cx="9240979"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6511" y="414671"/>
            <a:ext cx="2637617" cy="531627"/>
          </a:xfrm>
          <a:prstGeom prst="rect">
            <a:avLst/>
          </a:prstGeom>
        </p:spPr>
      </p:pic>
      <p:sp>
        <p:nvSpPr>
          <p:cNvPr id="5" name="TextBox 4"/>
          <p:cNvSpPr txBox="1"/>
          <p:nvPr userDrawn="1"/>
        </p:nvSpPr>
        <p:spPr>
          <a:xfrm>
            <a:off x="407988" y="6468576"/>
            <a:ext cx="6438276" cy="461665"/>
          </a:xfrm>
          <a:prstGeom prst="rect">
            <a:avLst/>
          </a:prstGeom>
          <a:noFill/>
        </p:spPr>
        <p:txBody>
          <a:bodyPr wrap="square" rtlCol="0">
            <a:spAutoFit/>
          </a:bodyPr>
          <a:lstStyle/>
          <a:p>
            <a:pPr algn="l"/>
            <a:r>
              <a:rPr lang="en-US" sz="800" spc="200" baseline="0" dirty="0">
                <a:solidFill>
                  <a:schemeClr val="tx1"/>
                </a:solidFill>
                <a:latin typeface="Verdana" charset="0"/>
                <a:ea typeface="Verdana" charset="0"/>
                <a:cs typeface="Verdana" charset="0"/>
              </a:rPr>
              <a:t>Year 9 |  Session 6</a:t>
            </a:r>
          </a:p>
          <a:p>
            <a:pPr algn="l"/>
            <a:endParaRPr lang="en-US" sz="800" spc="200" baseline="0" dirty="0">
              <a:solidFill>
                <a:schemeClr val="tx1"/>
              </a:solidFill>
              <a:latin typeface="Verdana" charset="0"/>
              <a:ea typeface="Verdana" charset="0"/>
              <a:cs typeface="Verdana" charset="0"/>
            </a:endParaRPr>
          </a:p>
          <a:p>
            <a:pPr algn="l"/>
            <a:endParaRPr lang="en-US" sz="800" spc="200" baseline="0" dirty="0">
              <a:solidFill>
                <a:schemeClr val="tx1"/>
              </a:solidFill>
              <a:latin typeface="Verdana" charset="0"/>
              <a:ea typeface="Verdana" charset="0"/>
              <a:cs typeface="Verdana" charset="0"/>
            </a:endParaRPr>
          </a:p>
        </p:txBody>
      </p:sp>
    </p:spTree>
    <p:extLst>
      <p:ext uri="{BB962C8B-B14F-4D97-AF65-F5344CB8AC3E}">
        <p14:creationId xmlns:p14="http://schemas.microsoft.com/office/powerpoint/2010/main" val="1805297125"/>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ckground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7784" y="404813"/>
            <a:ext cx="1816229" cy="525719"/>
          </a:xfrm>
          <a:prstGeom prst="rect">
            <a:avLst/>
          </a:prstGeom>
        </p:spPr>
      </p:pic>
      <p:cxnSp>
        <p:nvCxnSpPr>
          <p:cNvPr id="11" name="Straight Connector 10"/>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874165"/>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ackground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7784" y="404813"/>
            <a:ext cx="1816229" cy="525719"/>
          </a:xfrm>
          <a:prstGeom prst="rect">
            <a:avLst/>
          </a:prstGeom>
        </p:spPr>
      </p:pic>
      <p:cxnSp>
        <p:nvCxnSpPr>
          <p:cNvPr id="11" name="Straight Connector 10"/>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chemeClr val="tx1"/>
                </a:solidFill>
                <a:latin typeface="Verdana" charset="0"/>
                <a:ea typeface="Verdana" charset="0"/>
                <a:cs typeface="Verdana" charset="0"/>
              </a:rPr>
              <a:t>Aspire to HE  |  2019/20</a:t>
            </a:r>
          </a:p>
        </p:txBody>
      </p:sp>
    </p:spTree>
    <p:extLst>
      <p:ext uri="{BB962C8B-B14F-4D97-AF65-F5344CB8AC3E}">
        <p14:creationId xmlns:p14="http://schemas.microsoft.com/office/powerpoint/2010/main" val="4260141846"/>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ackground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userDrawn="1"/>
        </p:nvCxnSpPr>
        <p:spPr>
          <a:xfrm>
            <a:off x="407988" y="6346097"/>
            <a:ext cx="112897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2608" y="404813"/>
            <a:ext cx="1816229" cy="525719"/>
          </a:xfrm>
          <a:prstGeom prst="rect">
            <a:avLst/>
          </a:prstGeom>
        </p:spPr>
      </p:pic>
    </p:spTree>
    <p:extLst>
      <p:ext uri="{BB962C8B-B14F-4D97-AF65-F5344CB8AC3E}">
        <p14:creationId xmlns:p14="http://schemas.microsoft.com/office/powerpoint/2010/main" val="1596900352"/>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ckground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chemeClr val="bg1"/>
                </a:solidFill>
                <a:latin typeface="Verdana" charset="0"/>
                <a:ea typeface="Verdana" charset="0"/>
                <a:cs typeface="Verdana" charset="0"/>
              </a:rPr>
              <a:t>Aspire to HE  |  2019/20</a:t>
            </a:r>
          </a:p>
        </p:txBody>
      </p:sp>
      <p:cxnSp>
        <p:nvCxnSpPr>
          <p:cNvPr id="11" name="Straight Connector 10"/>
          <p:cNvCxnSpPr/>
          <p:nvPr userDrawn="1"/>
        </p:nvCxnSpPr>
        <p:spPr>
          <a:xfrm>
            <a:off x="407988" y="6346097"/>
            <a:ext cx="112897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2608" y="404813"/>
            <a:ext cx="1816229" cy="525719"/>
          </a:xfrm>
          <a:prstGeom prst="rect">
            <a:avLst/>
          </a:prstGeom>
        </p:spPr>
      </p:pic>
    </p:spTree>
    <p:extLst>
      <p:ext uri="{BB962C8B-B14F-4D97-AF65-F5344CB8AC3E}">
        <p14:creationId xmlns:p14="http://schemas.microsoft.com/office/powerpoint/2010/main" val="2946083224"/>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background">
    <p:spTree>
      <p:nvGrpSpPr>
        <p:cNvPr id="1" name=""/>
        <p:cNvGrpSpPr/>
        <p:nvPr/>
      </p:nvGrpSpPr>
      <p:grpSpPr>
        <a:xfrm>
          <a:off x="0" y="0"/>
          <a:ext cx="0" cy="0"/>
          <a:chOff x="0" y="0"/>
          <a:chExt cx="0" cy="0"/>
        </a:xfrm>
      </p:grpSpPr>
      <p:sp>
        <p:nvSpPr>
          <p:cNvPr id="27" name="Rectangle 26"/>
          <p:cNvSpPr/>
          <p:nvPr userDrawn="1"/>
        </p:nvSpPr>
        <p:spPr>
          <a:xfrm>
            <a:off x="245762" y="3259208"/>
            <a:ext cx="11675533" cy="33519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03" y="1093889"/>
            <a:ext cx="3015050" cy="872724"/>
          </a:xfrm>
          <a:prstGeom prst="rect">
            <a:avLst/>
          </a:prstGeom>
        </p:spPr>
      </p:pic>
      <p:pic>
        <p:nvPicPr>
          <p:cNvPr id="2" name="Picture 1"/>
          <p:cNvPicPr>
            <a:picLocks noChangeAspect="1"/>
          </p:cNvPicPr>
          <p:nvPr userDrawn="1"/>
        </p:nvPicPr>
        <p:blipFill>
          <a:blip r:embed="rId3">
            <a:alphaModFix amt="12000"/>
            <a:extLst>
              <a:ext uri="{28A0092B-C50C-407E-A947-70E740481C1C}">
                <a14:useLocalDpi xmlns:a14="http://schemas.microsoft.com/office/drawing/2010/main" val="0"/>
              </a:ext>
            </a:extLst>
          </a:blip>
          <a:stretch>
            <a:fillRect/>
          </a:stretch>
        </p:blipFill>
        <p:spPr>
          <a:xfrm>
            <a:off x="-1743152" y="216123"/>
            <a:ext cx="6972292" cy="6972290"/>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ckground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7784" y="404813"/>
            <a:ext cx="1816229" cy="525719"/>
          </a:xfrm>
          <a:prstGeom prst="rect">
            <a:avLst/>
          </a:prstGeom>
        </p:spPr>
      </p:pic>
      <p:cxnSp>
        <p:nvCxnSpPr>
          <p:cNvPr id="11" name="Straight Connector 10"/>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560098"/>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age text">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317374" y="4748216"/>
            <a:ext cx="5818250" cy="707886"/>
          </a:xfrm>
          <a:prstGeom prst="rect">
            <a:avLst/>
          </a:prstGeom>
          <a:noFill/>
        </p:spPr>
        <p:txBody>
          <a:bodyPr wrap="square" rtlCol="0">
            <a:spAutoFit/>
          </a:bodyPr>
          <a:lstStyle/>
          <a:p>
            <a:pPr algn="l"/>
            <a:r>
              <a:rPr lang="en-US" sz="2000" i="0" spc="600" baseline="0" dirty="0">
                <a:solidFill>
                  <a:srgbClr val="00B0F0"/>
                </a:solidFill>
                <a:latin typeface="Verdana" charset="0"/>
                <a:ea typeface="Verdana" charset="0"/>
                <a:cs typeface="Verdana" charset="0"/>
              </a:rPr>
              <a:t>THIS IS THE TITLE OF </a:t>
            </a:r>
          </a:p>
          <a:p>
            <a:pPr algn="l"/>
            <a:r>
              <a:rPr lang="en-US" sz="2000" i="0" spc="600" baseline="0" dirty="0">
                <a:solidFill>
                  <a:srgbClr val="00B0F0"/>
                </a:solidFill>
                <a:latin typeface="Verdana" charset="0"/>
                <a:ea typeface="Verdana" charset="0"/>
                <a:cs typeface="Verdana" charset="0"/>
              </a:rPr>
              <a:t>THE DOCUMENT</a:t>
            </a:r>
          </a:p>
        </p:txBody>
      </p:sp>
      <p:sp>
        <p:nvSpPr>
          <p:cNvPr id="25" name="TextBox 24"/>
          <p:cNvSpPr txBox="1"/>
          <p:nvPr userDrawn="1"/>
        </p:nvSpPr>
        <p:spPr>
          <a:xfrm>
            <a:off x="325612" y="5771744"/>
            <a:ext cx="9447922" cy="276999"/>
          </a:xfrm>
          <a:prstGeom prst="rect">
            <a:avLst/>
          </a:prstGeom>
          <a:noFill/>
        </p:spPr>
        <p:txBody>
          <a:bodyPr wrap="square" rtlCol="0">
            <a:spAutoFit/>
          </a:bodyPr>
          <a:lstStyle/>
          <a:p>
            <a:pPr algn="l"/>
            <a:r>
              <a:rPr lang="en-US" sz="1200" spc="300" baseline="0" dirty="0">
                <a:solidFill>
                  <a:srgbClr val="0070C0"/>
                </a:solidFill>
                <a:latin typeface="Verdana" charset="0"/>
                <a:ea typeface="Verdana" charset="0"/>
                <a:cs typeface="Verdana" charset="0"/>
              </a:rPr>
              <a:t>This is the subtitle text</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6314" y="5347886"/>
            <a:ext cx="2203691" cy="637872"/>
          </a:xfrm>
          <a:prstGeom prst="rect">
            <a:avLst/>
          </a:prstGeom>
        </p:spPr>
      </p:pic>
      <p:sp>
        <p:nvSpPr>
          <p:cNvPr id="13" name="TextBox 12"/>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September 2017</a:t>
            </a:r>
          </a:p>
        </p:txBody>
      </p:sp>
      <p:cxnSp>
        <p:nvCxnSpPr>
          <p:cNvPr id="14" name="Straight Connector 1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928489"/>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break text">
    <p:spTree>
      <p:nvGrpSpPr>
        <p:cNvPr id="1" name=""/>
        <p:cNvGrpSpPr/>
        <p:nvPr/>
      </p:nvGrpSpPr>
      <p:grpSpPr>
        <a:xfrm>
          <a:off x="0" y="0"/>
          <a:ext cx="0" cy="0"/>
          <a:chOff x="0" y="0"/>
          <a:chExt cx="0" cy="0"/>
        </a:xfrm>
      </p:grpSpPr>
      <p:sp>
        <p:nvSpPr>
          <p:cNvPr id="10" name="TextBox 9"/>
          <p:cNvSpPr txBox="1"/>
          <p:nvPr userDrawn="1"/>
        </p:nvSpPr>
        <p:spPr>
          <a:xfrm>
            <a:off x="1387029" y="4180537"/>
            <a:ext cx="9447922" cy="461665"/>
          </a:xfrm>
          <a:prstGeom prst="rect">
            <a:avLst/>
          </a:prstGeom>
          <a:noFill/>
        </p:spPr>
        <p:txBody>
          <a:bodyPr wrap="square" rtlCol="0">
            <a:spAutoFit/>
          </a:bodyPr>
          <a:lstStyle/>
          <a:p>
            <a:pPr algn="ctr"/>
            <a:r>
              <a:rPr lang="en-US" sz="2400" spc="1000" dirty="0">
                <a:solidFill>
                  <a:schemeClr val="tx2"/>
                </a:solidFill>
                <a:latin typeface="Verdana" charset="0"/>
                <a:ea typeface="Verdana" charset="0"/>
                <a:cs typeface="Verdana" charset="0"/>
              </a:rPr>
              <a:t>SECTION BREAK TITLE</a:t>
            </a:r>
          </a:p>
        </p:txBody>
      </p:sp>
    </p:spTree>
    <p:extLst>
      <p:ext uri="{BB962C8B-B14F-4D97-AF65-F5344CB8AC3E}">
        <p14:creationId xmlns:p14="http://schemas.microsoft.com/office/powerpoint/2010/main" val="3001515236"/>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ption 1">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1432305" y="1547170"/>
            <a:ext cx="3466587" cy="330013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9" name="TextBox 8"/>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extLst>
      <p:ext uri="{BB962C8B-B14F-4D97-AF65-F5344CB8AC3E}">
        <p14:creationId xmlns:p14="http://schemas.microsoft.com/office/powerpoint/2010/main" val="885614446"/>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option 2">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447535" y="1906713"/>
            <a:ext cx="4636695" cy="3323987"/>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kern="1200" dirty="0">
              <a:solidFill>
                <a:schemeClr val="tx1">
                  <a:lumMod val="65000"/>
                  <a:lumOff val="35000"/>
                </a:schemeClr>
              </a:solidFill>
              <a:effectLst/>
              <a:latin typeface="+mn-lt"/>
              <a:ea typeface="+mn-ea"/>
              <a:cs typeface="+mn-cs"/>
            </a:endParaRPr>
          </a:p>
        </p:txBody>
      </p:sp>
      <p:sp>
        <p:nvSpPr>
          <p:cNvPr id="5" name="TextBox 4"/>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extLst>
      <p:ext uri="{BB962C8B-B14F-4D97-AF65-F5344CB8AC3E}">
        <p14:creationId xmlns:p14="http://schemas.microsoft.com/office/powerpoint/2010/main" val="1696157575"/>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option 3">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387334" y="1957133"/>
            <a:ext cx="3466587" cy="330013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5" name="TextBox 4"/>
          <p:cNvSpPr txBox="1"/>
          <p:nvPr userDrawn="1"/>
        </p:nvSpPr>
        <p:spPr>
          <a:xfrm>
            <a:off x="5597789" y="1787730"/>
            <a:ext cx="4636695" cy="1815882"/>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p:txBody>
      </p:sp>
      <p:sp>
        <p:nvSpPr>
          <p:cNvPr id="6" name="TextBox 5"/>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extLst>
      <p:ext uri="{BB962C8B-B14F-4D97-AF65-F5344CB8AC3E}">
        <p14:creationId xmlns:p14="http://schemas.microsoft.com/office/powerpoint/2010/main" val="1175081514"/>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7" name="Rectangle 26"/>
          <p:cNvSpPr/>
          <p:nvPr userDrawn="1"/>
        </p:nvSpPr>
        <p:spPr>
          <a:xfrm>
            <a:off x="0" y="1"/>
            <a:ext cx="12192000" cy="6857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6" name="Picture 5"/>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7836813" y="-1672436"/>
            <a:ext cx="5645896" cy="564589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800" y="2822547"/>
            <a:ext cx="2438400" cy="705810"/>
          </a:xfrm>
          <a:prstGeom prst="rect">
            <a:avLst/>
          </a:prstGeom>
        </p:spPr>
      </p:pic>
    </p:spTree>
    <p:extLst>
      <p:ext uri="{BB962C8B-B14F-4D97-AF65-F5344CB8AC3E}">
        <p14:creationId xmlns:p14="http://schemas.microsoft.com/office/powerpoint/2010/main" val="3641077887"/>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pic>
        <p:nvPicPr>
          <p:cNvPr id="6" name="Picture 2" descr="http://www2.wlv.ac.uk/webteam/files/wlv_logo_colour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77323" y="43332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8809" y="354452"/>
            <a:ext cx="2138886" cy="619114"/>
          </a:xfrm>
          <a:prstGeom prst="rect">
            <a:avLst/>
          </a:prstGeom>
        </p:spPr>
      </p:pic>
      <p:cxnSp>
        <p:nvCxnSpPr>
          <p:cNvPr id="11" name="Straight Connector 10"/>
          <p:cNvCxnSpPr/>
          <p:nvPr userDrawn="1"/>
        </p:nvCxnSpPr>
        <p:spPr>
          <a:xfrm>
            <a:off x="407988" y="6346097"/>
            <a:ext cx="7096682"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67021" y="6138356"/>
            <a:ext cx="2061369" cy="415482"/>
          </a:xfrm>
          <a:prstGeom prst="rect">
            <a:avLst/>
          </a:prstGeom>
        </p:spPr>
      </p:pic>
      <p:sp>
        <p:nvSpPr>
          <p:cNvPr id="6" name="TextBox 5"/>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Knowledge Curriculum |  Year 9 Session 6 – What Are The Costs?</a:t>
            </a:r>
          </a:p>
        </p:txBody>
      </p:sp>
      <p:pic>
        <p:nvPicPr>
          <p:cNvPr id="1026" name="Picture 2" descr="Uni Connect - SUN"/>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44375" y="6063083"/>
            <a:ext cx="1526796" cy="56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035878"/>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208" y="309563"/>
            <a:ext cx="1816229" cy="525719"/>
          </a:xfrm>
          <a:prstGeom prst="rect">
            <a:avLst/>
          </a:prstGeom>
        </p:spPr>
      </p:pic>
      <p:pic>
        <p:nvPicPr>
          <p:cNvPr id="3074"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6575" y="6155706"/>
            <a:ext cx="2987675" cy="626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6035191"/>
            <a:ext cx="1816229" cy="525719"/>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3.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95729"/>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675" r:id="rId3"/>
    <p:sldLayoutId id="2147483661" r:id="rId4"/>
    <p:sldLayoutId id="2147483664" r:id="rId5"/>
    <p:sldLayoutId id="2147483753" r:id="rId6"/>
    <p:sldLayoutId id="2147483671" r:id="rId7"/>
    <p:sldLayoutId id="2147483679" r:id="rId8"/>
    <p:sldLayoutId id="2147483682" r:id="rId9"/>
    <p:sldLayoutId id="2147483684" r:id="rId10"/>
    <p:sldLayoutId id="2147483676" r:id="rId11"/>
    <p:sldLayoutId id="2147483665" r:id="rId12"/>
    <p:sldLayoutId id="2147483680" r:id="rId13"/>
    <p:sldLayoutId id="2147483681" r:id="rId14"/>
    <p:sldLayoutId id="2147483662" r:id="rId15"/>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 y="3902082"/>
            <a:ext cx="4533900" cy="2949575"/>
            <a:chOff x="0" y="2458"/>
            <a:chExt cx="2142" cy="1858"/>
          </a:xfrm>
        </p:grpSpPr>
        <p:sp>
          <p:nvSpPr>
            <p:cNvPr id="409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p>
          </p:txBody>
        </p:sp>
        <p:sp>
          <p:nvSpPr>
            <p:cNvPr id="410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GB" sz="1800"/>
            </a:p>
          </p:txBody>
        </p:sp>
        <p:sp>
          <p:nvSpPr>
            <p:cNvPr id="410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p>
          </p:txBody>
        </p:sp>
        <p:sp>
          <p:nvSpPr>
            <p:cNvPr id="410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GB" sz="1800"/>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GB" sz="1800"/>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GB" sz="1800"/>
            </a:p>
          </p:txBody>
        </p:sp>
      </p:grpSp>
      <p:sp>
        <p:nvSpPr>
          <p:cNvPr id="4106" name="Rectangle 10"/>
          <p:cNvSpPr>
            <a:spLocks noGrp="1" noChangeArrowheads="1"/>
          </p:cNvSpPr>
          <p:nvPr>
            <p:ph type="title"/>
          </p:nvPr>
        </p:nvSpPr>
        <p:spPr bwMode="auto">
          <a:xfrm>
            <a:off x="609600" y="277820"/>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4107" name="Rectangle 11"/>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8"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10199"/>
                  </a:outerShdw>
                </a:effectLst>
              </a:defRPr>
            </a:lvl1pPr>
          </a:lstStyle>
          <a:p>
            <a:pPr>
              <a:defRPr/>
            </a:pPr>
            <a:endParaRPr lang="en-GB"/>
          </a:p>
        </p:txBody>
      </p:sp>
      <p:sp>
        <p:nvSpPr>
          <p:cNvPr id="4109"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10199"/>
                  </a:outerShdw>
                </a:effectLst>
              </a:defRPr>
            </a:lvl1pPr>
          </a:lstStyle>
          <a:p>
            <a:pPr>
              <a:defRPr/>
            </a:pPr>
            <a:endParaRPr lang="en-GB"/>
          </a:p>
        </p:txBody>
      </p:sp>
      <p:sp>
        <p:nvSpPr>
          <p:cNvPr id="4110"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effectLst>
                  <a:outerShdw blurRad="38100" dist="38100" dir="2700000" algn="tl">
                    <a:srgbClr val="010199"/>
                  </a:outerShdw>
                </a:effectLst>
              </a:defRPr>
            </a:lvl1pPr>
          </a:lstStyle>
          <a:p>
            <a:pPr>
              <a:defRPr/>
            </a:pPr>
            <a:fld id="{C958E95C-1018-4342-85A0-D3C169090106}" type="slidenum">
              <a:rPr lang="en-GB"/>
              <a:pPr>
                <a:defRPr/>
              </a:pPr>
              <a:t>‹#›</a:t>
            </a:fld>
            <a:endParaRPr lang="en-GB"/>
          </a:p>
        </p:txBody>
      </p:sp>
    </p:spTree>
    <p:extLst>
      <p:ext uri="{BB962C8B-B14F-4D97-AF65-F5344CB8AC3E}">
        <p14:creationId xmlns:p14="http://schemas.microsoft.com/office/powerpoint/2010/main" val="4168301258"/>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49293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7.jpe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8.jpe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5" Type="http://schemas.openxmlformats.org/officeDocument/2006/relationships/slide" Target="slide20.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0.jpeg"/><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jslevT6tXdAhUINhoKHeaiBN8QjRx6BAgBEAU&amp;url=https://www.goodtoknow.co.uk/food/food-latest/eat-well-for-less-94571&amp;psig=AOvVaw1mkhgngwDkIWe0K7NzmBQi&amp;ust=1537953834768358"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hyperlink" Target="https://www.google.com/url?sa=i&amp;rct=j&amp;q=&amp;esrc=s&amp;source=images&amp;cd=&amp;cad=rja&amp;uact=8&amp;ved=2ahUKEwiozIn56O7dAhUJgHMKHfyYBdgQjRx6BAgBEAU&amp;url=https://www.bbc.co.uk/programmes/b0bhnqq4&amp;psig=AOvVaw17C4y89rJv0g5DBkYRFLrE&amp;ust=1538812318132888" TargetMode="Externa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lgM-u6u7dAhUEYxoKHQ49Dr0QjRx6BAgBEAU&amp;url=https://www.planetorganic.com/yv-semi-skim-milk-2-litre-2-litre/652/&amp;psig=AOvVaw2mr8-HvDkvQZhN_vJ1-2ul&amp;ust=1538812737192373" TargetMode="External"/><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hyperlink" Target="https://www.google.com/url?sa=i&amp;rct=j&amp;q=&amp;esrc=s&amp;source=images&amp;cd=&amp;cad=rja&amp;uact=8&amp;ved=2ahUKEwj5qcb69e7dAhWHalAKHRzCBvUQjRx6BAgBEAU&amp;url=https://groceries.asda.com/product/long-grain-basmati-rice/asda-long-grain-white-rice/19397&amp;psig=AOvVaw1Zf1eY_ov-Wc0gxWK9o4CC&amp;ust=1538815863145321"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6.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2ahUKEwicq4HWxaveAhVKJcAKHZ3GALgQjRx6BAgBEAU&amp;url=http://www.galaxychocolate.co.uk/&amp;psig=AOvVaw1ZvdE72GsWwrRRIjzaGzFY&amp;ust=1540898847292554" TargetMode="External"/><Relationship Id="rId2" Type="http://schemas.openxmlformats.org/officeDocument/2006/relationships/image" Target="../media/image63.jpg"/><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hyperlink" Target="https://www.google.com/url?sa=i&amp;rct=j&amp;q=&amp;esrc=s&amp;source=images&amp;cd=&amp;cad=rja&amp;uact=8&amp;ved=2ahUKEwjlgM-u6u7dAhUEYxoKHQ49Dr0QjRx6BAgBEAU&amp;url=https://www.planetorganic.com/yv-semi-skim-milk-2-litre-2-litre/652/&amp;psig=AOvVaw2mr8-HvDkvQZhN_vJ1-2ul&amp;ust=1538812737192373"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hyperlink" Target="https://www.google.com/url?sa=i&amp;rct=j&amp;q=&amp;esrc=s&amp;source=images&amp;cd=&amp;cad=rja&amp;uact=8&amp;ved=2ahUKEwj5qcb69e7dAhWHalAKHRzCBvUQjRx6BAgBEAU&amp;url=https://groceries.asda.com/product/long-grain-basmati-rice/asda-long-grain-white-rice/19397&amp;psig=AOvVaw1Zf1eY_ov-Wc0gxWK9o4CC&amp;ust=1538815863145321"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2ahUKEwicq4HWxaveAhVKJcAKHZ3GALgQjRx6BAgBEAU&amp;url=http://www.galaxychocolate.co.uk/&amp;psig=AOvVaw1ZvdE72GsWwrRRIjzaGzFY&amp;ust=1540898847292554" TargetMode="External"/><Relationship Id="rId2" Type="http://schemas.openxmlformats.org/officeDocument/2006/relationships/image" Target="../media/image63.jpg"/><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69.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jHpoup69XdAhUByRoKHQUmCSIQjRx6BAgBEAU&amp;url=https://www.express.co.uk/news/uk/830593/new-10-pound-note-ten-valuable-worth-most-rare-Jane-Austen&amp;psig=AOvVaw0z0Ns11NsozijNfEjnvOMM&amp;ust=1537953988676123"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314" y="5347886"/>
            <a:ext cx="2203691" cy="637872"/>
          </a:xfrm>
          <a:prstGeom prst="rect">
            <a:avLst/>
          </a:prstGeom>
        </p:spPr>
      </p:pic>
      <p:cxnSp>
        <p:nvCxnSpPr>
          <p:cNvPr id="6" name="Straight Connector 5"/>
          <p:cNvCxnSpPr/>
          <p:nvPr/>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7" name="Picture 2" descr="http://www2.wlv.ac.uk/webteam/files/wlv_logo_colour_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9678" y="4624321"/>
            <a:ext cx="2654290" cy="5349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30229" y="5098934"/>
            <a:ext cx="8073542" cy="685106"/>
          </a:xfrm>
          <a:prstGeom prst="rect">
            <a:avLst/>
          </a:prstGeom>
          <a:solidFill>
            <a:srgbClr val="1D7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SESSION 6: WHAT ARE THE COSTS?</a:t>
            </a:r>
          </a:p>
        </p:txBody>
      </p:sp>
    </p:spTree>
    <p:extLst>
      <p:ext uri="{BB962C8B-B14F-4D97-AF65-F5344CB8AC3E}">
        <p14:creationId xmlns:p14="http://schemas.microsoft.com/office/powerpoint/2010/main" val="2046526794"/>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10243"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44" name="AutoShape 4"/>
          <p:cNvSpPr>
            <a:spLocks noChangeArrowheads="1"/>
          </p:cNvSpPr>
          <p:nvPr/>
        </p:nvSpPr>
        <p:spPr bwMode="auto">
          <a:xfrm>
            <a:off x="1914237"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400" b="1" kern="0" dirty="0">
                <a:solidFill>
                  <a:srgbClr val="FFFFFF"/>
                </a:solidFill>
                <a:latin typeface="Roboto" panose="02000000000000000000" pitchFamily="2" charset="0"/>
                <a:ea typeface="Roboto" panose="02000000000000000000" pitchFamily="2" charset="0"/>
                <a:cs typeface="Roboto" panose="02000000000000000000" pitchFamily="2" charset="0"/>
              </a:rPr>
              <a:t>How much money do you have to pay upfront to</a:t>
            </a:r>
          </a:p>
          <a:p>
            <a:pPr lvl="0" algn="ctr" fontAlgn="base">
              <a:spcBef>
                <a:spcPct val="0"/>
              </a:spcBef>
              <a:spcAft>
                <a:spcPct val="0"/>
              </a:spcAft>
              <a:defRPr/>
            </a:pPr>
            <a:r>
              <a:rPr lang="en-GB" sz="2400" b="1" kern="0" dirty="0">
                <a:solidFill>
                  <a:srgbClr val="FFFFFF"/>
                </a:solidFill>
                <a:latin typeface="Roboto" panose="02000000000000000000" pitchFamily="2" charset="0"/>
                <a:ea typeface="Roboto" panose="02000000000000000000" pitchFamily="2" charset="0"/>
                <a:cs typeface="Roboto" panose="02000000000000000000" pitchFamily="2" charset="0"/>
              </a:rPr>
              <a:t> go to University?</a:t>
            </a:r>
            <a:endParaRPr kumimoji="0" lang="en-GB" sz="240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45"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46"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47"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48"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49"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50"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51"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52"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53"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54"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55"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56"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 £0</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10257" name="AutoShape 17">
            <a:hlinkClick r:id="" action="ppaction://noaction"/>
          </p:cNvPr>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£25</a:t>
            </a:r>
            <a:endParaRPr kumimoji="0" lang="en-GB"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58" name="AutoShape 18">
            <a:hlinkClick r:id="" action="ppaction://noaction"/>
          </p:cNvPr>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 </a:t>
            </a:r>
            <a:r>
              <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£200 </a:t>
            </a:r>
          </a:p>
        </p:txBody>
      </p:sp>
      <p:sp>
        <p:nvSpPr>
          <p:cNvPr id="10259" name="AutoShape 19">
            <a:hlinkClick r:id="" action="ppaction://noaction"/>
          </p:cNvPr>
          <p:cNvSpPr>
            <a:spLocks noChangeArrowheads="1"/>
          </p:cNvSpPr>
          <p:nvPr/>
        </p:nvSpPr>
        <p:spPr bwMode="auto">
          <a:xfrm>
            <a:off x="6301737" y="6147543"/>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£9,250</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60"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61"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62"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63"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64"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65"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66"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67" name="Text Box 27"/>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10268" name="Text Box 29"/>
          <p:cNvSpPr txBox="1">
            <a:spLocks noChangeArrowheads="1"/>
          </p:cNvSpPr>
          <p:nvPr/>
        </p:nvSpPr>
        <p:spPr bwMode="auto">
          <a:xfrm>
            <a:off x="8832854" y="3309938"/>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10269" name="Text Box 30"/>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10270" name="Text Box 31"/>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10271" name="Text Box 32"/>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10272" name="Text Box 33"/>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10273" name="Text Box 34"/>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10274" name="Text Box 35"/>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10275" name="Text Box 36"/>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10276" name="Text Box 37"/>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10277" name="Rectangle 38"/>
          <p:cNvSpPr>
            <a:spLocks noChangeArrowheads="1"/>
          </p:cNvSpPr>
          <p:nvPr/>
        </p:nvSpPr>
        <p:spPr bwMode="auto">
          <a:xfrm>
            <a:off x="8832852" y="3573464"/>
            <a:ext cx="1655763" cy="287337"/>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278" name="Text Box 39"/>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10279" name="Text Box 40"/>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10280" name="Text Box 41"/>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10281" name="Text Box 42"/>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10282" name="Text Box 43"/>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pic>
        <p:nvPicPr>
          <p:cNvPr id="13356" name="Picture 4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10495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133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35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11267"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68"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kern="0" dirty="0">
                <a:solidFill>
                  <a:srgbClr val="FFFFFF"/>
                </a:solidFill>
                <a:latin typeface="Roboto" panose="02000000000000000000" pitchFamily="2" charset="0"/>
                <a:ea typeface="Roboto" panose="02000000000000000000" pitchFamily="2" charset="0"/>
                <a:cs typeface="Roboto" panose="02000000000000000000" pitchFamily="2" charset="0"/>
              </a:rPr>
              <a:t>How much money do you have to pay upfront to</a:t>
            </a:r>
          </a:p>
          <a:p>
            <a:pPr lvl="0" algn="ctr" fontAlgn="base">
              <a:spcBef>
                <a:spcPct val="0"/>
              </a:spcBef>
              <a:spcAft>
                <a:spcPct val="0"/>
              </a:spcAft>
              <a:defRPr/>
            </a:pPr>
            <a:r>
              <a:rPr lang="en-GB" sz="2000" b="1" kern="0" dirty="0">
                <a:solidFill>
                  <a:srgbClr val="FFFFFF"/>
                </a:solidFill>
                <a:latin typeface="Roboto" panose="02000000000000000000" pitchFamily="2" charset="0"/>
                <a:ea typeface="Roboto" panose="02000000000000000000" pitchFamily="2" charset="0"/>
                <a:cs typeface="Roboto" panose="02000000000000000000" pitchFamily="2" charset="0"/>
              </a:rPr>
              <a:t> go to University?</a:t>
            </a:r>
          </a:p>
        </p:txBody>
      </p:sp>
      <p:sp>
        <p:nvSpPr>
          <p:cNvPr id="11269"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70"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71"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72"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73"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74"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75"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76"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77"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78"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79"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80" name="AutoShape 16"/>
          <p:cNvSpPr>
            <a:spLocks noChangeArrowheads="1"/>
          </p:cNvSpPr>
          <p:nvPr/>
        </p:nvSpPr>
        <p:spPr bwMode="auto">
          <a:xfrm>
            <a:off x="1919289" y="5445132"/>
            <a:ext cx="4105275" cy="576263"/>
          </a:xfrm>
          <a:prstGeom prst="hexagon">
            <a:avLst>
              <a:gd name="adj" fmla="val 67546"/>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Correct Answer – £0</a:t>
            </a:r>
          </a:p>
        </p:txBody>
      </p:sp>
      <p:sp>
        <p:nvSpPr>
          <p:cNvPr id="11281"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11282"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11283" name="AutoShape 19"/>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11284"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85"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86"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87"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88"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89"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90"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91" name="Text Box 27"/>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11292" name="Text Box 29"/>
          <p:cNvSpPr txBox="1">
            <a:spLocks noChangeArrowheads="1"/>
          </p:cNvSpPr>
          <p:nvPr/>
        </p:nvSpPr>
        <p:spPr bwMode="auto">
          <a:xfrm>
            <a:off x="8832854" y="3309938"/>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11293" name="Text Box 30"/>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11294" name="Text Box 31"/>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11295" name="Text Box 32"/>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11296" name="Text Box 33"/>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11297" name="Text Box 34"/>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11298" name="Text Box 35"/>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11299" name="Text Box 36"/>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11300" name="Text Box 37"/>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11301" name="Rectangle 38"/>
          <p:cNvSpPr>
            <a:spLocks noChangeArrowheads="1"/>
          </p:cNvSpPr>
          <p:nvPr/>
        </p:nvSpPr>
        <p:spPr bwMode="auto">
          <a:xfrm>
            <a:off x="8832852" y="3573464"/>
            <a:ext cx="1655763" cy="287337"/>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302" name="Text Box 39"/>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11303" name="Text Box 40"/>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11304" name="Text Box 41"/>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11305" name="Text Box 42"/>
          <p:cNvSpPr txBox="1">
            <a:spLocks noChangeArrowheads="1"/>
          </p:cNvSpPr>
          <p:nvPr/>
        </p:nvSpPr>
        <p:spPr bwMode="auto">
          <a:xfrm>
            <a:off x="8834442"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11306" name="Text Box 43"/>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pic>
        <p:nvPicPr>
          <p:cNvPr id="14380" name="Picture 4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
        <p:nvSpPr>
          <p:cNvPr id="2" name="TextBox 1"/>
          <p:cNvSpPr txBox="1"/>
          <p:nvPr/>
        </p:nvSpPr>
        <p:spPr>
          <a:xfrm>
            <a:off x="3791746" y="1201301"/>
            <a:ext cx="4176464" cy="193899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You do not need to pay anything to the University in advance of going.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GB" sz="2000" b="1" dirty="0">
              <a:latin typeface="Roboto" panose="02000000000000000000" pitchFamily="2" charset="0"/>
              <a:ea typeface="Roboto" panose="02000000000000000000" pitchFamily="2" charset="0"/>
              <a:cs typeface="Roboto" panose="02000000000000000000" pitchFamily="2"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Your Student Loan will be paid directly to the</a:t>
            </a:r>
            <a:r>
              <a:rPr kumimoji="0" lang="en-GB" sz="2000" b="1" i="0" u="none" strike="noStrike" kern="1200" cap="none"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University.</a:t>
            </a:r>
            <a:endParaRPr kumimoji="0" lang="en-GB" sz="20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8639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14380"/>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14339"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0"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altLang="zh-CN" sz="2000" b="1" dirty="0">
                <a:solidFill>
                  <a:srgbClr val="FFFFFF"/>
                </a:solidFill>
                <a:latin typeface="Roboto" panose="02000000000000000000" pitchFamily="2" charset="0"/>
                <a:ea typeface="Roboto" panose="02000000000000000000" pitchFamily="2" charset="0"/>
                <a:cs typeface="Roboto" panose="02000000000000000000" pitchFamily="2" charset="0"/>
              </a:rPr>
              <a:t>What did Joe Wicks study at University?</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1"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2"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3"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4"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5"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6"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7"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8"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9"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0"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1"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2"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English</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3"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Business</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4"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Food Technology</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5" name="AutoShape 19"/>
          <p:cNvSpPr>
            <a:spLocks noChangeArrowheads="1"/>
          </p:cNvSpPr>
          <p:nvPr/>
        </p:nvSpPr>
        <p:spPr bwMode="auto">
          <a:xfrm>
            <a:off x="6311901" y="6167438"/>
            <a:ext cx="4032250" cy="576262"/>
          </a:xfrm>
          <a:prstGeom prst="hexagon">
            <a:avLst>
              <a:gd name="adj" fmla="val 66344"/>
              <a:gd name="vf" fmla="val 115470"/>
            </a:avLst>
          </a:prstGeom>
          <a:no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Sports Science</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6"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7"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8"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9"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60"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61"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62"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63"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14364"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14365"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14366" name="Text Box 31"/>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14367" name="Text Box 32"/>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14368" name="Text Box 33"/>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14369" name="Text Box 34"/>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14370" name="Text Box 35"/>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14371" name="Text Box 36"/>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14372" name="Text Box 37"/>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14373" name="Text Box 38"/>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14374" name="Text Box 39"/>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14375" name="Text Box 40"/>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14376" name="Text Box 41"/>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14377" name="Rectangle 43"/>
          <p:cNvSpPr>
            <a:spLocks noChangeArrowheads="1"/>
          </p:cNvSpPr>
          <p:nvPr/>
        </p:nvSpPr>
        <p:spPr bwMode="auto">
          <a:xfrm>
            <a:off x="8832852" y="3355980"/>
            <a:ext cx="1655763" cy="214313"/>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78" name="Text Box 44"/>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pic>
        <p:nvPicPr>
          <p:cNvPr id="11309"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Tree>
    <p:extLst>
      <p:ext uri="{BB962C8B-B14F-4D97-AF65-F5344CB8AC3E}">
        <p14:creationId xmlns:p14="http://schemas.microsoft.com/office/powerpoint/2010/main" val="149447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 fill="hold"/>
                                        <p:tgtEl>
                                          <p:spTgt spid="1130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30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14339"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0"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algn="ctr" fontAlgn="base">
              <a:spcBef>
                <a:spcPct val="0"/>
              </a:spcBef>
              <a:spcAft>
                <a:spcPct val="0"/>
              </a:spcAft>
              <a:defRPr/>
            </a:pPr>
            <a:r>
              <a:rPr lang="en-GB" altLang="zh-CN" sz="2000" b="1" dirty="0">
                <a:solidFill>
                  <a:srgbClr val="FFFFFF"/>
                </a:solidFill>
                <a:latin typeface="Roboto" panose="02000000000000000000" pitchFamily="2" charset="0"/>
                <a:ea typeface="Roboto" panose="02000000000000000000" pitchFamily="2" charset="0"/>
                <a:cs typeface="Roboto" panose="02000000000000000000" pitchFamily="2" charset="0"/>
              </a:rPr>
              <a:t>What did Joe Wicks study at University?</a:t>
            </a:r>
            <a:r>
              <a:rPr kumimoji="0" lang="en-GB" altLang="zh-CN"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1"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2"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3"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4"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5"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6"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7"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8"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49"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0"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1"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2"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14353"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14354"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14355" name="AutoShape 19"/>
          <p:cNvSpPr>
            <a:spLocks noChangeArrowheads="1"/>
          </p:cNvSpPr>
          <p:nvPr/>
        </p:nvSpPr>
        <p:spPr bwMode="auto">
          <a:xfrm>
            <a:off x="6311901" y="6167438"/>
            <a:ext cx="4032250" cy="576262"/>
          </a:xfrm>
          <a:prstGeom prst="hexagon">
            <a:avLst>
              <a:gd name="adj" fmla="val 66344"/>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9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Correct Answer – </a:t>
            </a:r>
            <a:r>
              <a:rPr lang="en-GB" sz="1900" dirty="0">
                <a:solidFill>
                  <a:srgbClr val="FFFFFF"/>
                </a:solidFill>
                <a:latin typeface="Roboto" panose="02000000000000000000" pitchFamily="2" charset="0"/>
                <a:ea typeface="Roboto" panose="02000000000000000000" pitchFamily="2" charset="0"/>
                <a:cs typeface="Roboto" panose="02000000000000000000" pitchFamily="2" charset="0"/>
              </a:rPr>
              <a:t>Sports Science</a:t>
            </a:r>
            <a:endParaRPr kumimoji="0" lang="en-GB" sz="19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6"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7"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8"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59"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60"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61"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62"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63"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14364"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14365"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14366" name="Text Box 31"/>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14367" name="Text Box 32"/>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14368" name="Text Box 33"/>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14369" name="Text Box 34"/>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14370" name="Text Box 35"/>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14371" name="Text Box 36"/>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14372" name="Text Box 37"/>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14373" name="Text Box 38"/>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14374" name="Text Box 39"/>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14375" name="Text Box 40"/>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14376" name="Text Box 41"/>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14377" name="Rectangle 43"/>
          <p:cNvSpPr>
            <a:spLocks noChangeArrowheads="1"/>
          </p:cNvSpPr>
          <p:nvPr/>
        </p:nvSpPr>
        <p:spPr bwMode="auto">
          <a:xfrm>
            <a:off x="8832852" y="3355980"/>
            <a:ext cx="1655763" cy="214313"/>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78" name="Text Box 44"/>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pic>
        <p:nvPicPr>
          <p:cNvPr id="11309"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pic>
        <p:nvPicPr>
          <p:cNvPr id="4098" name="Picture 2" descr="Is Joe Wicks PE on today and where to watch his HIIT workout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9454" y="914608"/>
            <a:ext cx="3911448" cy="2853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9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 fill="hold"/>
                                        <p:tgtEl>
                                          <p:spTgt spid="1130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30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16387"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88"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altLang="zh-CN" sz="2000" b="1" dirty="0">
                <a:solidFill>
                  <a:srgbClr val="FFFFFF"/>
                </a:solidFill>
                <a:latin typeface="Roboto" panose="02000000000000000000" pitchFamily="2" charset="0"/>
                <a:ea typeface="Roboto" panose="02000000000000000000" pitchFamily="2" charset="0"/>
                <a:cs typeface="Roboto" panose="02000000000000000000" pitchFamily="2" charset="0"/>
              </a:rPr>
              <a:t>How much is a year’s tuition fee for University? </a:t>
            </a:r>
            <a:endParaRPr kumimoji="0" lang="en-GB"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89"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90"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91"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92"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93"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94"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95"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96"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97"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98"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99"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400"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noProof="0" dirty="0">
                <a:solidFill>
                  <a:srgbClr val="FFFFFF"/>
                </a:solidFill>
                <a:latin typeface="Roboto" panose="02000000000000000000" pitchFamily="2" charset="0"/>
                <a:ea typeface="Roboto" panose="02000000000000000000" pitchFamily="2" charset="0"/>
                <a:cs typeface="Roboto" panose="02000000000000000000" pitchFamily="2" charset="0"/>
              </a:rPr>
              <a:t>£9,250</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16401" name="AutoShape 17">
            <a:hlinkClick r:id="" action="ppaction://noaction"/>
          </p:cNvPr>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£7,500</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16402" name="AutoShape 18">
            <a:hlinkClick r:id="" action="ppaction://noaction"/>
          </p:cNvPr>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£11,000</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16403" name="AutoShape 19">
            <a:hlinkClick r:id="" action="ppaction://noaction"/>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£9,000</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404"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405"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406"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407"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408"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409"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410"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411"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16412"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16413"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16414" name="Text Box 31"/>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16415" name="Text Box 32"/>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16416" name="Text Box 33"/>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16417" name="Text Box 34"/>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16418" name="Text Box 35"/>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16419" name="Text Box 36"/>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16420" name="Text Box 37"/>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16421" name="Text Box 38"/>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16422" name="Text Box 39"/>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16423" name="Text Box 40"/>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16424" name="Text Box 42"/>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16425" name="Rectangle 43"/>
          <p:cNvSpPr>
            <a:spLocks noChangeArrowheads="1"/>
          </p:cNvSpPr>
          <p:nvPr/>
        </p:nvSpPr>
        <p:spPr bwMode="auto">
          <a:xfrm>
            <a:off x="8832852" y="3068645"/>
            <a:ext cx="1655763" cy="288925"/>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426" name="Text Box 44"/>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pic>
        <p:nvPicPr>
          <p:cNvPr id="19501"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71954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5" fill="hold"/>
                                        <p:tgtEl>
                                          <p:spTgt spid="195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950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17411"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12"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algn="ctr" fontAlgn="base">
              <a:spcBef>
                <a:spcPct val="0"/>
              </a:spcBef>
              <a:spcAft>
                <a:spcPct val="0"/>
              </a:spcAft>
              <a:defRPr/>
            </a:pPr>
            <a:r>
              <a:rPr lang="en-GB" altLang="zh-CN" sz="2000" b="1" dirty="0">
                <a:solidFill>
                  <a:srgbClr val="FFFFFF"/>
                </a:solidFill>
                <a:latin typeface="Roboto" panose="02000000000000000000" pitchFamily="2" charset="0"/>
                <a:ea typeface="Roboto" panose="02000000000000000000" pitchFamily="2" charset="0"/>
                <a:cs typeface="Roboto" panose="02000000000000000000" pitchFamily="2" charset="0"/>
              </a:rPr>
              <a:t>How much is a year’s tuition fee for University? </a:t>
            </a:r>
            <a:endParaRPr lang="en-GB" sz="2000" b="1"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17413"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14"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15"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16"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17"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18"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19"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20"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21"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22"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23"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24" name="AutoShape 16"/>
          <p:cNvSpPr>
            <a:spLocks noChangeArrowheads="1"/>
          </p:cNvSpPr>
          <p:nvPr/>
        </p:nvSpPr>
        <p:spPr bwMode="auto">
          <a:xfrm>
            <a:off x="1919289" y="5445132"/>
            <a:ext cx="4105275" cy="576263"/>
          </a:xfrm>
          <a:prstGeom prst="hexagon">
            <a:avLst>
              <a:gd name="adj" fmla="val 67546"/>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Correct Answer –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£9,250</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17425"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17426"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17427" name="AutoShape 19"/>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17428"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29"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30"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31"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32"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33"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34"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35"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17436"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17437"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17438" name="Text Box 31"/>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17439" name="Text Box 32"/>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17440" name="Text Box 33"/>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17441" name="Text Box 34"/>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17442" name="Text Box 35"/>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17443" name="Text Box 36"/>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17444" name="Text Box 37"/>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17445" name="Text Box 38"/>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17446" name="Text Box 39"/>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17447" name="Text Box 40"/>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17448" name="Text Box 42"/>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17449" name="Rectangle 43"/>
          <p:cNvSpPr>
            <a:spLocks noChangeArrowheads="1"/>
          </p:cNvSpPr>
          <p:nvPr/>
        </p:nvSpPr>
        <p:spPr bwMode="auto">
          <a:xfrm>
            <a:off x="8832852" y="3068645"/>
            <a:ext cx="1655763" cy="288925"/>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50" name="Text Box 44"/>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pic>
        <p:nvPicPr>
          <p:cNvPr id="20525"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
        <p:nvSpPr>
          <p:cNvPr id="2" name="TextBox 1"/>
          <p:cNvSpPr txBox="1"/>
          <p:nvPr/>
        </p:nvSpPr>
        <p:spPr>
          <a:xfrm>
            <a:off x="3971925" y="1846263"/>
            <a:ext cx="4356100" cy="1908215"/>
          </a:xfrm>
          <a:prstGeom prst="rect">
            <a:avLst/>
          </a:prstGeom>
          <a:noFill/>
        </p:spPr>
        <p:txBody>
          <a:bodyPr wrap="square" rtlCol="0">
            <a:spAutoFit/>
          </a:bodyPr>
          <a:lstStyle/>
          <a:p>
            <a:pPr lvl="0" fontAlgn="base">
              <a:spcBef>
                <a:spcPct val="0"/>
              </a:spcBef>
              <a:spcAft>
                <a:spcPct val="0"/>
              </a:spcAft>
              <a:defRPr/>
            </a:pPr>
            <a:r>
              <a:rPr lang="en-GB" sz="2000" b="1" dirty="0">
                <a:latin typeface="Roboto" panose="02000000000000000000" pitchFamily="2" charset="0"/>
                <a:ea typeface="Roboto" panose="02000000000000000000" pitchFamily="2" charset="0"/>
                <a:cs typeface="Roboto" panose="02000000000000000000" pitchFamily="2" charset="0"/>
              </a:rPr>
              <a:t>If you are from the UK, Universities can charge up to a maximum of £9,250 per year for an undergraduate degree. </a:t>
            </a:r>
            <a:endPar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4535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3" fill="hold"/>
                                        <p:tgtEl>
                                          <p:spTgt spid="205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05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435" name="Text Box 3"/>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18436" name="Text Box 5"/>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18437" name="Text Box 6"/>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18438" name="Text Box 7"/>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18439" name="Text Box 8"/>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18440" name="Text Box 9"/>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18441" name="Text Box 10"/>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18442" name="Rectangle 11"/>
          <p:cNvSpPr>
            <a:spLocks noChangeArrowheads="1"/>
          </p:cNvSpPr>
          <p:nvPr/>
        </p:nvSpPr>
        <p:spPr bwMode="auto">
          <a:xfrm>
            <a:off x="8832852" y="2852745"/>
            <a:ext cx="1655763" cy="217487"/>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443" name="Text Box 12"/>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18444" name="Text Box 13"/>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18445" name="Text Box 14"/>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18446" name="Text Box 15"/>
          <p:cNvSpPr txBox="1">
            <a:spLocks noChangeArrowheads="1"/>
          </p:cNvSpPr>
          <p:nvPr/>
        </p:nvSpPr>
        <p:spPr bwMode="auto">
          <a:xfrm>
            <a:off x="8834442"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18447" name="Text Box 16"/>
          <p:cNvSpPr txBox="1">
            <a:spLocks noChangeArrowheads="1"/>
          </p:cNvSpPr>
          <p:nvPr/>
        </p:nvSpPr>
        <p:spPr bwMode="auto">
          <a:xfrm>
            <a:off x="1775520" y="1601778"/>
            <a:ext cx="6696744" cy="341632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0" b="1"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Congratulations! You made it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6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£1000</a:t>
            </a:r>
          </a:p>
        </p:txBody>
      </p:sp>
      <p:sp>
        <p:nvSpPr>
          <p:cNvPr id="18448" name="Text Box 17"/>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18449" name="Text Box 18"/>
          <p:cNvSpPr txBox="1">
            <a:spLocks noChangeArrowheads="1"/>
          </p:cNvSpPr>
          <p:nvPr/>
        </p:nvSpPr>
        <p:spPr bwMode="auto">
          <a:xfrm>
            <a:off x="8832854" y="3309938"/>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18450" name="Text Box 19"/>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18451" name="Text Box 20"/>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pic>
        <p:nvPicPr>
          <p:cNvPr id="21525" name="Picture 21">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0210800" y="6318190"/>
            <a:ext cx="304800" cy="304800"/>
          </a:xfrm>
          <a:prstGeom prst="rect">
            <a:avLst/>
          </a:prstGeom>
          <a:noFill/>
          <a:ln w="9525">
            <a:noFill/>
            <a:miter lim="800000"/>
            <a:headEnd/>
            <a:tailEnd/>
          </a:ln>
        </p:spPr>
      </p:pic>
    </p:spTree>
    <p:extLst>
      <p:ext uri="{BB962C8B-B14F-4D97-AF65-F5344CB8AC3E}">
        <p14:creationId xmlns:p14="http://schemas.microsoft.com/office/powerpoint/2010/main" val="217316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5" fill="hold"/>
                                        <p:tgtEl>
                                          <p:spTgt spid="215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152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19459"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60"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altLang="zh-CN" sz="2000" b="1" dirty="0">
                <a:solidFill>
                  <a:srgbClr val="FFFFFF"/>
                </a:solidFill>
                <a:latin typeface="Roboto" panose="02000000000000000000" pitchFamily="2" charset="0"/>
                <a:ea typeface="Roboto" panose="02000000000000000000" pitchFamily="2" charset="0"/>
                <a:cs typeface="Roboto" panose="02000000000000000000" pitchFamily="2" charset="0"/>
              </a:rPr>
              <a:t>Which University twitter hashtag is ‘#</a:t>
            </a:r>
            <a:r>
              <a:rPr lang="en-GB" altLang="zh-CN" sz="2000" b="1" dirty="0" err="1">
                <a:solidFill>
                  <a:srgbClr val="FFFFFF"/>
                </a:solidFill>
                <a:latin typeface="Roboto" panose="02000000000000000000" pitchFamily="2" charset="0"/>
                <a:ea typeface="Roboto" panose="02000000000000000000" pitchFamily="2" charset="0"/>
                <a:cs typeface="Roboto" panose="02000000000000000000" pitchFamily="2" charset="0"/>
              </a:rPr>
              <a:t>JoinThePack</a:t>
            </a:r>
            <a:r>
              <a:rPr lang="en-GB" altLang="zh-CN" sz="2000" b="1" dirty="0">
                <a:solidFill>
                  <a:srgbClr val="FFFFFF"/>
                </a:solidFill>
                <a:latin typeface="Roboto" panose="02000000000000000000" pitchFamily="2" charset="0"/>
                <a:ea typeface="Roboto" panose="02000000000000000000" pitchFamily="2" charset="0"/>
                <a:cs typeface="Roboto" panose="02000000000000000000" pitchFamily="2" charset="0"/>
              </a:rPr>
              <a:t>’? </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61"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62"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63"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64"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65"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66"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67"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68"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69"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70"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71"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72" name="AutoShape 16">
            <a:hlinkClick r:id="" action="ppaction://noaction"/>
          </p:cNvPr>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 </a:t>
            </a:r>
            <a:r>
              <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Glasgow</a:t>
            </a: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73"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Wolverhampton</a:t>
            </a:r>
          </a:p>
        </p:txBody>
      </p:sp>
      <p:sp>
        <p:nvSpPr>
          <p:cNvPr id="19474" name="AutoShape 18">
            <a:hlinkClick r:id="" action="ppaction://noaction"/>
          </p:cNvPr>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Birmingham</a:t>
            </a:r>
            <a:r>
              <a:rPr kumimoji="0" lang="en-GB" sz="2000" b="0" i="0" u="none" strike="noStrike" kern="1200" cap="none" spc="0" normalizeH="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City</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19475" name="AutoShape 19">
            <a:hlinkClick r:id="" action="ppaction://noaction"/>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Cardiff</a:t>
            </a:r>
          </a:p>
        </p:txBody>
      </p:sp>
      <p:sp>
        <p:nvSpPr>
          <p:cNvPr id="19476"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77"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78"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79"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80"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81"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82"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83"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19484"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19485"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19486" name="Text Box 31"/>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19487" name="Text Box 32"/>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19488" name="Text Box 33"/>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19489" name="Text Box 34"/>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19490" name="Text Box 35"/>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19491" name="Text Box 36"/>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19492" name="Text Box 37"/>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19493" name="Text Box 38"/>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19494" name="Text Box 39"/>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19495" name="Text Box 40"/>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19496" name="Text Box 42"/>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19497" name="Rectangle 43"/>
          <p:cNvSpPr>
            <a:spLocks noChangeArrowheads="1"/>
          </p:cNvSpPr>
          <p:nvPr/>
        </p:nvSpPr>
        <p:spPr bwMode="auto">
          <a:xfrm>
            <a:off x="8832852" y="2852745"/>
            <a:ext cx="1655763" cy="217487"/>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98" name="Text Box 44"/>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pic>
        <p:nvPicPr>
          <p:cNvPr id="22573"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369107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225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257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mn-ea"/>
                <a:cs typeface="+mn-cs"/>
              </a:rPr>
              <a:t>50 : 50</a:t>
            </a:r>
          </a:p>
        </p:txBody>
      </p:sp>
      <p:sp>
        <p:nvSpPr>
          <p:cNvPr id="20483"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484"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algn="ctr" fontAlgn="base">
              <a:spcBef>
                <a:spcPct val="0"/>
              </a:spcBef>
              <a:spcAft>
                <a:spcPct val="0"/>
              </a:spcAft>
              <a:defRPr/>
            </a:pPr>
            <a:r>
              <a:rPr lang="en-GB" altLang="zh-CN" sz="2000" b="1" dirty="0">
                <a:solidFill>
                  <a:srgbClr val="FFFFFF"/>
                </a:solidFill>
                <a:latin typeface="Roboto" panose="02000000000000000000" pitchFamily="2" charset="0"/>
                <a:ea typeface="Roboto" panose="02000000000000000000" pitchFamily="2" charset="0"/>
                <a:cs typeface="Roboto" panose="02000000000000000000" pitchFamily="2" charset="0"/>
              </a:rPr>
              <a:t>Which University twitter hashtag is ‘#</a:t>
            </a:r>
            <a:r>
              <a:rPr lang="en-GB" altLang="zh-CN" sz="2000" b="1" dirty="0" err="1">
                <a:solidFill>
                  <a:srgbClr val="FFFFFF"/>
                </a:solidFill>
                <a:latin typeface="Roboto" panose="02000000000000000000" pitchFamily="2" charset="0"/>
                <a:ea typeface="Roboto" panose="02000000000000000000" pitchFamily="2" charset="0"/>
                <a:cs typeface="Roboto" panose="02000000000000000000" pitchFamily="2" charset="0"/>
              </a:rPr>
              <a:t>JoinThePack</a:t>
            </a:r>
            <a:r>
              <a:rPr lang="en-GB" altLang="zh-CN" sz="2000" b="1" dirty="0">
                <a:solidFill>
                  <a:srgbClr val="FFFFFF"/>
                </a:solidFill>
                <a:latin typeface="Roboto" panose="02000000000000000000" pitchFamily="2" charset="0"/>
                <a:ea typeface="Roboto" panose="02000000000000000000" pitchFamily="2" charset="0"/>
                <a:cs typeface="Roboto" panose="02000000000000000000" pitchFamily="2" charset="0"/>
              </a:rPr>
              <a:t>’? </a:t>
            </a:r>
            <a:endParaRPr lang="en-GB" sz="2000" dirty="0">
              <a:solidFill>
                <a:srgbClr val="FFFFFF"/>
              </a:solidFill>
              <a:latin typeface="Roboto" panose="02000000000000000000" pitchFamily="2" charset="0"/>
              <a:ea typeface="Roboto" panose="02000000000000000000" pitchFamily="2" charset="0"/>
              <a:cs typeface="Roboto" panose="02000000000000000000" pitchFamily="2" charset="0"/>
            </a:endParaRPr>
          </a:p>
        </p:txBody>
      </p:sp>
      <p:sp>
        <p:nvSpPr>
          <p:cNvPr id="20485"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Arial" charset="0"/>
                <a:ea typeface="+mn-ea"/>
                <a:cs typeface="+mn-cs"/>
                <a:sym typeface="Wingdings 2" pitchFamily="18" charset="2"/>
              </a:rPr>
              <a:t></a:t>
            </a:r>
            <a:endParaRPr kumimoji="0" lang="en-GB" sz="5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486"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487"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488"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489"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490"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491"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492"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493"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494"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495"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496" name="AutoShape 16">
            <a:hlinkClick r:id="" action="ppaction://noaction"/>
          </p:cNvPr>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Arial" charset="0"/>
                <a:ea typeface="+mn-ea"/>
                <a:cs typeface="+mn-cs"/>
              </a:rPr>
              <a:t>A:</a:t>
            </a:r>
            <a:r>
              <a:rPr kumimoji="0" lang="en-GB" sz="2000" b="0" i="0" u="none" strike="noStrike" kern="1200" cap="none" spc="0" normalizeH="0" baseline="0" noProof="0" dirty="0">
                <a:ln>
                  <a:noFill/>
                </a:ln>
                <a:solidFill>
                  <a:srgbClr val="FFFFFF"/>
                </a:solidFill>
                <a:effectLst/>
                <a:uLnTx/>
                <a:uFillTx/>
                <a:latin typeface="Arial" charset="0"/>
                <a:ea typeface="+mn-ea"/>
                <a:cs typeface="+mn-cs"/>
              </a:rPr>
              <a:t> Wrong Answer</a:t>
            </a:r>
          </a:p>
        </p:txBody>
      </p:sp>
      <p:sp>
        <p:nvSpPr>
          <p:cNvPr id="20497" name="AutoShape 17"/>
          <p:cNvSpPr>
            <a:spLocks noChangeArrowheads="1"/>
          </p:cNvSpPr>
          <p:nvPr/>
        </p:nvSpPr>
        <p:spPr bwMode="auto">
          <a:xfrm>
            <a:off x="1919289" y="6165857"/>
            <a:ext cx="4105275" cy="576263"/>
          </a:xfrm>
          <a:prstGeom prst="hexagon">
            <a:avLst>
              <a:gd name="adj" fmla="val 67546"/>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charset="0"/>
              </a:rPr>
              <a:t>Correct Answer- </a:t>
            </a:r>
            <a:r>
              <a:rPr lang="en-GB" sz="2000" dirty="0">
                <a:solidFill>
                  <a:srgbClr val="FFFFFF"/>
                </a:solidFill>
                <a:latin typeface="Arial" charset="0"/>
              </a:rPr>
              <a:t>Wolverhampton</a:t>
            </a:r>
            <a:r>
              <a:rPr kumimoji="0" lang="en-GB" sz="2000" b="0" i="0" u="none" strike="noStrike" kern="1200" cap="none" spc="0" normalizeH="0" baseline="0" noProof="0" dirty="0">
                <a:ln>
                  <a:noFill/>
                </a:ln>
                <a:solidFill>
                  <a:srgbClr val="FFFFFF"/>
                </a:solidFill>
                <a:effectLst/>
                <a:uLnTx/>
                <a:uFillTx/>
                <a:latin typeface="Arial" charset="0"/>
              </a:rPr>
              <a:t> </a:t>
            </a:r>
          </a:p>
        </p:txBody>
      </p:sp>
      <p:sp>
        <p:nvSpPr>
          <p:cNvPr id="20498" name="AutoShape 18">
            <a:hlinkClick r:id="" action="ppaction://noaction"/>
          </p:cNvPr>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Arial" charset="0"/>
                <a:ea typeface="+mn-ea"/>
                <a:cs typeface="+mn-cs"/>
              </a:rPr>
              <a:t>B:</a:t>
            </a:r>
            <a:r>
              <a:rPr kumimoji="0" lang="en-GB" sz="2000" b="0" i="0" u="none" strike="noStrike" kern="1200" cap="none" spc="0" normalizeH="0" baseline="0" noProof="0" dirty="0">
                <a:ln>
                  <a:noFill/>
                </a:ln>
                <a:solidFill>
                  <a:srgbClr val="FFFFFF"/>
                </a:solidFill>
                <a:effectLst/>
                <a:uLnTx/>
                <a:uFillTx/>
                <a:latin typeface="Arial" charset="0"/>
                <a:ea typeface="+mn-ea"/>
                <a:cs typeface="+mn-cs"/>
              </a:rPr>
              <a:t> Wrong Answer</a:t>
            </a:r>
          </a:p>
        </p:txBody>
      </p:sp>
      <p:sp>
        <p:nvSpPr>
          <p:cNvPr id="20499" name="AutoShape 19">
            <a:hlinkClick r:id="" action="ppaction://noaction"/>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Arial" charset="0"/>
                <a:ea typeface="+mn-ea"/>
                <a:cs typeface="+mn-cs"/>
              </a:rPr>
              <a:t>D:</a:t>
            </a:r>
            <a:r>
              <a:rPr kumimoji="0" lang="en-GB" sz="2000" b="0" i="0" u="none" strike="noStrike" kern="1200" cap="none" spc="0" normalizeH="0" baseline="0" noProof="0" dirty="0">
                <a:ln>
                  <a:noFill/>
                </a:ln>
                <a:solidFill>
                  <a:srgbClr val="FFFFFF"/>
                </a:solidFill>
                <a:effectLst/>
                <a:uLnTx/>
                <a:uFillTx/>
                <a:latin typeface="Arial" charset="0"/>
                <a:ea typeface="+mn-ea"/>
                <a:cs typeface="+mn-cs"/>
              </a:rPr>
              <a:t> Wrong Answer</a:t>
            </a:r>
          </a:p>
        </p:txBody>
      </p:sp>
      <p:sp>
        <p:nvSpPr>
          <p:cNvPr id="20500"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501"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502"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503"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504"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505"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506"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507"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    £100</a:t>
            </a:r>
          </a:p>
        </p:txBody>
      </p:sp>
      <p:sp>
        <p:nvSpPr>
          <p:cNvPr id="20508"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charset="0"/>
                <a:ea typeface="+mn-ea"/>
                <a:cs typeface="+mn-cs"/>
              </a:rPr>
              <a:t>15   £1 MILLION</a:t>
            </a:r>
          </a:p>
        </p:txBody>
      </p:sp>
      <p:sp>
        <p:nvSpPr>
          <p:cNvPr id="20509"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2    £200</a:t>
            </a:r>
          </a:p>
        </p:txBody>
      </p:sp>
      <p:sp>
        <p:nvSpPr>
          <p:cNvPr id="20510" name="Text Box 31"/>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6    £2000</a:t>
            </a:r>
          </a:p>
        </p:txBody>
      </p:sp>
      <p:sp>
        <p:nvSpPr>
          <p:cNvPr id="20511" name="Text Box 32"/>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7    £4000</a:t>
            </a:r>
          </a:p>
        </p:txBody>
      </p:sp>
      <p:sp>
        <p:nvSpPr>
          <p:cNvPr id="20512" name="Text Box 33"/>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8    £8000</a:t>
            </a:r>
          </a:p>
        </p:txBody>
      </p:sp>
      <p:sp>
        <p:nvSpPr>
          <p:cNvPr id="20513" name="Text Box 34"/>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9    £16,000</a:t>
            </a:r>
          </a:p>
        </p:txBody>
      </p:sp>
      <p:sp>
        <p:nvSpPr>
          <p:cNvPr id="20514" name="Text Box 35"/>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charset="0"/>
                <a:ea typeface="+mn-ea"/>
                <a:cs typeface="+mn-cs"/>
              </a:rPr>
              <a:t>10   £32,000</a:t>
            </a:r>
          </a:p>
        </p:txBody>
      </p:sp>
      <p:sp>
        <p:nvSpPr>
          <p:cNvPr id="20515" name="Text Box 36"/>
          <p:cNvSpPr txBox="1">
            <a:spLocks noChangeArrowheads="1"/>
          </p:cNvSpPr>
          <p:nvPr/>
        </p:nvSpPr>
        <p:spPr bwMode="auto">
          <a:xfrm>
            <a:off x="8761418" y="1244600"/>
            <a:ext cx="131465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11   £64,000</a:t>
            </a:r>
          </a:p>
        </p:txBody>
      </p:sp>
      <p:sp>
        <p:nvSpPr>
          <p:cNvPr id="20516" name="Text Box 37"/>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12   £125,000</a:t>
            </a:r>
          </a:p>
        </p:txBody>
      </p:sp>
      <p:sp>
        <p:nvSpPr>
          <p:cNvPr id="20517" name="Text Box 38"/>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13   £250,000</a:t>
            </a:r>
          </a:p>
        </p:txBody>
      </p:sp>
      <p:sp>
        <p:nvSpPr>
          <p:cNvPr id="20518" name="Text Box 39"/>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14   £500,000</a:t>
            </a:r>
          </a:p>
        </p:txBody>
      </p:sp>
      <p:sp>
        <p:nvSpPr>
          <p:cNvPr id="20519" name="Text Box 40"/>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3    £300</a:t>
            </a:r>
          </a:p>
        </p:txBody>
      </p:sp>
      <p:sp>
        <p:nvSpPr>
          <p:cNvPr id="20520" name="Text Box 42"/>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4    £500</a:t>
            </a:r>
          </a:p>
        </p:txBody>
      </p:sp>
      <p:sp>
        <p:nvSpPr>
          <p:cNvPr id="20521" name="Rectangle 43"/>
          <p:cNvSpPr>
            <a:spLocks noChangeArrowheads="1"/>
          </p:cNvSpPr>
          <p:nvPr/>
        </p:nvSpPr>
        <p:spPr bwMode="auto">
          <a:xfrm>
            <a:off x="8832852" y="2852745"/>
            <a:ext cx="1655763" cy="217487"/>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522" name="Text Box 44"/>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charset="0"/>
                <a:ea typeface="+mn-ea"/>
                <a:cs typeface="+mn-cs"/>
              </a:rPr>
              <a:t>5    £1000</a:t>
            </a:r>
          </a:p>
        </p:txBody>
      </p:sp>
      <p:pic>
        <p:nvPicPr>
          <p:cNvPr id="23597"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pic>
        <p:nvPicPr>
          <p:cNvPr id="2050" name="Picture 2" descr="Uni of Wolverhampton on Twitter: &quot;Welcome to the WLV Pack! Show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0900" y="957263"/>
            <a:ext cx="4244725" cy="264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26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3" fill="hold"/>
                                        <p:tgtEl>
                                          <p:spTgt spid="235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359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22531"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32"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Will the cost of going to University affect you from</a:t>
            </a:r>
          </a:p>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 getting a house in the future? </a:t>
            </a:r>
            <a:endParaRPr kumimoji="0" lang="en-GB"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33"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34"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35"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36"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37"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38"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39"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40"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41"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42"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43"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44" name="AutoShape 16">
            <a:hlinkClick r:id="" action="ppaction://noaction"/>
          </p:cNvPr>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 </a:t>
            </a:r>
            <a:r>
              <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Yes</a:t>
            </a:r>
          </a:p>
        </p:txBody>
      </p:sp>
      <p:sp>
        <p:nvSpPr>
          <p:cNvPr id="22545" name="AutoShape 17">
            <a:hlinkClick r:id="" action="ppaction://noaction"/>
          </p:cNvPr>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You will only be able to rent</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22546" name="AutoShape 18">
            <a:hlinkClick r:id="" action="ppaction://noaction"/>
          </p:cNvPr>
          <p:cNvSpPr>
            <a:spLocks noChangeArrowheads="1"/>
          </p:cNvSpPr>
          <p:nvPr/>
        </p:nvSpPr>
        <p:spPr bwMode="auto">
          <a:xfrm>
            <a:off x="6311901" y="5445125"/>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 </a:t>
            </a:r>
            <a:r>
              <a:rPr lang="en-GB" sz="1600" dirty="0">
                <a:solidFill>
                  <a:srgbClr val="FFFFFF"/>
                </a:solidFill>
                <a:latin typeface="Roboto" panose="02000000000000000000" pitchFamily="2" charset="0"/>
                <a:ea typeface="Roboto" panose="02000000000000000000" pitchFamily="2" charset="0"/>
                <a:cs typeface="Roboto" panose="02000000000000000000" pitchFamily="2" charset="0"/>
              </a:rPr>
              <a:t>It will be passed onto your children</a:t>
            </a:r>
            <a:r>
              <a:rPr kumimoji="0" lang="en-GB"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22547" name="AutoShape 19">
            <a:hlinkClick r:id="rId5" action="ppaction://hlinksldjump"/>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No</a:t>
            </a:r>
          </a:p>
        </p:txBody>
      </p:sp>
      <p:sp>
        <p:nvSpPr>
          <p:cNvPr id="22548"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49"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50"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51"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52"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53"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54"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55"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22556"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22557"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22558" name="Text Box 31"/>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22559" name="Text Box 32"/>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22560" name="Text Box 33"/>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22561" name="Text Box 34"/>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22562" name="Text Box 35"/>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22563" name="Text Box 36"/>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22564" name="Text Box 37"/>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22565" name="Text Box 38"/>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22566" name="Text Box 39"/>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22567" name="Text Box 40"/>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22568" name="Text Box 42"/>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22569" name="Rectangle 43"/>
          <p:cNvSpPr>
            <a:spLocks noChangeArrowheads="1"/>
          </p:cNvSpPr>
          <p:nvPr/>
        </p:nvSpPr>
        <p:spPr bwMode="auto">
          <a:xfrm>
            <a:off x="8832852" y="2565407"/>
            <a:ext cx="1655763" cy="288925"/>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570" name="Text Box 44"/>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pic>
        <p:nvPicPr>
          <p:cNvPr id="25645"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15240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15341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256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564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01680" y="339551"/>
            <a:ext cx="8183641" cy="646331"/>
          </a:xfrm>
          <a:prstGeom prst="rect">
            <a:avLst/>
          </a:prstGeom>
          <a:solidFill>
            <a:srgbClr val="1D7CC7"/>
          </a:solidFill>
        </p:spPr>
        <p:txBody>
          <a:bodyPr wrap="square" rtlCol="0">
            <a:spAutoFit/>
          </a:bodyPr>
          <a:lstStyle/>
          <a:p>
            <a:r>
              <a:rPr lang="en-GB" sz="3600" b="1" dirty="0">
                <a:solidFill>
                  <a:schemeClr val="bg1"/>
                </a:solidFill>
              </a:rPr>
              <a:t>WHAT DID WE COVER LAST SESSION?</a:t>
            </a:r>
          </a:p>
        </p:txBody>
      </p:sp>
      <p:graphicFrame>
        <p:nvGraphicFramePr>
          <p:cNvPr id="9" name="TextBox 5">
            <a:extLst>
              <a:ext uri="{FF2B5EF4-FFF2-40B4-BE49-F238E27FC236}">
                <a16:creationId xmlns:a16="http://schemas.microsoft.com/office/drawing/2014/main" id="{6E04E3B0-53F7-E143-9D48-418DC58E3E37}"/>
              </a:ext>
            </a:extLst>
          </p:cNvPr>
          <p:cNvGraphicFramePr/>
          <p:nvPr>
            <p:extLst>
              <p:ext uri="{D42A27DB-BD31-4B8C-83A1-F6EECF244321}">
                <p14:modId xmlns:p14="http://schemas.microsoft.com/office/powerpoint/2010/main" val="3959871847"/>
              </p:ext>
            </p:extLst>
          </p:nvPr>
        </p:nvGraphicFramePr>
        <p:xfrm>
          <a:off x="838200" y="1923491"/>
          <a:ext cx="10515600" cy="370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8201286"/>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mn-ea"/>
                <a:cs typeface="+mn-cs"/>
              </a:rPr>
              <a:t>50 : 50</a:t>
            </a:r>
          </a:p>
        </p:txBody>
      </p:sp>
      <p:sp>
        <p:nvSpPr>
          <p:cNvPr id="23555"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56"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Will the cost of going to University affect you from</a:t>
            </a:r>
          </a:p>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 getting a house in the future? </a:t>
            </a:r>
          </a:p>
        </p:txBody>
      </p:sp>
      <p:sp>
        <p:nvSpPr>
          <p:cNvPr id="23557"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Arial" charset="0"/>
                <a:ea typeface="+mn-ea"/>
                <a:cs typeface="+mn-cs"/>
                <a:sym typeface="Wingdings 2" pitchFamily="18" charset="2"/>
              </a:rPr>
              <a:t></a:t>
            </a:r>
            <a:endParaRPr kumimoji="0" lang="en-GB" sz="5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58"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59"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60"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61"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62"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63"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64"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65"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66"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67"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68"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Arial" charset="0"/>
                <a:ea typeface="+mn-ea"/>
                <a:cs typeface="+mn-cs"/>
              </a:rPr>
              <a:t>A:</a:t>
            </a:r>
            <a:r>
              <a:rPr kumimoji="0" lang="en-GB" sz="2000" b="0" i="0" u="none" strike="noStrike" kern="1200" cap="none" spc="0" normalizeH="0" baseline="0" noProof="0" dirty="0">
                <a:ln>
                  <a:noFill/>
                </a:ln>
                <a:solidFill>
                  <a:srgbClr val="FFFFFF"/>
                </a:solidFill>
                <a:effectLst/>
                <a:uLnTx/>
                <a:uFillTx/>
                <a:latin typeface="Arial" charset="0"/>
                <a:ea typeface="+mn-ea"/>
                <a:cs typeface="+mn-cs"/>
              </a:rPr>
              <a:t> Wrong Answer</a:t>
            </a:r>
          </a:p>
        </p:txBody>
      </p:sp>
      <p:sp>
        <p:nvSpPr>
          <p:cNvPr id="23569"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Arial" charset="0"/>
                <a:ea typeface="+mn-ea"/>
                <a:cs typeface="+mn-cs"/>
              </a:rPr>
              <a:t>C:</a:t>
            </a:r>
            <a:r>
              <a:rPr kumimoji="0" lang="en-GB" sz="2000" b="0" i="0" u="none" strike="noStrike" kern="1200" cap="none" spc="0" normalizeH="0" baseline="0" noProof="0" dirty="0">
                <a:ln>
                  <a:noFill/>
                </a:ln>
                <a:solidFill>
                  <a:srgbClr val="FFFFFF"/>
                </a:solidFill>
                <a:effectLst/>
                <a:uLnTx/>
                <a:uFillTx/>
                <a:latin typeface="Arial" charset="0"/>
                <a:ea typeface="+mn-ea"/>
                <a:cs typeface="+mn-cs"/>
              </a:rPr>
              <a:t> Wrong Answer</a:t>
            </a:r>
          </a:p>
        </p:txBody>
      </p:sp>
      <p:sp>
        <p:nvSpPr>
          <p:cNvPr id="23570"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Arial" charset="0"/>
                <a:ea typeface="+mn-ea"/>
                <a:cs typeface="+mn-cs"/>
              </a:rPr>
              <a:t>B:</a:t>
            </a:r>
            <a:r>
              <a:rPr kumimoji="0" lang="en-GB" sz="2000" b="0" i="0" u="none" strike="noStrike" kern="1200" cap="none" spc="0" normalizeH="0" baseline="0" noProof="0" dirty="0">
                <a:ln>
                  <a:noFill/>
                </a:ln>
                <a:solidFill>
                  <a:srgbClr val="FFFFFF"/>
                </a:solidFill>
                <a:effectLst/>
                <a:uLnTx/>
                <a:uFillTx/>
                <a:latin typeface="Arial" charset="0"/>
                <a:ea typeface="+mn-ea"/>
                <a:cs typeface="+mn-cs"/>
              </a:rPr>
              <a:t> Wrong Answer</a:t>
            </a:r>
          </a:p>
        </p:txBody>
      </p:sp>
      <p:sp>
        <p:nvSpPr>
          <p:cNvPr id="23571" name="AutoShape 19"/>
          <p:cNvSpPr>
            <a:spLocks noChangeArrowheads="1"/>
          </p:cNvSpPr>
          <p:nvPr/>
        </p:nvSpPr>
        <p:spPr bwMode="auto">
          <a:xfrm>
            <a:off x="6346827" y="6165304"/>
            <a:ext cx="4032250" cy="576262"/>
          </a:xfrm>
          <a:prstGeom prst="hexagon">
            <a:avLst>
              <a:gd name="adj" fmla="val 66344"/>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charset="0"/>
              </a:rPr>
              <a:t>Correct Answer: </a:t>
            </a:r>
            <a:r>
              <a:rPr lang="en-GB" sz="2000" dirty="0">
                <a:solidFill>
                  <a:srgbClr val="FFFFFF"/>
                </a:solidFill>
                <a:latin typeface="Arial" charset="0"/>
              </a:rPr>
              <a:t>No</a:t>
            </a:r>
            <a:endParaRPr kumimoji="0" lang="en-GB" sz="2000" b="0" i="0" u="none" strike="noStrike" kern="1200" cap="none" spc="0" normalizeH="0" baseline="0" noProof="0" dirty="0">
              <a:ln>
                <a:noFill/>
              </a:ln>
              <a:solidFill>
                <a:srgbClr val="FFFFFF"/>
              </a:solidFill>
              <a:effectLst/>
              <a:uLnTx/>
              <a:uFillTx/>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charset="0"/>
              </a:rPr>
              <a:t> </a:t>
            </a:r>
          </a:p>
        </p:txBody>
      </p:sp>
      <p:sp>
        <p:nvSpPr>
          <p:cNvPr id="23572"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73"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74"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75"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76"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77"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78"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79"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    £100</a:t>
            </a:r>
          </a:p>
        </p:txBody>
      </p:sp>
      <p:sp>
        <p:nvSpPr>
          <p:cNvPr id="23580"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charset="0"/>
                <a:ea typeface="+mn-ea"/>
                <a:cs typeface="+mn-cs"/>
              </a:rPr>
              <a:t>15   £1 MILLION</a:t>
            </a:r>
          </a:p>
        </p:txBody>
      </p:sp>
      <p:sp>
        <p:nvSpPr>
          <p:cNvPr id="23581"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2    £200</a:t>
            </a:r>
          </a:p>
        </p:txBody>
      </p:sp>
      <p:sp>
        <p:nvSpPr>
          <p:cNvPr id="23582" name="Text Box 31"/>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7    £4000</a:t>
            </a:r>
          </a:p>
        </p:txBody>
      </p:sp>
      <p:sp>
        <p:nvSpPr>
          <p:cNvPr id="23583" name="Text Box 32"/>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8    £8000</a:t>
            </a:r>
          </a:p>
        </p:txBody>
      </p:sp>
      <p:sp>
        <p:nvSpPr>
          <p:cNvPr id="23584" name="Text Box 33"/>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9    £16,000</a:t>
            </a:r>
          </a:p>
        </p:txBody>
      </p:sp>
      <p:sp>
        <p:nvSpPr>
          <p:cNvPr id="23585" name="Text Box 34"/>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charset="0"/>
                <a:ea typeface="+mn-ea"/>
                <a:cs typeface="+mn-cs"/>
              </a:rPr>
              <a:t>10   £32,000</a:t>
            </a:r>
          </a:p>
        </p:txBody>
      </p:sp>
      <p:sp>
        <p:nvSpPr>
          <p:cNvPr id="23586" name="Text Box 35"/>
          <p:cNvSpPr txBox="1">
            <a:spLocks noChangeArrowheads="1"/>
          </p:cNvSpPr>
          <p:nvPr/>
        </p:nvSpPr>
        <p:spPr bwMode="auto">
          <a:xfrm>
            <a:off x="8761418" y="1244600"/>
            <a:ext cx="131465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11   £64,000</a:t>
            </a:r>
          </a:p>
        </p:txBody>
      </p:sp>
      <p:sp>
        <p:nvSpPr>
          <p:cNvPr id="23587" name="Text Box 36"/>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12   £125,000</a:t>
            </a:r>
          </a:p>
        </p:txBody>
      </p:sp>
      <p:sp>
        <p:nvSpPr>
          <p:cNvPr id="23588" name="Text Box 37"/>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13   £250,000</a:t>
            </a:r>
          </a:p>
        </p:txBody>
      </p:sp>
      <p:sp>
        <p:nvSpPr>
          <p:cNvPr id="23589" name="Text Box 38"/>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14   £500,000</a:t>
            </a:r>
          </a:p>
        </p:txBody>
      </p:sp>
      <p:sp>
        <p:nvSpPr>
          <p:cNvPr id="23590" name="Text Box 39"/>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3    £300</a:t>
            </a:r>
          </a:p>
        </p:txBody>
      </p:sp>
      <p:sp>
        <p:nvSpPr>
          <p:cNvPr id="23591" name="Text Box 40"/>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4    £500</a:t>
            </a:r>
          </a:p>
        </p:txBody>
      </p:sp>
      <p:sp>
        <p:nvSpPr>
          <p:cNvPr id="23592" name="Text Box 42"/>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charset="0"/>
                <a:ea typeface="+mn-ea"/>
                <a:cs typeface="+mn-cs"/>
              </a:rPr>
              <a:t>5    £1000</a:t>
            </a:r>
          </a:p>
        </p:txBody>
      </p:sp>
      <p:sp>
        <p:nvSpPr>
          <p:cNvPr id="23593" name="Rectangle 43"/>
          <p:cNvSpPr>
            <a:spLocks noChangeArrowheads="1"/>
          </p:cNvSpPr>
          <p:nvPr/>
        </p:nvSpPr>
        <p:spPr bwMode="auto">
          <a:xfrm>
            <a:off x="8832852" y="2565407"/>
            <a:ext cx="1655763" cy="288925"/>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594" name="Text Box 44"/>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charset="0"/>
                <a:ea typeface="+mn-ea"/>
                <a:cs typeface="+mn-cs"/>
              </a:rPr>
              <a:t>6    £2000</a:t>
            </a:r>
          </a:p>
        </p:txBody>
      </p:sp>
      <p:pic>
        <p:nvPicPr>
          <p:cNvPr id="26669"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
        <p:nvSpPr>
          <p:cNvPr id="44" name="TextBox 43"/>
          <p:cNvSpPr txBox="1"/>
          <p:nvPr/>
        </p:nvSpPr>
        <p:spPr>
          <a:xfrm>
            <a:off x="3971925" y="1846263"/>
            <a:ext cx="4356100" cy="1292662"/>
          </a:xfrm>
          <a:prstGeom prst="rect">
            <a:avLst/>
          </a:prstGeom>
          <a:noFill/>
        </p:spPr>
        <p:txBody>
          <a:bodyPr wrap="square" rtlCol="0">
            <a:spAutoFit/>
          </a:bodyPr>
          <a:lstStyle/>
          <a:p>
            <a:pPr lvl="0" fontAlgn="base">
              <a:spcBef>
                <a:spcPct val="0"/>
              </a:spcBef>
              <a:spcAft>
                <a:spcPct val="0"/>
              </a:spcAft>
              <a:defRPr/>
            </a:pPr>
            <a:r>
              <a:rPr lang="en-GB" sz="2000" b="1" dirty="0">
                <a:latin typeface="Roboto" panose="02000000000000000000" pitchFamily="2" charset="0"/>
                <a:ea typeface="Roboto" panose="02000000000000000000" pitchFamily="2" charset="0"/>
                <a:cs typeface="Roboto" panose="02000000000000000000" pitchFamily="2" charset="0"/>
              </a:rPr>
              <a:t>No – a Student Finance loan does not affect your credit score.</a:t>
            </a:r>
            <a:endPar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3694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 fill="hold"/>
                                        <p:tgtEl>
                                          <p:spTgt spid="266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666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25603"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04" name="AutoShape 4"/>
          <p:cNvSpPr>
            <a:spLocks noChangeArrowheads="1"/>
          </p:cNvSpPr>
          <p:nvPr/>
        </p:nvSpPr>
        <p:spPr bwMode="auto">
          <a:xfrm>
            <a:off x="1908897" y="4360314"/>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What is the organisation that funds a student loan</a:t>
            </a:r>
          </a:p>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 (in acronym form)? </a:t>
            </a:r>
            <a:endParaRPr kumimoji="0" lang="en-GB"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05"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06"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07"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08"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09"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10"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11"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12"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13"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14"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15"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16" name="AutoShape 16">
            <a:hlinkClick r:id="" action="ppaction://noaction"/>
          </p:cNvPr>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sz="2000" b="0" i="0" u="none" strike="noStrike" kern="1200" cap="none" spc="0" normalizeH="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GB" sz="2000" b="0" i="0" u="none" strike="noStrike" kern="1200" cap="none"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SFE&amp;W</a:t>
            </a:r>
            <a:endPar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17" name="AutoShape 17">
            <a:hlinkClick r:id="" action="ppaction://noaction"/>
          </p:cNvPr>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SFUK</a:t>
            </a:r>
          </a:p>
        </p:txBody>
      </p:sp>
      <p:sp>
        <p:nvSpPr>
          <p:cNvPr id="25618"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 </a:t>
            </a:r>
            <a:r>
              <a:rPr kumimoji="0" lang="en-GB" sz="18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SFE</a:t>
            </a:r>
            <a:endPar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19" name="AutoShape 19">
            <a:hlinkClick r:id="" action="ppaction://noaction"/>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SFEGOV</a:t>
            </a:r>
          </a:p>
        </p:txBody>
      </p:sp>
      <p:sp>
        <p:nvSpPr>
          <p:cNvPr id="25620"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21"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22"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23"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24"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25"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26"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27"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25628"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25629"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25630" name="Text Box 31"/>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25631" name="Text Box 32"/>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25632" name="Text Box 33"/>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25633" name="Text Box 34"/>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25634" name="Text Box 35"/>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25635" name="Text Box 36"/>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25636" name="Text Box 37"/>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25637" name="Text Box 38"/>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25638" name="Text Box 39"/>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25639" name="Text Box 40"/>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25640" name="Text Box 42"/>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25641" name="Rectangle 43"/>
          <p:cNvSpPr>
            <a:spLocks noChangeArrowheads="1"/>
          </p:cNvSpPr>
          <p:nvPr/>
        </p:nvSpPr>
        <p:spPr bwMode="auto">
          <a:xfrm>
            <a:off x="8832852" y="2349500"/>
            <a:ext cx="1655763" cy="215900"/>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42" name="Text Box 44"/>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pic>
        <p:nvPicPr>
          <p:cNvPr id="28717"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115769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287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87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26627"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28" name="AutoShape 4"/>
          <p:cNvSpPr>
            <a:spLocks noChangeArrowheads="1"/>
          </p:cNvSpPr>
          <p:nvPr/>
        </p:nvSpPr>
        <p:spPr bwMode="auto">
          <a:xfrm>
            <a:off x="1916037" y="4365654"/>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What is the organisation that funds a student loan</a:t>
            </a:r>
          </a:p>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 (in acronym form)? </a:t>
            </a:r>
          </a:p>
        </p:txBody>
      </p:sp>
      <p:sp>
        <p:nvSpPr>
          <p:cNvPr id="26629"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30"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31"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32"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33"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34"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35"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36"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37"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38"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39"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40"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26641"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26642" name="AutoShape 18"/>
          <p:cNvSpPr>
            <a:spLocks noChangeArrowheads="1"/>
          </p:cNvSpPr>
          <p:nvPr/>
        </p:nvSpPr>
        <p:spPr bwMode="auto">
          <a:xfrm>
            <a:off x="6311901" y="5443538"/>
            <a:ext cx="4032250" cy="577850"/>
          </a:xfrm>
          <a:prstGeom prst="hexagon">
            <a:avLst>
              <a:gd name="adj" fmla="val 66162"/>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Correct Answer- SFE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43" name="AutoShape 19"/>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26644"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45"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46"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47"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48"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49"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50"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51"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26652"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26653"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26654" name="Text Box 31"/>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26655" name="Text Box 32"/>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26656" name="Text Box 33"/>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26657" name="Text Box 34"/>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26658" name="Text Box 35"/>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26659" name="Text Box 36"/>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26660" name="Text Box 37"/>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26661" name="Text Box 38"/>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26662" name="Text Box 39"/>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26663" name="Text Box 40"/>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26664" name="Text Box 42"/>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26665" name="Rectangle 43"/>
          <p:cNvSpPr>
            <a:spLocks noChangeArrowheads="1"/>
          </p:cNvSpPr>
          <p:nvPr/>
        </p:nvSpPr>
        <p:spPr bwMode="auto">
          <a:xfrm>
            <a:off x="8832852" y="2349500"/>
            <a:ext cx="1655763" cy="215900"/>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66" name="Text Box 44"/>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3" name="Rectangle 2"/>
          <p:cNvSpPr/>
          <p:nvPr/>
        </p:nvSpPr>
        <p:spPr>
          <a:xfrm>
            <a:off x="3744202" y="452340"/>
            <a:ext cx="4295568" cy="17309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741"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
        <p:nvSpPr>
          <p:cNvPr id="2" name="AutoShape 4" descr="Student finance in England - Everything you need to kno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6" name="Picture 6" descr="Student finance in England - Everything you need to kn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3683" y="477044"/>
            <a:ext cx="2247900" cy="168592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3914699" y="2480558"/>
            <a:ext cx="4356100" cy="1292662"/>
          </a:xfrm>
          <a:prstGeom prst="rect">
            <a:avLst/>
          </a:prstGeom>
          <a:noFill/>
        </p:spPr>
        <p:txBody>
          <a:bodyPr wrap="square" rtlCol="0">
            <a:spAutoFit/>
          </a:bodyPr>
          <a:lstStyle/>
          <a:p>
            <a:pPr lvl="0" fontAlgn="base">
              <a:spcBef>
                <a:spcPct val="0"/>
              </a:spcBef>
              <a:spcAft>
                <a:spcPct val="0"/>
              </a:spcAft>
              <a:defRPr/>
            </a:pPr>
            <a:r>
              <a:rPr lang="en-GB" sz="2000" b="1" dirty="0">
                <a:latin typeface="Roboto" panose="02000000000000000000" pitchFamily="2" charset="0"/>
                <a:ea typeface="Roboto" panose="02000000000000000000" pitchFamily="2" charset="0"/>
                <a:cs typeface="Roboto" panose="02000000000000000000" pitchFamily="2" charset="0"/>
              </a:rPr>
              <a:t>Student Finance England is the Student Loans Company in the UK.</a:t>
            </a:r>
            <a:endPar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9588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 fill="hold"/>
                                        <p:tgtEl>
                                          <p:spTgt spid="297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974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28675"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76"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Out of these celebrities, who hasn’t been to University? </a:t>
            </a:r>
            <a:endParaRPr kumimoji="0" lang="en-GB"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77"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78"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79"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80"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81"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82"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83"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84"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85"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86"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87"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88" name="AutoShape 16">
            <a:hlinkClick r:id="" action="ppaction://noaction"/>
          </p:cNvPr>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Kourtney Kardashian</a:t>
            </a: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89"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err="1">
                <a:solidFill>
                  <a:srgbClr val="FFFFFF"/>
                </a:solidFill>
                <a:latin typeface="Roboto" panose="02000000000000000000" pitchFamily="2" charset="0"/>
                <a:ea typeface="Roboto" panose="02000000000000000000" pitchFamily="2" charset="0"/>
                <a:cs typeface="Roboto" panose="02000000000000000000" pitchFamily="2" charset="0"/>
              </a:rPr>
              <a:t>Dua</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 </a:t>
            </a:r>
            <a:r>
              <a:rPr lang="en-GB" sz="2000" dirty="0" err="1">
                <a:solidFill>
                  <a:srgbClr val="FFFFFF"/>
                </a:solidFill>
                <a:latin typeface="Roboto" panose="02000000000000000000" pitchFamily="2" charset="0"/>
                <a:ea typeface="Roboto" panose="02000000000000000000" pitchFamily="2" charset="0"/>
                <a:cs typeface="Roboto" panose="02000000000000000000" pitchFamily="2" charset="0"/>
              </a:rPr>
              <a:t>Lipa</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90" name="AutoShape 18">
            <a:hlinkClick r:id="" action="ppaction://noaction"/>
          </p:cNvPr>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GB" sz="2000" b="0" i="0" u="none" strike="noStrike" kern="1200" cap="none"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Dwayne ‘The Rock’ Johnson</a:t>
            </a:r>
            <a:endPar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91" name="AutoShape 19">
            <a:hlinkClick r:id="" action="ppaction://noaction"/>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Kanye West</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92"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93"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94"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95"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96"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97"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98"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699"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28700"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28701"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28702" name="Text Box 31"/>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28703" name="Text Box 32"/>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28704" name="Text Box 33"/>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28705" name="Text Box 34"/>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28706" name="Text Box 35"/>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28707" name="Text Box 36"/>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28708" name="Text Box 37"/>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28709" name="Text Box 38"/>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28710" name="Text Box 39"/>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28711" name="Text Box 40"/>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28712" name="Text Box 42"/>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28713" name="Rectangle 43"/>
          <p:cNvSpPr>
            <a:spLocks noChangeArrowheads="1"/>
          </p:cNvSpPr>
          <p:nvPr/>
        </p:nvSpPr>
        <p:spPr bwMode="auto">
          <a:xfrm>
            <a:off x="8832852" y="2060582"/>
            <a:ext cx="1655763" cy="288925"/>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714" name="Text Box 44"/>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pic>
        <p:nvPicPr>
          <p:cNvPr id="31789"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13059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317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178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mn-ea"/>
                <a:cs typeface="+mn-cs"/>
              </a:rPr>
              <a:t>50 : 50</a:t>
            </a:r>
          </a:p>
        </p:txBody>
      </p:sp>
      <p:sp>
        <p:nvSpPr>
          <p:cNvPr id="29699"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00"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Out of these celebrities, who hasn’t been to University? </a:t>
            </a:r>
          </a:p>
        </p:txBody>
      </p:sp>
      <p:sp>
        <p:nvSpPr>
          <p:cNvPr id="29701"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Arial" charset="0"/>
                <a:ea typeface="+mn-ea"/>
                <a:cs typeface="+mn-cs"/>
                <a:sym typeface="Wingdings 2" pitchFamily="18" charset="2"/>
              </a:rPr>
              <a:t></a:t>
            </a:r>
            <a:endParaRPr kumimoji="0" lang="en-GB" sz="5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02"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03"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04"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05"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06"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07"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08"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09"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10"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11"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12"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Arial" charset="0"/>
                <a:ea typeface="+mn-ea"/>
                <a:cs typeface="+mn-cs"/>
              </a:rPr>
              <a:t>A:</a:t>
            </a:r>
            <a:r>
              <a:rPr kumimoji="0" lang="en-GB" sz="2000" b="0" i="0" u="none" strike="noStrike" kern="1200" cap="none" spc="0" normalizeH="0" baseline="0" noProof="0" dirty="0">
                <a:ln>
                  <a:noFill/>
                </a:ln>
                <a:solidFill>
                  <a:srgbClr val="FFFFFF"/>
                </a:solidFill>
                <a:effectLst/>
                <a:uLnTx/>
                <a:uFillTx/>
                <a:latin typeface="Arial" charset="0"/>
                <a:ea typeface="+mn-ea"/>
                <a:cs typeface="+mn-cs"/>
              </a:rPr>
              <a:t> Wrong Answer</a:t>
            </a:r>
          </a:p>
        </p:txBody>
      </p:sp>
      <p:sp>
        <p:nvSpPr>
          <p:cNvPr id="29713" name="AutoShape 17"/>
          <p:cNvSpPr>
            <a:spLocks noChangeArrowheads="1"/>
          </p:cNvSpPr>
          <p:nvPr/>
        </p:nvSpPr>
        <p:spPr bwMode="auto">
          <a:xfrm>
            <a:off x="1919289" y="6165857"/>
            <a:ext cx="4105275" cy="576263"/>
          </a:xfrm>
          <a:prstGeom prst="hexagon">
            <a:avLst>
              <a:gd name="adj" fmla="val 67546"/>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charset="0"/>
                <a:ea typeface="+mn-ea"/>
                <a:cs typeface="+mn-cs"/>
              </a:rPr>
              <a:t>Correct Answer – </a:t>
            </a:r>
            <a:r>
              <a:rPr kumimoji="0" lang="en-GB" sz="2000" b="0" i="0" u="none" strike="noStrike" kern="1200" cap="none" spc="0" normalizeH="0" baseline="0" noProof="0" dirty="0" err="1">
                <a:ln>
                  <a:noFill/>
                </a:ln>
                <a:solidFill>
                  <a:srgbClr val="FFFFFF"/>
                </a:solidFill>
                <a:effectLst/>
                <a:uLnTx/>
                <a:uFillTx/>
                <a:latin typeface="Arial" charset="0"/>
                <a:ea typeface="+mn-ea"/>
                <a:cs typeface="+mn-cs"/>
              </a:rPr>
              <a:t>Dua</a:t>
            </a:r>
            <a:r>
              <a:rPr kumimoji="0" lang="en-GB" sz="2000" b="0" i="0" u="none" strike="noStrike" kern="1200" cap="none" spc="0" normalizeH="0" baseline="0" noProof="0" dirty="0">
                <a:ln>
                  <a:noFill/>
                </a:ln>
                <a:solidFill>
                  <a:srgbClr val="FFFFFF"/>
                </a:solidFill>
                <a:effectLst/>
                <a:uLnTx/>
                <a:uFillTx/>
                <a:latin typeface="Arial"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Arial" charset="0"/>
                <a:ea typeface="+mn-ea"/>
                <a:cs typeface="+mn-cs"/>
              </a:rPr>
              <a:t>Lipa</a:t>
            </a:r>
            <a:endParaRPr kumimoji="0" lang="en-GB" sz="2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9714"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Arial" charset="0"/>
                <a:ea typeface="+mn-ea"/>
                <a:cs typeface="+mn-cs"/>
              </a:rPr>
              <a:t>B:</a:t>
            </a:r>
            <a:r>
              <a:rPr kumimoji="0" lang="en-GB" sz="2000" b="0" i="0" u="none" strike="noStrike" kern="1200" cap="none" spc="0" normalizeH="0" baseline="0" noProof="0" dirty="0">
                <a:ln>
                  <a:noFill/>
                </a:ln>
                <a:solidFill>
                  <a:srgbClr val="FFFFFF"/>
                </a:solidFill>
                <a:effectLst/>
                <a:uLnTx/>
                <a:uFillTx/>
                <a:latin typeface="Arial" charset="0"/>
                <a:ea typeface="+mn-ea"/>
                <a:cs typeface="+mn-cs"/>
              </a:rPr>
              <a:t> Wrong Answer</a:t>
            </a:r>
          </a:p>
        </p:txBody>
      </p:sp>
      <p:sp>
        <p:nvSpPr>
          <p:cNvPr id="29715" name="AutoShape 19"/>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Arial" charset="0"/>
                <a:ea typeface="+mn-ea"/>
                <a:cs typeface="+mn-cs"/>
              </a:rPr>
              <a:t>D:</a:t>
            </a:r>
            <a:r>
              <a:rPr kumimoji="0" lang="en-GB" sz="2000" b="0" i="0" u="none" strike="noStrike" kern="1200" cap="none" spc="0" normalizeH="0" baseline="0" noProof="0" dirty="0">
                <a:ln>
                  <a:noFill/>
                </a:ln>
                <a:solidFill>
                  <a:srgbClr val="FFFFFF"/>
                </a:solidFill>
                <a:effectLst/>
                <a:uLnTx/>
                <a:uFillTx/>
                <a:latin typeface="Arial" charset="0"/>
                <a:ea typeface="+mn-ea"/>
                <a:cs typeface="+mn-cs"/>
              </a:rPr>
              <a:t> Wrong Answer</a:t>
            </a:r>
          </a:p>
        </p:txBody>
      </p:sp>
      <p:sp>
        <p:nvSpPr>
          <p:cNvPr id="29716"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17"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18"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19"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20"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21"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22"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23"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    £100</a:t>
            </a:r>
          </a:p>
        </p:txBody>
      </p:sp>
      <p:sp>
        <p:nvSpPr>
          <p:cNvPr id="29724"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charset="0"/>
                <a:ea typeface="+mn-ea"/>
                <a:cs typeface="+mn-cs"/>
              </a:rPr>
              <a:t>15   £1 MILLION</a:t>
            </a:r>
          </a:p>
        </p:txBody>
      </p:sp>
      <p:sp>
        <p:nvSpPr>
          <p:cNvPr id="29725"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2    £200</a:t>
            </a:r>
          </a:p>
        </p:txBody>
      </p:sp>
      <p:sp>
        <p:nvSpPr>
          <p:cNvPr id="29726" name="Text Box 31"/>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9    £16,000</a:t>
            </a:r>
          </a:p>
        </p:txBody>
      </p:sp>
      <p:sp>
        <p:nvSpPr>
          <p:cNvPr id="29727" name="Text Box 32"/>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charset="0"/>
                <a:ea typeface="+mn-ea"/>
                <a:cs typeface="+mn-cs"/>
              </a:rPr>
              <a:t>10   £32,000</a:t>
            </a:r>
          </a:p>
        </p:txBody>
      </p:sp>
      <p:sp>
        <p:nvSpPr>
          <p:cNvPr id="29728" name="Text Box 33"/>
          <p:cNvSpPr txBox="1">
            <a:spLocks noChangeArrowheads="1"/>
          </p:cNvSpPr>
          <p:nvPr/>
        </p:nvSpPr>
        <p:spPr bwMode="auto">
          <a:xfrm>
            <a:off x="8761418" y="1244600"/>
            <a:ext cx="131465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11   £64,000</a:t>
            </a:r>
          </a:p>
        </p:txBody>
      </p:sp>
      <p:sp>
        <p:nvSpPr>
          <p:cNvPr id="29729" name="Text Box 34"/>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12   £125,000</a:t>
            </a:r>
          </a:p>
        </p:txBody>
      </p:sp>
      <p:sp>
        <p:nvSpPr>
          <p:cNvPr id="29730" name="Text Box 35"/>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13   £250,000</a:t>
            </a:r>
          </a:p>
        </p:txBody>
      </p:sp>
      <p:sp>
        <p:nvSpPr>
          <p:cNvPr id="29731" name="Text Box 36"/>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14   £500,000</a:t>
            </a:r>
          </a:p>
        </p:txBody>
      </p:sp>
      <p:sp>
        <p:nvSpPr>
          <p:cNvPr id="29732" name="Text Box 37"/>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3    £300</a:t>
            </a:r>
          </a:p>
        </p:txBody>
      </p:sp>
      <p:sp>
        <p:nvSpPr>
          <p:cNvPr id="29733" name="Text Box 38"/>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4    £500</a:t>
            </a:r>
          </a:p>
        </p:txBody>
      </p:sp>
      <p:sp>
        <p:nvSpPr>
          <p:cNvPr id="29734" name="Text Box 39"/>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charset="0"/>
                <a:ea typeface="+mn-ea"/>
                <a:cs typeface="+mn-cs"/>
              </a:rPr>
              <a:t>5    £1000</a:t>
            </a:r>
          </a:p>
        </p:txBody>
      </p:sp>
      <p:sp>
        <p:nvSpPr>
          <p:cNvPr id="29735" name="Text Box 40"/>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6    £2000</a:t>
            </a:r>
          </a:p>
        </p:txBody>
      </p:sp>
      <p:sp>
        <p:nvSpPr>
          <p:cNvPr id="29736" name="Text Box 42"/>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Arial" charset="0"/>
                <a:ea typeface="+mn-ea"/>
                <a:cs typeface="+mn-cs"/>
              </a:rPr>
              <a:t>7    £4000</a:t>
            </a:r>
          </a:p>
        </p:txBody>
      </p:sp>
      <p:sp>
        <p:nvSpPr>
          <p:cNvPr id="29737" name="Rectangle 43"/>
          <p:cNvSpPr>
            <a:spLocks noChangeArrowheads="1"/>
          </p:cNvSpPr>
          <p:nvPr/>
        </p:nvSpPr>
        <p:spPr bwMode="auto">
          <a:xfrm>
            <a:off x="8832852" y="2060582"/>
            <a:ext cx="1655763" cy="288925"/>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738" name="Text Box 44"/>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charset="0"/>
                <a:ea typeface="+mn-ea"/>
                <a:cs typeface="+mn-cs"/>
              </a:rPr>
              <a:t>8    £8000</a:t>
            </a:r>
          </a:p>
        </p:txBody>
      </p:sp>
      <p:pic>
        <p:nvPicPr>
          <p:cNvPr id="32813"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pic>
        <p:nvPicPr>
          <p:cNvPr id="6146" name="Picture 2" descr="Dua Lipa (Complete Edition): Amazon.co.uk: Mus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6906" y="798807"/>
            <a:ext cx="2743315" cy="2743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72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 fill="hold"/>
                                        <p:tgtEl>
                                          <p:spTgt spid="328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28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31747"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48"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Do you have to move away to go to University? </a:t>
            </a:r>
            <a:endParaRPr kumimoji="0" lang="en-GB"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49"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50"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51"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52"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53"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54"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55"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56"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57"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58"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59"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60" name="AutoShape 16">
            <a:hlinkClick r:id="" action="ppaction://noaction"/>
          </p:cNvPr>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noProof="0" dirty="0">
                <a:solidFill>
                  <a:srgbClr val="FFFFFF"/>
                </a:solidFill>
                <a:latin typeface="Roboto" panose="02000000000000000000" pitchFamily="2" charset="0"/>
                <a:ea typeface="Roboto" panose="02000000000000000000" pitchFamily="2" charset="0"/>
                <a:cs typeface="Roboto" panose="02000000000000000000" pitchFamily="2" charset="0"/>
              </a:rPr>
              <a:t>Yes</a:t>
            </a:r>
            <a:endPar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61"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No</a:t>
            </a:r>
          </a:p>
        </p:txBody>
      </p:sp>
      <p:sp>
        <p:nvSpPr>
          <p:cNvPr id="31762" name="AutoShape 18">
            <a:hlinkClick r:id="" action="ppaction://noaction"/>
          </p:cNvPr>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dirty="0">
                <a:solidFill>
                  <a:srgbClr val="FFFFFF"/>
                </a:solidFill>
                <a:latin typeface="Roboto" panose="02000000000000000000" pitchFamily="2" charset="0"/>
                <a:ea typeface="Roboto" panose="02000000000000000000" pitchFamily="2" charset="0"/>
                <a:cs typeface="Roboto" panose="02000000000000000000" pitchFamily="2" charset="0"/>
              </a:rPr>
              <a:t>Yes, but as long as it’s 20 miles+</a:t>
            </a:r>
            <a:endPar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63" name="AutoShape 19">
            <a:hlinkClick r:id="" action="ppaction://noaction"/>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15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1500" dirty="0">
                <a:solidFill>
                  <a:srgbClr val="FFFFFF"/>
                </a:solidFill>
                <a:latin typeface="Roboto" panose="02000000000000000000" pitchFamily="2" charset="0"/>
                <a:ea typeface="Roboto" panose="02000000000000000000" pitchFamily="2" charset="0"/>
                <a:cs typeface="Roboto" panose="02000000000000000000" pitchFamily="2" charset="0"/>
              </a:rPr>
              <a:t>Yes, but you have to live in student halls</a:t>
            </a:r>
            <a:endParaRPr kumimoji="0" lang="en-GB" sz="15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64"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65"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66"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67"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68"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69"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70"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71"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31772"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31773"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31774" name="Text Box 31"/>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31775" name="Text Box 32"/>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31776" name="Text Box 33"/>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31777" name="Text Box 34"/>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31778" name="Text Box 35"/>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31779" name="Text Box 36"/>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31780" name="Text Box 37"/>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31781" name="Text Box 38"/>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31782" name="Text Box 39"/>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31783" name="Text Box 40"/>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31784" name="Text Box 42"/>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31785" name="Rectangle 43"/>
          <p:cNvSpPr>
            <a:spLocks noChangeArrowheads="1"/>
          </p:cNvSpPr>
          <p:nvPr/>
        </p:nvSpPr>
        <p:spPr bwMode="auto">
          <a:xfrm>
            <a:off x="8832852" y="1843091"/>
            <a:ext cx="1655763" cy="217487"/>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786" name="Text Box 44"/>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pic>
        <p:nvPicPr>
          <p:cNvPr id="34861"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16386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3486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486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32771"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72" name="AutoShape 4"/>
          <p:cNvSpPr>
            <a:spLocks noChangeArrowheads="1"/>
          </p:cNvSpPr>
          <p:nvPr/>
        </p:nvSpPr>
        <p:spPr bwMode="auto">
          <a:xfrm>
            <a:off x="1919289" y="4365104"/>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Do you have to move away to go to University?</a:t>
            </a:r>
            <a:endParaRPr kumimoji="0" lang="en-GB"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73"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74"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75"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76"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77"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78"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79"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80"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81"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82"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83"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84"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32785" name="AutoShape 17"/>
          <p:cNvSpPr>
            <a:spLocks noChangeArrowheads="1"/>
          </p:cNvSpPr>
          <p:nvPr/>
        </p:nvSpPr>
        <p:spPr bwMode="auto">
          <a:xfrm>
            <a:off x="1919289" y="6165857"/>
            <a:ext cx="4105275" cy="576263"/>
          </a:xfrm>
          <a:prstGeom prst="hexagon">
            <a:avLst>
              <a:gd name="adj" fmla="val 67546"/>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Correct Answer – No</a:t>
            </a:r>
          </a:p>
        </p:txBody>
      </p:sp>
      <p:sp>
        <p:nvSpPr>
          <p:cNvPr id="32786"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32787" name="AutoShape 19"/>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32788"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89"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90"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91"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92"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93"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94"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795"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32796"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32797"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32798" name="Text Box 31"/>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32799" name="Text Box 32"/>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32800" name="Text Box 33"/>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32801" name="Text Box 34"/>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32802" name="Text Box 35"/>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32803" name="Text Box 36"/>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32804" name="Text Box 37"/>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32805" name="Text Box 38"/>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32806" name="Text Box 39"/>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32807" name="Text Box 40"/>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32808" name="Text Box 42"/>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32809" name="Rectangle 43"/>
          <p:cNvSpPr>
            <a:spLocks noChangeArrowheads="1"/>
          </p:cNvSpPr>
          <p:nvPr/>
        </p:nvSpPr>
        <p:spPr bwMode="auto">
          <a:xfrm>
            <a:off x="8832852" y="1843091"/>
            <a:ext cx="1655763" cy="217487"/>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810" name="Text Box 44"/>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pic>
        <p:nvPicPr>
          <p:cNvPr id="35885"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
        <p:nvSpPr>
          <p:cNvPr id="46" name="TextBox 45"/>
          <p:cNvSpPr txBox="1"/>
          <p:nvPr/>
        </p:nvSpPr>
        <p:spPr>
          <a:xfrm>
            <a:off x="3971925" y="1846263"/>
            <a:ext cx="4356100" cy="1908215"/>
          </a:xfrm>
          <a:prstGeom prst="rect">
            <a:avLst/>
          </a:prstGeom>
          <a:noFill/>
        </p:spPr>
        <p:txBody>
          <a:bodyPr wrap="square" rtlCol="0">
            <a:spAutoFit/>
          </a:bodyPr>
          <a:lstStyle/>
          <a:p>
            <a:pPr lvl="0" fontAlgn="base">
              <a:spcBef>
                <a:spcPct val="0"/>
              </a:spcBef>
              <a:spcAft>
                <a:spcPct val="0"/>
              </a:spcAft>
              <a:defRPr/>
            </a:pPr>
            <a:r>
              <a:rPr lang="en-GB" sz="2000" b="1" dirty="0">
                <a:latin typeface="Roboto" panose="02000000000000000000" pitchFamily="2" charset="0"/>
                <a:ea typeface="Roboto" panose="02000000000000000000" pitchFamily="2" charset="0"/>
                <a:cs typeface="Roboto" panose="02000000000000000000" pitchFamily="2" charset="0"/>
              </a:rPr>
              <a:t>No – you can commute from home and there are various options you can choose from when attending University.</a:t>
            </a:r>
            <a:endPar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5145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 fill="hold"/>
                                        <p:tgtEl>
                                          <p:spTgt spid="358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588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3795" name="Text Box 3"/>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33796" name="Text Box 5"/>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33797" name="Rectangle 6"/>
          <p:cNvSpPr>
            <a:spLocks noChangeArrowheads="1"/>
          </p:cNvSpPr>
          <p:nvPr/>
        </p:nvSpPr>
        <p:spPr bwMode="auto">
          <a:xfrm>
            <a:off x="8832852" y="1557345"/>
            <a:ext cx="1655763" cy="217487"/>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3798" name="Text Box 7"/>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33799" name="Text Box 8"/>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33800" name="Text Box 9"/>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33801" name="Text Box 10"/>
          <p:cNvSpPr txBox="1">
            <a:spLocks noChangeArrowheads="1"/>
          </p:cNvSpPr>
          <p:nvPr/>
        </p:nvSpPr>
        <p:spPr bwMode="auto">
          <a:xfrm>
            <a:off x="8834442"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33802" name="Text Box 11"/>
          <p:cNvSpPr txBox="1">
            <a:spLocks noChangeArrowheads="1"/>
          </p:cNvSpPr>
          <p:nvPr/>
        </p:nvSpPr>
        <p:spPr bwMode="auto">
          <a:xfrm>
            <a:off x="1631951" y="44453"/>
            <a:ext cx="6840538" cy="67976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Congratulations! You made it to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60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£32,000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Ready for your next question…?</a:t>
            </a:r>
          </a:p>
        </p:txBody>
      </p:sp>
      <p:sp>
        <p:nvSpPr>
          <p:cNvPr id="33803" name="Text Box 12"/>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33804" name="Text Box 13"/>
          <p:cNvSpPr txBox="1">
            <a:spLocks noChangeArrowheads="1"/>
          </p:cNvSpPr>
          <p:nvPr/>
        </p:nvSpPr>
        <p:spPr bwMode="auto">
          <a:xfrm>
            <a:off x="8832854" y="3309938"/>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33805" name="Text Box 14"/>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33806" name="Text Box 15"/>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33807" name="Text Box 16"/>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33808" name="Text Box 17"/>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33809" name="Text Box 18"/>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33810" name="Text Box 19"/>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33811" name="Text Box 20"/>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pic>
        <p:nvPicPr>
          <p:cNvPr id="36885" name="Picture 21">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03632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375214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5" fill="hold"/>
                                        <p:tgtEl>
                                          <p:spTgt spid="368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688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34819"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20"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If you move country, do you still need to pay </a:t>
            </a:r>
          </a:p>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off your student loan? </a:t>
            </a:r>
            <a:endParaRPr kumimoji="0" lang="en-GB"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21"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22"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23"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24"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25"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26"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27"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28"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29"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30"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31"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32"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Yes but you need to inform SFE</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33" name="AutoShape 17">
            <a:hlinkClick r:id="" action="ppaction://noaction"/>
          </p:cNvPr>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Yes and a higher amount</a:t>
            </a:r>
          </a:p>
        </p:txBody>
      </p:sp>
      <p:sp>
        <p:nvSpPr>
          <p:cNvPr id="34834" name="AutoShape 18">
            <a:hlinkClick r:id="" action="ppaction://noaction"/>
          </p:cNvPr>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No</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35" name="AutoShape 19">
            <a:hlinkClick r:id="" action="ppaction://noaction"/>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Yes and a lower amount</a:t>
            </a:r>
          </a:p>
        </p:txBody>
      </p:sp>
      <p:sp>
        <p:nvSpPr>
          <p:cNvPr id="34836"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37"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38"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39"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40"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41"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42"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43"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34844"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34845"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34846" name="Text Box 31"/>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34847" name="Text Box 32"/>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34848" name="Text Box 33"/>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34849" name="Text Box 34"/>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34850" name="Text Box 35"/>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34851" name="Text Box 36"/>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34852" name="Text Box 37"/>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34853" name="Text Box 38"/>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34854" name="Text Box 39"/>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34855" name="Text Box 40"/>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34856" name="Text Box 42"/>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34857" name="Rectangle 43"/>
          <p:cNvSpPr>
            <a:spLocks noChangeArrowheads="1"/>
          </p:cNvSpPr>
          <p:nvPr/>
        </p:nvSpPr>
        <p:spPr bwMode="auto">
          <a:xfrm>
            <a:off x="8832852" y="1557345"/>
            <a:ext cx="1655763" cy="217487"/>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4858" name="Text Box 44"/>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pic>
        <p:nvPicPr>
          <p:cNvPr id="37933"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4485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379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793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35843"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44"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If you move country, do you still need to pay </a:t>
            </a:r>
          </a:p>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off your student loan? </a:t>
            </a:r>
          </a:p>
        </p:txBody>
      </p:sp>
      <p:sp>
        <p:nvSpPr>
          <p:cNvPr id="35845"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46"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47"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48"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49"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50"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51"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52"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53"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54"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55"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56" name="AutoShape 16"/>
          <p:cNvSpPr>
            <a:spLocks noChangeArrowheads="1"/>
          </p:cNvSpPr>
          <p:nvPr/>
        </p:nvSpPr>
        <p:spPr bwMode="auto">
          <a:xfrm>
            <a:off x="1919289" y="5445132"/>
            <a:ext cx="4105275" cy="576263"/>
          </a:xfrm>
          <a:prstGeom prst="hexagon">
            <a:avLst>
              <a:gd name="adj" fmla="val 67546"/>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Correct Answer – </a:t>
            </a:r>
            <a:r>
              <a:rPr lang="en-GB" sz="1600" dirty="0">
                <a:solidFill>
                  <a:srgbClr val="FFFFFF"/>
                </a:solidFill>
                <a:latin typeface="Roboto" panose="02000000000000000000" pitchFamily="2" charset="0"/>
                <a:ea typeface="Roboto" panose="02000000000000000000" pitchFamily="2" charset="0"/>
                <a:cs typeface="Roboto" panose="02000000000000000000" pitchFamily="2" charset="0"/>
              </a:rPr>
              <a:t>Yes but you need to</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Roboto" panose="02000000000000000000" pitchFamily="2" charset="0"/>
                <a:ea typeface="Roboto" panose="02000000000000000000" pitchFamily="2" charset="0"/>
                <a:cs typeface="Roboto" panose="02000000000000000000" pitchFamily="2" charset="0"/>
              </a:rPr>
              <a:t> inform SFE</a:t>
            </a:r>
            <a:endParaRPr kumimoji="0" lang="en-GB"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57"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35858"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35859" name="AutoShape 19"/>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35860"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61"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62"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63"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64"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65"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66"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67"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35868"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35869"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35870" name="Text Box 31"/>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35871" name="Text Box 32"/>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35872" name="Text Box 33"/>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35873" name="Text Box 34"/>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35874" name="Text Box 35"/>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35875" name="Text Box 36"/>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35876" name="Text Box 37"/>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35877" name="Text Box 38"/>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35878" name="Text Box 39"/>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35879" name="Text Box 40"/>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35880" name="Text Box 42"/>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35881" name="Rectangle 43"/>
          <p:cNvSpPr>
            <a:spLocks noChangeArrowheads="1"/>
          </p:cNvSpPr>
          <p:nvPr/>
        </p:nvSpPr>
        <p:spPr bwMode="auto">
          <a:xfrm>
            <a:off x="8832852" y="1557345"/>
            <a:ext cx="1655763" cy="217487"/>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5882" name="Text Box 44"/>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pic>
        <p:nvPicPr>
          <p:cNvPr id="38957"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
        <p:nvSpPr>
          <p:cNvPr id="44" name="TextBox 43"/>
          <p:cNvSpPr txBox="1"/>
          <p:nvPr/>
        </p:nvSpPr>
        <p:spPr>
          <a:xfrm>
            <a:off x="3971925" y="1846263"/>
            <a:ext cx="4356100" cy="1292662"/>
          </a:xfrm>
          <a:prstGeom prst="rect">
            <a:avLst/>
          </a:prstGeom>
          <a:noFill/>
        </p:spPr>
        <p:txBody>
          <a:bodyPr wrap="square" rtlCol="0">
            <a:spAutoFit/>
          </a:bodyPr>
          <a:lstStyle/>
          <a:p>
            <a:pPr lvl="0" fontAlgn="base">
              <a:spcBef>
                <a:spcPct val="0"/>
              </a:spcBef>
              <a:spcAft>
                <a:spcPct val="0"/>
              </a:spcAft>
              <a:defRPr/>
            </a:pPr>
            <a:r>
              <a:rPr lang="en-GB" sz="2000" b="1" dirty="0">
                <a:latin typeface="Roboto" panose="02000000000000000000" pitchFamily="2" charset="0"/>
                <a:ea typeface="Roboto" panose="02000000000000000000" pitchFamily="2" charset="0"/>
                <a:cs typeface="Roboto" panose="02000000000000000000" pitchFamily="2" charset="0"/>
              </a:rPr>
              <a:t>You need to inform SFE if you move country so you can still repay. </a:t>
            </a:r>
            <a:endPar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6993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 fill="hold"/>
                                        <p:tgtEl>
                                          <p:spTgt spid="389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895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679" y="2107475"/>
            <a:ext cx="7062651" cy="1200329"/>
          </a:xfrm>
          <a:prstGeom prst="rect">
            <a:avLst/>
          </a:prstGeom>
          <a:noFill/>
        </p:spPr>
        <p:txBody>
          <a:bodyPr wrap="square" rtlCol="0">
            <a:spAutoFit/>
          </a:bodyPr>
          <a:lstStyle/>
          <a:p>
            <a:r>
              <a:rPr lang="en-GB" sz="3600" dirty="0"/>
              <a:t>If you were a kitchen appliance, what would you be and why?</a:t>
            </a:r>
          </a:p>
        </p:txBody>
      </p:sp>
      <p:pic>
        <p:nvPicPr>
          <p:cNvPr id="1026" name="Picture 2" descr="Kitchen Icons - Download Free Vector Icon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885" y="3566502"/>
            <a:ext cx="2720975" cy="2720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B7B010-2BCB-CF42-A555-DC3B463137B3}"/>
              </a:ext>
            </a:extLst>
          </p:cNvPr>
          <p:cNvSpPr txBox="1"/>
          <p:nvPr/>
        </p:nvSpPr>
        <p:spPr>
          <a:xfrm>
            <a:off x="501681" y="339551"/>
            <a:ext cx="2301678" cy="646331"/>
          </a:xfrm>
          <a:prstGeom prst="rect">
            <a:avLst/>
          </a:prstGeom>
          <a:solidFill>
            <a:srgbClr val="1D7CC7"/>
          </a:solidFill>
        </p:spPr>
        <p:txBody>
          <a:bodyPr wrap="square" rtlCol="0">
            <a:spAutoFit/>
          </a:bodyPr>
          <a:lstStyle/>
          <a:p>
            <a:r>
              <a:rPr lang="en-GB" sz="3600" b="1" dirty="0">
                <a:solidFill>
                  <a:schemeClr val="bg1"/>
                </a:solidFill>
              </a:rPr>
              <a:t>CHECK IN</a:t>
            </a:r>
          </a:p>
        </p:txBody>
      </p:sp>
    </p:spTree>
    <p:extLst>
      <p:ext uri="{BB962C8B-B14F-4D97-AF65-F5344CB8AC3E}">
        <p14:creationId xmlns:p14="http://schemas.microsoft.com/office/powerpoint/2010/main" val="500381692"/>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37891"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892" name="AutoShape 4"/>
          <p:cNvSpPr>
            <a:spLocks noChangeArrowheads="1"/>
          </p:cNvSpPr>
          <p:nvPr/>
        </p:nvSpPr>
        <p:spPr bwMode="auto">
          <a:xfrm>
            <a:off x="1919040"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893"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894"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895"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896"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897"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898"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899"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00"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01"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02"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03"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04" name="AutoShape 16">
            <a:hlinkClick r:id="" action="ppaction://noaction"/>
          </p:cNvPr>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£20,050</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05" name="AutoShape 17">
            <a:hlinkClick r:id="" action="ppaction://noaction"/>
          </p:cNvPr>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 </a:t>
            </a: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£31,555</a:t>
            </a:r>
          </a:p>
        </p:txBody>
      </p:sp>
      <p:sp>
        <p:nvSpPr>
          <p:cNvPr id="37906"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£25,000</a:t>
            </a:r>
            <a:endParaRPr kumimoji="0" lang="en-GB" sz="2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07" name="AutoShape 19">
            <a:hlinkClick r:id="" action="ppaction://noaction"/>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£27,295</a:t>
            </a:r>
          </a:p>
        </p:txBody>
      </p:sp>
      <p:sp>
        <p:nvSpPr>
          <p:cNvPr id="37908"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09"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10"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11"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12"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13"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14"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15"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37916"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37917"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37918" name="Text Box 31"/>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37919" name="Text Box 32"/>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37920" name="Text Box 33"/>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37921" name="Text Box 34"/>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37922" name="Text Box 35"/>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37923" name="Text Box 36"/>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37924" name="Text Box 37"/>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37925" name="Text Box 38"/>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37926" name="Text Box 39"/>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37927" name="Text Box 40"/>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37928" name="Text Box 42"/>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37929" name="Rectangle 43"/>
          <p:cNvSpPr>
            <a:spLocks noChangeArrowheads="1"/>
          </p:cNvSpPr>
          <p:nvPr/>
        </p:nvSpPr>
        <p:spPr bwMode="auto">
          <a:xfrm>
            <a:off x="8832852" y="1268420"/>
            <a:ext cx="1655763" cy="288925"/>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930" name="Text Box 44"/>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pic>
        <p:nvPicPr>
          <p:cNvPr id="41005"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6553200"/>
            <a:ext cx="304800" cy="304800"/>
          </a:xfrm>
          <a:prstGeom prst="rect">
            <a:avLst/>
          </a:prstGeom>
          <a:noFill/>
          <a:ln w="9525">
            <a:noFill/>
            <a:miter lim="800000"/>
            <a:headEnd/>
            <a:tailEnd/>
          </a:ln>
        </p:spPr>
      </p:pic>
      <p:sp>
        <p:nvSpPr>
          <p:cNvPr id="2" name="TextBox 1"/>
          <p:cNvSpPr txBox="1"/>
          <p:nvPr/>
        </p:nvSpPr>
        <p:spPr>
          <a:xfrm>
            <a:off x="2533653" y="4510861"/>
            <a:ext cx="7388224" cy="707886"/>
          </a:xfrm>
          <a:prstGeom prst="rect">
            <a:avLst/>
          </a:prstGeom>
          <a:noFill/>
        </p:spPr>
        <p:txBody>
          <a:bodyPr wrap="square" rtlCol="0">
            <a:spAutoFit/>
          </a:bodyP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How much money do you need to earn to have to pay your student loan back (in 2023)?</a:t>
            </a:r>
            <a:endParaRPr kumimoji="0" lang="en-GB" sz="20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4080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410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100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38915"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16" name="AutoShape 4"/>
          <p:cNvSpPr>
            <a:spLocks noChangeArrowheads="1"/>
          </p:cNvSpPr>
          <p:nvPr/>
        </p:nvSpPr>
        <p:spPr bwMode="auto">
          <a:xfrm>
            <a:off x="1807311" y="4365104"/>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How much money do you need to earn to have to pay your </a:t>
            </a:r>
          </a:p>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student loan back (in 2023)?</a:t>
            </a:r>
            <a:endParaRPr lang="en-GB" sz="2000" b="1"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38917"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18"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19"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20"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21"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22"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23"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24"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25"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26"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27"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28"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38929"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38930" name="AutoShape 18"/>
          <p:cNvSpPr>
            <a:spLocks noChangeArrowheads="1"/>
          </p:cNvSpPr>
          <p:nvPr/>
        </p:nvSpPr>
        <p:spPr bwMode="auto">
          <a:xfrm>
            <a:off x="6311901" y="5443538"/>
            <a:ext cx="4032250" cy="577850"/>
          </a:xfrm>
          <a:prstGeom prst="hexagon">
            <a:avLst>
              <a:gd name="adj" fmla="val 66162"/>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Correct Answer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 £25,000</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31" name="AutoShape 19"/>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Wrong Answer</a:t>
            </a:r>
          </a:p>
        </p:txBody>
      </p:sp>
      <p:sp>
        <p:nvSpPr>
          <p:cNvPr id="38932"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33"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34"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35"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36"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37"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38"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39"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38940"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38941"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38942" name="Text Box 31"/>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38943" name="Text Box 32"/>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38944" name="Text Box 33"/>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38945" name="Text Box 34"/>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38946" name="Text Box 35"/>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38947" name="Text Box 36"/>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38948" name="Text Box 37"/>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38949" name="Text Box 38"/>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38950" name="Text Box 39"/>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38951" name="Text Box 40"/>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38952" name="Text Box 42"/>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38953" name="Rectangle 43"/>
          <p:cNvSpPr>
            <a:spLocks noChangeArrowheads="1"/>
          </p:cNvSpPr>
          <p:nvPr/>
        </p:nvSpPr>
        <p:spPr bwMode="auto">
          <a:xfrm>
            <a:off x="8832852" y="1268420"/>
            <a:ext cx="1655763" cy="288925"/>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954" name="Text Box 44"/>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pic>
        <p:nvPicPr>
          <p:cNvPr id="42029"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
        <p:nvSpPr>
          <p:cNvPr id="44" name="Rectangle 43"/>
          <p:cNvSpPr/>
          <p:nvPr/>
        </p:nvSpPr>
        <p:spPr>
          <a:xfrm>
            <a:off x="3564733" y="1166340"/>
            <a:ext cx="4580728" cy="2246769"/>
          </a:xfrm>
          <a:prstGeom prst="rect">
            <a:avLst/>
          </a:prstGeom>
        </p:spPr>
        <p:txBody>
          <a:bodyPr wrap="square">
            <a:spAutoFit/>
          </a:bodyPr>
          <a:lstStyle/>
          <a:p>
            <a:pPr marL="285750" lvl="0" indent="-285750" fontAlgn="base">
              <a:spcBef>
                <a:spcPct val="0"/>
              </a:spcBef>
              <a:spcAft>
                <a:spcPct val="0"/>
              </a:spcAft>
              <a:buFont typeface="Arial" panose="020B0604020202020204" pitchFamily="34" charset="0"/>
              <a:buChar char="•"/>
              <a:defRPr/>
            </a:pPr>
            <a:r>
              <a:rPr lang="en-GB" sz="2000" b="1" dirty="0">
                <a:latin typeface="Roboto" panose="02000000000000000000" pitchFamily="2" charset="0"/>
                <a:ea typeface="Roboto" panose="02000000000000000000" pitchFamily="2" charset="0"/>
                <a:cs typeface="Roboto" panose="02000000000000000000" pitchFamily="2" charset="0"/>
              </a:rPr>
              <a:t>You only start paying back your student loan once you start earning over £25,000 (from April 2023).</a:t>
            </a:r>
          </a:p>
          <a:p>
            <a:pPr lvl="0" fontAlgn="base">
              <a:spcBef>
                <a:spcPct val="0"/>
              </a:spcBef>
              <a:spcAft>
                <a:spcPct val="0"/>
              </a:spcAft>
              <a:defRPr/>
            </a:pPr>
            <a:endParaRPr lang="en-GB" sz="2000" b="1" dirty="0">
              <a:latin typeface="Roboto" panose="02000000000000000000" pitchFamily="2" charset="0"/>
              <a:ea typeface="Roboto" panose="02000000000000000000" pitchFamily="2" charset="0"/>
              <a:cs typeface="Roboto" panose="02000000000000000000" pitchFamily="2" charset="0"/>
            </a:endParaRPr>
          </a:p>
          <a:p>
            <a:pPr marL="285750" lvl="0" indent="-285750" fontAlgn="base">
              <a:spcBef>
                <a:spcPct val="0"/>
              </a:spcBef>
              <a:spcAft>
                <a:spcPct val="0"/>
              </a:spcAft>
              <a:buFont typeface="Arial" panose="020B0604020202020204" pitchFamily="34" charset="0"/>
              <a:buChar char="•"/>
              <a:defRPr/>
            </a:pPr>
            <a:r>
              <a:rPr lang="en-GB" sz="2000" b="1" dirty="0">
                <a:latin typeface="Roboto" panose="02000000000000000000" pitchFamily="2" charset="0"/>
                <a:ea typeface="Roboto" panose="02000000000000000000" pitchFamily="2" charset="0"/>
                <a:cs typeface="Roboto" panose="02000000000000000000" pitchFamily="2" charset="0"/>
              </a:rPr>
              <a:t>Student Finance repayments are based on how much your earn, rather than how much you owe.</a:t>
            </a:r>
          </a:p>
        </p:txBody>
      </p:sp>
    </p:spTree>
    <p:extLst>
      <p:ext uri="{BB962C8B-B14F-4D97-AF65-F5344CB8AC3E}">
        <p14:creationId xmlns:p14="http://schemas.microsoft.com/office/powerpoint/2010/main" val="337013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 fill="hold"/>
                                        <p:tgtEl>
                                          <p:spTgt spid="420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202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40963"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64"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Do you have to pay your student loan back forever? </a:t>
            </a:r>
            <a:endParaRPr kumimoji="0" lang="en-GB"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65"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66"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67"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68"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69"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70"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71"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72"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73"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74"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75"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76"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noProof="0" dirty="0">
                <a:solidFill>
                  <a:srgbClr val="FFFFFF"/>
                </a:solidFill>
                <a:latin typeface="Roboto" panose="02000000000000000000" pitchFamily="2" charset="0"/>
                <a:ea typeface="Roboto" panose="02000000000000000000" pitchFamily="2" charset="0"/>
                <a:cs typeface="Roboto" panose="02000000000000000000" pitchFamily="2" charset="0"/>
              </a:rPr>
              <a:t>No, it is written off after 40 years</a:t>
            </a:r>
            <a:endParaRPr kumimoji="0" lang="en-GB"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77" name="AutoShape 17">
            <a:hlinkClick r:id="" action="ppaction://noaction"/>
          </p:cNvPr>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No</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40978" name="AutoShape 18">
            <a:hlinkClick r:id="" action="ppaction://noaction"/>
          </p:cNvPr>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noProof="0" dirty="0">
                <a:solidFill>
                  <a:srgbClr val="FFFFFF"/>
                </a:solidFill>
                <a:latin typeface="Roboto" panose="02000000000000000000" pitchFamily="2" charset="0"/>
                <a:ea typeface="Roboto" panose="02000000000000000000" pitchFamily="2" charset="0"/>
                <a:cs typeface="Roboto" panose="02000000000000000000" pitchFamily="2" charset="0"/>
              </a:rPr>
              <a:t>Yes</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40979" name="AutoShape 19">
            <a:hlinkClick r:id="" action="ppaction://noaction"/>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dirty="0">
                <a:solidFill>
                  <a:srgbClr val="FFFFFF"/>
                </a:solidFill>
                <a:latin typeface="Roboto" panose="02000000000000000000" pitchFamily="2" charset="0"/>
                <a:ea typeface="Roboto" panose="02000000000000000000" pitchFamily="2" charset="0"/>
                <a:cs typeface="Roboto" panose="02000000000000000000" pitchFamily="2" charset="0"/>
              </a:rPr>
              <a:t>No, it is written off after 10 years</a:t>
            </a:r>
            <a:endParaRPr kumimoji="0" lang="en-GB"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80"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81"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82"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83"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84"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85"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86"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987"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40988"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40989"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40990" name="Text Box 31"/>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40991" name="Text Box 32"/>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40992" name="Text Box 33"/>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40993" name="Text Box 34"/>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40994" name="Text Box 35"/>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40995" name="Text Box 36"/>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40996" name="Text Box 37"/>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40997" name="Text Box 38"/>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40998" name="Text Box 39"/>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40999" name="Text Box 40"/>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41000" name="Text Box 42"/>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41001" name="Rectangle 43"/>
          <p:cNvSpPr>
            <a:spLocks noChangeArrowheads="1"/>
          </p:cNvSpPr>
          <p:nvPr/>
        </p:nvSpPr>
        <p:spPr bwMode="auto">
          <a:xfrm>
            <a:off x="8832852" y="1004895"/>
            <a:ext cx="1655763" cy="288925"/>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002" name="Text Box 44"/>
          <p:cNvSpPr txBox="1">
            <a:spLocks noChangeArrowheads="1"/>
          </p:cNvSpPr>
          <p:nvPr/>
        </p:nvSpPr>
        <p:spPr bwMode="auto">
          <a:xfrm>
            <a:off x="8774113" y="981075"/>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pic>
        <p:nvPicPr>
          <p:cNvPr id="44077"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409076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5" fill="hold"/>
                                        <p:tgtEl>
                                          <p:spTgt spid="440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407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41987"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988"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Do you have to pay your student loan back forever? </a:t>
            </a:r>
          </a:p>
        </p:txBody>
      </p:sp>
      <p:sp>
        <p:nvSpPr>
          <p:cNvPr id="41989"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990"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991"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992"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993"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994"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995"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996"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997"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998"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999"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2000" name="AutoShape 16"/>
          <p:cNvSpPr>
            <a:spLocks noChangeArrowheads="1"/>
          </p:cNvSpPr>
          <p:nvPr/>
        </p:nvSpPr>
        <p:spPr bwMode="auto">
          <a:xfrm>
            <a:off x="1919289" y="5445132"/>
            <a:ext cx="4105275" cy="576263"/>
          </a:xfrm>
          <a:prstGeom prst="hexagon">
            <a:avLst>
              <a:gd name="adj" fmla="val 67546"/>
              <a:gd name="vf" fmla="val 115470"/>
            </a:avLst>
          </a:prstGeom>
          <a:solidFill>
            <a:srgbClr val="33CC33"/>
          </a:solidFill>
          <a:ln w="38100">
            <a:solidFill>
              <a:srgbClr val="0000FF"/>
            </a:solidFill>
            <a:miter lim="800000"/>
            <a:headEnd/>
            <a:tailEnd/>
          </a:ln>
        </p:spPr>
        <p:txBody>
          <a:bodyPr wrap="none" anchor="ctr"/>
          <a:lstStyle/>
          <a:p>
            <a:pPr lvl="0" algn="ctr" fontAlgn="base">
              <a:spcBef>
                <a:spcPct val="0"/>
              </a:spcBef>
              <a:spcAft>
                <a:spcPct val="0"/>
              </a:spcAft>
              <a:defRPr/>
            </a:pPr>
            <a:r>
              <a:rPr kumimoji="0" lang="en-GB"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Correct Answer – </a:t>
            </a:r>
            <a:r>
              <a:rPr lang="en-GB" dirty="0">
                <a:solidFill>
                  <a:srgbClr val="FFFFFF"/>
                </a:solidFill>
                <a:latin typeface="Roboto" panose="02000000000000000000" pitchFamily="2" charset="0"/>
                <a:ea typeface="Roboto" panose="02000000000000000000" pitchFamily="2" charset="0"/>
                <a:cs typeface="Roboto" panose="02000000000000000000" pitchFamily="2" charset="0"/>
              </a:rPr>
              <a:t>No, it is written </a:t>
            </a:r>
          </a:p>
          <a:p>
            <a:pPr lvl="0" algn="ctr" fontAlgn="base">
              <a:spcBef>
                <a:spcPct val="0"/>
              </a:spcBef>
              <a:spcAft>
                <a:spcPct val="0"/>
              </a:spcAft>
              <a:defRPr/>
            </a:pPr>
            <a:r>
              <a:rPr lang="en-GB" dirty="0">
                <a:solidFill>
                  <a:srgbClr val="FFFFFF"/>
                </a:solidFill>
                <a:latin typeface="Roboto" panose="02000000000000000000" pitchFamily="2" charset="0"/>
                <a:ea typeface="Roboto" panose="02000000000000000000" pitchFamily="2" charset="0"/>
                <a:cs typeface="Roboto" panose="02000000000000000000" pitchFamily="2" charset="0"/>
              </a:rPr>
              <a:t>off after 40 years</a:t>
            </a:r>
          </a:p>
        </p:txBody>
      </p:sp>
      <p:sp>
        <p:nvSpPr>
          <p:cNvPr id="42001"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42002"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42003" name="AutoShape 19"/>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Wrong Answer</a:t>
            </a:r>
          </a:p>
        </p:txBody>
      </p:sp>
      <p:sp>
        <p:nvSpPr>
          <p:cNvPr id="42004"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2005"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2006"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2007"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2008"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2009"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2010"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2011"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42012"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42013"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42014" name="Text Box 31"/>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42015" name="Text Box 32"/>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42016" name="Text Box 33"/>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42017" name="Text Box 34"/>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42018" name="Text Box 35"/>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42019" name="Text Box 36"/>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42020" name="Text Box 37"/>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42021" name="Text Box 38"/>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42022" name="Text Box 39"/>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42023" name="Text Box 40"/>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42024" name="Text Box 42"/>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42025" name="Rectangle 43"/>
          <p:cNvSpPr>
            <a:spLocks noChangeArrowheads="1"/>
          </p:cNvSpPr>
          <p:nvPr/>
        </p:nvSpPr>
        <p:spPr bwMode="auto">
          <a:xfrm>
            <a:off x="8832852" y="1004895"/>
            <a:ext cx="1655763" cy="288925"/>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2026" name="Text Box 44"/>
          <p:cNvSpPr txBox="1">
            <a:spLocks noChangeArrowheads="1"/>
          </p:cNvSpPr>
          <p:nvPr/>
        </p:nvSpPr>
        <p:spPr bwMode="auto">
          <a:xfrm>
            <a:off x="8774113" y="981075"/>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pic>
        <p:nvPicPr>
          <p:cNvPr id="45101"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
        <p:nvSpPr>
          <p:cNvPr id="2" name="Rectangle 1"/>
          <p:cNvSpPr/>
          <p:nvPr/>
        </p:nvSpPr>
        <p:spPr>
          <a:xfrm>
            <a:off x="3972046" y="1919076"/>
            <a:ext cx="3868615" cy="1015663"/>
          </a:xfrm>
          <a:prstGeom prst="rect">
            <a:avLst/>
          </a:prstGeom>
        </p:spPr>
        <p:txBody>
          <a:bodyPr wrap="square">
            <a:spAutoFit/>
          </a:bodyPr>
          <a:lstStyle/>
          <a:p>
            <a:pPr lvl="0" fontAlgn="base">
              <a:spcBef>
                <a:spcPct val="0"/>
              </a:spcBef>
              <a:spcAft>
                <a:spcPct val="0"/>
              </a:spcAft>
              <a:defRPr/>
            </a:pPr>
            <a:r>
              <a:rPr lang="en-GB" sz="2000" b="1" dirty="0">
                <a:latin typeface="Roboto" panose="02000000000000000000" pitchFamily="2" charset="0"/>
                <a:ea typeface="Roboto" panose="02000000000000000000" pitchFamily="2" charset="0"/>
                <a:cs typeface="Roboto" panose="02000000000000000000" pitchFamily="2" charset="0"/>
              </a:rPr>
              <a:t>After 40 years, the amount of your student loan you have left gets written off.</a:t>
            </a:r>
          </a:p>
        </p:txBody>
      </p:sp>
    </p:spTree>
    <p:extLst>
      <p:ext uri="{BB962C8B-B14F-4D97-AF65-F5344CB8AC3E}">
        <p14:creationId xmlns:p14="http://schemas.microsoft.com/office/powerpoint/2010/main" val="267442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 fill="hold"/>
                                        <p:tgtEl>
                                          <p:spTgt spid="451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510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44035"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36"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Which country do most graduates migrate to? </a:t>
            </a:r>
            <a:endParaRPr kumimoji="0" lang="en-GB"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37"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38"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39"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40"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41"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42"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43"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44"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45"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46"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47"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48" name="AutoShape 16">
            <a:hlinkClick r:id="" action="ppaction://noaction"/>
          </p:cNvPr>
          <p:cNvSpPr>
            <a:spLocks noChangeArrowheads="1"/>
          </p:cNvSpPr>
          <p:nvPr/>
        </p:nvSpPr>
        <p:spPr bwMode="auto">
          <a:xfrm>
            <a:off x="1919289" y="5443545"/>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China</a:t>
            </a:r>
          </a:p>
        </p:txBody>
      </p:sp>
      <p:sp>
        <p:nvSpPr>
          <p:cNvPr id="44049"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Australia</a:t>
            </a:r>
          </a:p>
        </p:txBody>
      </p:sp>
      <p:sp>
        <p:nvSpPr>
          <p:cNvPr id="44050" name="AutoShape 18">
            <a:hlinkClick r:id="" action="ppaction://noaction"/>
          </p:cNvPr>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France</a:t>
            </a:r>
          </a:p>
        </p:txBody>
      </p:sp>
      <p:sp>
        <p:nvSpPr>
          <p:cNvPr id="44051" name="AutoShape 19">
            <a:hlinkClick r:id="" action="ppaction://noaction"/>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America</a:t>
            </a:r>
          </a:p>
        </p:txBody>
      </p:sp>
      <p:sp>
        <p:nvSpPr>
          <p:cNvPr id="44052"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53"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54"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55"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56"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57"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58"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59"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44060"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44061"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44062" name="Text Box 31"/>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44063" name="Text Box 32"/>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44064" name="Text Box 33"/>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44065" name="Text Box 34"/>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44066" name="Text Box 35"/>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44067" name="Text Box 36"/>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44068" name="Text Box 37"/>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44069" name="Text Box 38"/>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44070" name="Text Box 39"/>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44071" name="Text Box 40"/>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44072" name="Text Box 42"/>
          <p:cNvSpPr txBox="1">
            <a:spLocks noChangeArrowheads="1"/>
          </p:cNvSpPr>
          <p:nvPr/>
        </p:nvSpPr>
        <p:spPr bwMode="auto">
          <a:xfrm>
            <a:off x="8774113" y="981075"/>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44073" name="Rectangle 43"/>
          <p:cNvSpPr>
            <a:spLocks noChangeArrowheads="1"/>
          </p:cNvSpPr>
          <p:nvPr/>
        </p:nvSpPr>
        <p:spPr bwMode="auto">
          <a:xfrm>
            <a:off x="8832852" y="765175"/>
            <a:ext cx="1655763" cy="217488"/>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074" name="Text Box 44"/>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pic>
        <p:nvPicPr>
          <p:cNvPr id="47149"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150161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5" fill="hold"/>
                                        <p:tgtEl>
                                          <p:spTgt spid="471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714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45059"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60"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a:p>
            <a:pPr lvl="0" algn="ctr" fontAlgn="base">
              <a:spcBef>
                <a:spcPct val="0"/>
              </a:spcBef>
              <a:spcAft>
                <a:spcPct val="0"/>
              </a:spcAft>
              <a:defRPr/>
            </a:pPr>
            <a:r>
              <a:rPr lang="en-GB" sz="2000" b="1" dirty="0">
                <a:solidFill>
                  <a:srgbClr val="FFFFFF"/>
                </a:solidFill>
                <a:latin typeface="Roboto" panose="02000000000000000000" pitchFamily="2" charset="0"/>
                <a:ea typeface="Roboto" panose="02000000000000000000" pitchFamily="2" charset="0"/>
                <a:cs typeface="Roboto" panose="02000000000000000000" pitchFamily="2" charset="0"/>
              </a:rPr>
              <a:t>Which country do most graduates migrate to?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61"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62"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63"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64"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65"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66"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67"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68"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69"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70"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71"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72"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Wrong</a:t>
            </a: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Answer</a:t>
            </a:r>
          </a:p>
        </p:txBody>
      </p:sp>
      <p:sp>
        <p:nvSpPr>
          <p:cNvPr id="45073" name="AutoShape 17"/>
          <p:cNvSpPr>
            <a:spLocks noChangeArrowheads="1"/>
          </p:cNvSpPr>
          <p:nvPr/>
        </p:nvSpPr>
        <p:spPr bwMode="auto">
          <a:xfrm>
            <a:off x="1919289" y="6165857"/>
            <a:ext cx="4105275" cy="576263"/>
          </a:xfrm>
          <a:prstGeom prst="hexagon">
            <a:avLst>
              <a:gd name="adj" fmla="val 67546"/>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Correct Answer – Australia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74"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45075" name="AutoShape 19"/>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45076"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77"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78"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79"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80"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81"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82"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83"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45084"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45085"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45086" name="Text Box 31"/>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45087" name="Text Box 32"/>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45088" name="Text Box 33"/>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45089" name="Text Box 34"/>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45090" name="Text Box 35"/>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45091" name="Text Box 36"/>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45092" name="Text Box 37"/>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45093" name="Text Box 38"/>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45094" name="Text Box 39"/>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45095" name="Text Box 40"/>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45096" name="Text Box 42"/>
          <p:cNvSpPr txBox="1">
            <a:spLocks noChangeArrowheads="1"/>
          </p:cNvSpPr>
          <p:nvPr/>
        </p:nvSpPr>
        <p:spPr bwMode="auto">
          <a:xfrm>
            <a:off x="8774113" y="981075"/>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45097" name="Rectangle 43"/>
          <p:cNvSpPr>
            <a:spLocks noChangeArrowheads="1"/>
          </p:cNvSpPr>
          <p:nvPr/>
        </p:nvSpPr>
        <p:spPr bwMode="auto">
          <a:xfrm>
            <a:off x="8832852" y="765175"/>
            <a:ext cx="1655763" cy="217488"/>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098" name="Text Box 44"/>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pic>
        <p:nvPicPr>
          <p:cNvPr id="48173"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
        <p:nvSpPr>
          <p:cNvPr id="44" name="Rectangle 43"/>
          <p:cNvSpPr/>
          <p:nvPr/>
        </p:nvSpPr>
        <p:spPr>
          <a:xfrm>
            <a:off x="3832978" y="1286212"/>
            <a:ext cx="4580728" cy="1015663"/>
          </a:xfrm>
          <a:prstGeom prst="rect">
            <a:avLst/>
          </a:prstGeom>
        </p:spPr>
        <p:txBody>
          <a:bodyPr wrap="square">
            <a:spAutoFit/>
          </a:bodyPr>
          <a:lstStyle/>
          <a:p>
            <a:pPr lvl="0" fontAlgn="base">
              <a:spcBef>
                <a:spcPct val="0"/>
              </a:spcBef>
              <a:spcAft>
                <a:spcPct val="0"/>
              </a:spcAft>
              <a:defRPr/>
            </a:pPr>
            <a:r>
              <a:rPr lang="en-GB" sz="2000" b="1" dirty="0">
                <a:latin typeface="Roboto" panose="02000000000000000000" pitchFamily="2" charset="0"/>
                <a:ea typeface="Roboto" panose="02000000000000000000" pitchFamily="2" charset="0"/>
                <a:cs typeface="Roboto" panose="02000000000000000000" pitchFamily="2" charset="0"/>
              </a:rPr>
              <a:t>Australia have a graduate skilled temporary visa which supports international migration.</a:t>
            </a:r>
          </a:p>
        </p:txBody>
      </p:sp>
    </p:spTree>
    <p:extLst>
      <p:ext uri="{BB962C8B-B14F-4D97-AF65-F5344CB8AC3E}">
        <p14:creationId xmlns:p14="http://schemas.microsoft.com/office/powerpoint/2010/main" val="197572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 fill="hold"/>
                                        <p:tgtEl>
                                          <p:spTgt spid="481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817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47107"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08" name="AutoShape 4"/>
          <p:cNvSpPr>
            <a:spLocks noChangeArrowheads="1"/>
          </p:cNvSpPr>
          <p:nvPr/>
        </p:nvSpPr>
        <p:spPr bwMode="auto">
          <a:xfrm>
            <a:off x="1853079" y="4365104"/>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altLang="en-US" sz="2000" b="1" dirty="0">
                <a:solidFill>
                  <a:srgbClr val="FFFFFF"/>
                </a:solidFill>
                <a:latin typeface="Roboto" panose="02000000000000000000" pitchFamily="2" charset="0"/>
                <a:ea typeface="Roboto" panose="02000000000000000000" pitchFamily="2" charset="0"/>
                <a:cs typeface="Roboto" panose="02000000000000000000" pitchFamily="2" charset="0"/>
              </a:rPr>
              <a:t>How much more will I earn on average over a lifetime from </a:t>
            </a:r>
          </a:p>
          <a:p>
            <a:pPr lvl="0" algn="ctr" fontAlgn="base">
              <a:spcBef>
                <a:spcPct val="0"/>
              </a:spcBef>
              <a:spcAft>
                <a:spcPct val="0"/>
              </a:spcAft>
              <a:defRPr/>
            </a:pPr>
            <a:r>
              <a:rPr lang="en-GB" altLang="en-US" sz="2000" b="1" dirty="0">
                <a:solidFill>
                  <a:srgbClr val="FFFFFF"/>
                </a:solidFill>
                <a:latin typeface="Roboto" panose="02000000000000000000" pitchFamily="2" charset="0"/>
                <a:ea typeface="Roboto" panose="02000000000000000000" pitchFamily="2" charset="0"/>
                <a:cs typeface="Roboto" panose="02000000000000000000" pitchFamily="2" charset="0"/>
              </a:rPr>
              <a:t>going to University (also known as the Graduate Premium)? </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09"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10"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11"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12"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13"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14"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15"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16"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17"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18"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19"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20" name="AutoShape 16">
            <a:hlinkClick r:id="" action="ppaction://noaction"/>
          </p:cNvPr>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£100,000</a:t>
            </a: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21" name="AutoShape 17">
            <a:hlinkClick r:id="" action="ppaction://noaction"/>
          </p:cNvPr>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£10,000</a:t>
            </a:r>
          </a:p>
        </p:txBody>
      </p:sp>
      <p:sp>
        <p:nvSpPr>
          <p:cNvPr id="47122" name="AutoShape 18">
            <a:hlinkClick r:id="" action="ppaction://noaction"/>
          </p:cNvPr>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£500,000</a:t>
            </a:r>
          </a:p>
        </p:txBody>
      </p:sp>
      <p:sp>
        <p:nvSpPr>
          <p:cNvPr id="47123" name="AutoShape 19"/>
          <p:cNvSpPr>
            <a:spLocks noChangeArrowheads="1"/>
          </p:cNvSpPr>
          <p:nvPr/>
        </p:nvSpPr>
        <p:spPr bwMode="auto">
          <a:xfrm>
            <a:off x="6324429" y="6173603"/>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£250,000</a:t>
            </a: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24"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25"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26"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27"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28"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29"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30"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31"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47132"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47133"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47134" name="Text Box 31"/>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47135" name="Text Box 32"/>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47136" name="Text Box 33"/>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47137" name="Text Box 34"/>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47138" name="Text Box 35"/>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47139" name="Text Box 36"/>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47140" name="Text Box 37"/>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47141" name="Text Box 38"/>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47142" name="Text Box 39"/>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47143" name="Text Box 40"/>
          <p:cNvSpPr txBox="1">
            <a:spLocks noChangeArrowheads="1"/>
          </p:cNvSpPr>
          <p:nvPr/>
        </p:nvSpPr>
        <p:spPr bwMode="auto">
          <a:xfrm>
            <a:off x="8774113" y="981075"/>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47144" name="Text Box 42"/>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47145" name="Rectangle 43"/>
          <p:cNvSpPr>
            <a:spLocks noChangeArrowheads="1"/>
          </p:cNvSpPr>
          <p:nvPr/>
        </p:nvSpPr>
        <p:spPr bwMode="auto">
          <a:xfrm>
            <a:off x="8832852" y="476257"/>
            <a:ext cx="1655763" cy="288925"/>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146" name="Text Box 44"/>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pic>
        <p:nvPicPr>
          <p:cNvPr id="50221"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32744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502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022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48131"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32"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altLang="en-US" sz="2000" b="1" dirty="0">
                <a:solidFill>
                  <a:srgbClr val="FFFFFF"/>
                </a:solidFill>
                <a:latin typeface="Roboto" panose="02000000000000000000" pitchFamily="2" charset="0"/>
                <a:ea typeface="Roboto" panose="02000000000000000000" pitchFamily="2" charset="0"/>
                <a:cs typeface="Roboto" panose="02000000000000000000" pitchFamily="2" charset="0"/>
              </a:rPr>
              <a:t>How much more will I earn on average over a lifetime from </a:t>
            </a:r>
          </a:p>
          <a:p>
            <a:pPr lvl="0" algn="ctr" fontAlgn="base">
              <a:spcBef>
                <a:spcPct val="0"/>
              </a:spcBef>
              <a:spcAft>
                <a:spcPct val="0"/>
              </a:spcAft>
              <a:defRPr/>
            </a:pPr>
            <a:r>
              <a:rPr lang="en-GB" altLang="en-US" sz="2000" b="1" dirty="0">
                <a:solidFill>
                  <a:srgbClr val="FFFFFF"/>
                </a:solidFill>
                <a:latin typeface="Roboto" panose="02000000000000000000" pitchFamily="2" charset="0"/>
                <a:ea typeface="Roboto" panose="02000000000000000000" pitchFamily="2" charset="0"/>
                <a:cs typeface="Roboto" panose="02000000000000000000" pitchFamily="2" charset="0"/>
              </a:rPr>
              <a:t>going to University (also known as the Graduate Premium)? </a:t>
            </a:r>
            <a:r>
              <a:rPr kumimoji="0" lang="en-GB" alt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33"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34"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35"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36"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37"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38"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39"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40"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41"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42"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43"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44"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Wrong</a:t>
            </a: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Answer</a:t>
            </a:r>
          </a:p>
        </p:txBody>
      </p:sp>
      <p:sp>
        <p:nvSpPr>
          <p:cNvPr id="48145"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Wrong</a:t>
            </a: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Answer</a:t>
            </a:r>
          </a:p>
        </p:txBody>
      </p:sp>
      <p:sp>
        <p:nvSpPr>
          <p:cNvPr id="48146"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Wrong</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Answer</a:t>
            </a:r>
          </a:p>
        </p:txBody>
      </p:sp>
      <p:sp>
        <p:nvSpPr>
          <p:cNvPr id="48147" name="AutoShape 19"/>
          <p:cNvSpPr>
            <a:spLocks noChangeArrowheads="1"/>
          </p:cNvSpPr>
          <p:nvPr/>
        </p:nvSpPr>
        <p:spPr bwMode="auto">
          <a:xfrm>
            <a:off x="6311901" y="6167438"/>
            <a:ext cx="4032250" cy="576262"/>
          </a:xfrm>
          <a:prstGeom prst="hexagon">
            <a:avLst>
              <a:gd name="adj" fmla="val 66344"/>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Correct Answer –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£250,000</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48148"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49"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50"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51"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52"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53"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54"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55"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48156"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48157"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48158" name="Text Box 31"/>
          <p:cNvSpPr txBox="1">
            <a:spLocks noChangeArrowheads="1"/>
          </p:cNvSpPr>
          <p:nvPr/>
        </p:nvSpPr>
        <p:spPr bwMode="auto">
          <a:xfrm>
            <a:off x="8831267" y="33083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48159" name="Text Box 32"/>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48160" name="Text Box 33"/>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48161" name="Text Box 34"/>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48162" name="Text Box 35"/>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48163" name="Text Box 36"/>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48164" name="Text Box 37"/>
          <p:cNvSpPr txBox="1">
            <a:spLocks noChangeArrowheads="1"/>
          </p:cNvSpPr>
          <p:nvPr/>
        </p:nvSpPr>
        <p:spPr bwMode="auto">
          <a:xfrm>
            <a:off x="8832854" y="1773238"/>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48165" name="Text Box 38"/>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48166" name="Text Box 39"/>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48167" name="Text Box 40"/>
          <p:cNvSpPr txBox="1">
            <a:spLocks noChangeArrowheads="1"/>
          </p:cNvSpPr>
          <p:nvPr/>
        </p:nvSpPr>
        <p:spPr bwMode="auto">
          <a:xfrm>
            <a:off x="8774113" y="981075"/>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48168" name="Text Box 42"/>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48169" name="Rectangle 43"/>
          <p:cNvSpPr>
            <a:spLocks noChangeArrowheads="1"/>
          </p:cNvSpPr>
          <p:nvPr/>
        </p:nvSpPr>
        <p:spPr bwMode="auto">
          <a:xfrm>
            <a:off x="8832852" y="476257"/>
            <a:ext cx="1655763" cy="288925"/>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170" name="Text Box 44"/>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pic>
        <p:nvPicPr>
          <p:cNvPr id="51245" name="Picture 4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
        <p:nvSpPr>
          <p:cNvPr id="2" name="Rectangle 1"/>
          <p:cNvSpPr/>
          <p:nvPr/>
        </p:nvSpPr>
        <p:spPr>
          <a:xfrm>
            <a:off x="3811496" y="1786077"/>
            <a:ext cx="4405197" cy="1015663"/>
          </a:xfrm>
          <a:prstGeom prst="rect">
            <a:avLst/>
          </a:prstGeom>
        </p:spPr>
        <p:txBody>
          <a:bodyPr wrap="square">
            <a:spAutoFit/>
          </a:bodyPr>
          <a:lstStyle/>
          <a:p>
            <a:r>
              <a:rPr lang="en-GB" sz="2000" b="1" dirty="0">
                <a:latin typeface="Roboto" panose="02000000000000000000" pitchFamily="2" charset="0"/>
                <a:ea typeface="Roboto" panose="02000000000000000000" pitchFamily="2" charset="0"/>
                <a:cs typeface="Roboto" panose="02000000000000000000" pitchFamily="2" charset="0"/>
              </a:rPr>
              <a:t>On average, graduates earn more than non-graduates by £250,000 in their lifetime.</a:t>
            </a:r>
          </a:p>
        </p:txBody>
      </p:sp>
    </p:spTree>
    <p:extLst>
      <p:ext uri="{BB962C8B-B14F-4D97-AF65-F5344CB8AC3E}">
        <p14:creationId xmlns:p14="http://schemas.microsoft.com/office/powerpoint/2010/main" val="254607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 fill="hold"/>
                                        <p:tgtEl>
                                          <p:spTgt spid="512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124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71" name="Rectangle 47"/>
          <p:cNvSpPr>
            <a:spLocks noChangeArrowheads="1"/>
          </p:cNvSpPr>
          <p:nvPr/>
        </p:nvSpPr>
        <p:spPr bwMode="auto">
          <a:xfrm>
            <a:off x="1558929" y="0"/>
            <a:ext cx="9109075" cy="6884988"/>
          </a:xfrm>
          <a:prstGeom prst="rect">
            <a:avLst/>
          </a:prstGeom>
          <a:gradFill rotWithShape="0">
            <a:gsLst>
              <a:gs pos="0">
                <a:schemeClr val="tx1">
                  <a:alpha val="57001"/>
                </a:schemeClr>
              </a:gs>
              <a:gs pos="50000">
                <a:srgbClr val="0000FF"/>
              </a:gs>
              <a:gs pos="100000">
                <a:schemeClr val="tx1">
                  <a:alpha val="57001"/>
                </a:schemeClr>
              </a:gs>
            </a:gsLst>
            <a:lin ang="54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28" name="Text Box 4"/>
          <p:cNvSpPr txBox="1">
            <a:spLocks noChangeArrowheads="1"/>
          </p:cNvSpPr>
          <p:nvPr/>
        </p:nvSpPr>
        <p:spPr bwMode="auto">
          <a:xfrm>
            <a:off x="1938784" y="2195387"/>
            <a:ext cx="8460680" cy="15696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600" b="1" i="0" u="none" strike="noStrike" kern="1200" cap="none" spc="0" normalizeH="0" baseline="0" noProof="0" dirty="0">
                <a:ln>
                  <a:noFill/>
                </a:ln>
                <a:solidFill>
                  <a:srgbClr val="000000"/>
                </a:solidFill>
                <a:effectLst/>
                <a:uLnTx/>
                <a:uFillTx/>
                <a:latin typeface="Rockwell" panose="02060603020205020403" pitchFamily="18" charset="0"/>
                <a:ea typeface="+mn-ea"/>
                <a:cs typeface="+mn-cs"/>
              </a:rPr>
              <a:t>£1 Million</a:t>
            </a:r>
          </a:p>
        </p:txBody>
      </p:sp>
      <p:sp>
        <p:nvSpPr>
          <p:cNvPr id="52230" name="Rectangle 6"/>
          <p:cNvSpPr>
            <a:spLocks noChangeArrowheads="1"/>
          </p:cNvSpPr>
          <p:nvPr/>
        </p:nvSpPr>
        <p:spPr bwMode="auto">
          <a:xfrm>
            <a:off x="2135188" y="333375"/>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31" name="Rectangle 7"/>
          <p:cNvSpPr>
            <a:spLocks noChangeArrowheads="1"/>
          </p:cNvSpPr>
          <p:nvPr/>
        </p:nvSpPr>
        <p:spPr bwMode="auto">
          <a:xfrm>
            <a:off x="2711452" y="2781300"/>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32" name="Rectangle 8"/>
          <p:cNvSpPr>
            <a:spLocks noChangeArrowheads="1"/>
          </p:cNvSpPr>
          <p:nvPr/>
        </p:nvSpPr>
        <p:spPr bwMode="auto">
          <a:xfrm>
            <a:off x="1992313" y="2205038"/>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33" name="Rectangle 9"/>
          <p:cNvSpPr>
            <a:spLocks noChangeArrowheads="1"/>
          </p:cNvSpPr>
          <p:nvPr/>
        </p:nvSpPr>
        <p:spPr bwMode="auto">
          <a:xfrm>
            <a:off x="3503614" y="404813"/>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34" name="Rectangle 10"/>
          <p:cNvSpPr>
            <a:spLocks noChangeArrowheads="1"/>
          </p:cNvSpPr>
          <p:nvPr/>
        </p:nvSpPr>
        <p:spPr bwMode="auto">
          <a:xfrm>
            <a:off x="7680325" y="5373688"/>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35" name="Rectangle 11"/>
          <p:cNvSpPr>
            <a:spLocks noChangeArrowheads="1"/>
          </p:cNvSpPr>
          <p:nvPr/>
        </p:nvSpPr>
        <p:spPr bwMode="auto">
          <a:xfrm>
            <a:off x="7391401" y="4221163"/>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36" name="Rectangle 12"/>
          <p:cNvSpPr>
            <a:spLocks noChangeArrowheads="1"/>
          </p:cNvSpPr>
          <p:nvPr/>
        </p:nvSpPr>
        <p:spPr bwMode="auto">
          <a:xfrm>
            <a:off x="3430588" y="1628775"/>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37" name="Rectangle 13"/>
          <p:cNvSpPr>
            <a:spLocks noChangeArrowheads="1"/>
          </p:cNvSpPr>
          <p:nvPr/>
        </p:nvSpPr>
        <p:spPr bwMode="auto">
          <a:xfrm>
            <a:off x="9840913" y="5229225"/>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38" name="Rectangle 14"/>
          <p:cNvSpPr>
            <a:spLocks noChangeArrowheads="1"/>
          </p:cNvSpPr>
          <p:nvPr/>
        </p:nvSpPr>
        <p:spPr bwMode="auto">
          <a:xfrm>
            <a:off x="4511677" y="765175"/>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39" name="Rectangle 15"/>
          <p:cNvSpPr>
            <a:spLocks noChangeArrowheads="1"/>
          </p:cNvSpPr>
          <p:nvPr/>
        </p:nvSpPr>
        <p:spPr bwMode="auto">
          <a:xfrm>
            <a:off x="4008439" y="1412875"/>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40" name="Rectangle 16"/>
          <p:cNvSpPr>
            <a:spLocks noChangeArrowheads="1"/>
          </p:cNvSpPr>
          <p:nvPr/>
        </p:nvSpPr>
        <p:spPr bwMode="auto">
          <a:xfrm>
            <a:off x="2208214" y="5229225"/>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41" name="Rectangle 17"/>
          <p:cNvSpPr>
            <a:spLocks noChangeArrowheads="1"/>
          </p:cNvSpPr>
          <p:nvPr/>
        </p:nvSpPr>
        <p:spPr bwMode="auto">
          <a:xfrm>
            <a:off x="5016502" y="5661025"/>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42" name="Rectangle 18"/>
          <p:cNvSpPr>
            <a:spLocks noChangeArrowheads="1"/>
          </p:cNvSpPr>
          <p:nvPr/>
        </p:nvSpPr>
        <p:spPr bwMode="auto">
          <a:xfrm>
            <a:off x="6816725" y="1628775"/>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43" name="Rectangle 19"/>
          <p:cNvSpPr>
            <a:spLocks noChangeArrowheads="1"/>
          </p:cNvSpPr>
          <p:nvPr/>
        </p:nvSpPr>
        <p:spPr bwMode="auto">
          <a:xfrm>
            <a:off x="4943476" y="3716338"/>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44" name="Rectangle 20"/>
          <p:cNvSpPr>
            <a:spLocks noChangeArrowheads="1"/>
          </p:cNvSpPr>
          <p:nvPr/>
        </p:nvSpPr>
        <p:spPr bwMode="auto">
          <a:xfrm>
            <a:off x="5808664" y="1125538"/>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45" name="Rectangle 21"/>
          <p:cNvSpPr>
            <a:spLocks noChangeArrowheads="1"/>
          </p:cNvSpPr>
          <p:nvPr/>
        </p:nvSpPr>
        <p:spPr bwMode="auto">
          <a:xfrm>
            <a:off x="5880100" y="3644900"/>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46" name="Rectangle 22"/>
          <p:cNvSpPr>
            <a:spLocks noChangeArrowheads="1"/>
          </p:cNvSpPr>
          <p:nvPr/>
        </p:nvSpPr>
        <p:spPr bwMode="auto">
          <a:xfrm>
            <a:off x="3648076" y="4221163"/>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47" name="Rectangle 23"/>
          <p:cNvSpPr>
            <a:spLocks noChangeArrowheads="1"/>
          </p:cNvSpPr>
          <p:nvPr/>
        </p:nvSpPr>
        <p:spPr bwMode="auto">
          <a:xfrm>
            <a:off x="8543926" y="620713"/>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48" name="Rectangle 24"/>
          <p:cNvSpPr>
            <a:spLocks noChangeArrowheads="1"/>
          </p:cNvSpPr>
          <p:nvPr/>
        </p:nvSpPr>
        <p:spPr bwMode="auto">
          <a:xfrm>
            <a:off x="8401051" y="4221163"/>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49" name="Rectangle 25"/>
          <p:cNvSpPr>
            <a:spLocks noChangeArrowheads="1"/>
          </p:cNvSpPr>
          <p:nvPr/>
        </p:nvSpPr>
        <p:spPr bwMode="auto">
          <a:xfrm>
            <a:off x="6237289" y="4435475"/>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50" name="Rectangle 26"/>
          <p:cNvSpPr>
            <a:spLocks noChangeArrowheads="1"/>
          </p:cNvSpPr>
          <p:nvPr/>
        </p:nvSpPr>
        <p:spPr bwMode="auto">
          <a:xfrm>
            <a:off x="8401051" y="1844675"/>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51" name="Rectangle 27"/>
          <p:cNvSpPr>
            <a:spLocks noChangeArrowheads="1"/>
          </p:cNvSpPr>
          <p:nvPr/>
        </p:nvSpPr>
        <p:spPr bwMode="auto">
          <a:xfrm>
            <a:off x="9983788" y="2276475"/>
            <a:ext cx="215900" cy="863600"/>
          </a:xfrm>
          <a:prstGeom prst="rect">
            <a:avLst/>
          </a:prstGeom>
          <a:solidFill>
            <a:srgbClr val="FF99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52" name="Rectangle 28"/>
          <p:cNvSpPr>
            <a:spLocks noChangeArrowheads="1"/>
          </p:cNvSpPr>
          <p:nvPr/>
        </p:nvSpPr>
        <p:spPr bwMode="auto">
          <a:xfrm>
            <a:off x="7824790" y="1052513"/>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53" name="Rectangle 29"/>
          <p:cNvSpPr>
            <a:spLocks noChangeArrowheads="1"/>
          </p:cNvSpPr>
          <p:nvPr/>
        </p:nvSpPr>
        <p:spPr bwMode="auto">
          <a:xfrm>
            <a:off x="7896225" y="4005263"/>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54" name="Rectangle 30"/>
          <p:cNvSpPr>
            <a:spLocks noChangeArrowheads="1"/>
          </p:cNvSpPr>
          <p:nvPr/>
        </p:nvSpPr>
        <p:spPr bwMode="auto">
          <a:xfrm>
            <a:off x="5232400" y="1557338"/>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55" name="Rectangle 31"/>
          <p:cNvSpPr>
            <a:spLocks noChangeArrowheads="1"/>
          </p:cNvSpPr>
          <p:nvPr/>
        </p:nvSpPr>
        <p:spPr bwMode="auto">
          <a:xfrm>
            <a:off x="9264652" y="1773238"/>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56" name="Rectangle 32"/>
          <p:cNvSpPr>
            <a:spLocks noChangeArrowheads="1"/>
          </p:cNvSpPr>
          <p:nvPr/>
        </p:nvSpPr>
        <p:spPr bwMode="auto">
          <a:xfrm>
            <a:off x="9767890" y="765175"/>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57" name="Rectangle 33"/>
          <p:cNvSpPr>
            <a:spLocks noChangeArrowheads="1"/>
          </p:cNvSpPr>
          <p:nvPr/>
        </p:nvSpPr>
        <p:spPr bwMode="auto">
          <a:xfrm>
            <a:off x="2711452" y="1125538"/>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58" name="Rectangle 34"/>
          <p:cNvSpPr>
            <a:spLocks noChangeArrowheads="1"/>
          </p:cNvSpPr>
          <p:nvPr/>
        </p:nvSpPr>
        <p:spPr bwMode="auto">
          <a:xfrm>
            <a:off x="8904289" y="5445125"/>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59" name="Rectangle 35"/>
          <p:cNvSpPr>
            <a:spLocks noChangeArrowheads="1"/>
          </p:cNvSpPr>
          <p:nvPr/>
        </p:nvSpPr>
        <p:spPr bwMode="auto">
          <a:xfrm>
            <a:off x="6888163" y="3789363"/>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60" name="Rectangle 36"/>
          <p:cNvSpPr>
            <a:spLocks noChangeArrowheads="1"/>
          </p:cNvSpPr>
          <p:nvPr/>
        </p:nvSpPr>
        <p:spPr bwMode="auto">
          <a:xfrm>
            <a:off x="6456363" y="765175"/>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61" name="Rectangle 37"/>
          <p:cNvSpPr>
            <a:spLocks noChangeArrowheads="1"/>
          </p:cNvSpPr>
          <p:nvPr/>
        </p:nvSpPr>
        <p:spPr bwMode="auto">
          <a:xfrm>
            <a:off x="4440238" y="3933825"/>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62" name="Rectangle 38"/>
          <p:cNvSpPr>
            <a:spLocks noChangeArrowheads="1"/>
          </p:cNvSpPr>
          <p:nvPr/>
        </p:nvSpPr>
        <p:spPr bwMode="auto">
          <a:xfrm>
            <a:off x="3935413" y="5445125"/>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63" name="Rectangle 39"/>
          <p:cNvSpPr>
            <a:spLocks noChangeArrowheads="1"/>
          </p:cNvSpPr>
          <p:nvPr/>
        </p:nvSpPr>
        <p:spPr bwMode="auto">
          <a:xfrm>
            <a:off x="2927350" y="4149725"/>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64" name="Rectangle 40"/>
          <p:cNvSpPr>
            <a:spLocks noChangeArrowheads="1"/>
          </p:cNvSpPr>
          <p:nvPr/>
        </p:nvSpPr>
        <p:spPr bwMode="auto">
          <a:xfrm>
            <a:off x="8112127" y="188913"/>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65" name="Rectangle 41"/>
          <p:cNvSpPr>
            <a:spLocks noChangeArrowheads="1"/>
          </p:cNvSpPr>
          <p:nvPr/>
        </p:nvSpPr>
        <p:spPr bwMode="auto">
          <a:xfrm>
            <a:off x="8832850" y="1628775"/>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66" name="Rectangle 42"/>
          <p:cNvSpPr>
            <a:spLocks noChangeArrowheads="1"/>
          </p:cNvSpPr>
          <p:nvPr/>
        </p:nvSpPr>
        <p:spPr bwMode="auto">
          <a:xfrm>
            <a:off x="5448301" y="4292600"/>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67" name="Rectangle 43"/>
          <p:cNvSpPr>
            <a:spLocks noChangeArrowheads="1"/>
          </p:cNvSpPr>
          <p:nvPr/>
        </p:nvSpPr>
        <p:spPr bwMode="auto">
          <a:xfrm>
            <a:off x="1847851" y="3644900"/>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68" name="Rectangle 44"/>
          <p:cNvSpPr>
            <a:spLocks noChangeArrowheads="1"/>
          </p:cNvSpPr>
          <p:nvPr/>
        </p:nvSpPr>
        <p:spPr bwMode="auto">
          <a:xfrm>
            <a:off x="10056814" y="3573463"/>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69" name="Rectangle 45"/>
          <p:cNvSpPr>
            <a:spLocks noChangeArrowheads="1"/>
          </p:cNvSpPr>
          <p:nvPr/>
        </p:nvSpPr>
        <p:spPr bwMode="auto">
          <a:xfrm>
            <a:off x="9480550" y="4005263"/>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270" name="Rectangle 46"/>
          <p:cNvSpPr>
            <a:spLocks noChangeArrowheads="1"/>
          </p:cNvSpPr>
          <p:nvPr/>
        </p:nvSpPr>
        <p:spPr bwMode="auto">
          <a:xfrm>
            <a:off x="6672265" y="5445125"/>
            <a:ext cx="215900" cy="863600"/>
          </a:xfrm>
          <a:prstGeom prst="rect">
            <a:avLst/>
          </a:prstGeom>
          <a:solidFill>
            <a:schemeClr val="tx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52276" name="Picture 52">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28116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52271"/>
                                        </p:tgtEl>
                                        <p:attrNameLst>
                                          <p:attrName>style.visibility</p:attrName>
                                        </p:attrNameLst>
                                      </p:cBhvr>
                                      <p:tavLst>
                                        <p:tav tm="0">
                                          <p:val>
                                            <p:strVal val="hidden"/>
                                          </p:val>
                                        </p:tav>
                                        <p:tav tm="50000">
                                          <p:val>
                                            <p:strVal val="visible"/>
                                          </p:val>
                                        </p:tav>
                                      </p:tavLst>
                                    </p:anim>
                                  </p:childTnLst>
                                </p:cTn>
                              </p:par>
                              <p:par>
                                <p:cTn id="7" presetID="1" presetClass="mediacall" presetSubtype="0" fill="hold" nodeType="withEffect">
                                  <p:stCondLst>
                                    <p:cond delay="0"/>
                                  </p:stCondLst>
                                  <p:childTnLst>
                                    <p:cmd type="call" cmd="playFrom(0.0)">
                                      <p:cBhvr>
                                        <p:cTn id="8" dur="13880" fill="hold"/>
                                        <p:tgtEl>
                                          <p:spTgt spid="52276"/>
                                        </p:tgtEl>
                                      </p:cBhvr>
                                    </p:cmd>
                                  </p:childTnLst>
                                </p:cTn>
                              </p:par>
                              <p:par>
                                <p:cTn id="9" presetID="37" presetClass="entr" presetSubtype="0" fill="hold" grpId="8" nodeType="withEffect">
                                  <p:stCondLst>
                                    <p:cond delay="0"/>
                                  </p:stCondLst>
                                  <p:iterate type="lt">
                                    <p:tmPct val="0"/>
                                  </p:iterate>
                                  <p:childTnLst>
                                    <p:set>
                                      <p:cBhvr>
                                        <p:cTn id="10" dur="1" fill="hold">
                                          <p:stCondLst>
                                            <p:cond delay="0"/>
                                          </p:stCondLst>
                                        </p:cTn>
                                        <p:tgtEl>
                                          <p:spTgt spid="52228"/>
                                        </p:tgtEl>
                                        <p:attrNameLst>
                                          <p:attrName>style.visibility</p:attrName>
                                        </p:attrNameLst>
                                      </p:cBhvr>
                                      <p:to>
                                        <p:strVal val="visible"/>
                                      </p:to>
                                    </p:set>
                                    <p:animEffect transition="in" filter="fade">
                                      <p:cBhvr>
                                        <p:cTn id="11" dur="2000"/>
                                        <p:tgtEl>
                                          <p:spTgt spid="52228"/>
                                        </p:tgtEl>
                                      </p:cBhvr>
                                    </p:animEffect>
                                    <p:anim calcmode="lin" valueType="num">
                                      <p:cBhvr>
                                        <p:cTn id="12" dur="2000" fill="hold"/>
                                        <p:tgtEl>
                                          <p:spTgt spid="52228"/>
                                        </p:tgtEl>
                                        <p:attrNameLst>
                                          <p:attrName>ppt_x</p:attrName>
                                        </p:attrNameLst>
                                      </p:cBhvr>
                                      <p:tavLst>
                                        <p:tav tm="0">
                                          <p:val>
                                            <p:strVal val="#ppt_x"/>
                                          </p:val>
                                        </p:tav>
                                        <p:tav tm="100000">
                                          <p:val>
                                            <p:strVal val="#ppt_x"/>
                                          </p:val>
                                        </p:tav>
                                      </p:tavLst>
                                    </p:anim>
                                    <p:anim calcmode="lin" valueType="num">
                                      <p:cBhvr>
                                        <p:cTn id="13" dur="1800" decel="100000" fill="hold"/>
                                        <p:tgtEl>
                                          <p:spTgt spid="52228"/>
                                        </p:tgtEl>
                                        <p:attrNameLst>
                                          <p:attrName>ppt_y</p:attrName>
                                        </p:attrNameLst>
                                      </p:cBhvr>
                                      <p:tavLst>
                                        <p:tav tm="0">
                                          <p:val>
                                            <p:strVal val="#ppt_y+1"/>
                                          </p:val>
                                        </p:tav>
                                        <p:tav tm="100000">
                                          <p:val>
                                            <p:strVal val="#ppt_y-.03"/>
                                          </p:val>
                                        </p:tav>
                                      </p:tavLst>
                                    </p:anim>
                                    <p:anim calcmode="lin" valueType="num">
                                      <p:cBhvr>
                                        <p:cTn id="14" dur="200" accel="100000" fill="hold">
                                          <p:stCondLst>
                                            <p:cond delay="1800"/>
                                          </p:stCondLst>
                                        </p:cTn>
                                        <p:tgtEl>
                                          <p:spTgt spid="52228"/>
                                        </p:tgtEl>
                                        <p:attrNameLst>
                                          <p:attrName>ppt_y</p:attrName>
                                        </p:attrNameLst>
                                      </p:cBhvr>
                                      <p:tavLst>
                                        <p:tav tm="0">
                                          <p:val>
                                            <p:strVal val="#ppt_y-.03"/>
                                          </p:val>
                                        </p:tav>
                                        <p:tav tm="100000">
                                          <p:val>
                                            <p:strVal val="#ppt_y"/>
                                          </p:val>
                                        </p:tav>
                                      </p:tavLst>
                                    </p:anim>
                                  </p:childTnLst>
                                </p:cTn>
                              </p:par>
                              <p:par>
                                <p:cTn id="15" presetID="34" presetClass="emph" presetSubtype="0" fill="hold" grpId="0" nodeType="withEffect">
                                  <p:stCondLst>
                                    <p:cond delay="0"/>
                                  </p:stCondLst>
                                  <p:iterate type="lt">
                                    <p:tmPct val="10000"/>
                                  </p:iterate>
                                  <p:childTnLst>
                                    <p:animMotion origin="layout" path="M 0.0 0.0 L 0.0 -0.07213" pathEditMode="relative" ptsTypes="">
                                      <p:cBhvr>
                                        <p:cTn id="16" dur="500" accel="50000" decel="50000" autoRev="1" fill="hold">
                                          <p:stCondLst>
                                            <p:cond delay="0"/>
                                          </p:stCondLst>
                                        </p:cTn>
                                        <p:tgtEl>
                                          <p:spTgt spid="52228"/>
                                        </p:tgtEl>
                                        <p:attrNameLst>
                                          <p:attrName>ppt_x</p:attrName>
                                          <p:attrName>ppt_y</p:attrName>
                                        </p:attrNameLst>
                                      </p:cBhvr>
                                    </p:animMotion>
                                    <p:animRot by="1500000">
                                      <p:cBhvr>
                                        <p:cTn id="17" dur="250" fill="hold">
                                          <p:stCondLst>
                                            <p:cond delay="0"/>
                                          </p:stCondLst>
                                        </p:cTn>
                                        <p:tgtEl>
                                          <p:spTgt spid="52228"/>
                                        </p:tgtEl>
                                        <p:attrNameLst>
                                          <p:attrName>r</p:attrName>
                                        </p:attrNameLst>
                                      </p:cBhvr>
                                    </p:animRot>
                                    <p:animRot by="-1500000">
                                      <p:cBhvr>
                                        <p:cTn id="18" dur="250" fill="hold">
                                          <p:stCondLst>
                                            <p:cond delay="250"/>
                                          </p:stCondLst>
                                        </p:cTn>
                                        <p:tgtEl>
                                          <p:spTgt spid="52228"/>
                                        </p:tgtEl>
                                        <p:attrNameLst>
                                          <p:attrName>r</p:attrName>
                                        </p:attrNameLst>
                                      </p:cBhvr>
                                    </p:animRot>
                                    <p:animRot by="-1500000">
                                      <p:cBhvr>
                                        <p:cTn id="19" dur="250" fill="hold">
                                          <p:stCondLst>
                                            <p:cond delay="500"/>
                                          </p:stCondLst>
                                        </p:cTn>
                                        <p:tgtEl>
                                          <p:spTgt spid="52228"/>
                                        </p:tgtEl>
                                        <p:attrNameLst>
                                          <p:attrName>r</p:attrName>
                                        </p:attrNameLst>
                                      </p:cBhvr>
                                    </p:animRot>
                                    <p:animRot by="1500000">
                                      <p:cBhvr>
                                        <p:cTn id="20" dur="250" fill="hold">
                                          <p:stCondLst>
                                            <p:cond delay="750"/>
                                          </p:stCondLst>
                                        </p:cTn>
                                        <p:tgtEl>
                                          <p:spTgt spid="52228"/>
                                        </p:tgtEl>
                                        <p:attrNameLst>
                                          <p:attrName>r</p:attrName>
                                        </p:attrNameLst>
                                      </p:cBhvr>
                                    </p:animRot>
                                  </p:childTnLst>
                                </p:cTn>
                              </p:par>
                              <p:par>
                                <p:cTn id="21" presetID="34" presetClass="emph" presetSubtype="0" fill="hold" grpId="1" nodeType="withEffect">
                                  <p:stCondLst>
                                    <p:cond delay="0"/>
                                  </p:stCondLst>
                                  <p:iterate type="lt">
                                    <p:tmPct val="10000"/>
                                  </p:iterate>
                                  <p:childTnLst>
                                    <p:animMotion origin="layout" path="M 0.0 0.0 L 0.0 -0.07213" pathEditMode="relative" ptsTypes="">
                                      <p:cBhvr>
                                        <p:cTn id="22" dur="500" accel="50000" decel="50000" autoRev="1" fill="hold">
                                          <p:stCondLst>
                                            <p:cond delay="0"/>
                                          </p:stCondLst>
                                        </p:cTn>
                                        <p:tgtEl>
                                          <p:spTgt spid="52228"/>
                                        </p:tgtEl>
                                        <p:attrNameLst>
                                          <p:attrName>ppt_x</p:attrName>
                                          <p:attrName>ppt_y</p:attrName>
                                        </p:attrNameLst>
                                      </p:cBhvr>
                                    </p:animMotion>
                                    <p:animRot by="1500000">
                                      <p:cBhvr>
                                        <p:cTn id="23" dur="250" fill="hold">
                                          <p:stCondLst>
                                            <p:cond delay="0"/>
                                          </p:stCondLst>
                                        </p:cTn>
                                        <p:tgtEl>
                                          <p:spTgt spid="52228"/>
                                        </p:tgtEl>
                                        <p:attrNameLst>
                                          <p:attrName>r</p:attrName>
                                        </p:attrNameLst>
                                      </p:cBhvr>
                                    </p:animRot>
                                    <p:animRot by="-1500000">
                                      <p:cBhvr>
                                        <p:cTn id="24" dur="250" fill="hold">
                                          <p:stCondLst>
                                            <p:cond delay="250"/>
                                          </p:stCondLst>
                                        </p:cTn>
                                        <p:tgtEl>
                                          <p:spTgt spid="52228"/>
                                        </p:tgtEl>
                                        <p:attrNameLst>
                                          <p:attrName>r</p:attrName>
                                        </p:attrNameLst>
                                      </p:cBhvr>
                                    </p:animRot>
                                    <p:animRot by="-1500000">
                                      <p:cBhvr>
                                        <p:cTn id="25" dur="250" fill="hold">
                                          <p:stCondLst>
                                            <p:cond delay="500"/>
                                          </p:stCondLst>
                                        </p:cTn>
                                        <p:tgtEl>
                                          <p:spTgt spid="52228"/>
                                        </p:tgtEl>
                                        <p:attrNameLst>
                                          <p:attrName>r</p:attrName>
                                        </p:attrNameLst>
                                      </p:cBhvr>
                                    </p:animRot>
                                    <p:animRot by="1500000">
                                      <p:cBhvr>
                                        <p:cTn id="26" dur="250" fill="hold">
                                          <p:stCondLst>
                                            <p:cond delay="750"/>
                                          </p:stCondLst>
                                        </p:cTn>
                                        <p:tgtEl>
                                          <p:spTgt spid="52228"/>
                                        </p:tgtEl>
                                        <p:attrNameLst>
                                          <p:attrName>r</p:attrName>
                                        </p:attrNameLst>
                                      </p:cBhvr>
                                    </p:animRot>
                                  </p:childTnLst>
                                </p:cTn>
                              </p:par>
                              <p:par>
                                <p:cTn id="27" presetID="34" presetClass="emph" presetSubtype="0" fill="hold" grpId="2" nodeType="withEffect">
                                  <p:stCondLst>
                                    <p:cond delay="0"/>
                                  </p:stCondLst>
                                  <p:iterate type="lt">
                                    <p:tmPct val="10000"/>
                                  </p:iterate>
                                  <p:childTnLst>
                                    <p:animMotion origin="layout" path="M 0.0 0.0 L 0.0 -0.07213" pathEditMode="relative" ptsTypes="">
                                      <p:cBhvr>
                                        <p:cTn id="28" dur="500" accel="50000" decel="50000" autoRev="1" fill="hold">
                                          <p:stCondLst>
                                            <p:cond delay="0"/>
                                          </p:stCondLst>
                                        </p:cTn>
                                        <p:tgtEl>
                                          <p:spTgt spid="52228"/>
                                        </p:tgtEl>
                                        <p:attrNameLst>
                                          <p:attrName>ppt_x</p:attrName>
                                          <p:attrName>ppt_y</p:attrName>
                                        </p:attrNameLst>
                                      </p:cBhvr>
                                    </p:animMotion>
                                    <p:animRot by="1500000">
                                      <p:cBhvr>
                                        <p:cTn id="29" dur="250" fill="hold">
                                          <p:stCondLst>
                                            <p:cond delay="0"/>
                                          </p:stCondLst>
                                        </p:cTn>
                                        <p:tgtEl>
                                          <p:spTgt spid="52228"/>
                                        </p:tgtEl>
                                        <p:attrNameLst>
                                          <p:attrName>r</p:attrName>
                                        </p:attrNameLst>
                                      </p:cBhvr>
                                    </p:animRot>
                                    <p:animRot by="-1500000">
                                      <p:cBhvr>
                                        <p:cTn id="30" dur="250" fill="hold">
                                          <p:stCondLst>
                                            <p:cond delay="250"/>
                                          </p:stCondLst>
                                        </p:cTn>
                                        <p:tgtEl>
                                          <p:spTgt spid="52228"/>
                                        </p:tgtEl>
                                        <p:attrNameLst>
                                          <p:attrName>r</p:attrName>
                                        </p:attrNameLst>
                                      </p:cBhvr>
                                    </p:animRot>
                                    <p:animRot by="-1500000">
                                      <p:cBhvr>
                                        <p:cTn id="31" dur="250" fill="hold">
                                          <p:stCondLst>
                                            <p:cond delay="500"/>
                                          </p:stCondLst>
                                        </p:cTn>
                                        <p:tgtEl>
                                          <p:spTgt spid="52228"/>
                                        </p:tgtEl>
                                        <p:attrNameLst>
                                          <p:attrName>r</p:attrName>
                                        </p:attrNameLst>
                                      </p:cBhvr>
                                    </p:animRot>
                                    <p:animRot by="1500000">
                                      <p:cBhvr>
                                        <p:cTn id="32" dur="250" fill="hold">
                                          <p:stCondLst>
                                            <p:cond delay="750"/>
                                          </p:stCondLst>
                                        </p:cTn>
                                        <p:tgtEl>
                                          <p:spTgt spid="52228"/>
                                        </p:tgtEl>
                                        <p:attrNameLst>
                                          <p:attrName>r</p:attrName>
                                        </p:attrNameLst>
                                      </p:cBhvr>
                                    </p:animRot>
                                  </p:childTnLst>
                                </p:cTn>
                              </p:par>
                              <p:par>
                                <p:cTn id="33" presetID="34" presetClass="emph" presetSubtype="0" fill="hold" grpId="3" nodeType="withEffect">
                                  <p:stCondLst>
                                    <p:cond delay="0"/>
                                  </p:stCondLst>
                                  <p:iterate type="lt">
                                    <p:tmPct val="10000"/>
                                  </p:iterate>
                                  <p:childTnLst>
                                    <p:animMotion origin="layout" path="M 0.0 0.0 L 0.0 -0.07213" pathEditMode="relative" ptsTypes="">
                                      <p:cBhvr>
                                        <p:cTn id="34" dur="500" accel="50000" decel="50000" autoRev="1" fill="hold">
                                          <p:stCondLst>
                                            <p:cond delay="0"/>
                                          </p:stCondLst>
                                        </p:cTn>
                                        <p:tgtEl>
                                          <p:spTgt spid="52228"/>
                                        </p:tgtEl>
                                        <p:attrNameLst>
                                          <p:attrName>ppt_x</p:attrName>
                                          <p:attrName>ppt_y</p:attrName>
                                        </p:attrNameLst>
                                      </p:cBhvr>
                                    </p:animMotion>
                                    <p:animRot by="1500000">
                                      <p:cBhvr>
                                        <p:cTn id="35" dur="250" fill="hold">
                                          <p:stCondLst>
                                            <p:cond delay="0"/>
                                          </p:stCondLst>
                                        </p:cTn>
                                        <p:tgtEl>
                                          <p:spTgt spid="52228"/>
                                        </p:tgtEl>
                                        <p:attrNameLst>
                                          <p:attrName>r</p:attrName>
                                        </p:attrNameLst>
                                      </p:cBhvr>
                                    </p:animRot>
                                    <p:animRot by="-1500000">
                                      <p:cBhvr>
                                        <p:cTn id="36" dur="250" fill="hold">
                                          <p:stCondLst>
                                            <p:cond delay="250"/>
                                          </p:stCondLst>
                                        </p:cTn>
                                        <p:tgtEl>
                                          <p:spTgt spid="52228"/>
                                        </p:tgtEl>
                                        <p:attrNameLst>
                                          <p:attrName>r</p:attrName>
                                        </p:attrNameLst>
                                      </p:cBhvr>
                                    </p:animRot>
                                    <p:animRot by="-1500000">
                                      <p:cBhvr>
                                        <p:cTn id="37" dur="250" fill="hold">
                                          <p:stCondLst>
                                            <p:cond delay="500"/>
                                          </p:stCondLst>
                                        </p:cTn>
                                        <p:tgtEl>
                                          <p:spTgt spid="52228"/>
                                        </p:tgtEl>
                                        <p:attrNameLst>
                                          <p:attrName>r</p:attrName>
                                        </p:attrNameLst>
                                      </p:cBhvr>
                                    </p:animRot>
                                    <p:animRot by="1500000">
                                      <p:cBhvr>
                                        <p:cTn id="38" dur="250" fill="hold">
                                          <p:stCondLst>
                                            <p:cond delay="750"/>
                                          </p:stCondLst>
                                        </p:cTn>
                                        <p:tgtEl>
                                          <p:spTgt spid="52228"/>
                                        </p:tgtEl>
                                        <p:attrNameLst>
                                          <p:attrName>r</p:attrName>
                                        </p:attrNameLst>
                                      </p:cBhvr>
                                    </p:animRot>
                                  </p:childTnLst>
                                </p:cTn>
                              </p:par>
                              <p:par>
                                <p:cTn id="39" presetID="34" presetClass="emph" presetSubtype="0" fill="hold" grpId="4" nodeType="withEffect">
                                  <p:stCondLst>
                                    <p:cond delay="0"/>
                                  </p:stCondLst>
                                  <p:iterate type="lt">
                                    <p:tmPct val="10000"/>
                                  </p:iterate>
                                  <p:childTnLst>
                                    <p:animMotion origin="layout" path="M 0.0 0.0 L 0.0 -0.07213" pathEditMode="relative" ptsTypes="">
                                      <p:cBhvr>
                                        <p:cTn id="40" dur="500" accel="50000" decel="50000" autoRev="1" fill="hold">
                                          <p:stCondLst>
                                            <p:cond delay="0"/>
                                          </p:stCondLst>
                                        </p:cTn>
                                        <p:tgtEl>
                                          <p:spTgt spid="52228"/>
                                        </p:tgtEl>
                                        <p:attrNameLst>
                                          <p:attrName>ppt_x</p:attrName>
                                          <p:attrName>ppt_y</p:attrName>
                                        </p:attrNameLst>
                                      </p:cBhvr>
                                    </p:animMotion>
                                    <p:animRot by="1500000">
                                      <p:cBhvr>
                                        <p:cTn id="41" dur="250" fill="hold">
                                          <p:stCondLst>
                                            <p:cond delay="0"/>
                                          </p:stCondLst>
                                        </p:cTn>
                                        <p:tgtEl>
                                          <p:spTgt spid="52228"/>
                                        </p:tgtEl>
                                        <p:attrNameLst>
                                          <p:attrName>r</p:attrName>
                                        </p:attrNameLst>
                                      </p:cBhvr>
                                    </p:animRot>
                                    <p:animRot by="-1500000">
                                      <p:cBhvr>
                                        <p:cTn id="42" dur="250" fill="hold">
                                          <p:stCondLst>
                                            <p:cond delay="250"/>
                                          </p:stCondLst>
                                        </p:cTn>
                                        <p:tgtEl>
                                          <p:spTgt spid="52228"/>
                                        </p:tgtEl>
                                        <p:attrNameLst>
                                          <p:attrName>r</p:attrName>
                                        </p:attrNameLst>
                                      </p:cBhvr>
                                    </p:animRot>
                                    <p:animRot by="-1500000">
                                      <p:cBhvr>
                                        <p:cTn id="43" dur="250" fill="hold">
                                          <p:stCondLst>
                                            <p:cond delay="500"/>
                                          </p:stCondLst>
                                        </p:cTn>
                                        <p:tgtEl>
                                          <p:spTgt spid="52228"/>
                                        </p:tgtEl>
                                        <p:attrNameLst>
                                          <p:attrName>r</p:attrName>
                                        </p:attrNameLst>
                                      </p:cBhvr>
                                    </p:animRot>
                                    <p:animRot by="1500000">
                                      <p:cBhvr>
                                        <p:cTn id="44" dur="250" fill="hold">
                                          <p:stCondLst>
                                            <p:cond delay="750"/>
                                          </p:stCondLst>
                                        </p:cTn>
                                        <p:tgtEl>
                                          <p:spTgt spid="52228"/>
                                        </p:tgtEl>
                                        <p:attrNameLst>
                                          <p:attrName>r</p:attrName>
                                        </p:attrNameLst>
                                      </p:cBhvr>
                                    </p:animRot>
                                  </p:childTnLst>
                                </p:cTn>
                              </p:par>
                              <p:par>
                                <p:cTn id="45" presetID="34" presetClass="emph" presetSubtype="0" fill="hold" grpId="5" nodeType="withEffect">
                                  <p:stCondLst>
                                    <p:cond delay="0"/>
                                  </p:stCondLst>
                                  <p:iterate type="lt">
                                    <p:tmPct val="10000"/>
                                  </p:iterate>
                                  <p:childTnLst>
                                    <p:animMotion origin="layout" path="M 0.0 0.0 L 0.0 -0.07213" pathEditMode="relative" ptsTypes="">
                                      <p:cBhvr>
                                        <p:cTn id="46" dur="500" accel="50000" decel="50000" autoRev="1" fill="hold">
                                          <p:stCondLst>
                                            <p:cond delay="0"/>
                                          </p:stCondLst>
                                        </p:cTn>
                                        <p:tgtEl>
                                          <p:spTgt spid="52228"/>
                                        </p:tgtEl>
                                        <p:attrNameLst>
                                          <p:attrName>ppt_x</p:attrName>
                                          <p:attrName>ppt_y</p:attrName>
                                        </p:attrNameLst>
                                      </p:cBhvr>
                                    </p:animMotion>
                                    <p:animRot by="1500000">
                                      <p:cBhvr>
                                        <p:cTn id="47" dur="250" fill="hold">
                                          <p:stCondLst>
                                            <p:cond delay="0"/>
                                          </p:stCondLst>
                                        </p:cTn>
                                        <p:tgtEl>
                                          <p:spTgt spid="52228"/>
                                        </p:tgtEl>
                                        <p:attrNameLst>
                                          <p:attrName>r</p:attrName>
                                        </p:attrNameLst>
                                      </p:cBhvr>
                                    </p:animRot>
                                    <p:animRot by="-1500000">
                                      <p:cBhvr>
                                        <p:cTn id="48" dur="250" fill="hold">
                                          <p:stCondLst>
                                            <p:cond delay="250"/>
                                          </p:stCondLst>
                                        </p:cTn>
                                        <p:tgtEl>
                                          <p:spTgt spid="52228"/>
                                        </p:tgtEl>
                                        <p:attrNameLst>
                                          <p:attrName>r</p:attrName>
                                        </p:attrNameLst>
                                      </p:cBhvr>
                                    </p:animRot>
                                    <p:animRot by="-1500000">
                                      <p:cBhvr>
                                        <p:cTn id="49" dur="250" fill="hold">
                                          <p:stCondLst>
                                            <p:cond delay="500"/>
                                          </p:stCondLst>
                                        </p:cTn>
                                        <p:tgtEl>
                                          <p:spTgt spid="52228"/>
                                        </p:tgtEl>
                                        <p:attrNameLst>
                                          <p:attrName>r</p:attrName>
                                        </p:attrNameLst>
                                      </p:cBhvr>
                                    </p:animRot>
                                    <p:animRot by="1500000">
                                      <p:cBhvr>
                                        <p:cTn id="50" dur="250" fill="hold">
                                          <p:stCondLst>
                                            <p:cond delay="750"/>
                                          </p:stCondLst>
                                        </p:cTn>
                                        <p:tgtEl>
                                          <p:spTgt spid="52228"/>
                                        </p:tgtEl>
                                        <p:attrNameLst>
                                          <p:attrName>r</p:attrName>
                                        </p:attrNameLst>
                                      </p:cBhvr>
                                    </p:animRot>
                                  </p:childTnLst>
                                </p:cTn>
                              </p:par>
                              <p:par>
                                <p:cTn id="51" presetID="34" presetClass="emph" presetSubtype="0" fill="hold" grpId="6" nodeType="withEffect">
                                  <p:stCondLst>
                                    <p:cond delay="0"/>
                                  </p:stCondLst>
                                  <p:iterate type="lt">
                                    <p:tmPct val="10000"/>
                                  </p:iterate>
                                  <p:childTnLst>
                                    <p:animMotion origin="layout" path="M 0.0 0.0 L 0.0 -0.07213" pathEditMode="relative" ptsTypes="">
                                      <p:cBhvr>
                                        <p:cTn id="52" dur="500" accel="50000" decel="50000" autoRev="1" fill="hold">
                                          <p:stCondLst>
                                            <p:cond delay="0"/>
                                          </p:stCondLst>
                                        </p:cTn>
                                        <p:tgtEl>
                                          <p:spTgt spid="52228"/>
                                        </p:tgtEl>
                                        <p:attrNameLst>
                                          <p:attrName>ppt_x</p:attrName>
                                          <p:attrName>ppt_y</p:attrName>
                                        </p:attrNameLst>
                                      </p:cBhvr>
                                    </p:animMotion>
                                    <p:animRot by="1500000">
                                      <p:cBhvr>
                                        <p:cTn id="53" dur="250" fill="hold">
                                          <p:stCondLst>
                                            <p:cond delay="0"/>
                                          </p:stCondLst>
                                        </p:cTn>
                                        <p:tgtEl>
                                          <p:spTgt spid="52228"/>
                                        </p:tgtEl>
                                        <p:attrNameLst>
                                          <p:attrName>r</p:attrName>
                                        </p:attrNameLst>
                                      </p:cBhvr>
                                    </p:animRot>
                                    <p:animRot by="-1500000">
                                      <p:cBhvr>
                                        <p:cTn id="54" dur="250" fill="hold">
                                          <p:stCondLst>
                                            <p:cond delay="250"/>
                                          </p:stCondLst>
                                        </p:cTn>
                                        <p:tgtEl>
                                          <p:spTgt spid="52228"/>
                                        </p:tgtEl>
                                        <p:attrNameLst>
                                          <p:attrName>r</p:attrName>
                                        </p:attrNameLst>
                                      </p:cBhvr>
                                    </p:animRot>
                                    <p:animRot by="-1500000">
                                      <p:cBhvr>
                                        <p:cTn id="55" dur="250" fill="hold">
                                          <p:stCondLst>
                                            <p:cond delay="500"/>
                                          </p:stCondLst>
                                        </p:cTn>
                                        <p:tgtEl>
                                          <p:spTgt spid="52228"/>
                                        </p:tgtEl>
                                        <p:attrNameLst>
                                          <p:attrName>r</p:attrName>
                                        </p:attrNameLst>
                                      </p:cBhvr>
                                    </p:animRot>
                                    <p:animRot by="1500000">
                                      <p:cBhvr>
                                        <p:cTn id="56" dur="250" fill="hold">
                                          <p:stCondLst>
                                            <p:cond delay="750"/>
                                          </p:stCondLst>
                                        </p:cTn>
                                        <p:tgtEl>
                                          <p:spTgt spid="52228"/>
                                        </p:tgtEl>
                                        <p:attrNameLst>
                                          <p:attrName>r</p:attrName>
                                        </p:attrNameLst>
                                      </p:cBhvr>
                                    </p:animRot>
                                  </p:childTnLst>
                                </p:cTn>
                              </p:par>
                              <p:par>
                                <p:cTn id="57" presetID="34" presetClass="emph" presetSubtype="0" fill="hold" grpId="7" nodeType="withEffect">
                                  <p:stCondLst>
                                    <p:cond delay="0"/>
                                  </p:stCondLst>
                                  <p:iterate type="lt">
                                    <p:tmPct val="10000"/>
                                  </p:iterate>
                                  <p:childTnLst>
                                    <p:animMotion origin="layout" path="M -3.88889E-6 2.96296E-6 L -0.00121 -0.14908 " pathEditMode="relative" rAng="0" ptsTypes="AA">
                                      <p:cBhvr>
                                        <p:cTn id="58" dur="500" accel="50000" decel="50000" autoRev="1" fill="hold">
                                          <p:stCondLst>
                                            <p:cond delay="0"/>
                                          </p:stCondLst>
                                        </p:cTn>
                                        <p:tgtEl>
                                          <p:spTgt spid="52228"/>
                                        </p:tgtEl>
                                        <p:attrNameLst>
                                          <p:attrName>ppt_x</p:attrName>
                                          <p:attrName>ppt_y</p:attrName>
                                        </p:attrNameLst>
                                      </p:cBhvr>
                                      <p:rCtr x="-100" y="-7500"/>
                                    </p:animMotion>
                                    <p:animRot by="1500000">
                                      <p:cBhvr>
                                        <p:cTn id="59" dur="250" fill="hold">
                                          <p:stCondLst>
                                            <p:cond delay="0"/>
                                          </p:stCondLst>
                                        </p:cTn>
                                        <p:tgtEl>
                                          <p:spTgt spid="52228"/>
                                        </p:tgtEl>
                                        <p:attrNameLst>
                                          <p:attrName>r</p:attrName>
                                        </p:attrNameLst>
                                      </p:cBhvr>
                                    </p:animRot>
                                    <p:animRot by="-1500000">
                                      <p:cBhvr>
                                        <p:cTn id="60" dur="250" fill="hold">
                                          <p:stCondLst>
                                            <p:cond delay="250"/>
                                          </p:stCondLst>
                                        </p:cTn>
                                        <p:tgtEl>
                                          <p:spTgt spid="52228"/>
                                        </p:tgtEl>
                                        <p:attrNameLst>
                                          <p:attrName>r</p:attrName>
                                        </p:attrNameLst>
                                      </p:cBhvr>
                                    </p:animRot>
                                    <p:animRot by="-1500000">
                                      <p:cBhvr>
                                        <p:cTn id="61" dur="250" fill="hold">
                                          <p:stCondLst>
                                            <p:cond delay="500"/>
                                          </p:stCondLst>
                                        </p:cTn>
                                        <p:tgtEl>
                                          <p:spTgt spid="52228"/>
                                        </p:tgtEl>
                                        <p:attrNameLst>
                                          <p:attrName>r</p:attrName>
                                        </p:attrNameLst>
                                      </p:cBhvr>
                                    </p:animRot>
                                    <p:animRot by="1500000">
                                      <p:cBhvr>
                                        <p:cTn id="62" dur="250" fill="hold">
                                          <p:stCondLst>
                                            <p:cond delay="750"/>
                                          </p:stCondLst>
                                        </p:cTn>
                                        <p:tgtEl>
                                          <p:spTgt spid="52228"/>
                                        </p:tgtEl>
                                        <p:attrNameLst>
                                          <p:attrName>r</p:attrName>
                                        </p:attrNameLst>
                                      </p:cBhvr>
                                    </p:animRot>
                                  </p:childTnLst>
                                </p:cTn>
                              </p:par>
                              <p:par>
                                <p:cTn id="63" presetID="2" presetClass="entr" presetSubtype="1" fill="hold" grpId="0" nodeType="withEffect">
                                  <p:stCondLst>
                                    <p:cond delay="0"/>
                                  </p:stCondLst>
                                  <p:childTnLst>
                                    <p:set>
                                      <p:cBhvr>
                                        <p:cTn id="64" dur="1" fill="hold">
                                          <p:stCondLst>
                                            <p:cond delay="0"/>
                                          </p:stCondLst>
                                        </p:cTn>
                                        <p:tgtEl>
                                          <p:spTgt spid="52230"/>
                                        </p:tgtEl>
                                        <p:attrNameLst>
                                          <p:attrName>style.visibility</p:attrName>
                                        </p:attrNameLst>
                                      </p:cBhvr>
                                      <p:to>
                                        <p:strVal val="visible"/>
                                      </p:to>
                                    </p:set>
                                    <p:anim calcmode="lin" valueType="num">
                                      <p:cBhvr additive="base">
                                        <p:cTn id="65" dur="2000" fill="hold"/>
                                        <p:tgtEl>
                                          <p:spTgt spid="52230"/>
                                        </p:tgtEl>
                                        <p:attrNameLst>
                                          <p:attrName>ppt_x</p:attrName>
                                        </p:attrNameLst>
                                      </p:cBhvr>
                                      <p:tavLst>
                                        <p:tav tm="0">
                                          <p:val>
                                            <p:strVal val="#ppt_x"/>
                                          </p:val>
                                        </p:tav>
                                        <p:tav tm="100000">
                                          <p:val>
                                            <p:strVal val="#ppt_x"/>
                                          </p:val>
                                        </p:tav>
                                      </p:tavLst>
                                    </p:anim>
                                    <p:anim calcmode="lin" valueType="num">
                                      <p:cBhvr additive="base">
                                        <p:cTn id="66" dur="2000" fill="hold"/>
                                        <p:tgtEl>
                                          <p:spTgt spid="52230"/>
                                        </p:tgtEl>
                                        <p:attrNameLst>
                                          <p:attrName>ppt_y</p:attrName>
                                        </p:attrNameLst>
                                      </p:cBhvr>
                                      <p:tavLst>
                                        <p:tav tm="0">
                                          <p:val>
                                            <p:strVal val="0-#ppt_h/2"/>
                                          </p:val>
                                        </p:tav>
                                        <p:tav tm="100000">
                                          <p:val>
                                            <p:strVal val="#ppt_y"/>
                                          </p:val>
                                        </p:tav>
                                      </p:tavLst>
                                    </p:anim>
                                  </p:childTnLst>
                                </p:cTn>
                              </p:par>
                              <p:par>
                                <p:cTn id="67" presetID="2" presetClass="entr" presetSubtype="1" fill="hold" grpId="0" nodeType="withEffect">
                                  <p:stCondLst>
                                    <p:cond delay="0"/>
                                  </p:stCondLst>
                                  <p:childTnLst>
                                    <p:set>
                                      <p:cBhvr>
                                        <p:cTn id="68" dur="1" fill="hold">
                                          <p:stCondLst>
                                            <p:cond delay="0"/>
                                          </p:stCondLst>
                                        </p:cTn>
                                        <p:tgtEl>
                                          <p:spTgt spid="52231"/>
                                        </p:tgtEl>
                                        <p:attrNameLst>
                                          <p:attrName>style.visibility</p:attrName>
                                        </p:attrNameLst>
                                      </p:cBhvr>
                                      <p:to>
                                        <p:strVal val="visible"/>
                                      </p:to>
                                    </p:set>
                                    <p:anim calcmode="lin" valueType="num">
                                      <p:cBhvr additive="base">
                                        <p:cTn id="69" dur="1000" fill="hold"/>
                                        <p:tgtEl>
                                          <p:spTgt spid="52231"/>
                                        </p:tgtEl>
                                        <p:attrNameLst>
                                          <p:attrName>ppt_x</p:attrName>
                                        </p:attrNameLst>
                                      </p:cBhvr>
                                      <p:tavLst>
                                        <p:tav tm="0">
                                          <p:val>
                                            <p:strVal val="#ppt_x"/>
                                          </p:val>
                                        </p:tav>
                                        <p:tav tm="100000">
                                          <p:val>
                                            <p:strVal val="#ppt_x"/>
                                          </p:val>
                                        </p:tav>
                                      </p:tavLst>
                                    </p:anim>
                                    <p:anim calcmode="lin" valueType="num">
                                      <p:cBhvr additive="base">
                                        <p:cTn id="70" dur="1000" fill="hold"/>
                                        <p:tgtEl>
                                          <p:spTgt spid="52231"/>
                                        </p:tgtEl>
                                        <p:attrNameLst>
                                          <p:attrName>ppt_y</p:attrName>
                                        </p:attrNameLst>
                                      </p:cBhvr>
                                      <p:tavLst>
                                        <p:tav tm="0">
                                          <p:val>
                                            <p:strVal val="0-#ppt_h/2"/>
                                          </p:val>
                                        </p:tav>
                                        <p:tav tm="100000">
                                          <p:val>
                                            <p:strVal val="#ppt_y"/>
                                          </p:val>
                                        </p:tav>
                                      </p:tavLst>
                                    </p:anim>
                                  </p:childTnLst>
                                </p:cTn>
                              </p:par>
                              <p:par>
                                <p:cTn id="71" presetID="2" presetClass="entr" presetSubtype="1" fill="hold" grpId="0" nodeType="withEffect">
                                  <p:stCondLst>
                                    <p:cond delay="0"/>
                                  </p:stCondLst>
                                  <p:childTnLst>
                                    <p:set>
                                      <p:cBhvr>
                                        <p:cTn id="72" dur="1" fill="hold">
                                          <p:stCondLst>
                                            <p:cond delay="0"/>
                                          </p:stCondLst>
                                        </p:cTn>
                                        <p:tgtEl>
                                          <p:spTgt spid="52232"/>
                                        </p:tgtEl>
                                        <p:attrNameLst>
                                          <p:attrName>style.visibility</p:attrName>
                                        </p:attrNameLst>
                                      </p:cBhvr>
                                      <p:to>
                                        <p:strVal val="visible"/>
                                      </p:to>
                                    </p:set>
                                    <p:anim calcmode="lin" valueType="num">
                                      <p:cBhvr additive="base">
                                        <p:cTn id="73" dur="2000" fill="hold"/>
                                        <p:tgtEl>
                                          <p:spTgt spid="52232"/>
                                        </p:tgtEl>
                                        <p:attrNameLst>
                                          <p:attrName>ppt_x</p:attrName>
                                        </p:attrNameLst>
                                      </p:cBhvr>
                                      <p:tavLst>
                                        <p:tav tm="0">
                                          <p:val>
                                            <p:strVal val="#ppt_x"/>
                                          </p:val>
                                        </p:tav>
                                        <p:tav tm="100000">
                                          <p:val>
                                            <p:strVal val="#ppt_x"/>
                                          </p:val>
                                        </p:tav>
                                      </p:tavLst>
                                    </p:anim>
                                    <p:anim calcmode="lin" valueType="num">
                                      <p:cBhvr additive="base">
                                        <p:cTn id="74" dur="2000" fill="hold"/>
                                        <p:tgtEl>
                                          <p:spTgt spid="52232"/>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0"/>
                                  </p:stCondLst>
                                  <p:childTnLst>
                                    <p:set>
                                      <p:cBhvr>
                                        <p:cTn id="76" dur="1" fill="hold">
                                          <p:stCondLst>
                                            <p:cond delay="0"/>
                                          </p:stCondLst>
                                        </p:cTn>
                                        <p:tgtEl>
                                          <p:spTgt spid="52233"/>
                                        </p:tgtEl>
                                        <p:attrNameLst>
                                          <p:attrName>style.visibility</p:attrName>
                                        </p:attrNameLst>
                                      </p:cBhvr>
                                      <p:to>
                                        <p:strVal val="visible"/>
                                      </p:to>
                                    </p:set>
                                    <p:anim calcmode="lin" valueType="num">
                                      <p:cBhvr additive="base">
                                        <p:cTn id="77" dur="5000" fill="hold"/>
                                        <p:tgtEl>
                                          <p:spTgt spid="52233"/>
                                        </p:tgtEl>
                                        <p:attrNameLst>
                                          <p:attrName>ppt_x</p:attrName>
                                        </p:attrNameLst>
                                      </p:cBhvr>
                                      <p:tavLst>
                                        <p:tav tm="0">
                                          <p:val>
                                            <p:strVal val="#ppt_x"/>
                                          </p:val>
                                        </p:tav>
                                        <p:tav tm="100000">
                                          <p:val>
                                            <p:strVal val="#ppt_x"/>
                                          </p:val>
                                        </p:tav>
                                      </p:tavLst>
                                    </p:anim>
                                    <p:anim calcmode="lin" valueType="num">
                                      <p:cBhvr additive="base">
                                        <p:cTn id="78" dur="5000" fill="hold"/>
                                        <p:tgtEl>
                                          <p:spTgt spid="52233"/>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0"/>
                                  </p:stCondLst>
                                  <p:childTnLst>
                                    <p:set>
                                      <p:cBhvr>
                                        <p:cTn id="80" dur="1" fill="hold">
                                          <p:stCondLst>
                                            <p:cond delay="0"/>
                                          </p:stCondLst>
                                        </p:cTn>
                                        <p:tgtEl>
                                          <p:spTgt spid="52234"/>
                                        </p:tgtEl>
                                        <p:attrNameLst>
                                          <p:attrName>style.visibility</p:attrName>
                                        </p:attrNameLst>
                                      </p:cBhvr>
                                      <p:to>
                                        <p:strVal val="visible"/>
                                      </p:to>
                                    </p:set>
                                    <p:anim calcmode="lin" valueType="num">
                                      <p:cBhvr additive="base">
                                        <p:cTn id="81" dur="2000" fill="hold"/>
                                        <p:tgtEl>
                                          <p:spTgt spid="52234"/>
                                        </p:tgtEl>
                                        <p:attrNameLst>
                                          <p:attrName>ppt_x</p:attrName>
                                        </p:attrNameLst>
                                      </p:cBhvr>
                                      <p:tavLst>
                                        <p:tav tm="0">
                                          <p:val>
                                            <p:strVal val="#ppt_x"/>
                                          </p:val>
                                        </p:tav>
                                        <p:tav tm="100000">
                                          <p:val>
                                            <p:strVal val="#ppt_x"/>
                                          </p:val>
                                        </p:tav>
                                      </p:tavLst>
                                    </p:anim>
                                    <p:anim calcmode="lin" valueType="num">
                                      <p:cBhvr additive="base">
                                        <p:cTn id="82" dur="2000" fill="hold"/>
                                        <p:tgtEl>
                                          <p:spTgt spid="52234"/>
                                        </p:tgtEl>
                                        <p:attrNameLst>
                                          <p:attrName>ppt_y</p:attrName>
                                        </p:attrNameLst>
                                      </p:cBhvr>
                                      <p:tavLst>
                                        <p:tav tm="0">
                                          <p:val>
                                            <p:strVal val="0-#ppt_h/2"/>
                                          </p:val>
                                        </p:tav>
                                        <p:tav tm="100000">
                                          <p:val>
                                            <p:strVal val="#ppt_y"/>
                                          </p:val>
                                        </p:tav>
                                      </p:tavLst>
                                    </p:anim>
                                  </p:childTnLst>
                                </p:cTn>
                              </p:par>
                              <p:par>
                                <p:cTn id="83" presetID="2" presetClass="entr" presetSubtype="1" fill="hold" grpId="0" nodeType="withEffect">
                                  <p:stCondLst>
                                    <p:cond delay="0"/>
                                  </p:stCondLst>
                                  <p:childTnLst>
                                    <p:set>
                                      <p:cBhvr>
                                        <p:cTn id="84" dur="1" fill="hold">
                                          <p:stCondLst>
                                            <p:cond delay="0"/>
                                          </p:stCondLst>
                                        </p:cTn>
                                        <p:tgtEl>
                                          <p:spTgt spid="52235"/>
                                        </p:tgtEl>
                                        <p:attrNameLst>
                                          <p:attrName>style.visibility</p:attrName>
                                        </p:attrNameLst>
                                      </p:cBhvr>
                                      <p:to>
                                        <p:strVal val="visible"/>
                                      </p:to>
                                    </p:set>
                                    <p:anim calcmode="lin" valueType="num">
                                      <p:cBhvr additive="base">
                                        <p:cTn id="85" dur="500" fill="hold"/>
                                        <p:tgtEl>
                                          <p:spTgt spid="52235"/>
                                        </p:tgtEl>
                                        <p:attrNameLst>
                                          <p:attrName>ppt_x</p:attrName>
                                        </p:attrNameLst>
                                      </p:cBhvr>
                                      <p:tavLst>
                                        <p:tav tm="0">
                                          <p:val>
                                            <p:strVal val="#ppt_x"/>
                                          </p:val>
                                        </p:tav>
                                        <p:tav tm="100000">
                                          <p:val>
                                            <p:strVal val="#ppt_x"/>
                                          </p:val>
                                        </p:tav>
                                      </p:tavLst>
                                    </p:anim>
                                    <p:anim calcmode="lin" valueType="num">
                                      <p:cBhvr additive="base">
                                        <p:cTn id="86" dur="500" fill="hold"/>
                                        <p:tgtEl>
                                          <p:spTgt spid="52235"/>
                                        </p:tgtEl>
                                        <p:attrNameLst>
                                          <p:attrName>ppt_y</p:attrName>
                                        </p:attrNameLst>
                                      </p:cBhvr>
                                      <p:tavLst>
                                        <p:tav tm="0">
                                          <p:val>
                                            <p:strVal val="0-#ppt_h/2"/>
                                          </p:val>
                                        </p:tav>
                                        <p:tav tm="100000">
                                          <p:val>
                                            <p:strVal val="#ppt_y"/>
                                          </p:val>
                                        </p:tav>
                                      </p:tavLst>
                                    </p:anim>
                                  </p:childTnLst>
                                </p:cTn>
                              </p:par>
                              <p:par>
                                <p:cTn id="87" presetID="2" presetClass="entr" presetSubtype="1" fill="hold" grpId="0" nodeType="withEffect">
                                  <p:stCondLst>
                                    <p:cond delay="0"/>
                                  </p:stCondLst>
                                  <p:childTnLst>
                                    <p:set>
                                      <p:cBhvr>
                                        <p:cTn id="88" dur="1" fill="hold">
                                          <p:stCondLst>
                                            <p:cond delay="0"/>
                                          </p:stCondLst>
                                        </p:cTn>
                                        <p:tgtEl>
                                          <p:spTgt spid="52236"/>
                                        </p:tgtEl>
                                        <p:attrNameLst>
                                          <p:attrName>style.visibility</p:attrName>
                                        </p:attrNameLst>
                                      </p:cBhvr>
                                      <p:to>
                                        <p:strVal val="visible"/>
                                      </p:to>
                                    </p:set>
                                    <p:anim calcmode="lin" valueType="num">
                                      <p:cBhvr additive="base">
                                        <p:cTn id="89" dur="5000" fill="hold"/>
                                        <p:tgtEl>
                                          <p:spTgt spid="52236"/>
                                        </p:tgtEl>
                                        <p:attrNameLst>
                                          <p:attrName>ppt_x</p:attrName>
                                        </p:attrNameLst>
                                      </p:cBhvr>
                                      <p:tavLst>
                                        <p:tav tm="0">
                                          <p:val>
                                            <p:strVal val="#ppt_x"/>
                                          </p:val>
                                        </p:tav>
                                        <p:tav tm="100000">
                                          <p:val>
                                            <p:strVal val="#ppt_x"/>
                                          </p:val>
                                        </p:tav>
                                      </p:tavLst>
                                    </p:anim>
                                    <p:anim calcmode="lin" valueType="num">
                                      <p:cBhvr additive="base">
                                        <p:cTn id="90" dur="5000" fill="hold"/>
                                        <p:tgtEl>
                                          <p:spTgt spid="52236"/>
                                        </p:tgtEl>
                                        <p:attrNameLst>
                                          <p:attrName>ppt_y</p:attrName>
                                        </p:attrNameLst>
                                      </p:cBhvr>
                                      <p:tavLst>
                                        <p:tav tm="0">
                                          <p:val>
                                            <p:strVal val="0-#ppt_h/2"/>
                                          </p:val>
                                        </p:tav>
                                        <p:tav tm="100000">
                                          <p:val>
                                            <p:strVal val="#ppt_y"/>
                                          </p:val>
                                        </p:tav>
                                      </p:tavLst>
                                    </p:anim>
                                  </p:childTnLst>
                                </p:cTn>
                              </p:par>
                              <p:par>
                                <p:cTn id="91" presetID="2" presetClass="entr" presetSubtype="1" fill="hold" grpId="0" nodeType="withEffect">
                                  <p:stCondLst>
                                    <p:cond delay="0"/>
                                  </p:stCondLst>
                                  <p:childTnLst>
                                    <p:set>
                                      <p:cBhvr>
                                        <p:cTn id="92" dur="1" fill="hold">
                                          <p:stCondLst>
                                            <p:cond delay="0"/>
                                          </p:stCondLst>
                                        </p:cTn>
                                        <p:tgtEl>
                                          <p:spTgt spid="52237"/>
                                        </p:tgtEl>
                                        <p:attrNameLst>
                                          <p:attrName>style.visibility</p:attrName>
                                        </p:attrNameLst>
                                      </p:cBhvr>
                                      <p:to>
                                        <p:strVal val="visible"/>
                                      </p:to>
                                    </p:set>
                                    <p:anim calcmode="lin" valueType="num">
                                      <p:cBhvr additive="base">
                                        <p:cTn id="93" dur="3000" fill="hold"/>
                                        <p:tgtEl>
                                          <p:spTgt spid="52237"/>
                                        </p:tgtEl>
                                        <p:attrNameLst>
                                          <p:attrName>ppt_x</p:attrName>
                                        </p:attrNameLst>
                                      </p:cBhvr>
                                      <p:tavLst>
                                        <p:tav tm="0">
                                          <p:val>
                                            <p:strVal val="#ppt_x"/>
                                          </p:val>
                                        </p:tav>
                                        <p:tav tm="100000">
                                          <p:val>
                                            <p:strVal val="#ppt_x"/>
                                          </p:val>
                                        </p:tav>
                                      </p:tavLst>
                                    </p:anim>
                                    <p:anim calcmode="lin" valueType="num">
                                      <p:cBhvr additive="base">
                                        <p:cTn id="94" dur="3000" fill="hold"/>
                                        <p:tgtEl>
                                          <p:spTgt spid="52237"/>
                                        </p:tgtEl>
                                        <p:attrNameLst>
                                          <p:attrName>ppt_y</p:attrName>
                                        </p:attrNameLst>
                                      </p:cBhvr>
                                      <p:tavLst>
                                        <p:tav tm="0">
                                          <p:val>
                                            <p:strVal val="0-#ppt_h/2"/>
                                          </p:val>
                                        </p:tav>
                                        <p:tav tm="100000">
                                          <p:val>
                                            <p:strVal val="#ppt_y"/>
                                          </p:val>
                                        </p:tav>
                                      </p:tavLst>
                                    </p:anim>
                                  </p:childTnLst>
                                </p:cTn>
                              </p:par>
                              <p:par>
                                <p:cTn id="95" presetID="2" presetClass="entr" presetSubtype="1" fill="hold" grpId="0" nodeType="withEffect">
                                  <p:stCondLst>
                                    <p:cond delay="0"/>
                                  </p:stCondLst>
                                  <p:childTnLst>
                                    <p:set>
                                      <p:cBhvr>
                                        <p:cTn id="96" dur="1" fill="hold">
                                          <p:stCondLst>
                                            <p:cond delay="0"/>
                                          </p:stCondLst>
                                        </p:cTn>
                                        <p:tgtEl>
                                          <p:spTgt spid="52238"/>
                                        </p:tgtEl>
                                        <p:attrNameLst>
                                          <p:attrName>style.visibility</p:attrName>
                                        </p:attrNameLst>
                                      </p:cBhvr>
                                      <p:to>
                                        <p:strVal val="visible"/>
                                      </p:to>
                                    </p:set>
                                    <p:anim calcmode="lin" valueType="num">
                                      <p:cBhvr additive="base">
                                        <p:cTn id="97" dur="500" fill="hold"/>
                                        <p:tgtEl>
                                          <p:spTgt spid="52238"/>
                                        </p:tgtEl>
                                        <p:attrNameLst>
                                          <p:attrName>ppt_x</p:attrName>
                                        </p:attrNameLst>
                                      </p:cBhvr>
                                      <p:tavLst>
                                        <p:tav tm="0">
                                          <p:val>
                                            <p:strVal val="#ppt_x"/>
                                          </p:val>
                                        </p:tav>
                                        <p:tav tm="100000">
                                          <p:val>
                                            <p:strVal val="#ppt_x"/>
                                          </p:val>
                                        </p:tav>
                                      </p:tavLst>
                                    </p:anim>
                                    <p:anim calcmode="lin" valueType="num">
                                      <p:cBhvr additive="base">
                                        <p:cTn id="98" dur="500" fill="hold"/>
                                        <p:tgtEl>
                                          <p:spTgt spid="52238"/>
                                        </p:tgtEl>
                                        <p:attrNameLst>
                                          <p:attrName>ppt_y</p:attrName>
                                        </p:attrNameLst>
                                      </p:cBhvr>
                                      <p:tavLst>
                                        <p:tav tm="0">
                                          <p:val>
                                            <p:strVal val="0-#ppt_h/2"/>
                                          </p:val>
                                        </p:tav>
                                        <p:tav tm="100000">
                                          <p:val>
                                            <p:strVal val="#ppt_y"/>
                                          </p:val>
                                        </p:tav>
                                      </p:tavLst>
                                    </p:anim>
                                  </p:childTnLst>
                                </p:cTn>
                              </p:par>
                              <p:par>
                                <p:cTn id="99" presetID="2" presetClass="entr" presetSubtype="1" fill="hold" grpId="0" nodeType="withEffect">
                                  <p:stCondLst>
                                    <p:cond delay="0"/>
                                  </p:stCondLst>
                                  <p:childTnLst>
                                    <p:set>
                                      <p:cBhvr>
                                        <p:cTn id="100" dur="1" fill="hold">
                                          <p:stCondLst>
                                            <p:cond delay="0"/>
                                          </p:stCondLst>
                                        </p:cTn>
                                        <p:tgtEl>
                                          <p:spTgt spid="52239"/>
                                        </p:tgtEl>
                                        <p:attrNameLst>
                                          <p:attrName>style.visibility</p:attrName>
                                        </p:attrNameLst>
                                      </p:cBhvr>
                                      <p:to>
                                        <p:strVal val="visible"/>
                                      </p:to>
                                    </p:set>
                                    <p:anim calcmode="lin" valueType="num">
                                      <p:cBhvr additive="base">
                                        <p:cTn id="101" dur="2000" fill="hold"/>
                                        <p:tgtEl>
                                          <p:spTgt spid="52239"/>
                                        </p:tgtEl>
                                        <p:attrNameLst>
                                          <p:attrName>ppt_x</p:attrName>
                                        </p:attrNameLst>
                                      </p:cBhvr>
                                      <p:tavLst>
                                        <p:tav tm="0">
                                          <p:val>
                                            <p:strVal val="#ppt_x"/>
                                          </p:val>
                                        </p:tav>
                                        <p:tav tm="100000">
                                          <p:val>
                                            <p:strVal val="#ppt_x"/>
                                          </p:val>
                                        </p:tav>
                                      </p:tavLst>
                                    </p:anim>
                                    <p:anim calcmode="lin" valueType="num">
                                      <p:cBhvr additive="base">
                                        <p:cTn id="102" dur="2000" fill="hold"/>
                                        <p:tgtEl>
                                          <p:spTgt spid="52239"/>
                                        </p:tgtEl>
                                        <p:attrNameLst>
                                          <p:attrName>ppt_y</p:attrName>
                                        </p:attrNameLst>
                                      </p:cBhvr>
                                      <p:tavLst>
                                        <p:tav tm="0">
                                          <p:val>
                                            <p:strVal val="0-#ppt_h/2"/>
                                          </p:val>
                                        </p:tav>
                                        <p:tav tm="100000">
                                          <p:val>
                                            <p:strVal val="#ppt_y"/>
                                          </p:val>
                                        </p:tav>
                                      </p:tavLst>
                                    </p:anim>
                                  </p:childTnLst>
                                </p:cTn>
                              </p:par>
                              <p:par>
                                <p:cTn id="103" presetID="2" presetClass="entr" presetSubtype="1" fill="hold" grpId="0" nodeType="withEffect">
                                  <p:stCondLst>
                                    <p:cond delay="0"/>
                                  </p:stCondLst>
                                  <p:childTnLst>
                                    <p:set>
                                      <p:cBhvr>
                                        <p:cTn id="104" dur="1" fill="hold">
                                          <p:stCondLst>
                                            <p:cond delay="0"/>
                                          </p:stCondLst>
                                        </p:cTn>
                                        <p:tgtEl>
                                          <p:spTgt spid="52240"/>
                                        </p:tgtEl>
                                        <p:attrNameLst>
                                          <p:attrName>style.visibility</p:attrName>
                                        </p:attrNameLst>
                                      </p:cBhvr>
                                      <p:to>
                                        <p:strVal val="visible"/>
                                      </p:to>
                                    </p:set>
                                    <p:anim calcmode="lin" valueType="num">
                                      <p:cBhvr additive="base">
                                        <p:cTn id="105" dur="2000" fill="hold"/>
                                        <p:tgtEl>
                                          <p:spTgt spid="52240"/>
                                        </p:tgtEl>
                                        <p:attrNameLst>
                                          <p:attrName>ppt_x</p:attrName>
                                        </p:attrNameLst>
                                      </p:cBhvr>
                                      <p:tavLst>
                                        <p:tav tm="0">
                                          <p:val>
                                            <p:strVal val="#ppt_x"/>
                                          </p:val>
                                        </p:tav>
                                        <p:tav tm="100000">
                                          <p:val>
                                            <p:strVal val="#ppt_x"/>
                                          </p:val>
                                        </p:tav>
                                      </p:tavLst>
                                    </p:anim>
                                    <p:anim calcmode="lin" valueType="num">
                                      <p:cBhvr additive="base">
                                        <p:cTn id="106" dur="2000" fill="hold"/>
                                        <p:tgtEl>
                                          <p:spTgt spid="52240"/>
                                        </p:tgtEl>
                                        <p:attrNameLst>
                                          <p:attrName>ppt_y</p:attrName>
                                        </p:attrNameLst>
                                      </p:cBhvr>
                                      <p:tavLst>
                                        <p:tav tm="0">
                                          <p:val>
                                            <p:strVal val="0-#ppt_h/2"/>
                                          </p:val>
                                        </p:tav>
                                        <p:tav tm="100000">
                                          <p:val>
                                            <p:strVal val="#ppt_y"/>
                                          </p:val>
                                        </p:tav>
                                      </p:tavLst>
                                    </p:anim>
                                  </p:childTnLst>
                                </p:cTn>
                              </p:par>
                              <p:par>
                                <p:cTn id="107" presetID="2" presetClass="entr" presetSubtype="1" fill="hold" grpId="0" nodeType="withEffect">
                                  <p:stCondLst>
                                    <p:cond delay="0"/>
                                  </p:stCondLst>
                                  <p:childTnLst>
                                    <p:set>
                                      <p:cBhvr>
                                        <p:cTn id="108" dur="1" fill="hold">
                                          <p:stCondLst>
                                            <p:cond delay="0"/>
                                          </p:stCondLst>
                                        </p:cTn>
                                        <p:tgtEl>
                                          <p:spTgt spid="52241"/>
                                        </p:tgtEl>
                                        <p:attrNameLst>
                                          <p:attrName>style.visibility</p:attrName>
                                        </p:attrNameLst>
                                      </p:cBhvr>
                                      <p:to>
                                        <p:strVal val="visible"/>
                                      </p:to>
                                    </p:set>
                                    <p:anim calcmode="lin" valueType="num">
                                      <p:cBhvr additive="base">
                                        <p:cTn id="109" dur="500" fill="hold"/>
                                        <p:tgtEl>
                                          <p:spTgt spid="52241"/>
                                        </p:tgtEl>
                                        <p:attrNameLst>
                                          <p:attrName>ppt_x</p:attrName>
                                        </p:attrNameLst>
                                      </p:cBhvr>
                                      <p:tavLst>
                                        <p:tav tm="0">
                                          <p:val>
                                            <p:strVal val="#ppt_x"/>
                                          </p:val>
                                        </p:tav>
                                        <p:tav tm="100000">
                                          <p:val>
                                            <p:strVal val="#ppt_x"/>
                                          </p:val>
                                        </p:tav>
                                      </p:tavLst>
                                    </p:anim>
                                    <p:anim calcmode="lin" valueType="num">
                                      <p:cBhvr additive="base">
                                        <p:cTn id="110" dur="500" fill="hold"/>
                                        <p:tgtEl>
                                          <p:spTgt spid="52241"/>
                                        </p:tgtEl>
                                        <p:attrNameLst>
                                          <p:attrName>ppt_y</p:attrName>
                                        </p:attrNameLst>
                                      </p:cBhvr>
                                      <p:tavLst>
                                        <p:tav tm="0">
                                          <p:val>
                                            <p:strVal val="0-#ppt_h/2"/>
                                          </p:val>
                                        </p:tav>
                                        <p:tav tm="100000">
                                          <p:val>
                                            <p:strVal val="#ppt_y"/>
                                          </p:val>
                                        </p:tav>
                                      </p:tavLst>
                                    </p:anim>
                                  </p:childTnLst>
                                </p:cTn>
                              </p:par>
                              <p:par>
                                <p:cTn id="111" presetID="2" presetClass="entr" presetSubtype="1" fill="hold" grpId="0" nodeType="withEffect">
                                  <p:stCondLst>
                                    <p:cond delay="0"/>
                                  </p:stCondLst>
                                  <p:childTnLst>
                                    <p:set>
                                      <p:cBhvr>
                                        <p:cTn id="112" dur="1" fill="hold">
                                          <p:stCondLst>
                                            <p:cond delay="0"/>
                                          </p:stCondLst>
                                        </p:cTn>
                                        <p:tgtEl>
                                          <p:spTgt spid="52242"/>
                                        </p:tgtEl>
                                        <p:attrNameLst>
                                          <p:attrName>style.visibility</p:attrName>
                                        </p:attrNameLst>
                                      </p:cBhvr>
                                      <p:to>
                                        <p:strVal val="visible"/>
                                      </p:to>
                                    </p:set>
                                    <p:anim calcmode="lin" valueType="num">
                                      <p:cBhvr additive="base">
                                        <p:cTn id="113" dur="1000" fill="hold"/>
                                        <p:tgtEl>
                                          <p:spTgt spid="52242"/>
                                        </p:tgtEl>
                                        <p:attrNameLst>
                                          <p:attrName>ppt_x</p:attrName>
                                        </p:attrNameLst>
                                      </p:cBhvr>
                                      <p:tavLst>
                                        <p:tav tm="0">
                                          <p:val>
                                            <p:strVal val="#ppt_x"/>
                                          </p:val>
                                        </p:tav>
                                        <p:tav tm="100000">
                                          <p:val>
                                            <p:strVal val="#ppt_x"/>
                                          </p:val>
                                        </p:tav>
                                      </p:tavLst>
                                    </p:anim>
                                    <p:anim calcmode="lin" valueType="num">
                                      <p:cBhvr additive="base">
                                        <p:cTn id="114" dur="1000" fill="hold"/>
                                        <p:tgtEl>
                                          <p:spTgt spid="52242"/>
                                        </p:tgtEl>
                                        <p:attrNameLst>
                                          <p:attrName>ppt_y</p:attrName>
                                        </p:attrNameLst>
                                      </p:cBhvr>
                                      <p:tavLst>
                                        <p:tav tm="0">
                                          <p:val>
                                            <p:strVal val="0-#ppt_h/2"/>
                                          </p:val>
                                        </p:tav>
                                        <p:tav tm="100000">
                                          <p:val>
                                            <p:strVal val="#ppt_y"/>
                                          </p:val>
                                        </p:tav>
                                      </p:tavLst>
                                    </p:anim>
                                  </p:childTnLst>
                                </p:cTn>
                              </p:par>
                              <p:par>
                                <p:cTn id="115" presetID="2" presetClass="entr" presetSubtype="1" fill="hold" grpId="0" nodeType="withEffect">
                                  <p:stCondLst>
                                    <p:cond delay="0"/>
                                  </p:stCondLst>
                                  <p:childTnLst>
                                    <p:set>
                                      <p:cBhvr>
                                        <p:cTn id="116" dur="1" fill="hold">
                                          <p:stCondLst>
                                            <p:cond delay="0"/>
                                          </p:stCondLst>
                                        </p:cTn>
                                        <p:tgtEl>
                                          <p:spTgt spid="52243"/>
                                        </p:tgtEl>
                                        <p:attrNameLst>
                                          <p:attrName>style.visibility</p:attrName>
                                        </p:attrNameLst>
                                      </p:cBhvr>
                                      <p:to>
                                        <p:strVal val="visible"/>
                                      </p:to>
                                    </p:set>
                                    <p:anim calcmode="lin" valueType="num">
                                      <p:cBhvr additive="base">
                                        <p:cTn id="117" dur="3000" fill="hold"/>
                                        <p:tgtEl>
                                          <p:spTgt spid="52243"/>
                                        </p:tgtEl>
                                        <p:attrNameLst>
                                          <p:attrName>ppt_x</p:attrName>
                                        </p:attrNameLst>
                                      </p:cBhvr>
                                      <p:tavLst>
                                        <p:tav tm="0">
                                          <p:val>
                                            <p:strVal val="#ppt_x"/>
                                          </p:val>
                                        </p:tav>
                                        <p:tav tm="100000">
                                          <p:val>
                                            <p:strVal val="#ppt_x"/>
                                          </p:val>
                                        </p:tav>
                                      </p:tavLst>
                                    </p:anim>
                                    <p:anim calcmode="lin" valueType="num">
                                      <p:cBhvr additive="base">
                                        <p:cTn id="118" dur="3000" fill="hold"/>
                                        <p:tgtEl>
                                          <p:spTgt spid="52243"/>
                                        </p:tgtEl>
                                        <p:attrNameLst>
                                          <p:attrName>ppt_y</p:attrName>
                                        </p:attrNameLst>
                                      </p:cBhvr>
                                      <p:tavLst>
                                        <p:tav tm="0">
                                          <p:val>
                                            <p:strVal val="0-#ppt_h/2"/>
                                          </p:val>
                                        </p:tav>
                                        <p:tav tm="100000">
                                          <p:val>
                                            <p:strVal val="#ppt_y"/>
                                          </p:val>
                                        </p:tav>
                                      </p:tavLst>
                                    </p:anim>
                                  </p:childTnLst>
                                </p:cTn>
                              </p:par>
                              <p:par>
                                <p:cTn id="119" presetID="2" presetClass="entr" presetSubtype="1" fill="hold" grpId="0" nodeType="withEffect">
                                  <p:stCondLst>
                                    <p:cond delay="0"/>
                                  </p:stCondLst>
                                  <p:childTnLst>
                                    <p:set>
                                      <p:cBhvr>
                                        <p:cTn id="120" dur="1" fill="hold">
                                          <p:stCondLst>
                                            <p:cond delay="0"/>
                                          </p:stCondLst>
                                        </p:cTn>
                                        <p:tgtEl>
                                          <p:spTgt spid="52244"/>
                                        </p:tgtEl>
                                        <p:attrNameLst>
                                          <p:attrName>style.visibility</p:attrName>
                                        </p:attrNameLst>
                                      </p:cBhvr>
                                      <p:to>
                                        <p:strVal val="visible"/>
                                      </p:to>
                                    </p:set>
                                    <p:anim calcmode="lin" valueType="num">
                                      <p:cBhvr additive="base">
                                        <p:cTn id="121" dur="3000" fill="hold"/>
                                        <p:tgtEl>
                                          <p:spTgt spid="52244"/>
                                        </p:tgtEl>
                                        <p:attrNameLst>
                                          <p:attrName>ppt_x</p:attrName>
                                        </p:attrNameLst>
                                      </p:cBhvr>
                                      <p:tavLst>
                                        <p:tav tm="0">
                                          <p:val>
                                            <p:strVal val="#ppt_x"/>
                                          </p:val>
                                        </p:tav>
                                        <p:tav tm="100000">
                                          <p:val>
                                            <p:strVal val="#ppt_x"/>
                                          </p:val>
                                        </p:tav>
                                      </p:tavLst>
                                    </p:anim>
                                    <p:anim calcmode="lin" valueType="num">
                                      <p:cBhvr additive="base">
                                        <p:cTn id="122" dur="3000" fill="hold"/>
                                        <p:tgtEl>
                                          <p:spTgt spid="52244"/>
                                        </p:tgtEl>
                                        <p:attrNameLst>
                                          <p:attrName>ppt_y</p:attrName>
                                        </p:attrNameLst>
                                      </p:cBhvr>
                                      <p:tavLst>
                                        <p:tav tm="0">
                                          <p:val>
                                            <p:strVal val="0-#ppt_h/2"/>
                                          </p:val>
                                        </p:tav>
                                        <p:tav tm="100000">
                                          <p:val>
                                            <p:strVal val="#ppt_y"/>
                                          </p:val>
                                        </p:tav>
                                      </p:tavLst>
                                    </p:anim>
                                  </p:childTnLst>
                                </p:cTn>
                              </p:par>
                              <p:par>
                                <p:cTn id="123" presetID="2" presetClass="entr" presetSubtype="1" fill="hold" grpId="0" nodeType="withEffect">
                                  <p:stCondLst>
                                    <p:cond delay="0"/>
                                  </p:stCondLst>
                                  <p:childTnLst>
                                    <p:set>
                                      <p:cBhvr>
                                        <p:cTn id="124" dur="1" fill="hold">
                                          <p:stCondLst>
                                            <p:cond delay="0"/>
                                          </p:stCondLst>
                                        </p:cTn>
                                        <p:tgtEl>
                                          <p:spTgt spid="52245"/>
                                        </p:tgtEl>
                                        <p:attrNameLst>
                                          <p:attrName>style.visibility</p:attrName>
                                        </p:attrNameLst>
                                      </p:cBhvr>
                                      <p:to>
                                        <p:strVal val="visible"/>
                                      </p:to>
                                    </p:set>
                                    <p:anim calcmode="lin" valueType="num">
                                      <p:cBhvr additive="base">
                                        <p:cTn id="125" dur="500" fill="hold"/>
                                        <p:tgtEl>
                                          <p:spTgt spid="52245"/>
                                        </p:tgtEl>
                                        <p:attrNameLst>
                                          <p:attrName>ppt_x</p:attrName>
                                        </p:attrNameLst>
                                      </p:cBhvr>
                                      <p:tavLst>
                                        <p:tav tm="0">
                                          <p:val>
                                            <p:strVal val="#ppt_x"/>
                                          </p:val>
                                        </p:tav>
                                        <p:tav tm="100000">
                                          <p:val>
                                            <p:strVal val="#ppt_x"/>
                                          </p:val>
                                        </p:tav>
                                      </p:tavLst>
                                    </p:anim>
                                    <p:anim calcmode="lin" valueType="num">
                                      <p:cBhvr additive="base">
                                        <p:cTn id="126" dur="500" fill="hold"/>
                                        <p:tgtEl>
                                          <p:spTgt spid="52245"/>
                                        </p:tgtEl>
                                        <p:attrNameLst>
                                          <p:attrName>ppt_y</p:attrName>
                                        </p:attrNameLst>
                                      </p:cBhvr>
                                      <p:tavLst>
                                        <p:tav tm="0">
                                          <p:val>
                                            <p:strVal val="0-#ppt_h/2"/>
                                          </p:val>
                                        </p:tav>
                                        <p:tav tm="100000">
                                          <p:val>
                                            <p:strVal val="#ppt_y"/>
                                          </p:val>
                                        </p:tav>
                                      </p:tavLst>
                                    </p:anim>
                                  </p:childTnLst>
                                </p:cTn>
                              </p:par>
                              <p:par>
                                <p:cTn id="127" presetID="2" presetClass="entr" presetSubtype="1" fill="hold" grpId="0" nodeType="withEffect">
                                  <p:stCondLst>
                                    <p:cond delay="0"/>
                                  </p:stCondLst>
                                  <p:childTnLst>
                                    <p:set>
                                      <p:cBhvr>
                                        <p:cTn id="128" dur="1" fill="hold">
                                          <p:stCondLst>
                                            <p:cond delay="0"/>
                                          </p:stCondLst>
                                        </p:cTn>
                                        <p:tgtEl>
                                          <p:spTgt spid="52246"/>
                                        </p:tgtEl>
                                        <p:attrNameLst>
                                          <p:attrName>style.visibility</p:attrName>
                                        </p:attrNameLst>
                                      </p:cBhvr>
                                      <p:to>
                                        <p:strVal val="visible"/>
                                      </p:to>
                                    </p:set>
                                    <p:anim calcmode="lin" valueType="num">
                                      <p:cBhvr additive="base">
                                        <p:cTn id="129" dur="500" fill="hold"/>
                                        <p:tgtEl>
                                          <p:spTgt spid="52246"/>
                                        </p:tgtEl>
                                        <p:attrNameLst>
                                          <p:attrName>ppt_x</p:attrName>
                                        </p:attrNameLst>
                                      </p:cBhvr>
                                      <p:tavLst>
                                        <p:tav tm="0">
                                          <p:val>
                                            <p:strVal val="#ppt_x"/>
                                          </p:val>
                                        </p:tav>
                                        <p:tav tm="100000">
                                          <p:val>
                                            <p:strVal val="#ppt_x"/>
                                          </p:val>
                                        </p:tav>
                                      </p:tavLst>
                                    </p:anim>
                                    <p:anim calcmode="lin" valueType="num">
                                      <p:cBhvr additive="base">
                                        <p:cTn id="130" dur="500" fill="hold"/>
                                        <p:tgtEl>
                                          <p:spTgt spid="52246"/>
                                        </p:tgtEl>
                                        <p:attrNameLst>
                                          <p:attrName>ppt_y</p:attrName>
                                        </p:attrNameLst>
                                      </p:cBhvr>
                                      <p:tavLst>
                                        <p:tav tm="0">
                                          <p:val>
                                            <p:strVal val="0-#ppt_h/2"/>
                                          </p:val>
                                        </p:tav>
                                        <p:tav tm="100000">
                                          <p:val>
                                            <p:strVal val="#ppt_y"/>
                                          </p:val>
                                        </p:tav>
                                      </p:tavLst>
                                    </p:anim>
                                  </p:childTnLst>
                                </p:cTn>
                              </p:par>
                              <p:par>
                                <p:cTn id="131" presetID="2" presetClass="entr" presetSubtype="1" fill="hold" grpId="0" nodeType="withEffect">
                                  <p:stCondLst>
                                    <p:cond delay="0"/>
                                  </p:stCondLst>
                                  <p:childTnLst>
                                    <p:set>
                                      <p:cBhvr>
                                        <p:cTn id="132" dur="1" fill="hold">
                                          <p:stCondLst>
                                            <p:cond delay="0"/>
                                          </p:stCondLst>
                                        </p:cTn>
                                        <p:tgtEl>
                                          <p:spTgt spid="52247"/>
                                        </p:tgtEl>
                                        <p:attrNameLst>
                                          <p:attrName>style.visibility</p:attrName>
                                        </p:attrNameLst>
                                      </p:cBhvr>
                                      <p:to>
                                        <p:strVal val="visible"/>
                                      </p:to>
                                    </p:set>
                                    <p:anim calcmode="lin" valueType="num">
                                      <p:cBhvr additive="base">
                                        <p:cTn id="133" dur="500" fill="hold"/>
                                        <p:tgtEl>
                                          <p:spTgt spid="52247"/>
                                        </p:tgtEl>
                                        <p:attrNameLst>
                                          <p:attrName>ppt_x</p:attrName>
                                        </p:attrNameLst>
                                      </p:cBhvr>
                                      <p:tavLst>
                                        <p:tav tm="0">
                                          <p:val>
                                            <p:strVal val="#ppt_x"/>
                                          </p:val>
                                        </p:tav>
                                        <p:tav tm="100000">
                                          <p:val>
                                            <p:strVal val="#ppt_x"/>
                                          </p:val>
                                        </p:tav>
                                      </p:tavLst>
                                    </p:anim>
                                    <p:anim calcmode="lin" valueType="num">
                                      <p:cBhvr additive="base">
                                        <p:cTn id="134" dur="500" fill="hold"/>
                                        <p:tgtEl>
                                          <p:spTgt spid="52247"/>
                                        </p:tgtEl>
                                        <p:attrNameLst>
                                          <p:attrName>ppt_y</p:attrName>
                                        </p:attrNameLst>
                                      </p:cBhvr>
                                      <p:tavLst>
                                        <p:tav tm="0">
                                          <p:val>
                                            <p:strVal val="0-#ppt_h/2"/>
                                          </p:val>
                                        </p:tav>
                                        <p:tav tm="100000">
                                          <p:val>
                                            <p:strVal val="#ppt_y"/>
                                          </p:val>
                                        </p:tav>
                                      </p:tavLst>
                                    </p:anim>
                                  </p:childTnLst>
                                </p:cTn>
                              </p:par>
                              <p:par>
                                <p:cTn id="135" presetID="2" presetClass="entr" presetSubtype="1" fill="hold" grpId="0" nodeType="withEffect">
                                  <p:stCondLst>
                                    <p:cond delay="0"/>
                                  </p:stCondLst>
                                  <p:childTnLst>
                                    <p:set>
                                      <p:cBhvr>
                                        <p:cTn id="136" dur="1" fill="hold">
                                          <p:stCondLst>
                                            <p:cond delay="0"/>
                                          </p:stCondLst>
                                        </p:cTn>
                                        <p:tgtEl>
                                          <p:spTgt spid="52248"/>
                                        </p:tgtEl>
                                        <p:attrNameLst>
                                          <p:attrName>style.visibility</p:attrName>
                                        </p:attrNameLst>
                                      </p:cBhvr>
                                      <p:to>
                                        <p:strVal val="visible"/>
                                      </p:to>
                                    </p:set>
                                    <p:anim calcmode="lin" valueType="num">
                                      <p:cBhvr additive="base">
                                        <p:cTn id="137" dur="3000" fill="hold"/>
                                        <p:tgtEl>
                                          <p:spTgt spid="52248"/>
                                        </p:tgtEl>
                                        <p:attrNameLst>
                                          <p:attrName>ppt_x</p:attrName>
                                        </p:attrNameLst>
                                      </p:cBhvr>
                                      <p:tavLst>
                                        <p:tav tm="0">
                                          <p:val>
                                            <p:strVal val="#ppt_x"/>
                                          </p:val>
                                        </p:tav>
                                        <p:tav tm="100000">
                                          <p:val>
                                            <p:strVal val="#ppt_x"/>
                                          </p:val>
                                        </p:tav>
                                      </p:tavLst>
                                    </p:anim>
                                    <p:anim calcmode="lin" valueType="num">
                                      <p:cBhvr additive="base">
                                        <p:cTn id="138" dur="3000" fill="hold"/>
                                        <p:tgtEl>
                                          <p:spTgt spid="52248"/>
                                        </p:tgtEl>
                                        <p:attrNameLst>
                                          <p:attrName>ppt_y</p:attrName>
                                        </p:attrNameLst>
                                      </p:cBhvr>
                                      <p:tavLst>
                                        <p:tav tm="0">
                                          <p:val>
                                            <p:strVal val="0-#ppt_h/2"/>
                                          </p:val>
                                        </p:tav>
                                        <p:tav tm="100000">
                                          <p:val>
                                            <p:strVal val="#ppt_y"/>
                                          </p:val>
                                        </p:tav>
                                      </p:tavLst>
                                    </p:anim>
                                  </p:childTnLst>
                                </p:cTn>
                              </p:par>
                              <p:par>
                                <p:cTn id="139" presetID="2" presetClass="entr" presetSubtype="1" fill="hold" grpId="0" nodeType="withEffect">
                                  <p:stCondLst>
                                    <p:cond delay="0"/>
                                  </p:stCondLst>
                                  <p:childTnLst>
                                    <p:set>
                                      <p:cBhvr>
                                        <p:cTn id="140" dur="1" fill="hold">
                                          <p:stCondLst>
                                            <p:cond delay="0"/>
                                          </p:stCondLst>
                                        </p:cTn>
                                        <p:tgtEl>
                                          <p:spTgt spid="52249"/>
                                        </p:tgtEl>
                                        <p:attrNameLst>
                                          <p:attrName>style.visibility</p:attrName>
                                        </p:attrNameLst>
                                      </p:cBhvr>
                                      <p:to>
                                        <p:strVal val="visible"/>
                                      </p:to>
                                    </p:set>
                                    <p:anim calcmode="lin" valueType="num">
                                      <p:cBhvr additive="base">
                                        <p:cTn id="141" dur="500" fill="hold"/>
                                        <p:tgtEl>
                                          <p:spTgt spid="52249"/>
                                        </p:tgtEl>
                                        <p:attrNameLst>
                                          <p:attrName>ppt_x</p:attrName>
                                        </p:attrNameLst>
                                      </p:cBhvr>
                                      <p:tavLst>
                                        <p:tav tm="0">
                                          <p:val>
                                            <p:strVal val="#ppt_x"/>
                                          </p:val>
                                        </p:tav>
                                        <p:tav tm="100000">
                                          <p:val>
                                            <p:strVal val="#ppt_x"/>
                                          </p:val>
                                        </p:tav>
                                      </p:tavLst>
                                    </p:anim>
                                    <p:anim calcmode="lin" valueType="num">
                                      <p:cBhvr additive="base">
                                        <p:cTn id="142" dur="500" fill="hold"/>
                                        <p:tgtEl>
                                          <p:spTgt spid="52249"/>
                                        </p:tgtEl>
                                        <p:attrNameLst>
                                          <p:attrName>ppt_y</p:attrName>
                                        </p:attrNameLst>
                                      </p:cBhvr>
                                      <p:tavLst>
                                        <p:tav tm="0">
                                          <p:val>
                                            <p:strVal val="0-#ppt_h/2"/>
                                          </p:val>
                                        </p:tav>
                                        <p:tav tm="100000">
                                          <p:val>
                                            <p:strVal val="#ppt_y"/>
                                          </p:val>
                                        </p:tav>
                                      </p:tavLst>
                                    </p:anim>
                                  </p:childTnLst>
                                </p:cTn>
                              </p:par>
                              <p:par>
                                <p:cTn id="143" presetID="2" presetClass="entr" presetSubtype="1" fill="hold" grpId="0" nodeType="withEffect">
                                  <p:stCondLst>
                                    <p:cond delay="0"/>
                                  </p:stCondLst>
                                  <p:childTnLst>
                                    <p:set>
                                      <p:cBhvr>
                                        <p:cTn id="144" dur="1" fill="hold">
                                          <p:stCondLst>
                                            <p:cond delay="0"/>
                                          </p:stCondLst>
                                        </p:cTn>
                                        <p:tgtEl>
                                          <p:spTgt spid="52250"/>
                                        </p:tgtEl>
                                        <p:attrNameLst>
                                          <p:attrName>style.visibility</p:attrName>
                                        </p:attrNameLst>
                                      </p:cBhvr>
                                      <p:to>
                                        <p:strVal val="visible"/>
                                      </p:to>
                                    </p:set>
                                    <p:anim calcmode="lin" valueType="num">
                                      <p:cBhvr additive="base">
                                        <p:cTn id="145" dur="5000" fill="hold"/>
                                        <p:tgtEl>
                                          <p:spTgt spid="52250"/>
                                        </p:tgtEl>
                                        <p:attrNameLst>
                                          <p:attrName>ppt_x</p:attrName>
                                        </p:attrNameLst>
                                      </p:cBhvr>
                                      <p:tavLst>
                                        <p:tav tm="0">
                                          <p:val>
                                            <p:strVal val="#ppt_x"/>
                                          </p:val>
                                        </p:tav>
                                        <p:tav tm="100000">
                                          <p:val>
                                            <p:strVal val="#ppt_x"/>
                                          </p:val>
                                        </p:tav>
                                      </p:tavLst>
                                    </p:anim>
                                    <p:anim calcmode="lin" valueType="num">
                                      <p:cBhvr additive="base">
                                        <p:cTn id="146" dur="5000" fill="hold"/>
                                        <p:tgtEl>
                                          <p:spTgt spid="52250"/>
                                        </p:tgtEl>
                                        <p:attrNameLst>
                                          <p:attrName>ppt_y</p:attrName>
                                        </p:attrNameLst>
                                      </p:cBhvr>
                                      <p:tavLst>
                                        <p:tav tm="0">
                                          <p:val>
                                            <p:strVal val="0-#ppt_h/2"/>
                                          </p:val>
                                        </p:tav>
                                        <p:tav tm="100000">
                                          <p:val>
                                            <p:strVal val="#ppt_y"/>
                                          </p:val>
                                        </p:tav>
                                      </p:tavLst>
                                    </p:anim>
                                  </p:childTnLst>
                                </p:cTn>
                              </p:par>
                              <p:par>
                                <p:cTn id="147" presetID="2" presetClass="entr" presetSubtype="1" fill="hold" grpId="0" nodeType="withEffect">
                                  <p:stCondLst>
                                    <p:cond delay="0"/>
                                  </p:stCondLst>
                                  <p:childTnLst>
                                    <p:set>
                                      <p:cBhvr>
                                        <p:cTn id="148" dur="1" fill="hold">
                                          <p:stCondLst>
                                            <p:cond delay="0"/>
                                          </p:stCondLst>
                                        </p:cTn>
                                        <p:tgtEl>
                                          <p:spTgt spid="52251"/>
                                        </p:tgtEl>
                                        <p:attrNameLst>
                                          <p:attrName>style.visibility</p:attrName>
                                        </p:attrNameLst>
                                      </p:cBhvr>
                                      <p:to>
                                        <p:strVal val="visible"/>
                                      </p:to>
                                    </p:set>
                                    <p:anim calcmode="lin" valueType="num">
                                      <p:cBhvr additive="base">
                                        <p:cTn id="149" dur="500" fill="hold"/>
                                        <p:tgtEl>
                                          <p:spTgt spid="52251"/>
                                        </p:tgtEl>
                                        <p:attrNameLst>
                                          <p:attrName>ppt_x</p:attrName>
                                        </p:attrNameLst>
                                      </p:cBhvr>
                                      <p:tavLst>
                                        <p:tav tm="0">
                                          <p:val>
                                            <p:strVal val="#ppt_x"/>
                                          </p:val>
                                        </p:tav>
                                        <p:tav tm="100000">
                                          <p:val>
                                            <p:strVal val="#ppt_x"/>
                                          </p:val>
                                        </p:tav>
                                      </p:tavLst>
                                    </p:anim>
                                    <p:anim calcmode="lin" valueType="num">
                                      <p:cBhvr additive="base">
                                        <p:cTn id="150" dur="500" fill="hold"/>
                                        <p:tgtEl>
                                          <p:spTgt spid="52251"/>
                                        </p:tgtEl>
                                        <p:attrNameLst>
                                          <p:attrName>ppt_y</p:attrName>
                                        </p:attrNameLst>
                                      </p:cBhvr>
                                      <p:tavLst>
                                        <p:tav tm="0">
                                          <p:val>
                                            <p:strVal val="0-#ppt_h/2"/>
                                          </p:val>
                                        </p:tav>
                                        <p:tav tm="100000">
                                          <p:val>
                                            <p:strVal val="#ppt_y"/>
                                          </p:val>
                                        </p:tav>
                                      </p:tavLst>
                                    </p:anim>
                                  </p:childTnLst>
                                </p:cTn>
                              </p:par>
                              <p:par>
                                <p:cTn id="151" presetID="2" presetClass="entr" presetSubtype="1" fill="hold" grpId="0" nodeType="withEffect">
                                  <p:stCondLst>
                                    <p:cond delay="0"/>
                                  </p:stCondLst>
                                  <p:childTnLst>
                                    <p:set>
                                      <p:cBhvr>
                                        <p:cTn id="152" dur="1" fill="hold">
                                          <p:stCondLst>
                                            <p:cond delay="0"/>
                                          </p:stCondLst>
                                        </p:cTn>
                                        <p:tgtEl>
                                          <p:spTgt spid="52252"/>
                                        </p:tgtEl>
                                        <p:attrNameLst>
                                          <p:attrName>style.visibility</p:attrName>
                                        </p:attrNameLst>
                                      </p:cBhvr>
                                      <p:to>
                                        <p:strVal val="visible"/>
                                      </p:to>
                                    </p:set>
                                    <p:anim calcmode="lin" valueType="num">
                                      <p:cBhvr additive="base">
                                        <p:cTn id="153" dur="500" fill="hold"/>
                                        <p:tgtEl>
                                          <p:spTgt spid="52252"/>
                                        </p:tgtEl>
                                        <p:attrNameLst>
                                          <p:attrName>ppt_x</p:attrName>
                                        </p:attrNameLst>
                                      </p:cBhvr>
                                      <p:tavLst>
                                        <p:tav tm="0">
                                          <p:val>
                                            <p:strVal val="#ppt_x"/>
                                          </p:val>
                                        </p:tav>
                                        <p:tav tm="100000">
                                          <p:val>
                                            <p:strVal val="#ppt_x"/>
                                          </p:val>
                                        </p:tav>
                                      </p:tavLst>
                                    </p:anim>
                                    <p:anim calcmode="lin" valueType="num">
                                      <p:cBhvr additive="base">
                                        <p:cTn id="154" dur="500" fill="hold"/>
                                        <p:tgtEl>
                                          <p:spTgt spid="52252"/>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52253"/>
                                        </p:tgtEl>
                                        <p:attrNameLst>
                                          <p:attrName>style.visibility</p:attrName>
                                        </p:attrNameLst>
                                      </p:cBhvr>
                                      <p:to>
                                        <p:strVal val="visible"/>
                                      </p:to>
                                    </p:set>
                                    <p:anim calcmode="lin" valueType="num">
                                      <p:cBhvr additive="base">
                                        <p:cTn id="157" dur="500" fill="hold"/>
                                        <p:tgtEl>
                                          <p:spTgt spid="52253"/>
                                        </p:tgtEl>
                                        <p:attrNameLst>
                                          <p:attrName>ppt_x</p:attrName>
                                        </p:attrNameLst>
                                      </p:cBhvr>
                                      <p:tavLst>
                                        <p:tav tm="0">
                                          <p:val>
                                            <p:strVal val="#ppt_x"/>
                                          </p:val>
                                        </p:tav>
                                        <p:tav tm="100000">
                                          <p:val>
                                            <p:strVal val="#ppt_x"/>
                                          </p:val>
                                        </p:tav>
                                      </p:tavLst>
                                    </p:anim>
                                    <p:anim calcmode="lin" valueType="num">
                                      <p:cBhvr additive="base">
                                        <p:cTn id="158" dur="500" fill="hold"/>
                                        <p:tgtEl>
                                          <p:spTgt spid="52253"/>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52254"/>
                                        </p:tgtEl>
                                        <p:attrNameLst>
                                          <p:attrName>style.visibility</p:attrName>
                                        </p:attrNameLst>
                                      </p:cBhvr>
                                      <p:to>
                                        <p:strVal val="visible"/>
                                      </p:to>
                                    </p:set>
                                    <p:anim calcmode="lin" valueType="num">
                                      <p:cBhvr additive="base">
                                        <p:cTn id="161" dur="2000" fill="hold"/>
                                        <p:tgtEl>
                                          <p:spTgt spid="52254"/>
                                        </p:tgtEl>
                                        <p:attrNameLst>
                                          <p:attrName>ppt_x</p:attrName>
                                        </p:attrNameLst>
                                      </p:cBhvr>
                                      <p:tavLst>
                                        <p:tav tm="0">
                                          <p:val>
                                            <p:strVal val="#ppt_x"/>
                                          </p:val>
                                        </p:tav>
                                        <p:tav tm="100000">
                                          <p:val>
                                            <p:strVal val="#ppt_x"/>
                                          </p:val>
                                        </p:tav>
                                      </p:tavLst>
                                    </p:anim>
                                    <p:anim calcmode="lin" valueType="num">
                                      <p:cBhvr additive="base">
                                        <p:cTn id="162" dur="2000" fill="hold"/>
                                        <p:tgtEl>
                                          <p:spTgt spid="52254"/>
                                        </p:tgtEl>
                                        <p:attrNameLst>
                                          <p:attrName>ppt_y</p:attrName>
                                        </p:attrNameLst>
                                      </p:cBhvr>
                                      <p:tavLst>
                                        <p:tav tm="0">
                                          <p:val>
                                            <p:strVal val="0-#ppt_h/2"/>
                                          </p:val>
                                        </p:tav>
                                        <p:tav tm="100000">
                                          <p:val>
                                            <p:strVal val="#ppt_y"/>
                                          </p:val>
                                        </p:tav>
                                      </p:tavLst>
                                    </p:anim>
                                  </p:childTnLst>
                                </p:cTn>
                              </p:par>
                              <p:par>
                                <p:cTn id="163" presetID="2" presetClass="entr" presetSubtype="1" fill="hold" grpId="0" nodeType="withEffect">
                                  <p:stCondLst>
                                    <p:cond delay="0"/>
                                  </p:stCondLst>
                                  <p:childTnLst>
                                    <p:set>
                                      <p:cBhvr>
                                        <p:cTn id="164" dur="1" fill="hold">
                                          <p:stCondLst>
                                            <p:cond delay="0"/>
                                          </p:stCondLst>
                                        </p:cTn>
                                        <p:tgtEl>
                                          <p:spTgt spid="52255"/>
                                        </p:tgtEl>
                                        <p:attrNameLst>
                                          <p:attrName>style.visibility</p:attrName>
                                        </p:attrNameLst>
                                      </p:cBhvr>
                                      <p:to>
                                        <p:strVal val="visible"/>
                                      </p:to>
                                    </p:set>
                                    <p:anim calcmode="lin" valueType="num">
                                      <p:cBhvr additive="base">
                                        <p:cTn id="165" dur="3000" fill="hold"/>
                                        <p:tgtEl>
                                          <p:spTgt spid="52255"/>
                                        </p:tgtEl>
                                        <p:attrNameLst>
                                          <p:attrName>ppt_x</p:attrName>
                                        </p:attrNameLst>
                                      </p:cBhvr>
                                      <p:tavLst>
                                        <p:tav tm="0">
                                          <p:val>
                                            <p:strVal val="#ppt_x"/>
                                          </p:val>
                                        </p:tav>
                                        <p:tav tm="100000">
                                          <p:val>
                                            <p:strVal val="#ppt_x"/>
                                          </p:val>
                                        </p:tav>
                                      </p:tavLst>
                                    </p:anim>
                                    <p:anim calcmode="lin" valueType="num">
                                      <p:cBhvr additive="base">
                                        <p:cTn id="166" dur="3000" fill="hold"/>
                                        <p:tgtEl>
                                          <p:spTgt spid="52255"/>
                                        </p:tgtEl>
                                        <p:attrNameLst>
                                          <p:attrName>ppt_y</p:attrName>
                                        </p:attrNameLst>
                                      </p:cBhvr>
                                      <p:tavLst>
                                        <p:tav tm="0">
                                          <p:val>
                                            <p:strVal val="0-#ppt_h/2"/>
                                          </p:val>
                                        </p:tav>
                                        <p:tav tm="100000">
                                          <p:val>
                                            <p:strVal val="#ppt_y"/>
                                          </p:val>
                                        </p:tav>
                                      </p:tavLst>
                                    </p:anim>
                                  </p:childTnLst>
                                </p:cTn>
                              </p:par>
                              <p:par>
                                <p:cTn id="167" presetID="2" presetClass="entr" presetSubtype="1" fill="hold" grpId="0" nodeType="withEffect">
                                  <p:stCondLst>
                                    <p:cond delay="0"/>
                                  </p:stCondLst>
                                  <p:childTnLst>
                                    <p:set>
                                      <p:cBhvr>
                                        <p:cTn id="168" dur="1" fill="hold">
                                          <p:stCondLst>
                                            <p:cond delay="0"/>
                                          </p:stCondLst>
                                        </p:cTn>
                                        <p:tgtEl>
                                          <p:spTgt spid="52256"/>
                                        </p:tgtEl>
                                        <p:attrNameLst>
                                          <p:attrName>style.visibility</p:attrName>
                                        </p:attrNameLst>
                                      </p:cBhvr>
                                      <p:to>
                                        <p:strVal val="visible"/>
                                      </p:to>
                                    </p:set>
                                    <p:anim calcmode="lin" valueType="num">
                                      <p:cBhvr additive="base">
                                        <p:cTn id="169" dur="500" fill="hold"/>
                                        <p:tgtEl>
                                          <p:spTgt spid="52256"/>
                                        </p:tgtEl>
                                        <p:attrNameLst>
                                          <p:attrName>ppt_x</p:attrName>
                                        </p:attrNameLst>
                                      </p:cBhvr>
                                      <p:tavLst>
                                        <p:tav tm="0">
                                          <p:val>
                                            <p:strVal val="#ppt_x"/>
                                          </p:val>
                                        </p:tav>
                                        <p:tav tm="100000">
                                          <p:val>
                                            <p:strVal val="#ppt_x"/>
                                          </p:val>
                                        </p:tav>
                                      </p:tavLst>
                                    </p:anim>
                                    <p:anim calcmode="lin" valueType="num">
                                      <p:cBhvr additive="base">
                                        <p:cTn id="170" dur="500" fill="hold"/>
                                        <p:tgtEl>
                                          <p:spTgt spid="52256"/>
                                        </p:tgtEl>
                                        <p:attrNameLst>
                                          <p:attrName>ppt_y</p:attrName>
                                        </p:attrNameLst>
                                      </p:cBhvr>
                                      <p:tavLst>
                                        <p:tav tm="0">
                                          <p:val>
                                            <p:strVal val="0-#ppt_h/2"/>
                                          </p:val>
                                        </p:tav>
                                        <p:tav tm="100000">
                                          <p:val>
                                            <p:strVal val="#ppt_y"/>
                                          </p:val>
                                        </p:tav>
                                      </p:tavLst>
                                    </p:anim>
                                  </p:childTnLst>
                                </p:cTn>
                              </p:par>
                              <p:par>
                                <p:cTn id="171" presetID="2" presetClass="entr" presetSubtype="1" fill="hold" grpId="0" nodeType="withEffect">
                                  <p:stCondLst>
                                    <p:cond delay="0"/>
                                  </p:stCondLst>
                                  <p:childTnLst>
                                    <p:set>
                                      <p:cBhvr>
                                        <p:cTn id="172" dur="1" fill="hold">
                                          <p:stCondLst>
                                            <p:cond delay="0"/>
                                          </p:stCondLst>
                                        </p:cTn>
                                        <p:tgtEl>
                                          <p:spTgt spid="52257"/>
                                        </p:tgtEl>
                                        <p:attrNameLst>
                                          <p:attrName>style.visibility</p:attrName>
                                        </p:attrNameLst>
                                      </p:cBhvr>
                                      <p:to>
                                        <p:strVal val="visible"/>
                                      </p:to>
                                    </p:set>
                                    <p:anim calcmode="lin" valueType="num">
                                      <p:cBhvr additive="base">
                                        <p:cTn id="173" dur="500" fill="hold"/>
                                        <p:tgtEl>
                                          <p:spTgt spid="52257"/>
                                        </p:tgtEl>
                                        <p:attrNameLst>
                                          <p:attrName>ppt_x</p:attrName>
                                        </p:attrNameLst>
                                      </p:cBhvr>
                                      <p:tavLst>
                                        <p:tav tm="0">
                                          <p:val>
                                            <p:strVal val="#ppt_x"/>
                                          </p:val>
                                        </p:tav>
                                        <p:tav tm="100000">
                                          <p:val>
                                            <p:strVal val="#ppt_x"/>
                                          </p:val>
                                        </p:tav>
                                      </p:tavLst>
                                    </p:anim>
                                    <p:anim calcmode="lin" valueType="num">
                                      <p:cBhvr additive="base">
                                        <p:cTn id="174" dur="500" fill="hold"/>
                                        <p:tgtEl>
                                          <p:spTgt spid="52257"/>
                                        </p:tgtEl>
                                        <p:attrNameLst>
                                          <p:attrName>ppt_y</p:attrName>
                                        </p:attrNameLst>
                                      </p:cBhvr>
                                      <p:tavLst>
                                        <p:tav tm="0">
                                          <p:val>
                                            <p:strVal val="0-#ppt_h/2"/>
                                          </p:val>
                                        </p:tav>
                                        <p:tav tm="100000">
                                          <p:val>
                                            <p:strVal val="#ppt_y"/>
                                          </p:val>
                                        </p:tav>
                                      </p:tavLst>
                                    </p:anim>
                                  </p:childTnLst>
                                </p:cTn>
                              </p:par>
                              <p:par>
                                <p:cTn id="175" presetID="2" presetClass="entr" presetSubtype="1" fill="hold" grpId="0" nodeType="withEffect">
                                  <p:stCondLst>
                                    <p:cond delay="0"/>
                                  </p:stCondLst>
                                  <p:childTnLst>
                                    <p:set>
                                      <p:cBhvr>
                                        <p:cTn id="176" dur="1" fill="hold">
                                          <p:stCondLst>
                                            <p:cond delay="0"/>
                                          </p:stCondLst>
                                        </p:cTn>
                                        <p:tgtEl>
                                          <p:spTgt spid="52258"/>
                                        </p:tgtEl>
                                        <p:attrNameLst>
                                          <p:attrName>style.visibility</p:attrName>
                                        </p:attrNameLst>
                                      </p:cBhvr>
                                      <p:to>
                                        <p:strVal val="visible"/>
                                      </p:to>
                                    </p:set>
                                    <p:anim calcmode="lin" valueType="num">
                                      <p:cBhvr additive="base">
                                        <p:cTn id="177" dur="500" fill="hold"/>
                                        <p:tgtEl>
                                          <p:spTgt spid="52258"/>
                                        </p:tgtEl>
                                        <p:attrNameLst>
                                          <p:attrName>ppt_x</p:attrName>
                                        </p:attrNameLst>
                                      </p:cBhvr>
                                      <p:tavLst>
                                        <p:tav tm="0">
                                          <p:val>
                                            <p:strVal val="#ppt_x"/>
                                          </p:val>
                                        </p:tav>
                                        <p:tav tm="100000">
                                          <p:val>
                                            <p:strVal val="#ppt_x"/>
                                          </p:val>
                                        </p:tav>
                                      </p:tavLst>
                                    </p:anim>
                                    <p:anim calcmode="lin" valueType="num">
                                      <p:cBhvr additive="base">
                                        <p:cTn id="178" dur="500" fill="hold"/>
                                        <p:tgtEl>
                                          <p:spTgt spid="52258"/>
                                        </p:tgtEl>
                                        <p:attrNameLst>
                                          <p:attrName>ppt_y</p:attrName>
                                        </p:attrNameLst>
                                      </p:cBhvr>
                                      <p:tavLst>
                                        <p:tav tm="0">
                                          <p:val>
                                            <p:strVal val="0-#ppt_h/2"/>
                                          </p:val>
                                        </p:tav>
                                        <p:tav tm="100000">
                                          <p:val>
                                            <p:strVal val="#ppt_y"/>
                                          </p:val>
                                        </p:tav>
                                      </p:tavLst>
                                    </p:anim>
                                  </p:childTnLst>
                                </p:cTn>
                              </p:par>
                              <p:par>
                                <p:cTn id="179" presetID="2" presetClass="entr" presetSubtype="1" fill="hold" grpId="0" nodeType="withEffect">
                                  <p:stCondLst>
                                    <p:cond delay="0"/>
                                  </p:stCondLst>
                                  <p:childTnLst>
                                    <p:set>
                                      <p:cBhvr>
                                        <p:cTn id="180" dur="1" fill="hold">
                                          <p:stCondLst>
                                            <p:cond delay="0"/>
                                          </p:stCondLst>
                                        </p:cTn>
                                        <p:tgtEl>
                                          <p:spTgt spid="52259"/>
                                        </p:tgtEl>
                                        <p:attrNameLst>
                                          <p:attrName>style.visibility</p:attrName>
                                        </p:attrNameLst>
                                      </p:cBhvr>
                                      <p:to>
                                        <p:strVal val="visible"/>
                                      </p:to>
                                    </p:set>
                                    <p:anim calcmode="lin" valueType="num">
                                      <p:cBhvr additive="base">
                                        <p:cTn id="181" dur="500" fill="hold"/>
                                        <p:tgtEl>
                                          <p:spTgt spid="52259"/>
                                        </p:tgtEl>
                                        <p:attrNameLst>
                                          <p:attrName>ppt_x</p:attrName>
                                        </p:attrNameLst>
                                      </p:cBhvr>
                                      <p:tavLst>
                                        <p:tav tm="0">
                                          <p:val>
                                            <p:strVal val="#ppt_x"/>
                                          </p:val>
                                        </p:tav>
                                        <p:tav tm="100000">
                                          <p:val>
                                            <p:strVal val="#ppt_x"/>
                                          </p:val>
                                        </p:tav>
                                      </p:tavLst>
                                    </p:anim>
                                    <p:anim calcmode="lin" valueType="num">
                                      <p:cBhvr additive="base">
                                        <p:cTn id="182" dur="500" fill="hold"/>
                                        <p:tgtEl>
                                          <p:spTgt spid="52259"/>
                                        </p:tgtEl>
                                        <p:attrNameLst>
                                          <p:attrName>ppt_y</p:attrName>
                                        </p:attrNameLst>
                                      </p:cBhvr>
                                      <p:tavLst>
                                        <p:tav tm="0">
                                          <p:val>
                                            <p:strVal val="0-#ppt_h/2"/>
                                          </p:val>
                                        </p:tav>
                                        <p:tav tm="100000">
                                          <p:val>
                                            <p:strVal val="#ppt_y"/>
                                          </p:val>
                                        </p:tav>
                                      </p:tavLst>
                                    </p:anim>
                                  </p:childTnLst>
                                </p:cTn>
                              </p:par>
                              <p:par>
                                <p:cTn id="183" presetID="2" presetClass="entr" presetSubtype="1" fill="hold" grpId="0" nodeType="withEffect">
                                  <p:stCondLst>
                                    <p:cond delay="0"/>
                                  </p:stCondLst>
                                  <p:childTnLst>
                                    <p:set>
                                      <p:cBhvr>
                                        <p:cTn id="184" dur="1" fill="hold">
                                          <p:stCondLst>
                                            <p:cond delay="0"/>
                                          </p:stCondLst>
                                        </p:cTn>
                                        <p:tgtEl>
                                          <p:spTgt spid="52260"/>
                                        </p:tgtEl>
                                        <p:attrNameLst>
                                          <p:attrName>style.visibility</p:attrName>
                                        </p:attrNameLst>
                                      </p:cBhvr>
                                      <p:to>
                                        <p:strVal val="visible"/>
                                      </p:to>
                                    </p:set>
                                    <p:anim calcmode="lin" valueType="num">
                                      <p:cBhvr additive="base">
                                        <p:cTn id="185" dur="500" fill="hold"/>
                                        <p:tgtEl>
                                          <p:spTgt spid="52260"/>
                                        </p:tgtEl>
                                        <p:attrNameLst>
                                          <p:attrName>ppt_x</p:attrName>
                                        </p:attrNameLst>
                                      </p:cBhvr>
                                      <p:tavLst>
                                        <p:tav tm="0">
                                          <p:val>
                                            <p:strVal val="#ppt_x"/>
                                          </p:val>
                                        </p:tav>
                                        <p:tav tm="100000">
                                          <p:val>
                                            <p:strVal val="#ppt_x"/>
                                          </p:val>
                                        </p:tav>
                                      </p:tavLst>
                                    </p:anim>
                                    <p:anim calcmode="lin" valueType="num">
                                      <p:cBhvr additive="base">
                                        <p:cTn id="186" dur="500" fill="hold"/>
                                        <p:tgtEl>
                                          <p:spTgt spid="52260"/>
                                        </p:tgtEl>
                                        <p:attrNameLst>
                                          <p:attrName>ppt_y</p:attrName>
                                        </p:attrNameLst>
                                      </p:cBhvr>
                                      <p:tavLst>
                                        <p:tav tm="0">
                                          <p:val>
                                            <p:strVal val="0-#ppt_h/2"/>
                                          </p:val>
                                        </p:tav>
                                        <p:tav tm="100000">
                                          <p:val>
                                            <p:strVal val="#ppt_y"/>
                                          </p:val>
                                        </p:tav>
                                      </p:tavLst>
                                    </p:anim>
                                  </p:childTnLst>
                                </p:cTn>
                              </p:par>
                              <p:par>
                                <p:cTn id="187" presetID="2" presetClass="entr" presetSubtype="1" fill="hold" grpId="0" nodeType="withEffect">
                                  <p:stCondLst>
                                    <p:cond delay="0"/>
                                  </p:stCondLst>
                                  <p:childTnLst>
                                    <p:set>
                                      <p:cBhvr>
                                        <p:cTn id="188" dur="1" fill="hold">
                                          <p:stCondLst>
                                            <p:cond delay="0"/>
                                          </p:stCondLst>
                                        </p:cTn>
                                        <p:tgtEl>
                                          <p:spTgt spid="52261"/>
                                        </p:tgtEl>
                                        <p:attrNameLst>
                                          <p:attrName>style.visibility</p:attrName>
                                        </p:attrNameLst>
                                      </p:cBhvr>
                                      <p:to>
                                        <p:strVal val="visible"/>
                                      </p:to>
                                    </p:set>
                                    <p:anim calcmode="lin" valueType="num">
                                      <p:cBhvr additive="base">
                                        <p:cTn id="189" dur="500" fill="hold"/>
                                        <p:tgtEl>
                                          <p:spTgt spid="52261"/>
                                        </p:tgtEl>
                                        <p:attrNameLst>
                                          <p:attrName>ppt_x</p:attrName>
                                        </p:attrNameLst>
                                      </p:cBhvr>
                                      <p:tavLst>
                                        <p:tav tm="0">
                                          <p:val>
                                            <p:strVal val="#ppt_x"/>
                                          </p:val>
                                        </p:tav>
                                        <p:tav tm="100000">
                                          <p:val>
                                            <p:strVal val="#ppt_x"/>
                                          </p:val>
                                        </p:tav>
                                      </p:tavLst>
                                    </p:anim>
                                    <p:anim calcmode="lin" valueType="num">
                                      <p:cBhvr additive="base">
                                        <p:cTn id="190" dur="500" fill="hold"/>
                                        <p:tgtEl>
                                          <p:spTgt spid="52261"/>
                                        </p:tgtEl>
                                        <p:attrNameLst>
                                          <p:attrName>ppt_y</p:attrName>
                                        </p:attrNameLst>
                                      </p:cBhvr>
                                      <p:tavLst>
                                        <p:tav tm="0">
                                          <p:val>
                                            <p:strVal val="0-#ppt_h/2"/>
                                          </p:val>
                                        </p:tav>
                                        <p:tav tm="100000">
                                          <p:val>
                                            <p:strVal val="#ppt_y"/>
                                          </p:val>
                                        </p:tav>
                                      </p:tavLst>
                                    </p:anim>
                                  </p:childTnLst>
                                </p:cTn>
                              </p:par>
                              <p:par>
                                <p:cTn id="191" presetID="2" presetClass="entr" presetSubtype="1" fill="hold" grpId="0" nodeType="withEffect">
                                  <p:stCondLst>
                                    <p:cond delay="0"/>
                                  </p:stCondLst>
                                  <p:childTnLst>
                                    <p:set>
                                      <p:cBhvr>
                                        <p:cTn id="192" dur="1" fill="hold">
                                          <p:stCondLst>
                                            <p:cond delay="0"/>
                                          </p:stCondLst>
                                        </p:cTn>
                                        <p:tgtEl>
                                          <p:spTgt spid="52262"/>
                                        </p:tgtEl>
                                        <p:attrNameLst>
                                          <p:attrName>style.visibility</p:attrName>
                                        </p:attrNameLst>
                                      </p:cBhvr>
                                      <p:to>
                                        <p:strVal val="visible"/>
                                      </p:to>
                                    </p:set>
                                    <p:anim calcmode="lin" valueType="num">
                                      <p:cBhvr additive="base">
                                        <p:cTn id="193" dur="500" fill="hold"/>
                                        <p:tgtEl>
                                          <p:spTgt spid="52262"/>
                                        </p:tgtEl>
                                        <p:attrNameLst>
                                          <p:attrName>ppt_x</p:attrName>
                                        </p:attrNameLst>
                                      </p:cBhvr>
                                      <p:tavLst>
                                        <p:tav tm="0">
                                          <p:val>
                                            <p:strVal val="#ppt_x"/>
                                          </p:val>
                                        </p:tav>
                                        <p:tav tm="100000">
                                          <p:val>
                                            <p:strVal val="#ppt_x"/>
                                          </p:val>
                                        </p:tav>
                                      </p:tavLst>
                                    </p:anim>
                                    <p:anim calcmode="lin" valueType="num">
                                      <p:cBhvr additive="base">
                                        <p:cTn id="194" dur="500" fill="hold"/>
                                        <p:tgtEl>
                                          <p:spTgt spid="52262"/>
                                        </p:tgtEl>
                                        <p:attrNameLst>
                                          <p:attrName>ppt_y</p:attrName>
                                        </p:attrNameLst>
                                      </p:cBhvr>
                                      <p:tavLst>
                                        <p:tav tm="0">
                                          <p:val>
                                            <p:strVal val="0-#ppt_h/2"/>
                                          </p:val>
                                        </p:tav>
                                        <p:tav tm="100000">
                                          <p:val>
                                            <p:strVal val="#ppt_y"/>
                                          </p:val>
                                        </p:tav>
                                      </p:tavLst>
                                    </p:anim>
                                  </p:childTnLst>
                                </p:cTn>
                              </p:par>
                              <p:par>
                                <p:cTn id="195" presetID="2" presetClass="entr" presetSubtype="1" fill="hold" grpId="0" nodeType="withEffect">
                                  <p:stCondLst>
                                    <p:cond delay="0"/>
                                  </p:stCondLst>
                                  <p:childTnLst>
                                    <p:set>
                                      <p:cBhvr>
                                        <p:cTn id="196" dur="1" fill="hold">
                                          <p:stCondLst>
                                            <p:cond delay="0"/>
                                          </p:stCondLst>
                                        </p:cTn>
                                        <p:tgtEl>
                                          <p:spTgt spid="52263"/>
                                        </p:tgtEl>
                                        <p:attrNameLst>
                                          <p:attrName>style.visibility</p:attrName>
                                        </p:attrNameLst>
                                      </p:cBhvr>
                                      <p:to>
                                        <p:strVal val="visible"/>
                                      </p:to>
                                    </p:set>
                                    <p:anim calcmode="lin" valueType="num">
                                      <p:cBhvr additive="base">
                                        <p:cTn id="197" dur="500" fill="hold"/>
                                        <p:tgtEl>
                                          <p:spTgt spid="52263"/>
                                        </p:tgtEl>
                                        <p:attrNameLst>
                                          <p:attrName>ppt_x</p:attrName>
                                        </p:attrNameLst>
                                      </p:cBhvr>
                                      <p:tavLst>
                                        <p:tav tm="0">
                                          <p:val>
                                            <p:strVal val="#ppt_x"/>
                                          </p:val>
                                        </p:tav>
                                        <p:tav tm="100000">
                                          <p:val>
                                            <p:strVal val="#ppt_x"/>
                                          </p:val>
                                        </p:tav>
                                      </p:tavLst>
                                    </p:anim>
                                    <p:anim calcmode="lin" valueType="num">
                                      <p:cBhvr additive="base">
                                        <p:cTn id="198" dur="500" fill="hold"/>
                                        <p:tgtEl>
                                          <p:spTgt spid="52263"/>
                                        </p:tgtEl>
                                        <p:attrNameLst>
                                          <p:attrName>ppt_y</p:attrName>
                                        </p:attrNameLst>
                                      </p:cBhvr>
                                      <p:tavLst>
                                        <p:tav tm="0">
                                          <p:val>
                                            <p:strVal val="0-#ppt_h/2"/>
                                          </p:val>
                                        </p:tav>
                                        <p:tav tm="100000">
                                          <p:val>
                                            <p:strVal val="#ppt_y"/>
                                          </p:val>
                                        </p:tav>
                                      </p:tavLst>
                                    </p:anim>
                                  </p:childTnLst>
                                </p:cTn>
                              </p:par>
                              <p:par>
                                <p:cTn id="199" presetID="2" presetClass="entr" presetSubtype="1" fill="hold" grpId="0" nodeType="withEffect">
                                  <p:stCondLst>
                                    <p:cond delay="0"/>
                                  </p:stCondLst>
                                  <p:childTnLst>
                                    <p:set>
                                      <p:cBhvr>
                                        <p:cTn id="200" dur="1" fill="hold">
                                          <p:stCondLst>
                                            <p:cond delay="0"/>
                                          </p:stCondLst>
                                        </p:cTn>
                                        <p:tgtEl>
                                          <p:spTgt spid="52264"/>
                                        </p:tgtEl>
                                        <p:attrNameLst>
                                          <p:attrName>style.visibility</p:attrName>
                                        </p:attrNameLst>
                                      </p:cBhvr>
                                      <p:to>
                                        <p:strVal val="visible"/>
                                      </p:to>
                                    </p:set>
                                    <p:anim calcmode="lin" valueType="num">
                                      <p:cBhvr additive="base">
                                        <p:cTn id="201" dur="500" fill="hold"/>
                                        <p:tgtEl>
                                          <p:spTgt spid="52264"/>
                                        </p:tgtEl>
                                        <p:attrNameLst>
                                          <p:attrName>ppt_x</p:attrName>
                                        </p:attrNameLst>
                                      </p:cBhvr>
                                      <p:tavLst>
                                        <p:tav tm="0">
                                          <p:val>
                                            <p:strVal val="#ppt_x"/>
                                          </p:val>
                                        </p:tav>
                                        <p:tav tm="100000">
                                          <p:val>
                                            <p:strVal val="#ppt_x"/>
                                          </p:val>
                                        </p:tav>
                                      </p:tavLst>
                                    </p:anim>
                                    <p:anim calcmode="lin" valueType="num">
                                      <p:cBhvr additive="base">
                                        <p:cTn id="202" dur="500" fill="hold"/>
                                        <p:tgtEl>
                                          <p:spTgt spid="52264"/>
                                        </p:tgtEl>
                                        <p:attrNameLst>
                                          <p:attrName>ppt_y</p:attrName>
                                        </p:attrNameLst>
                                      </p:cBhvr>
                                      <p:tavLst>
                                        <p:tav tm="0">
                                          <p:val>
                                            <p:strVal val="0-#ppt_h/2"/>
                                          </p:val>
                                        </p:tav>
                                        <p:tav tm="100000">
                                          <p:val>
                                            <p:strVal val="#ppt_y"/>
                                          </p:val>
                                        </p:tav>
                                      </p:tavLst>
                                    </p:anim>
                                  </p:childTnLst>
                                </p:cTn>
                              </p:par>
                              <p:par>
                                <p:cTn id="203" presetID="2" presetClass="entr" presetSubtype="1" fill="hold" grpId="0" nodeType="withEffect">
                                  <p:stCondLst>
                                    <p:cond delay="0"/>
                                  </p:stCondLst>
                                  <p:childTnLst>
                                    <p:set>
                                      <p:cBhvr>
                                        <p:cTn id="204" dur="1" fill="hold">
                                          <p:stCondLst>
                                            <p:cond delay="0"/>
                                          </p:stCondLst>
                                        </p:cTn>
                                        <p:tgtEl>
                                          <p:spTgt spid="52265"/>
                                        </p:tgtEl>
                                        <p:attrNameLst>
                                          <p:attrName>style.visibility</p:attrName>
                                        </p:attrNameLst>
                                      </p:cBhvr>
                                      <p:to>
                                        <p:strVal val="visible"/>
                                      </p:to>
                                    </p:set>
                                    <p:anim calcmode="lin" valueType="num">
                                      <p:cBhvr additive="base">
                                        <p:cTn id="205" dur="500" fill="hold"/>
                                        <p:tgtEl>
                                          <p:spTgt spid="52265"/>
                                        </p:tgtEl>
                                        <p:attrNameLst>
                                          <p:attrName>ppt_x</p:attrName>
                                        </p:attrNameLst>
                                      </p:cBhvr>
                                      <p:tavLst>
                                        <p:tav tm="0">
                                          <p:val>
                                            <p:strVal val="#ppt_x"/>
                                          </p:val>
                                        </p:tav>
                                        <p:tav tm="100000">
                                          <p:val>
                                            <p:strVal val="#ppt_x"/>
                                          </p:val>
                                        </p:tav>
                                      </p:tavLst>
                                    </p:anim>
                                    <p:anim calcmode="lin" valueType="num">
                                      <p:cBhvr additive="base">
                                        <p:cTn id="206" dur="500" fill="hold"/>
                                        <p:tgtEl>
                                          <p:spTgt spid="52265"/>
                                        </p:tgtEl>
                                        <p:attrNameLst>
                                          <p:attrName>ppt_y</p:attrName>
                                        </p:attrNameLst>
                                      </p:cBhvr>
                                      <p:tavLst>
                                        <p:tav tm="0">
                                          <p:val>
                                            <p:strVal val="0-#ppt_h/2"/>
                                          </p:val>
                                        </p:tav>
                                        <p:tav tm="100000">
                                          <p:val>
                                            <p:strVal val="#ppt_y"/>
                                          </p:val>
                                        </p:tav>
                                      </p:tavLst>
                                    </p:anim>
                                  </p:childTnLst>
                                </p:cTn>
                              </p:par>
                              <p:par>
                                <p:cTn id="207" presetID="2" presetClass="entr" presetSubtype="1" fill="hold" grpId="0" nodeType="withEffect">
                                  <p:stCondLst>
                                    <p:cond delay="0"/>
                                  </p:stCondLst>
                                  <p:childTnLst>
                                    <p:set>
                                      <p:cBhvr>
                                        <p:cTn id="208" dur="1" fill="hold">
                                          <p:stCondLst>
                                            <p:cond delay="0"/>
                                          </p:stCondLst>
                                        </p:cTn>
                                        <p:tgtEl>
                                          <p:spTgt spid="52266"/>
                                        </p:tgtEl>
                                        <p:attrNameLst>
                                          <p:attrName>style.visibility</p:attrName>
                                        </p:attrNameLst>
                                      </p:cBhvr>
                                      <p:to>
                                        <p:strVal val="visible"/>
                                      </p:to>
                                    </p:set>
                                    <p:anim calcmode="lin" valueType="num">
                                      <p:cBhvr additive="base">
                                        <p:cTn id="209" dur="500" fill="hold"/>
                                        <p:tgtEl>
                                          <p:spTgt spid="52266"/>
                                        </p:tgtEl>
                                        <p:attrNameLst>
                                          <p:attrName>ppt_x</p:attrName>
                                        </p:attrNameLst>
                                      </p:cBhvr>
                                      <p:tavLst>
                                        <p:tav tm="0">
                                          <p:val>
                                            <p:strVal val="#ppt_x"/>
                                          </p:val>
                                        </p:tav>
                                        <p:tav tm="100000">
                                          <p:val>
                                            <p:strVal val="#ppt_x"/>
                                          </p:val>
                                        </p:tav>
                                      </p:tavLst>
                                    </p:anim>
                                    <p:anim calcmode="lin" valueType="num">
                                      <p:cBhvr additive="base">
                                        <p:cTn id="210" dur="500" fill="hold"/>
                                        <p:tgtEl>
                                          <p:spTgt spid="52266"/>
                                        </p:tgtEl>
                                        <p:attrNameLst>
                                          <p:attrName>ppt_y</p:attrName>
                                        </p:attrNameLst>
                                      </p:cBhvr>
                                      <p:tavLst>
                                        <p:tav tm="0">
                                          <p:val>
                                            <p:strVal val="0-#ppt_h/2"/>
                                          </p:val>
                                        </p:tav>
                                        <p:tav tm="100000">
                                          <p:val>
                                            <p:strVal val="#ppt_y"/>
                                          </p:val>
                                        </p:tav>
                                      </p:tavLst>
                                    </p:anim>
                                  </p:childTnLst>
                                </p:cTn>
                              </p:par>
                              <p:par>
                                <p:cTn id="211" presetID="2" presetClass="entr" presetSubtype="1" fill="hold" grpId="0" nodeType="withEffect">
                                  <p:stCondLst>
                                    <p:cond delay="0"/>
                                  </p:stCondLst>
                                  <p:childTnLst>
                                    <p:set>
                                      <p:cBhvr>
                                        <p:cTn id="212" dur="1" fill="hold">
                                          <p:stCondLst>
                                            <p:cond delay="0"/>
                                          </p:stCondLst>
                                        </p:cTn>
                                        <p:tgtEl>
                                          <p:spTgt spid="52267"/>
                                        </p:tgtEl>
                                        <p:attrNameLst>
                                          <p:attrName>style.visibility</p:attrName>
                                        </p:attrNameLst>
                                      </p:cBhvr>
                                      <p:to>
                                        <p:strVal val="visible"/>
                                      </p:to>
                                    </p:set>
                                    <p:anim calcmode="lin" valueType="num">
                                      <p:cBhvr additive="base">
                                        <p:cTn id="213" dur="500" fill="hold"/>
                                        <p:tgtEl>
                                          <p:spTgt spid="52267"/>
                                        </p:tgtEl>
                                        <p:attrNameLst>
                                          <p:attrName>ppt_x</p:attrName>
                                        </p:attrNameLst>
                                      </p:cBhvr>
                                      <p:tavLst>
                                        <p:tav tm="0">
                                          <p:val>
                                            <p:strVal val="#ppt_x"/>
                                          </p:val>
                                        </p:tav>
                                        <p:tav tm="100000">
                                          <p:val>
                                            <p:strVal val="#ppt_x"/>
                                          </p:val>
                                        </p:tav>
                                      </p:tavLst>
                                    </p:anim>
                                    <p:anim calcmode="lin" valueType="num">
                                      <p:cBhvr additive="base">
                                        <p:cTn id="214" dur="500" fill="hold"/>
                                        <p:tgtEl>
                                          <p:spTgt spid="52267"/>
                                        </p:tgtEl>
                                        <p:attrNameLst>
                                          <p:attrName>ppt_y</p:attrName>
                                        </p:attrNameLst>
                                      </p:cBhvr>
                                      <p:tavLst>
                                        <p:tav tm="0">
                                          <p:val>
                                            <p:strVal val="0-#ppt_h/2"/>
                                          </p:val>
                                        </p:tav>
                                        <p:tav tm="100000">
                                          <p:val>
                                            <p:strVal val="#ppt_y"/>
                                          </p:val>
                                        </p:tav>
                                      </p:tavLst>
                                    </p:anim>
                                  </p:childTnLst>
                                </p:cTn>
                              </p:par>
                              <p:par>
                                <p:cTn id="215" presetID="2" presetClass="entr" presetSubtype="1" fill="hold" grpId="0" nodeType="withEffect">
                                  <p:stCondLst>
                                    <p:cond delay="0"/>
                                  </p:stCondLst>
                                  <p:childTnLst>
                                    <p:set>
                                      <p:cBhvr>
                                        <p:cTn id="216" dur="1" fill="hold">
                                          <p:stCondLst>
                                            <p:cond delay="0"/>
                                          </p:stCondLst>
                                        </p:cTn>
                                        <p:tgtEl>
                                          <p:spTgt spid="52268"/>
                                        </p:tgtEl>
                                        <p:attrNameLst>
                                          <p:attrName>style.visibility</p:attrName>
                                        </p:attrNameLst>
                                      </p:cBhvr>
                                      <p:to>
                                        <p:strVal val="visible"/>
                                      </p:to>
                                    </p:set>
                                    <p:anim calcmode="lin" valueType="num">
                                      <p:cBhvr additive="base">
                                        <p:cTn id="217" dur="500" fill="hold"/>
                                        <p:tgtEl>
                                          <p:spTgt spid="52268"/>
                                        </p:tgtEl>
                                        <p:attrNameLst>
                                          <p:attrName>ppt_x</p:attrName>
                                        </p:attrNameLst>
                                      </p:cBhvr>
                                      <p:tavLst>
                                        <p:tav tm="0">
                                          <p:val>
                                            <p:strVal val="#ppt_x"/>
                                          </p:val>
                                        </p:tav>
                                        <p:tav tm="100000">
                                          <p:val>
                                            <p:strVal val="#ppt_x"/>
                                          </p:val>
                                        </p:tav>
                                      </p:tavLst>
                                    </p:anim>
                                    <p:anim calcmode="lin" valueType="num">
                                      <p:cBhvr additive="base">
                                        <p:cTn id="218" dur="500" fill="hold"/>
                                        <p:tgtEl>
                                          <p:spTgt spid="52268"/>
                                        </p:tgtEl>
                                        <p:attrNameLst>
                                          <p:attrName>ppt_y</p:attrName>
                                        </p:attrNameLst>
                                      </p:cBhvr>
                                      <p:tavLst>
                                        <p:tav tm="0">
                                          <p:val>
                                            <p:strVal val="0-#ppt_h/2"/>
                                          </p:val>
                                        </p:tav>
                                        <p:tav tm="100000">
                                          <p:val>
                                            <p:strVal val="#ppt_y"/>
                                          </p:val>
                                        </p:tav>
                                      </p:tavLst>
                                    </p:anim>
                                  </p:childTnLst>
                                </p:cTn>
                              </p:par>
                              <p:par>
                                <p:cTn id="219" presetID="2" presetClass="entr" presetSubtype="1" fill="hold" grpId="0" nodeType="withEffect">
                                  <p:stCondLst>
                                    <p:cond delay="0"/>
                                  </p:stCondLst>
                                  <p:childTnLst>
                                    <p:set>
                                      <p:cBhvr>
                                        <p:cTn id="220" dur="1" fill="hold">
                                          <p:stCondLst>
                                            <p:cond delay="0"/>
                                          </p:stCondLst>
                                        </p:cTn>
                                        <p:tgtEl>
                                          <p:spTgt spid="52269"/>
                                        </p:tgtEl>
                                        <p:attrNameLst>
                                          <p:attrName>style.visibility</p:attrName>
                                        </p:attrNameLst>
                                      </p:cBhvr>
                                      <p:to>
                                        <p:strVal val="visible"/>
                                      </p:to>
                                    </p:set>
                                    <p:anim calcmode="lin" valueType="num">
                                      <p:cBhvr additive="base">
                                        <p:cTn id="221" dur="500" fill="hold"/>
                                        <p:tgtEl>
                                          <p:spTgt spid="52269"/>
                                        </p:tgtEl>
                                        <p:attrNameLst>
                                          <p:attrName>ppt_x</p:attrName>
                                        </p:attrNameLst>
                                      </p:cBhvr>
                                      <p:tavLst>
                                        <p:tav tm="0">
                                          <p:val>
                                            <p:strVal val="#ppt_x"/>
                                          </p:val>
                                        </p:tav>
                                        <p:tav tm="100000">
                                          <p:val>
                                            <p:strVal val="#ppt_x"/>
                                          </p:val>
                                        </p:tav>
                                      </p:tavLst>
                                    </p:anim>
                                    <p:anim calcmode="lin" valueType="num">
                                      <p:cBhvr additive="base">
                                        <p:cTn id="222" dur="500" fill="hold"/>
                                        <p:tgtEl>
                                          <p:spTgt spid="52269"/>
                                        </p:tgtEl>
                                        <p:attrNameLst>
                                          <p:attrName>ppt_y</p:attrName>
                                        </p:attrNameLst>
                                      </p:cBhvr>
                                      <p:tavLst>
                                        <p:tav tm="0">
                                          <p:val>
                                            <p:strVal val="0-#ppt_h/2"/>
                                          </p:val>
                                        </p:tav>
                                        <p:tav tm="100000">
                                          <p:val>
                                            <p:strVal val="#ppt_y"/>
                                          </p:val>
                                        </p:tav>
                                      </p:tavLst>
                                    </p:anim>
                                  </p:childTnLst>
                                </p:cTn>
                              </p:par>
                              <p:par>
                                <p:cTn id="223" presetID="2" presetClass="entr" presetSubtype="1" fill="hold" grpId="0" nodeType="withEffect">
                                  <p:stCondLst>
                                    <p:cond delay="0"/>
                                  </p:stCondLst>
                                  <p:childTnLst>
                                    <p:set>
                                      <p:cBhvr>
                                        <p:cTn id="224" dur="1" fill="hold">
                                          <p:stCondLst>
                                            <p:cond delay="0"/>
                                          </p:stCondLst>
                                        </p:cTn>
                                        <p:tgtEl>
                                          <p:spTgt spid="52270"/>
                                        </p:tgtEl>
                                        <p:attrNameLst>
                                          <p:attrName>style.visibility</p:attrName>
                                        </p:attrNameLst>
                                      </p:cBhvr>
                                      <p:to>
                                        <p:strVal val="visible"/>
                                      </p:to>
                                    </p:set>
                                    <p:anim calcmode="lin" valueType="num">
                                      <p:cBhvr additive="base">
                                        <p:cTn id="225" dur="500" fill="hold"/>
                                        <p:tgtEl>
                                          <p:spTgt spid="52270"/>
                                        </p:tgtEl>
                                        <p:attrNameLst>
                                          <p:attrName>ppt_x</p:attrName>
                                        </p:attrNameLst>
                                      </p:cBhvr>
                                      <p:tavLst>
                                        <p:tav tm="0">
                                          <p:val>
                                            <p:strVal val="#ppt_x"/>
                                          </p:val>
                                        </p:tav>
                                        <p:tav tm="100000">
                                          <p:val>
                                            <p:strVal val="#ppt_x"/>
                                          </p:val>
                                        </p:tav>
                                      </p:tavLst>
                                    </p:anim>
                                    <p:anim calcmode="lin" valueType="num">
                                      <p:cBhvr additive="base">
                                        <p:cTn id="226" dur="500" fill="hold"/>
                                        <p:tgtEl>
                                          <p:spTgt spid="522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7" fill="hold" display="0">
                  <p:stCondLst>
                    <p:cond delay="indefinite"/>
                  </p:stCondLst>
                  <p:endCondLst>
                    <p:cond evt="onNext" delay="0">
                      <p:tgtEl>
                        <p:sldTgt/>
                      </p:tgtEl>
                    </p:cond>
                    <p:cond evt="onPrev" delay="0">
                      <p:tgtEl>
                        <p:sldTgt/>
                      </p:tgtEl>
                    </p:cond>
                    <p:cond evt="onStopAudio" delay="0">
                      <p:tgtEl>
                        <p:sldTgt/>
                      </p:tgtEl>
                    </p:cond>
                  </p:endCondLst>
                </p:cTn>
                <p:tgtEl>
                  <p:spTgt spid="52276"/>
                </p:tgtEl>
              </p:cMediaNode>
            </p:audio>
          </p:childTnLst>
        </p:cTn>
      </p:par>
    </p:tnLst>
    <p:bldLst>
      <p:bldP spid="52271" grpId="0" animBg="1"/>
      <p:bldP spid="52228" grpId="0"/>
      <p:bldP spid="52228" grpId="1"/>
      <p:bldP spid="52228" grpId="2"/>
      <p:bldP spid="52228" grpId="3"/>
      <p:bldP spid="52228" grpId="4"/>
      <p:bldP spid="52228" grpId="5"/>
      <p:bldP spid="52228" grpId="6"/>
      <p:bldP spid="52228" grpId="7"/>
      <p:bldP spid="52228" grpId="8"/>
      <p:bldP spid="52230" grpId="0" animBg="1"/>
      <p:bldP spid="52231" grpId="0" animBg="1"/>
      <p:bldP spid="52232" grpId="0" animBg="1"/>
      <p:bldP spid="52233" grpId="0" animBg="1"/>
      <p:bldP spid="52234" grpId="0" animBg="1"/>
      <p:bldP spid="52235" grpId="0" animBg="1"/>
      <p:bldP spid="52236" grpId="0" animBg="1"/>
      <p:bldP spid="52237" grpId="0" animBg="1"/>
      <p:bldP spid="52238" grpId="0" animBg="1"/>
      <p:bldP spid="52239" grpId="0" animBg="1"/>
      <p:bldP spid="52240" grpId="0" animBg="1"/>
      <p:bldP spid="52241" grpId="0" animBg="1"/>
      <p:bldP spid="52242" grpId="0" animBg="1"/>
      <p:bldP spid="52243" grpId="0" animBg="1"/>
      <p:bldP spid="52244" grpId="0" animBg="1"/>
      <p:bldP spid="52245" grpId="0" animBg="1"/>
      <p:bldP spid="52246" grpId="0" animBg="1"/>
      <p:bldP spid="52247" grpId="0" animBg="1"/>
      <p:bldP spid="52248" grpId="0" animBg="1"/>
      <p:bldP spid="52249" grpId="0" animBg="1"/>
      <p:bldP spid="52250" grpId="0" animBg="1"/>
      <p:bldP spid="52251" grpId="0" animBg="1"/>
      <p:bldP spid="52252" grpId="0" animBg="1"/>
      <p:bldP spid="52253" grpId="0" animBg="1"/>
      <p:bldP spid="52254" grpId="0" animBg="1"/>
      <p:bldP spid="52255" grpId="0" animBg="1"/>
      <p:bldP spid="52256" grpId="0" animBg="1"/>
      <p:bldP spid="52257" grpId="0" animBg="1"/>
      <p:bldP spid="52258" grpId="0" animBg="1"/>
      <p:bldP spid="52259" grpId="0" animBg="1"/>
      <p:bldP spid="52260" grpId="0" animBg="1"/>
      <p:bldP spid="52261" grpId="0" animBg="1"/>
      <p:bldP spid="52262" grpId="0" animBg="1"/>
      <p:bldP spid="52263" grpId="0" animBg="1"/>
      <p:bldP spid="52264" grpId="0" animBg="1"/>
      <p:bldP spid="52265" grpId="0" animBg="1"/>
      <p:bldP spid="52266" grpId="0" animBg="1"/>
      <p:bldP spid="52267" grpId="0" animBg="1"/>
      <p:bldP spid="52268" grpId="0" animBg="1"/>
      <p:bldP spid="52269" grpId="0" animBg="1"/>
      <p:bldP spid="5227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8329" y="1606617"/>
            <a:ext cx="723224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You do not pay your own fees with degree apprenticeships and you get paid!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To get the right apprenticeship you may need to move away or have a longer commute.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Degree Apprenticeships are new and still quite rare, but by the time it’s your turn, there are likely to be many more.</a:t>
            </a:r>
            <a:endParaRPr kumimoji="0" lang="en-GB" sz="2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26" name="Picture 2" descr="What Is A Degree Apprenticeship? | Apprenticeships With Deg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0934" y="2049245"/>
            <a:ext cx="3796594" cy="25310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B7B010-2BCB-CF42-A555-DC3B463137B3}"/>
              </a:ext>
            </a:extLst>
          </p:cNvPr>
          <p:cNvSpPr txBox="1"/>
          <p:nvPr/>
        </p:nvSpPr>
        <p:spPr>
          <a:xfrm>
            <a:off x="501681" y="339551"/>
            <a:ext cx="6139751" cy="646331"/>
          </a:xfrm>
          <a:prstGeom prst="rect">
            <a:avLst/>
          </a:prstGeom>
          <a:solidFill>
            <a:srgbClr val="1D7CC7"/>
          </a:solidFill>
        </p:spPr>
        <p:txBody>
          <a:bodyPr wrap="square" rtlCol="0">
            <a:spAutoFit/>
          </a:bodyPr>
          <a:lstStyle/>
          <a:p>
            <a:r>
              <a:rPr lang="en-GB" sz="3600" b="1" dirty="0">
                <a:solidFill>
                  <a:schemeClr val="bg1"/>
                </a:solidFill>
              </a:rPr>
              <a:t>DEGREE APPRENTICESHIPS</a:t>
            </a:r>
          </a:p>
        </p:txBody>
      </p:sp>
    </p:spTree>
    <p:extLst>
      <p:ext uri="{BB962C8B-B14F-4D97-AF65-F5344CB8AC3E}">
        <p14:creationId xmlns:p14="http://schemas.microsoft.com/office/powerpoint/2010/main" val="228084758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extBox 5">
            <a:extLst>
              <a:ext uri="{FF2B5EF4-FFF2-40B4-BE49-F238E27FC236}">
                <a16:creationId xmlns:a16="http://schemas.microsoft.com/office/drawing/2014/main" id="{6E04E3B0-53F7-E143-9D48-418DC58E3E37}"/>
              </a:ext>
            </a:extLst>
          </p:cNvPr>
          <p:cNvGraphicFramePr/>
          <p:nvPr>
            <p:extLst>
              <p:ext uri="{D42A27DB-BD31-4B8C-83A1-F6EECF244321}">
                <p14:modId xmlns:p14="http://schemas.microsoft.com/office/powerpoint/2010/main" val="3098408678"/>
              </p:ext>
            </p:extLst>
          </p:nvPr>
        </p:nvGraphicFramePr>
        <p:xfrm>
          <a:off x="838200" y="2816671"/>
          <a:ext cx="10515600" cy="370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Box 5">
            <a:extLst>
              <a:ext uri="{FF2B5EF4-FFF2-40B4-BE49-F238E27FC236}">
                <a16:creationId xmlns:a16="http://schemas.microsoft.com/office/drawing/2014/main" id="{6E04E3B0-53F7-E143-9D48-418DC58E3E37}"/>
              </a:ext>
            </a:extLst>
          </p:cNvPr>
          <p:cNvGraphicFramePr/>
          <p:nvPr>
            <p:extLst>
              <p:ext uri="{D42A27DB-BD31-4B8C-83A1-F6EECF244321}">
                <p14:modId xmlns:p14="http://schemas.microsoft.com/office/powerpoint/2010/main" val="843344103"/>
              </p:ext>
            </p:extLst>
          </p:nvPr>
        </p:nvGraphicFramePr>
        <p:xfrm>
          <a:off x="838200" y="1002319"/>
          <a:ext cx="10515600" cy="37023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53B7B010-2BCB-CF42-A555-DC3B463137B3}"/>
              </a:ext>
            </a:extLst>
          </p:cNvPr>
          <p:cNvSpPr txBox="1"/>
          <p:nvPr/>
        </p:nvSpPr>
        <p:spPr>
          <a:xfrm>
            <a:off x="501680" y="339551"/>
            <a:ext cx="5044877" cy="646331"/>
          </a:xfrm>
          <a:prstGeom prst="rect">
            <a:avLst/>
          </a:prstGeom>
          <a:solidFill>
            <a:srgbClr val="1D7CC7"/>
          </a:solidFill>
        </p:spPr>
        <p:txBody>
          <a:bodyPr wrap="square" rtlCol="0">
            <a:spAutoFit/>
          </a:bodyPr>
          <a:lstStyle/>
          <a:p>
            <a:r>
              <a:rPr lang="en-GB" sz="3600" b="1" dirty="0">
                <a:solidFill>
                  <a:schemeClr val="bg1"/>
                </a:solidFill>
              </a:rPr>
              <a:t>TODAY’S OBJECTIVES:</a:t>
            </a:r>
          </a:p>
        </p:txBody>
      </p:sp>
    </p:spTree>
    <p:extLst>
      <p:ext uri="{BB962C8B-B14F-4D97-AF65-F5344CB8AC3E}">
        <p14:creationId xmlns:p14="http://schemas.microsoft.com/office/powerpoint/2010/main" val="2616705878"/>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01681" y="339551"/>
            <a:ext cx="7965129" cy="1200329"/>
          </a:xfrm>
          <a:prstGeom prst="rect">
            <a:avLst/>
          </a:prstGeom>
          <a:solidFill>
            <a:srgbClr val="1D7CC7"/>
          </a:solid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a:ea typeface="+mn-ea"/>
                <a:cs typeface="+mn-cs"/>
              </a:rPr>
              <a:t>DEGREE APPRENTICESHIPS VS STUDENT FINANCE ENGLAND</a:t>
            </a:r>
          </a:p>
        </p:txBody>
      </p:sp>
      <p:graphicFrame>
        <p:nvGraphicFramePr>
          <p:cNvPr id="4" name="Table 3"/>
          <p:cNvGraphicFramePr>
            <a:graphicFrameLocks noGrp="1"/>
          </p:cNvGraphicFramePr>
          <p:nvPr>
            <p:extLst>
              <p:ext uri="{D42A27DB-BD31-4B8C-83A1-F6EECF244321}">
                <p14:modId xmlns:p14="http://schemas.microsoft.com/office/powerpoint/2010/main" val="78194912"/>
              </p:ext>
            </p:extLst>
          </p:nvPr>
        </p:nvGraphicFramePr>
        <p:xfrm>
          <a:off x="447351" y="2153584"/>
          <a:ext cx="9064296" cy="3585283"/>
        </p:xfrm>
        <a:graphic>
          <a:graphicData uri="http://schemas.openxmlformats.org/drawingml/2006/table">
            <a:tbl>
              <a:tblPr firstRow="1" bandRow="1">
                <a:tableStyleId>{0E3FDE45-AF77-4B5C-9715-49D594BDF05E}</a:tableStyleId>
              </a:tblPr>
              <a:tblGrid>
                <a:gridCol w="4532148">
                  <a:extLst>
                    <a:ext uri="{9D8B030D-6E8A-4147-A177-3AD203B41FA5}">
                      <a16:colId xmlns:a16="http://schemas.microsoft.com/office/drawing/2014/main" val="1425187673"/>
                    </a:ext>
                  </a:extLst>
                </a:gridCol>
                <a:gridCol w="4532148">
                  <a:extLst>
                    <a:ext uri="{9D8B030D-6E8A-4147-A177-3AD203B41FA5}">
                      <a16:colId xmlns:a16="http://schemas.microsoft.com/office/drawing/2014/main" val="2293763902"/>
                    </a:ext>
                  </a:extLst>
                </a:gridCol>
              </a:tblGrid>
              <a:tr h="648595">
                <a:tc>
                  <a:txBody>
                    <a:bodyPr/>
                    <a:lstStyle/>
                    <a:p>
                      <a:pPr algn="ctr"/>
                      <a:r>
                        <a:rPr lang="en-GB" sz="1800" dirty="0">
                          <a:latin typeface="Roboto" panose="02000000000000000000" pitchFamily="2" charset="0"/>
                          <a:ea typeface="Roboto" panose="02000000000000000000" pitchFamily="2" charset="0"/>
                          <a:cs typeface="Roboto" panose="02000000000000000000" pitchFamily="2" charset="0"/>
                        </a:rPr>
                        <a:t>DEGREE APPRENTICESHIPS </a:t>
                      </a:r>
                    </a:p>
                  </a:txBody>
                  <a:tcPr/>
                </a:tc>
                <a:tc>
                  <a:txBody>
                    <a:bodyPr/>
                    <a:lstStyle/>
                    <a:p>
                      <a:pPr algn="ctr"/>
                      <a:r>
                        <a:rPr lang="en-GB" sz="1800" dirty="0">
                          <a:latin typeface="Roboto" panose="02000000000000000000" pitchFamily="2" charset="0"/>
                          <a:ea typeface="Roboto" panose="02000000000000000000" pitchFamily="2" charset="0"/>
                          <a:cs typeface="Roboto" panose="02000000000000000000" pitchFamily="2" charset="0"/>
                        </a:rPr>
                        <a:t>STUDENT FINANCE ENGLAND</a:t>
                      </a:r>
                      <a:r>
                        <a:rPr lang="en-GB" sz="1800" baseline="0" dirty="0">
                          <a:latin typeface="Roboto" panose="02000000000000000000" pitchFamily="2" charset="0"/>
                          <a:ea typeface="Roboto" panose="02000000000000000000" pitchFamily="2" charset="0"/>
                          <a:cs typeface="Roboto" panose="02000000000000000000" pitchFamily="2" charset="0"/>
                        </a:rPr>
                        <a:t> </a:t>
                      </a:r>
                      <a:endParaRPr lang="en-GB" sz="1800" dirty="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113423038"/>
                  </a:ext>
                </a:extLst>
              </a:tr>
              <a:tr h="856534">
                <a:tc>
                  <a:txBody>
                    <a:bodyPr/>
                    <a:lstStyle/>
                    <a:p>
                      <a:r>
                        <a:rPr lang="en-GB" sz="1800" baseline="0" dirty="0">
                          <a:latin typeface="Roboto" panose="02000000000000000000" pitchFamily="2" charset="0"/>
                          <a:ea typeface="Roboto" panose="02000000000000000000" pitchFamily="2" charset="0"/>
                          <a:cs typeface="Roboto" panose="02000000000000000000" pitchFamily="2" charset="0"/>
                        </a:rPr>
                        <a:t>No tuition fees. Costs are covered by the employer (with government funding).</a:t>
                      </a:r>
                      <a:endParaRPr lang="en-GB" sz="1800" dirty="0">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GB" sz="1800" dirty="0">
                          <a:latin typeface="Roboto" panose="02000000000000000000" pitchFamily="2" charset="0"/>
                          <a:ea typeface="Roboto" panose="02000000000000000000" pitchFamily="2" charset="0"/>
                          <a:cs typeface="Roboto" panose="02000000000000000000" pitchFamily="2" charset="0"/>
                        </a:rPr>
                        <a:t>Most UK students apply for</a:t>
                      </a:r>
                      <a:r>
                        <a:rPr lang="en-GB" sz="1800" baseline="0" dirty="0">
                          <a:latin typeface="Roboto" panose="02000000000000000000" pitchFamily="2" charset="0"/>
                          <a:ea typeface="Roboto" panose="02000000000000000000" pitchFamily="2" charset="0"/>
                          <a:cs typeface="Roboto" panose="02000000000000000000" pitchFamily="2" charset="0"/>
                        </a:rPr>
                        <a:t> financial support from Student Finance England.</a:t>
                      </a:r>
                      <a:endParaRPr lang="en-GB" sz="1800" dirty="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3948716321"/>
                  </a:ext>
                </a:extLst>
              </a:tr>
              <a:tr h="856534">
                <a:tc>
                  <a:txBody>
                    <a:bodyPr/>
                    <a:lstStyle/>
                    <a:p>
                      <a:r>
                        <a:rPr lang="en-GB" sz="1800" dirty="0">
                          <a:latin typeface="Roboto" panose="02000000000000000000" pitchFamily="2" charset="0"/>
                          <a:ea typeface="Roboto" panose="02000000000000000000" pitchFamily="2" charset="0"/>
                          <a:cs typeface="Roboto" panose="02000000000000000000" pitchFamily="2" charset="0"/>
                        </a:rPr>
                        <a:t>Salary paid for the duration of the programme.</a:t>
                      </a:r>
                    </a:p>
                  </a:txBody>
                  <a:tcPr/>
                </a:tc>
                <a:tc>
                  <a:txBody>
                    <a:bodyPr/>
                    <a:lstStyle/>
                    <a:p>
                      <a:r>
                        <a:rPr lang="en-GB" sz="1800" dirty="0">
                          <a:latin typeface="Roboto" panose="02000000000000000000" pitchFamily="2" charset="0"/>
                          <a:ea typeface="Roboto" panose="02000000000000000000" pitchFamily="2" charset="0"/>
                          <a:cs typeface="Roboto" panose="02000000000000000000" pitchFamily="2" charset="0"/>
                        </a:rPr>
                        <a:t>There</a:t>
                      </a:r>
                      <a:r>
                        <a:rPr lang="en-GB" sz="1800" baseline="0" dirty="0">
                          <a:latin typeface="Roboto" panose="02000000000000000000" pitchFamily="2" charset="0"/>
                          <a:ea typeface="Roboto" panose="02000000000000000000" pitchFamily="2" charset="0"/>
                          <a:cs typeface="Roboto" panose="02000000000000000000" pitchFamily="2" charset="0"/>
                        </a:rPr>
                        <a:t> is the option of getting part time work to help you financially.</a:t>
                      </a:r>
                      <a:endParaRPr lang="en-GB" sz="1800" dirty="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3993084591"/>
                  </a:ext>
                </a:extLst>
              </a:tr>
              <a:tr h="1223620">
                <a:tc>
                  <a:txBody>
                    <a:bodyPr/>
                    <a:lstStyle/>
                    <a:p>
                      <a:r>
                        <a:rPr lang="en-GB" sz="1800" baseline="0" dirty="0">
                          <a:latin typeface="Roboto" panose="02000000000000000000" pitchFamily="2" charset="0"/>
                          <a:ea typeface="Roboto" panose="02000000000000000000" pitchFamily="2" charset="0"/>
                          <a:cs typeface="Roboto" panose="02000000000000000000" pitchFamily="2" charset="0"/>
                        </a:rPr>
                        <a:t>You do not have to repay your tuition fees as your employer covers the costs.</a:t>
                      </a:r>
                      <a:br>
                        <a:rPr lang="en-GB" sz="1800" baseline="0" dirty="0">
                          <a:latin typeface="Roboto" panose="02000000000000000000" pitchFamily="2" charset="0"/>
                          <a:ea typeface="Roboto" panose="02000000000000000000" pitchFamily="2" charset="0"/>
                          <a:cs typeface="Roboto" panose="02000000000000000000" pitchFamily="2" charset="0"/>
                        </a:rPr>
                      </a:br>
                      <a:endParaRPr lang="en-GB" sz="1800" dirty="0">
                        <a:solidFill>
                          <a:srgbClr val="FF0000"/>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GB" sz="1800" kern="1200" dirty="0">
                          <a:effectLst/>
                          <a:latin typeface="Roboto" panose="02000000000000000000" pitchFamily="2" charset="0"/>
                          <a:ea typeface="Roboto" panose="02000000000000000000" pitchFamily="2" charset="0"/>
                          <a:cs typeface="Roboto" panose="02000000000000000000" pitchFamily="2" charset="0"/>
                        </a:rPr>
                        <a:t>Full time students start repaying the April after they finish or leave their course, but only if they’re earning over the repayment threshold.</a:t>
                      </a:r>
                      <a:endParaRPr lang="en-GB" sz="1800" dirty="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365811286"/>
                  </a:ext>
                </a:extLst>
              </a:tr>
            </a:tbl>
          </a:graphicData>
        </a:graphic>
      </p:graphicFrame>
    </p:spTree>
    <p:extLst>
      <p:ext uri="{BB962C8B-B14F-4D97-AF65-F5344CB8AC3E}">
        <p14:creationId xmlns:p14="http://schemas.microsoft.com/office/powerpoint/2010/main" val="2964906158"/>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329" y="1415889"/>
            <a:ext cx="8353880" cy="4524315"/>
          </a:xfrm>
          <a:prstGeom prst="rect">
            <a:avLst/>
          </a:prstGeom>
          <a:noFill/>
        </p:spPr>
        <p:txBody>
          <a:bodyPr wrap="square" rtlCol="0">
            <a:spAutoFit/>
          </a:bodyPr>
          <a:lstStyle/>
          <a:p>
            <a:pPr lvl="0">
              <a:defRPr/>
            </a:pPr>
            <a:r>
              <a:rPr lang="en-GB" sz="2400" dirty="0">
                <a:solidFill>
                  <a:srgbClr val="000000"/>
                </a:solidFill>
                <a:latin typeface="Roboto" panose="02000000000000000000" pitchFamily="2" charset="0"/>
                <a:ea typeface="Roboto" panose="02000000000000000000" pitchFamily="2" charset="0"/>
                <a:cs typeface="Roboto" panose="02000000000000000000" pitchFamily="2" charset="0"/>
              </a:rPr>
              <a:t>​Apprenticeships vs University... it's a tough choice, (for two main reasons). </a:t>
            </a:r>
          </a:p>
          <a:p>
            <a:pPr lvl="0">
              <a:defRPr/>
            </a:pPr>
            <a:endParaRPr lang="en-GB" sz="24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lvl="0">
              <a:defRPr/>
            </a:pPr>
            <a:r>
              <a:rPr lang="en-GB" sz="2400" dirty="0">
                <a:solidFill>
                  <a:srgbClr val="000000"/>
                </a:solidFill>
                <a:latin typeface="Roboto" panose="02000000000000000000" pitchFamily="2" charset="0"/>
                <a:ea typeface="Roboto" panose="02000000000000000000" pitchFamily="2" charset="0"/>
                <a:cs typeface="Roboto" panose="02000000000000000000" pitchFamily="2" charset="0"/>
              </a:rPr>
              <a:t>Firstly, the decisions ​you make after you leave school will define how you spend the next three to four years, and can influence your further career. </a:t>
            </a:r>
          </a:p>
          <a:p>
            <a:pPr lvl="0">
              <a:defRPr/>
            </a:pPr>
            <a:endParaRPr lang="en-GB" sz="24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lvl="0">
              <a:defRPr/>
            </a:pPr>
            <a:r>
              <a:rPr lang="en-GB" sz="2400" dirty="0">
                <a:solidFill>
                  <a:srgbClr val="000000"/>
                </a:solidFill>
                <a:latin typeface="Roboto" panose="02000000000000000000" pitchFamily="2" charset="0"/>
                <a:ea typeface="Roboto" panose="02000000000000000000" pitchFamily="2" charset="0"/>
                <a:cs typeface="Roboto" panose="02000000000000000000" pitchFamily="2" charset="0"/>
              </a:rPr>
              <a:t>On top of this, ​apprentices </a:t>
            </a:r>
            <a:r>
              <a:rPr lang="en-GB" sz="2400" i="1" dirty="0">
                <a:solidFill>
                  <a:srgbClr val="000000"/>
                </a:solidFill>
                <a:latin typeface="Roboto" panose="02000000000000000000" pitchFamily="2" charset="0"/>
                <a:ea typeface="Roboto" panose="02000000000000000000" pitchFamily="2" charset="0"/>
                <a:cs typeface="Roboto" panose="02000000000000000000" pitchFamily="2" charset="0"/>
              </a:rPr>
              <a:t>and </a:t>
            </a:r>
            <a:r>
              <a:rPr lang="en-GB" sz="2400" dirty="0">
                <a:solidFill>
                  <a:srgbClr val="000000"/>
                </a:solidFill>
                <a:latin typeface="Roboto" panose="02000000000000000000" pitchFamily="2" charset="0"/>
                <a:ea typeface="Roboto" panose="02000000000000000000" pitchFamily="2" charset="0"/>
                <a:cs typeface="Roboto" panose="02000000000000000000" pitchFamily="2" charset="0"/>
              </a:rPr>
              <a:t>university graduates are both </a:t>
            </a:r>
            <a:r>
              <a:rPr lang="en-GB" sz="2400" b="1" dirty="0">
                <a:solidFill>
                  <a:srgbClr val="000000"/>
                </a:solidFill>
                <a:latin typeface="Roboto" panose="02000000000000000000" pitchFamily="2" charset="0"/>
                <a:ea typeface="Roboto" panose="02000000000000000000" pitchFamily="2" charset="0"/>
                <a:cs typeface="Roboto" panose="02000000000000000000" pitchFamily="2" charset="0"/>
              </a:rPr>
              <a:t>highly employable</a:t>
            </a:r>
            <a:r>
              <a:rPr lang="en-GB" sz="2400" dirty="0">
                <a:solidFill>
                  <a:srgbClr val="000000"/>
                </a:solidFill>
                <a:latin typeface="Roboto" panose="02000000000000000000" pitchFamily="2" charset="0"/>
                <a:ea typeface="Roboto" panose="02000000000000000000" pitchFamily="2" charset="0"/>
                <a:cs typeface="Roboto" panose="02000000000000000000" pitchFamily="2" charset="0"/>
              </a:rPr>
              <a:t> in a wide range of sectors.</a:t>
            </a:r>
          </a:p>
          <a:p>
            <a:pPr lvl="0">
              <a:defRPr/>
            </a:pPr>
            <a:endParaRPr lang="en-GB" sz="24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lvl="0">
              <a:defRPr/>
            </a:pPr>
            <a:r>
              <a:rPr lang="en-GB" sz="2400" dirty="0">
                <a:solidFill>
                  <a:srgbClr val="000000"/>
                </a:solidFill>
                <a:latin typeface="Roboto" panose="02000000000000000000" pitchFamily="2" charset="0"/>
                <a:ea typeface="Roboto" panose="02000000000000000000" pitchFamily="2" charset="0"/>
                <a:cs typeface="Roboto" panose="02000000000000000000" pitchFamily="2" charset="0"/>
              </a:rPr>
              <a:t>You can </a:t>
            </a:r>
            <a:r>
              <a:rPr lang="en-GB" sz="2400" b="1" dirty="0">
                <a:solidFill>
                  <a:srgbClr val="000000"/>
                </a:solidFill>
                <a:latin typeface="Roboto" panose="02000000000000000000" pitchFamily="2" charset="0"/>
                <a:ea typeface="Roboto" panose="02000000000000000000" pitchFamily="2" charset="0"/>
                <a:cs typeface="Roboto" panose="02000000000000000000" pitchFamily="2" charset="0"/>
              </a:rPr>
              <a:t>apply for both </a:t>
            </a:r>
            <a:r>
              <a:rPr lang="en-GB" sz="2400" dirty="0">
                <a:solidFill>
                  <a:srgbClr val="000000"/>
                </a:solidFill>
                <a:latin typeface="Roboto" panose="02000000000000000000" pitchFamily="2" charset="0"/>
                <a:ea typeface="Roboto" panose="02000000000000000000" pitchFamily="2" charset="0"/>
                <a:cs typeface="Roboto" panose="02000000000000000000" pitchFamily="2" charset="0"/>
              </a:rPr>
              <a:t>though so you can have a back up!</a:t>
            </a:r>
          </a:p>
          <a:p>
            <a:pPr lvl="0">
              <a:defRPr/>
            </a:pPr>
            <a:endParaRPr lang="en-GB" sz="24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53B7B010-2BCB-CF42-A555-DC3B463137B3}"/>
              </a:ext>
            </a:extLst>
          </p:cNvPr>
          <p:cNvSpPr txBox="1"/>
          <p:nvPr/>
        </p:nvSpPr>
        <p:spPr>
          <a:xfrm>
            <a:off x="501680" y="339551"/>
            <a:ext cx="3071699" cy="646331"/>
          </a:xfrm>
          <a:prstGeom prst="rect">
            <a:avLst/>
          </a:prstGeom>
          <a:solidFill>
            <a:srgbClr val="1D7CC7"/>
          </a:solidFill>
        </p:spPr>
        <p:txBody>
          <a:bodyPr wrap="square" rtlCol="0">
            <a:spAutoFit/>
          </a:bodyPr>
          <a:lstStyle/>
          <a:p>
            <a:r>
              <a:rPr lang="en-GB" sz="3600" b="1" dirty="0">
                <a:solidFill>
                  <a:schemeClr val="bg1"/>
                </a:solidFill>
              </a:rPr>
              <a:t>CONCLUSION</a:t>
            </a:r>
          </a:p>
        </p:txBody>
      </p:sp>
    </p:spTree>
    <p:extLst>
      <p:ext uri="{BB962C8B-B14F-4D97-AF65-F5344CB8AC3E}">
        <p14:creationId xmlns:p14="http://schemas.microsoft.com/office/powerpoint/2010/main" val="653194985"/>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6771" y="3854023"/>
            <a:ext cx="841737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mj-lt"/>
                <a:ea typeface="+mn-ea"/>
                <a:cs typeface="+mn-cs"/>
              </a:rPr>
              <a:t>SHOP WELL FOR LESS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mj-lt"/>
                <a:ea typeface="+mn-ea"/>
                <a:cs typeface="+mn-cs"/>
              </a:rPr>
              <a:t>Shopping Basket </a:t>
            </a:r>
            <a:r>
              <a:rPr lang="en-GB" sz="5400" b="1" dirty="0">
                <a:solidFill>
                  <a:srgbClr val="FFFFFF"/>
                </a:solidFill>
                <a:latin typeface="+mj-lt"/>
              </a:rPr>
              <a:t>C</a:t>
            </a:r>
            <a:r>
              <a:rPr kumimoji="0" lang="en-GB" sz="5400" b="1" i="0" u="none" strike="noStrike" kern="1200" cap="none" spc="0" normalizeH="0" baseline="0" noProof="0" dirty="0" err="1">
                <a:ln>
                  <a:noFill/>
                </a:ln>
                <a:solidFill>
                  <a:srgbClr val="FFFFFF"/>
                </a:solidFill>
                <a:effectLst/>
                <a:uLnTx/>
                <a:uFillTx/>
                <a:latin typeface="+mj-lt"/>
                <a:ea typeface="+mn-ea"/>
                <a:cs typeface="+mn-cs"/>
              </a:rPr>
              <a:t>hallenge</a:t>
            </a:r>
            <a:r>
              <a:rPr kumimoji="0" lang="en-GB" sz="5400" b="1" i="0" u="none" strike="noStrike" kern="1200" cap="none" spc="0" normalizeH="0" baseline="0" noProof="0" dirty="0">
                <a:ln>
                  <a:noFill/>
                </a:ln>
                <a:solidFill>
                  <a:srgbClr val="FFFFFF"/>
                </a:solidFill>
                <a:effectLst/>
                <a:uLnTx/>
                <a:uFillTx/>
                <a:latin typeface="+mj-lt"/>
                <a:ea typeface="+mn-ea"/>
                <a:cs typeface="+mn-cs"/>
              </a:rPr>
              <a:t> </a:t>
            </a:r>
          </a:p>
        </p:txBody>
      </p:sp>
      <p:pic>
        <p:nvPicPr>
          <p:cNvPr id="1028" name="Picture 4" descr="Image result for Eat well for les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922" y="90035"/>
            <a:ext cx="4906283" cy="29486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shop well for less">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5"/>
          <a:stretch/>
        </p:blipFill>
        <p:spPr bwMode="auto">
          <a:xfrm>
            <a:off x="5993580" y="90035"/>
            <a:ext cx="4854909" cy="294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47947"/>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679" y="1261229"/>
            <a:ext cx="11227526"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mj-lt"/>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3200" b="0" i="0" u="none" strike="noStrike" kern="1200" cap="none" spc="0" normalizeH="0" baseline="0" noProof="0" dirty="0">
                <a:ln>
                  <a:noFill/>
                </a:ln>
                <a:solidFill>
                  <a:srgbClr val="000000"/>
                </a:solidFill>
                <a:effectLst/>
                <a:uLnTx/>
                <a:uFillTx/>
                <a:latin typeface="+mj-lt"/>
                <a:ea typeface="+mn-ea"/>
                <a:cs typeface="+mn-cs"/>
              </a:rPr>
              <a:t>On each page you will be shown 3 options.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3200" b="0" i="0" u="none" strike="noStrike" kern="1200" cap="none" spc="0" normalizeH="0" baseline="0" noProof="0" dirty="0">
              <a:ln>
                <a:noFill/>
              </a:ln>
              <a:solidFill>
                <a:srgbClr val="000000"/>
              </a:solidFill>
              <a:effectLst/>
              <a:uLnTx/>
              <a:uFillTx/>
              <a:latin typeface="+mj-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3200" b="0" i="0" u="none" strike="noStrike" kern="1200" cap="none" spc="0" normalizeH="0" baseline="0" noProof="0" dirty="0">
                <a:ln>
                  <a:noFill/>
                </a:ln>
                <a:solidFill>
                  <a:srgbClr val="000000"/>
                </a:solidFill>
                <a:effectLst/>
                <a:uLnTx/>
                <a:uFillTx/>
                <a:latin typeface="+mj-lt"/>
                <a:ea typeface="+mn-ea"/>
                <a:cs typeface="+mn-cs"/>
              </a:rPr>
              <a:t>Choose an option and write it on your shopping list.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3200" b="0" i="0" u="none" strike="noStrike" kern="1200" cap="none" spc="0" normalizeH="0" baseline="0" noProof="0" dirty="0">
              <a:ln>
                <a:noFill/>
              </a:ln>
              <a:solidFill>
                <a:srgbClr val="000000"/>
              </a:solidFill>
              <a:effectLst/>
              <a:uLnTx/>
              <a:uFillTx/>
              <a:latin typeface="+mj-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3200" b="0" i="0" u="none" strike="noStrike" kern="1200" cap="none" spc="0" normalizeH="0" baseline="0" noProof="0" dirty="0">
                <a:ln>
                  <a:noFill/>
                </a:ln>
                <a:solidFill>
                  <a:srgbClr val="000000"/>
                </a:solidFill>
                <a:effectLst/>
                <a:uLnTx/>
                <a:uFillTx/>
                <a:latin typeface="+mj-lt"/>
                <a:ea typeface="+mn-ea"/>
                <a:cs typeface="+mn-cs"/>
              </a:rPr>
              <a:t>At the end you will find out the price of each product.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3200" b="0" i="0" u="none" strike="noStrike" kern="1200" cap="none" spc="0" normalizeH="0" baseline="0" noProof="0" dirty="0">
              <a:ln>
                <a:noFill/>
              </a:ln>
              <a:solidFill>
                <a:srgbClr val="000000"/>
              </a:solidFill>
              <a:effectLst/>
              <a:uLnTx/>
              <a:uFillTx/>
              <a:latin typeface="+mj-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3200" b="0" i="0" u="none" strike="noStrike" kern="1200" cap="none" spc="0" normalizeH="0" baseline="0" noProof="0" dirty="0">
                <a:ln>
                  <a:noFill/>
                </a:ln>
                <a:solidFill>
                  <a:srgbClr val="000000"/>
                </a:solidFill>
                <a:effectLst/>
                <a:uLnTx/>
                <a:uFillTx/>
                <a:latin typeface="+mj-lt"/>
                <a:ea typeface="+mn-ea"/>
                <a:cs typeface="+mn-cs"/>
              </a:rPr>
              <a:t>Your aim is to spend a maximum of £12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B7B010-2BCB-CF42-A555-DC3B463137B3}"/>
              </a:ext>
            </a:extLst>
          </p:cNvPr>
          <p:cNvSpPr txBox="1"/>
          <p:nvPr/>
        </p:nvSpPr>
        <p:spPr>
          <a:xfrm>
            <a:off x="501680" y="339551"/>
            <a:ext cx="3564993" cy="646331"/>
          </a:xfrm>
          <a:prstGeom prst="rect">
            <a:avLst/>
          </a:prstGeom>
          <a:solidFill>
            <a:srgbClr val="1D7CC7"/>
          </a:solidFill>
        </p:spPr>
        <p:txBody>
          <a:bodyPr wrap="square" rtlCol="0">
            <a:spAutoFit/>
          </a:bodyPr>
          <a:lstStyle/>
          <a:p>
            <a:r>
              <a:rPr lang="en-GB" sz="3600" b="1" dirty="0">
                <a:solidFill>
                  <a:schemeClr val="bg1"/>
                </a:solidFill>
              </a:rPr>
              <a:t>INSTRUCTIONS</a:t>
            </a:r>
          </a:p>
        </p:txBody>
      </p:sp>
    </p:spTree>
    <p:extLst>
      <p:ext uri="{BB962C8B-B14F-4D97-AF65-F5344CB8AC3E}">
        <p14:creationId xmlns:p14="http://schemas.microsoft.com/office/powerpoint/2010/main" val="1728410642"/>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75" t="37460" r="88214" b="42381"/>
          <a:stretch/>
        </p:blipFill>
        <p:spPr bwMode="auto">
          <a:xfrm>
            <a:off x="880456" y="1273629"/>
            <a:ext cx="2352599" cy="359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5875" t="36222" r="17063" b="17556"/>
          <a:stretch/>
        </p:blipFill>
        <p:spPr bwMode="auto">
          <a:xfrm>
            <a:off x="4343400" y="1273628"/>
            <a:ext cx="2362200" cy="3599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7625" t="30444" r="17500" b="28942"/>
          <a:stretch/>
        </p:blipFill>
        <p:spPr bwMode="auto">
          <a:xfrm>
            <a:off x="7528560" y="1273629"/>
            <a:ext cx="2377440" cy="3651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91640" y="492493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A</a:t>
            </a:r>
          </a:p>
        </p:txBody>
      </p:sp>
      <p:sp>
        <p:nvSpPr>
          <p:cNvPr id="7" name="TextBox 6"/>
          <p:cNvSpPr txBox="1"/>
          <p:nvPr/>
        </p:nvSpPr>
        <p:spPr>
          <a:xfrm>
            <a:off x="5204460" y="492493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B</a:t>
            </a:r>
          </a:p>
        </p:txBody>
      </p:sp>
      <p:sp>
        <p:nvSpPr>
          <p:cNvPr id="8" name="TextBox 7"/>
          <p:cNvSpPr txBox="1"/>
          <p:nvPr/>
        </p:nvSpPr>
        <p:spPr>
          <a:xfrm>
            <a:off x="8458200" y="492493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C</a:t>
            </a:r>
          </a:p>
        </p:txBody>
      </p:sp>
    </p:spTree>
    <p:extLst>
      <p:ext uri="{BB962C8B-B14F-4D97-AF65-F5344CB8AC3E}">
        <p14:creationId xmlns:p14="http://schemas.microsoft.com/office/powerpoint/2010/main" val="4230108768"/>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9260" r="20087"/>
          <a:stretch/>
        </p:blipFill>
        <p:spPr bwMode="auto">
          <a:xfrm>
            <a:off x="1097280" y="271918"/>
            <a:ext cx="1648091" cy="46530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1285" y="492493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A</a:t>
            </a:r>
          </a:p>
        </p:txBody>
      </p:sp>
      <p:pic>
        <p:nvPicPr>
          <p:cNvPr id="2050" name="Picture 2" descr="Image result for asda semi-skimmed milk 2 pints">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52" r="26501"/>
          <a:stretch/>
        </p:blipFill>
        <p:spPr bwMode="auto">
          <a:xfrm>
            <a:off x="4937760" y="363867"/>
            <a:ext cx="1986180" cy="45610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10810" y="500113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B</a:t>
            </a:r>
          </a:p>
        </p:txBody>
      </p:sp>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4250" t="23333" r="67625" b="51556"/>
          <a:stretch/>
        </p:blipFill>
        <p:spPr bwMode="auto">
          <a:xfrm>
            <a:off x="7640539" y="2034480"/>
            <a:ext cx="2951580" cy="2300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780730" y="492493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C</a:t>
            </a:r>
          </a:p>
        </p:txBody>
      </p:sp>
    </p:spTree>
    <p:extLst>
      <p:ext uri="{BB962C8B-B14F-4D97-AF65-F5344CB8AC3E}">
        <p14:creationId xmlns:p14="http://schemas.microsoft.com/office/powerpoint/2010/main" val="2338890771"/>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1 of Uncle Bens Microwave Basmati Rice 250G"/>
          <p:cNvPicPr>
            <a:picLocks noChangeAspect="1" noChangeArrowheads="1"/>
          </p:cNvPicPr>
          <p:nvPr/>
        </p:nvPicPr>
        <p:blipFill rotWithShape="1">
          <a:blip r:embed="rId2">
            <a:extLst>
              <a:ext uri="{28A0092B-C50C-407E-A947-70E740481C1C}">
                <a14:useLocalDpi xmlns:a14="http://schemas.microsoft.com/office/drawing/2010/main" val="0"/>
              </a:ext>
            </a:extLst>
          </a:blip>
          <a:srcRect l="11453" r="11557"/>
          <a:stretch/>
        </p:blipFill>
        <p:spPr bwMode="auto">
          <a:xfrm>
            <a:off x="548641" y="671195"/>
            <a:ext cx="3003228" cy="39008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esco Everyday Value Long Grain Rice 1Kg"/>
          <p:cNvPicPr>
            <a:picLocks noChangeAspect="1" noChangeArrowheads="1"/>
          </p:cNvPicPr>
          <p:nvPr/>
        </p:nvPicPr>
        <p:blipFill rotWithShape="1">
          <a:blip r:embed="rId3">
            <a:extLst>
              <a:ext uri="{28A0092B-C50C-407E-A947-70E740481C1C}">
                <a14:useLocalDpi xmlns:a14="http://schemas.microsoft.com/office/drawing/2010/main" val="0"/>
              </a:ext>
            </a:extLst>
          </a:blip>
          <a:srcRect t="22806" b="22675"/>
          <a:stretch/>
        </p:blipFill>
        <p:spPr bwMode="auto">
          <a:xfrm>
            <a:off x="3704269" y="1569720"/>
            <a:ext cx="4095812" cy="22329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asda rice">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310" r="20119"/>
          <a:stretch/>
        </p:blipFill>
        <p:spPr bwMode="auto">
          <a:xfrm>
            <a:off x="8399584" y="1241477"/>
            <a:ext cx="2174632" cy="35901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30215" y="468109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A</a:t>
            </a:r>
          </a:p>
        </p:txBody>
      </p:sp>
      <p:sp>
        <p:nvSpPr>
          <p:cNvPr id="7" name="TextBox 6"/>
          <p:cNvSpPr txBox="1"/>
          <p:nvPr/>
        </p:nvSpPr>
        <p:spPr>
          <a:xfrm>
            <a:off x="5432135" y="4706150"/>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B</a:t>
            </a:r>
          </a:p>
        </p:txBody>
      </p:sp>
      <p:sp>
        <p:nvSpPr>
          <p:cNvPr id="8" name="TextBox 7"/>
          <p:cNvSpPr txBox="1"/>
          <p:nvPr/>
        </p:nvSpPr>
        <p:spPr>
          <a:xfrm>
            <a:off x="9204959" y="4697790"/>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C</a:t>
            </a:r>
          </a:p>
        </p:txBody>
      </p:sp>
    </p:spTree>
    <p:extLst>
      <p:ext uri="{BB962C8B-B14F-4D97-AF65-F5344CB8AC3E}">
        <p14:creationId xmlns:p14="http://schemas.microsoft.com/office/powerpoint/2010/main" val="356415185"/>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esco Short Spaghetti Pasta 500G"/>
          <p:cNvPicPr>
            <a:picLocks noChangeAspect="1" noChangeArrowheads="1"/>
          </p:cNvPicPr>
          <p:nvPr/>
        </p:nvPicPr>
        <p:blipFill rotWithShape="1">
          <a:blip r:embed="rId2">
            <a:extLst>
              <a:ext uri="{28A0092B-C50C-407E-A947-70E740481C1C}">
                <a14:useLocalDpi xmlns:a14="http://schemas.microsoft.com/office/drawing/2010/main" val="0"/>
              </a:ext>
            </a:extLst>
          </a:blip>
          <a:srcRect l="13980" t="37599" r="48051" b="37536"/>
          <a:stretch/>
        </p:blipFill>
        <p:spPr bwMode="auto">
          <a:xfrm>
            <a:off x="198120" y="1569715"/>
            <a:ext cx="3444240" cy="225552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125" t="36666" r="67625" b="42667"/>
          <a:stretch/>
        </p:blipFill>
        <p:spPr bwMode="auto">
          <a:xfrm>
            <a:off x="3736418" y="1569714"/>
            <a:ext cx="3654982" cy="225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1625" t="43333" r="41000" b="38667"/>
          <a:stretch/>
        </p:blipFill>
        <p:spPr bwMode="auto">
          <a:xfrm>
            <a:off x="7650480" y="1569716"/>
            <a:ext cx="3870960" cy="2255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00200" y="4219430"/>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A</a:t>
            </a:r>
          </a:p>
        </p:txBody>
      </p:sp>
      <p:sp>
        <p:nvSpPr>
          <p:cNvPr id="6" name="TextBox 5"/>
          <p:cNvSpPr txBox="1"/>
          <p:nvPr/>
        </p:nvSpPr>
        <p:spPr>
          <a:xfrm>
            <a:off x="5243869" y="4219430"/>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B</a:t>
            </a:r>
          </a:p>
        </p:txBody>
      </p:sp>
      <p:sp>
        <p:nvSpPr>
          <p:cNvPr id="7" name="TextBox 6"/>
          <p:cNvSpPr txBox="1"/>
          <p:nvPr/>
        </p:nvSpPr>
        <p:spPr>
          <a:xfrm>
            <a:off x="9265920" y="4219430"/>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C</a:t>
            </a:r>
          </a:p>
        </p:txBody>
      </p:sp>
    </p:spTree>
    <p:extLst>
      <p:ext uri="{BB962C8B-B14F-4D97-AF65-F5344CB8AC3E}">
        <p14:creationId xmlns:p14="http://schemas.microsoft.com/office/powerpoint/2010/main" val="1972921056"/>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1834" r="8764"/>
          <a:stretch/>
        </p:blipFill>
        <p:spPr bwMode="auto">
          <a:xfrm>
            <a:off x="792479" y="605769"/>
            <a:ext cx="3112961" cy="3920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0240" y="4739639"/>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A</a:t>
            </a:r>
          </a:p>
        </p:txBody>
      </p:sp>
      <p:pic>
        <p:nvPicPr>
          <p:cNvPr id="4" name="Picture 2" descr="https://www.lidl.co.uk/catalog3media/uk/article/84610/gallery/preview/lg/84610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9931" t="14132" r="29715" b="13801"/>
          <a:stretch/>
        </p:blipFill>
        <p:spPr bwMode="auto">
          <a:xfrm>
            <a:off x="4305300" y="605769"/>
            <a:ext cx="3070860" cy="41171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73090" y="480360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B</a:t>
            </a:r>
          </a:p>
        </p:txBody>
      </p:sp>
      <p:pic>
        <p:nvPicPr>
          <p:cNvPr id="1028" name="Picture 4" descr="https://groceries.morrisons.com/productImages/120/120575011_0_640x640.jpg?identifier=8fe1fa4a05a604afff3a398e4a72efdb"/>
          <p:cNvPicPr>
            <a:picLocks noChangeAspect="1" noChangeArrowheads="1"/>
          </p:cNvPicPr>
          <p:nvPr/>
        </p:nvPicPr>
        <p:blipFill rotWithShape="1">
          <a:blip r:embed="rId4">
            <a:extLst>
              <a:ext uri="{28A0092B-C50C-407E-A947-70E740481C1C}">
                <a14:useLocalDpi xmlns:a14="http://schemas.microsoft.com/office/drawing/2010/main" val="0"/>
              </a:ext>
            </a:extLst>
          </a:blip>
          <a:srcRect l="17209" r="15041"/>
          <a:stretch/>
        </p:blipFill>
        <p:spPr bwMode="auto">
          <a:xfrm>
            <a:off x="7818120" y="912062"/>
            <a:ext cx="2788920" cy="3891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92540" y="480360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C</a:t>
            </a:r>
          </a:p>
        </p:txBody>
      </p:sp>
    </p:spTree>
    <p:extLst>
      <p:ext uri="{BB962C8B-B14F-4D97-AF65-F5344CB8AC3E}">
        <p14:creationId xmlns:p14="http://schemas.microsoft.com/office/powerpoint/2010/main" val="838496922"/>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0" t="39778" r="83250" b="31778"/>
          <a:stretch/>
        </p:blipFill>
        <p:spPr bwMode="auto">
          <a:xfrm>
            <a:off x="640080" y="1036320"/>
            <a:ext cx="2560320" cy="3901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Tesco Honey Hoops Cereal 375G"/>
          <p:cNvPicPr>
            <a:picLocks noChangeAspect="1" noChangeArrowheads="1"/>
          </p:cNvPicPr>
          <p:nvPr/>
        </p:nvPicPr>
        <p:blipFill rotWithShape="1">
          <a:blip r:embed="rId3">
            <a:extLst>
              <a:ext uri="{28A0092B-C50C-407E-A947-70E740481C1C}">
                <a14:useLocalDpi xmlns:a14="http://schemas.microsoft.com/office/drawing/2010/main" val="0"/>
              </a:ext>
            </a:extLst>
          </a:blip>
          <a:srcRect l="12395" r="13827"/>
          <a:stretch/>
        </p:blipFill>
        <p:spPr bwMode="auto">
          <a:xfrm>
            <a:off x="4221480" y="1033658"/>
            <a:ext cx="2880360" cy="39041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lidl.co.uk/catalog3media/uk/article/79812/gallery/preview/lg/79812_20.jpg"/>
          <p:cNvPicPr>
            <a:picLocks noChangeAspect="1" noChangeArrowheads="1"/>
          </p:cNvPicPr>
          <p:nvPr/>
        </p:nvPicPr>
        <p:blipFill rotWithShape="1">
          <a:blip r:embed="rId4">
            <a:extLst>
              <a:ext uri="{28A0092B-C50C-407E-A947-70E740481C1C}">
                <a14:useLocalDpi xmlns:a14="http://schemas.microsoft.com/office/drawing/2010/main" val="0"/>
              </a:ext>
            </a:extLst>
          </a:blip>
          <a:srcRect l="30875" t="13818" r="31367" b="13883"/>
          <a:stretch/>
        </p:blipFill>
        <p:spPr bwMode="auto">
          <a:xfrm>
            <a:off x="7940040" y="1036320"/>
            <a:ext cx="2849880" cy="40967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00200" y="4937760"/>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A</a:t>
            </a:r>
          </a:p>
        </p:txBody>
      </p:sp>
      <p:sp>
        <p:nvSpPr>
          <p:cNvPr id="6" name="TextBox 5"/>
          <p:cNvSpPr txBox="1"/>
          <p:nvPr/>
        </p:nvSpPr>
        <p:spPr>
          <a:xfrm>
            <a:off x="5341620" y="497270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B</a:t>
            </a:r>
          </a:p>
        </p:txBody>
      </p:sp>
      <p:sp>
        <p:nvSpPr>
          <p:cNvPr id="7" name="TextBox 6"/>
          <p:cNvSpPr txBox="1"/>
          <p:nvPr/>
        </p:nvSpPr>
        <p:spPr>
          <a:xfrm>
            <a:off x="9044940" y="5126713"/>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C</a:t>
            </a:r>
          </a:p>
        </p:txBody>
      </p:sp>
    </p:spTree>
    <p:extLst>
      <p:ext uri="{BB962C8B-B14F-4D97-AF65-F5344CB8AC3E}">
        <p14:creationId xmlns:p14="http://schemas.microsoft.com/office/powerpoint/2010/main" val="1738282039"/>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62" name="Picture 1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703512" y="6453188"/>
            <a:ext cx="304800" cy="304800"/>
          </a:xfrm>
          <a:prstGeom prst="rect">
            <a:avLst/>
          </a:prstGeom>
          <a:noFill/>
          <a:ln w="9525">
            <a:noFill/>
            <a:miter lim="800000"/>
            <a:headEnd/>
            <a:tailEnd/>
          </a:ln>
        </p:spPr>
      </p:pic>
      <p:pic>
        <p:nvPicPr>
          <p:cNvPr id="1026" name="Picture 2" descr="Image result for who wants to be a millionai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ho wants to be an ISA millionaire? Beware IHT liabilities - Citywi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999" y="0"/>
            <a:ext cx="137159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55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5" fill="hold"/>
                                        <p:tgtEl>
                                          <p:spTgt spid="20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06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esco Deep Pan Cheese Pizza 386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71575"/>
            <a:ext cx="3537585" cy="35375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groceries.morrisons.com/productImages/120/120929011_0_640x640.jpg?identifier=e8aeb0dfb5017db180e2f47106467c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745" y="1171575"/>
            <a:ext cx="3537585" cy="35375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groceries.morrisons.com/productImages/120/120957011_0_640x640.jpg?identifier=e776e49a7ae73ea6cd6bc82ce2f0e7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5730" y="1171575"/>
            <a:ext cx="3537585" cy="35375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20240" y="4739639"/>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A</a:t>
            </a:r>
          </a:p>
        </p:txBody>
      </p:sp>
      <p:sp>
        <p:nvSpPr>
          <p:cNvPr id="6" name="TextBox 5"/>
          <p:cNvSpPr txBox="1"/>
          <p:nvPr/>
        </p:nvSpPr>
        <p:spPr>
          <a:xfrm>
            <a:off x="5504497" y="4809529"/>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B</a:t>
            </a:r>
          </a:p>
        </p:txBody>
      </p:sp>
      <p:sp>
        <p:nvSpPr>
          <p:cNvPr id="7" name="TextBox 6"/>
          <p:cNvSpPr txBox="1"/>
          <p:nvPr/>
        </p:nvSpPr>
        <p:spPr>
          <a:xfrm>
            <a:off x="9194482" y="4809529"/>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C</a:t>
            </a:r>
          </a:p>
        </p:txBody>
      </p:sp>
    </p:spTree>
    <p:extLst>
      <p:ext uri="{BB962C8B-B14F-4D97-AF65-F5344CB8AC3E}">
        <p14:creationId xmlns:p14="http://schemas.microsoft.com/office/powerpoint/2010/main" val="37598833"/>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drex Toilet Tissue 9 Roll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68" y="1113155"/>
            <a:ext cx="3771681" cy="3771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ring Force Toilet Tissue 9 Ro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248" y="1091604"/>
            <a:ext cx="3771681" cy="37716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ushelle Toilet Tissue 9 Roll 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437" y="975776"/>
            <a:ext cx="3909060" cy="39090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3368" y="486328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A</a:t>
            </a:r>
          </a:p>
        </p:txBody>
      </p:sp>
      <p:sp>
        <p:nvSpPr>
          <p:cNvPr id="6" name="TextBox 5"/>
          <p:cNvSpPr txBox="1"/>
          <p:nvPr/>
        </p:nvSpPr>
        <p:spPr>
          <a:xfrm>
            <a:off x="5525048" y="4884836"/>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B</a:t>
            </a:r>
          </a:p>
        </p:txBody>
      </p:sp>
      <p:sp>
        <p:nvSpPr>
          <p:cNvPr id="7" name="TextBox 6"/>
          <p:cNvSpPr txBox="1"/>
          <p:nvPr/>
        </p:nvSpPr>
        <p:spPr>
          <a:xfrm>
            <a:off x="9290927" y="4884836"/>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C</a:t>
            </a:r>
          </a:p>
        </p:txBody>
      </p:sp>
    </p:spTree>
    <p:extLst>
      <p:ext uri="{BB962C8B-B14F-4D97-AF65-F5344CB8AC3E}">
        <p14:creationId xmlns:p14="http://schemas.microsoft.com/office/powerpoint/2010/main" val="4052231331"/>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alkers Ready Salted Crisps 6 X 25 G"/>
          <p:cNvPicPr>
            <a:picLocks noChangeAspect="1" noChangeArrowheads="1"/>
          </p:cNvPicPr>
          <p:nvPr/>
        </p:nvPicPr>
        <p:blipFill rotWithShape="1">
          <a:blip r:embed="rId2">
            <a:extLst>
              <a:ext uri="{28A0092B-C50C-407E-A947-70E740481C1C}">
                <a14:useLocalDpi xmlns:a14="http://schemas.microsoft.com/office/drawing/2010/main" val="0"/>
              </a:ext>
            </a:extLst>
          </a:blip>
          <a:srcRect l="20099" r="19753"/>
          <a:stretch/>
        </p:blipFill>
        <p:spPr bwMode="auto">
          <a:xfrm>
            <a:off x="746760" y="975994"/>
            <a:ext cx="2316480" cy="38512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esco Ready Salted Crisps 6 X 25 G"/>
          <p:cNvPicPr>
            <a:picLocks noChangeAspect="1" noChangeArrowheads="1"/>
          </p:cNvPicPr>
          <p:nvPr/>
        </p:nvPicPr>
        <p:blipFill rotWithShape="1">
          <a:blip r:embed="rId3">
            <a:extLst>
              <a:ext uri="{28A0092B-C50C-407E-A947-70E740481C1C}">
                <a14:useLocalDpi xmlns:a14="http://schemas.microsoft.com/office/drawing/2010/main" val="0"/>
              </a:ext>
            </a:extLst>
          </a:blip>
          <a:srcRect l="20692" r="20938"/>
          <a:stretch/>
        </p:blipFill>
        <p:spPr bwMode="auto">
          <a:xfrm>
            <a:off x="4069053" y="975995"/>
            <a:ext cx="2161271" cy="3702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groceries.morrisons.com/productImages/112/112901011_0_640x640.jpg?identifier=1c544b61d8b844f9866624c5ea056973"/>
          <p:cNvPicPr>
            <a:picLocks noChangeAspect="1" noChangeArrowheads="1"/>
          </p:cNvPicPr>
          <p:nvPr/>
        </p:nvPicPr>
        <p:blipFill rotWithShape="1">
          <a:blip r:embed="rId4">
            <a:extLst>
              <a:ext uri="{28A0092B-C50C-407E-A947-70E740481C1C}">
                <a14:useLocalDpi xmlns:a14="http://schemas.microsoft.com/office/drawing/2010/main" val="0"/>
              </a:ext>
            </a:extLst>
          </a:blip>
          <a:srcRect l="19069" r="18936"/>
          <a:stretch/>
        </p:blipFill>
        <p:spPr bwMode="auto">
          <a:xfrm>
            <a:off x="7619999" y="1036954"/>
            <a:ext cx="2295453" cy="3702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80160" y="4739639"/>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A</a:t>
            </a:r>
          </a:p>
        </p:txBody>
      </p:sp>
      <p:sp>
        <p:nvSpPr>
          <p:cNvPr id="6" name="TextBox 5"/>
          <p:cNvSpPr txBox="1"/>
          <p:nvPr/>
        </p:nvSpPr>
        <p:spPr>
          <a:xfrm>
            <a:off x="4829648" y="482728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B</a:t>
            </a:r>
          </a:p>
        </p:txBody>
      </p:sp>
      <p:sp>
        <p:nvSpPr>
          <p:cNvPr id="7" name="TextBox 6"/>
          <p:cNvSpPr txBox="1"/>
          <p:nvPr/>
        </p:nvSpPr>
        <p:spPr>
          <a:xfrm>
            <a:off x="8554366" y="4774584"/>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C</a:t>
            </a:r>
          </a:p>
        </p:txBody>
      </p:sp>
    </p:spTree>
    <p:extLst>
      <p:ext uri="{BB962C8B-B14F-4D97-AF65-F5344CB8AC3E}">
        <p14:creationId xmlns:p14="http://schemas.microsoft.com/office/powerpoint/2010/main" val="3322318164"/>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1 of Coca Cola Zero 2 Litre"/>
          <p:cNvPicPr>
            <a:picLocks noChangeAspect="1" noChangeArrowheads="1"/>
          </p:cNvPicPr>
          <p:nvPr/>
        </p:nvPicPr>
        <p:blipFill rotWithShape="1">
          <a:blip r:embed="rId2">
            <a:extLst>
              <a:ext uri="{28A0092B-C50C-407E-A947-70E740481C1C}">
                <a14:useLocalDpi xmlns:a14="http://schemas.microsoft.com/office/drawing/2010/main" val="0"/>
              </a:ext>
            </a:extLst>
          </a:blip>
          <a:srcRect l="33481" r="33260"/>
          <a:stretch/>
        </p:blipFill>
        <p:spPr bwMode="auto">
          <a:xfrm>
            <a:off x="2773680" y="434994"/>
            <a:ext cx="1571089" cy="472376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esco Xero Cola 2 Litre"/>
          <p:cNvPicPr>
            <a:picLocks noChangeAspect="1" noChangeArrowheads="1"/>
          </p:cNvPicPr>
          <p:nvPr/>
        </p:nvPicPr>
        <p:blipFill rotWithShape="1">
          <a:blip r:embed="rId3">
            <a:extLst>
              <a:ext uri="{28A0092B-C50C-407E-A947-70E740481C1C}">
                <a14:useLocalDpi xmlns:a14="http://schemas.microsoft.com/office/drawing/2010/main" val="0"/>
              </a:ext>
            </a:extLst>
          </a:blip>
          <a:srcRect l="31798" r="32128"/>
          <a:stretch/>
        </p:blipFill>
        <p:spPr bwMode="auto">
          <a:xfrm>
            <a:off x="6294120" y="382924"/>
            <a:ext cx="1827415" cy="48183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9184" y="5158759"/>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A</a:t>
            </a:r>
          </a:p>
        </p:txBody>
      </p:sp>
      <p:sp>
        <p:nvSpPr>
          <p:cNvPr id="5" name="TextBox 4"/>
          <p:cNvSpPr txBox="1"/>
          <p:nvPr/>
        </p:nvSpPr>
        <p:spPr>
          <a:xfrm>
            <a:off x="6887787" y="5201304"/>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B</a:t>
            </a:r>
          </a:p>
        </p:txBody>
      </p:sp>
    </p:spTree>
    <p:extLst>
      <p:ext uri="{BB962C8B-B14F-4D97-AF65-F5344CB8AC3E}">
        <p14:creationId xmlns:p14="http://schemas.microsoft.com/office/powerpoint/2010/main" val="1967023844"/>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3956" b="24006"/>
          <a:stretch/>
        </p:blipFill>
        <p:spPr>
          <a:xfrm rot="16200000">
            <a:off x="-258876" y="1914786"/>
            <a:ext cx="4732253" cy="2462611"/>
          </a:xfrm>
          <a:prstGeom prst="rect">
            <a:avLst/>
          </a:prstGeom>
        </p:spPr>
      </p:pic>
      <p:pic>
        <p:nvPicPr>
          <p:cNvPr id="14338" name="Picture 2" descr="Image result for galaxy chocolat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248" b="18838"/>
          <a:stretch/>
        </p:blipFill>
        <p:spPr bwMode="auto">
          <a:xfrm rot="5400000">
            <a:off x="3198960" y="1795664"/>
            <a:ext cx="4412657" cy="27320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adbury Dairy Milk chocolate bar"/>
          <p:cNvPicPr>
            <a:picLocks noChangeAspect="1" noChangeArrowheads="1"/>
          </p:cNvPicPr>
          <p:nvPr/>
        </p:nvPicPr>
        <p:blipFill rotWithShape="1">
          <a:blip r:embed="rId5">
            <a:extLst>
              <a:ext uri="{28A0092B-C50C-407E-A947-70E740481C1C}">
                <a14:useLocalDpi xmlns:a14="http://schemas.microsoft.com/office/drawing/2010/main" val="0"/>
              </a:ext>
            </a:extLst>
          </a:blip>
          <a:srcRect t="25778" b="24567"/>
          <a:stretch/>
        </p:blipFill>
        <p:spPr bwMode="auto">
          <a:xfrm rot="5400000">
            <a:off x="6196129" y="2080108"/>
            <a:ext cx="4356287" cy="21631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87210" y="5512218"/>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A</a:t>
            </a:r>
          </a:p>
        </p:txBody>
      </p:sp>
      <p:sp>
        <p:nvSpPr>
          <p:cNvPr id="6" name="TextBox 5"/>
          <p:cNvSpPr txBox="1"/>
          <p:nvPr/>
        </p:nvSpPr>
        <p:spPr>
          <a:xfrm>
            <a:off x="5085248" y="5512218"/>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B</a:t>
            </a:r>
          </a:p>
        </p:txBody>
      </p:sp>
      <p:sp>
        <p:nvSpPr>
          <p:cNvPr id="7" name="TextBox 6"/>
          <p:cNvSpPr txBox="1"/>
          <p:nvPr/>
        </p:nvSpPr>
        <p:spPr>
          <a:xfrm>
            <a:off x="8054232" y="5512218"/>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C</a:t>
            </a:r>
          </a:p>
        </p:txBody>
      </p:sp>
    </p:spTree>
    <p:extLst>
      <p:ext uri="{BB962C8B-B14F-4D97-AF65-F5344CB8AC3E}">
        <p14:creationId xmlns:p14="http://schemas.microsoft.com/office/powerpoint/2010/main" val="2763268991"/>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esco White Farmhouse Loaf 800G"/>
          <p:cNvPicPr>
            <a:picLocks noChangeAspect="1" noChangeArrowheads="1"/>
          </p:cNvPicPr>
          <p:nvPr/>
        </p:nvPicPr>
        <p:blipFill rotWithShape="1">
          <a:blip r:embed="rId2">
            <a:extLst>
              <a:ext uri="{28A0092B-C50C-407E-A947-70E740481C1C}">
                <a14:useLocalDpi xmlns:a14="http://schemas.microsoft.com/office/drawing/2010/main" val="0"/>
              </a:ext>
            </a:extLst>
          </a:blip>
          <a:srcRect t="37913" r="27540" b="31044"/>
          <a:stretch/>
        </p:blipFill>
        <p:spPr bwMode="auto">
          <a:xfrm>
            <a:off x="294266" y="800505"/>
            <a:ext cx="4399654" cy="18848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27792" y="2685398"/>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A</a:t>
            </a:r>
          </a:p>
        </p:txBody>
      </p:sp>
      <p:pic>
        <p:nvPicPr>
          <p:cNvPr id="4" name="Picture 2" descr="https://groceries.morrisons.com/productImages/336/336982011_0_640x640.jpg?identifier=0f86c329e81a8220c1db702ed7e0cbd5"/>
          <p:cNvPicPr>
            <a:picLocks noChangeAspect="1" noChangeArrowheads="1"/>
          </p:cNvPicPr>
          <p:nvPr/>
        </p:nvPicPr>
        <p:blipFill rotWithShape="1">
          <a:blip r:embed="rId3">
            <a:extLst>
              <a:ext uri="{28A0092B-C50C-407E-A947-70E740481C1C}">
                <a14:useLocalDpi xmlns:a14="http://schemas.microsoft.com/office/drawing/2010/main" val="0"/>
              </a:ext>
            </a:extLst>
          </a:blip>
          <a:srcRect l="16268" t="29849" r="38766" b="41738"/>
          <a:stretch/>
        </p:blipFill>
        <p:spPr bwMode="auto">
          <a:xfrm>
            <a:off x="3855720" y="2685398"/>
            <a:ext cx="3901440" cy="2465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5920" y="5150635"/>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B</a:t>
            </a:r>
          </a:p>
        </p:txBody>
      </p:sp>
      <p:pic>
        <p:nvPicPr>
          <p:cNvPr id="15364" name="Picture 4" descr="Image result for sainsburys farmhouse br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360" y="779987"/>
            <a:ext cx="4730440" cy="20273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088880" y="2345653"/>
            <a:ext cx="6400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70C0"/>
                </a:solidFill>
                <a:effectLst/>
                <a:uLnTx/>
                <a:uFillTx/>
                <a:latin typeface="+mj-lt"/>
                <a:ea typeface="+mn-ea"/>
                <a:cs typeface="+mn-cs"/>
              </a:rPr>
              <a:t>C</a:t>
            </a:r>
          </a:p>
        </p:txBody>
      </p:sp>
    </p:spTree>
    <p:extLst>
      <p:ext uri="{BB962C8B-B14F-4D97-AF65-F5344CB8AC3E}">
        <p14:creationId xmlns:p14="http://schemas.microsoft.com/office/powerpoint/2010/main" val="2966012147"/>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6771" y="4122964"/>
            <a:ext cx="84173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mj-lt"/>
                <a:ea typeface="+mn-ea"/>
                <a:cs typeface="+mn-cs"/>
              </a:rPr>
              <a:t>PRICES</a:t>
            </a:r>
          </a:p>
        </p:txBody>
      </p:sp>
    </p:spTree>
    <p:extLst>
      <p:ext uri="{BB962C8B-B14F-4D97-AF65-F5344CB8AC3E}">
        <p14:creationId xmlns:p14="http://schemas.microsoft.com/office/powerpoint/2010/main" val="4196658562"/>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75" t="37460" r="88214" b="42381"/>
          <a:stretch/>
        </p:blipFill>
        <p:spPr bwMode="auto">
          <a:xfrm>
            <a:off x="880456" y="1648765"/>
            <a:ext cx="2352599" cy="359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5875" t="36222" r="17063" b="17556"/>
          <a:stretch/>
        </p:blipFill>
        <p:spPr bwMode="auto">
          <a:xfrm>
            <a:off x="4343400" y="1648764"/>
            <a:ext cx="2362200" cy="3599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7625" t="30444" r="17500" b="28942"/>
          <a:stretch/>
        </p:blipFill>
        <p:spPr bwMode="auto">
          <a:xfrm>
            <a:off x="7528560" y="1648765"/>
            <a:ext cx="2377440" cy="3651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85088" y="5434816"/>
            <a:ext cx="19781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£1.40</a:t>
            </a:r>
          </a:p>
        </p:txBody>
      </p:sp>
      <p:sp>
        <p:nvSpPr>
          <p:cNvPr id="3" name="TextBox 2"/>
          <p:cNvSpPr txBox="1"/>
          <p:nvPr/>
        </p:nvSpPr>
        <p:spPr>
          <a:xfrm>
            <a:off x="4968240" y="5450056"/>
            <a:ext cx="1371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000000"/>
                </a:solidFill>
                <a:latin typeface="+mj-lt"/>
              </a:rPr>
              <a:t>50</a:t>
            </a:r>
            <a:r>
              <a:rPr kumimoji="0" lang="en-GB" sz="4800" b="0" i="0" u="none" strike="noStrike" kern="1200" cap="none" spc="0" normalizeH="0" baseline="0" noProof="0" dirty="0">
                <a:ln>
                  <a:noFill/>
                </a:ln>
                <a:solidFill>
                  <a:srgbClr val="000000"/>
                </a:solidFill>
                <a:effectLst/>
                <a:uLnTx/>
                <a:uFillTx/>
                <a:latin typeface="+mj-lt"/>
                <a:ea typeface="+mn-ea"/>
                <a:cs typeface="+mn-cs"/>
              </a:rPr>
              <a:t>p</a:t>
            </a:r>
          </a:p>
        </p:txBody>
      </p:sp>
      <p:sp>
        <p:nvSpPr>
          <p:cNvPr id="4" name="TextBox 3"/>
          <p:cNvSpPr txBox="1"/>
          <p:nvPr/>
        </p:nvSpPr>
        <p:spPr>
          <a:xfrm>
            <a:off x="8244839" y="5495776"/>
            <a:ext cx="13915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000000"/>
                </a:solidFill>
                <a:latin typeface="+mj-lt"/>
              </a:rPr>
              <a:t>32</a:t>
            </a:r>
            <a:r>
              <a:rPr kumimoji="0" lang="en-GB" sz="4800" b="0" i="0" u="none" strike="noStrike" kern="1200" cap="none" spc="0" normalizeH="0" baseline="0" noProof="0" dirty="0">
                <a:ln>
                  <a:noFill/>
                </a:ln>
                <a:solidFill>
                  <a:srgbClr val="000000"/>
                </a:solidFill>
                <a:effectLst/>
                <a:uLnTx/>
                <a:uFillTx/>
                <a:latin typeface="+mj-lt"/>
                <a:ea typeface="+mn-ea"/>
                <a:cs typeface="+mn-cs"/>
              </a:rPr>
              <a:t>p</a:t>
            </a:r>
          </a:p>
        </p:txBody>
      </p:sp>
      <p:sp>
        <p:nvSpPr>
          <p:cNvPr id="10" name="TextBox 9">
            <a:extLst>
              <a:ext uri="{FF2B5EF4-FFF2-40B4-BE49-F238E27FC236}">
                <a16:creationId xmlns:a16="http://schemas.microsoft.com/office/drawing/2014/main" id="{53B7B010-2BCB-CF42-A555-DC3B463137B3}"/>
              </a:ext>
            </a:extLst>
          </p:cNvPr>
          <p:cNvSpPr txBox="1"/>
          <p:nvPr/>
        </p:nvSpPr>
        <p:spPr>
          <a:xfrm>
            <a:off x="501680" y="339551"/>
            <a:ext cx="5923183" cy="646331"/>
          </a:xfrm>
          <a:prstGeom prst="rect">
            <a:avLst/>
          </a:prstGeom>
          <a:solidFill>
            <a:srgbClr val="1D7CC7"/>
          </a:solidFill>
        </p:spPr>
        <p:txBody>
          <a:bodyPr wrap="square" rtlCol="0">
            <a:spAutoFit/>
          </a:bodyPr>
          <a:lstStyle/>
          <a:p>
            <a:r>
              <a:rPr lang="en-GB" sz="3600" b="1" dirty="0">
                <a:solidFill>
                  <a:schemeClr val="bg1"/>
                </a:solidFill>
              </a:rPr>
              <a:t>WHICH IS THE CHEAPEST?</a:t>
            </a:r>
          </a:p>
        </p:txBody>
      </p:sp>
    </p:spTree>
    <p:extLst>
      <p:ext uri="{BB962C8B-B14F-4D97-AF65-F5344CB8AC3E}">
        <p14:creationId xmlns:p14="http://schemas.microsoft.com/office/powerpoint/2010/main" val="4262170368"/>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9260" r="20087"/>
          <a:stretch/>
        </p:blipFill>
        <p:spPr bwMode="auto">
          <a:xfrm>
            <a:off x="1097280" y="271918"/>
            <a:ext cx="1648091" cy="46530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5059680"/>
            <a:ext cx="1981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£1.20</a:t>
            </a:r>
          </a:p>
        </p:txBody>
      </p:sp>
      <p:pic>
        <p:nvPicPr>
          <p:cNvPr id="4" name="Picture 2" descr="Image result for asda semi-skimmed milk 2 pints">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952" r="26501"/>
          <a:stretch/>
        </p:blipFill>
        <p:spPr bwMode="auto">
          <a:xfrm>
            <a:off x="4739640" y="317892"/>
            <a:ext cx="1986180" cy="45610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44620" y="5059680"/>
            <a:ext cx="1981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£1.35</a:t>
            </a:r>
          </a:p>
        </p:txBody>
      </p:sp>
      <p:pic>
        <p:nvPicPr>
          <p:cNvPr id="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4250" t="23333" r="67625" b="51556"/>
          <a:stretch/>
        </p:blipFill>
        <p:spPr bwMode="auto">
          <a:xfrm>
            <a:off x="7843320" y="2094860"/>
            <a:ext cx="2951580" cy="2300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574840" y="5059680"/>
            <a:ext cx="17883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£1.55</a:t>
            </a:r>
          </a:p>
        </p:txBody>
      </p:sp>
    </p:spTree>
    <p:extLst>
      <p:ext uri="{BB962C8B-B14F-4D97-AF65-F5344CB8AC3E}">
        <p14:creationId xmlns:p14="http://schemas.microsoft.com/office/powerpoint/2010/main" val="3753511982"/>
      </p:ext>
    </p:extLst>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1 of Uncle Bens Microwave Basmati Rice 250G"/>
          <p:cNvPicPr>
            <a:picLocks noChangeAspect="1" noChangeArrowheads="1"/>
          </p:cNvPicPr>
          <p:nvPr/>
        </p:nvPicPr>
        <p:blipFill rotWithShape="1">
          <a:blip r:embed="rId2">
            <a:extLst>
              <a:ext uri="{28A0092B-C50C-407E-A947-70E740481C1C}">
                <a14:useLocalDpi xmlns:a14="http://schemas.microsoft.com/office/drawing/2010/main" val="0"/>
              </a:ext>
            </a:extLst>
          </a:blip>
          <a:srcRect l="12385" r="10895"/>
          <a:stretch/>
        </p:blipFill>
        <p:spPr bwMode="auto">
          <a:xfrm>
            <a:off x="515015" y="835316"/>
            <a:ext cx="3051146" cy="3977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20141" y="5071401"/>
            <a:ext cx="1981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£1.49</a:t>
            </a:r>
          </a:p>
        </p:txBody>
      </p:sp>
      <p:pic>
        <p:nvPicPr>
          <p:cNvPr id="5124" name="Picture 4" descr="Tesco Everyday Value Long Grain Rice 1Kg"/>
          <p:cNvPicPr>
            <a:picLocks noChangeAspect="1" noChangeArrowheads="1"/>
          </p:cNvPicPr>
          <p:nvPr/>
        </p:nvPicPr>
        <p:blipFill rotWithShape="1">
          <a:blip r:embed="rId3">
            <a:extLst>
              <a:ext uri="{28A0092B-C50C-407E-A947-70E740481C1C}">
                <a14:useLocalDpi xmlns:a14="http://schemas.microsoft.com/office/drawing/2010/main" val="0"/>
              </a:ext>
            </a:extLst>
          </a:blip>
          <a:srcRect t="22806" b="22675"/>
          <a:stretch/>
        </p:blipFill>
        <p:spPr bwMode="auto">
          <a:xfrm>
            <a:off x="3669967" y="1977682"/>
            <a:ext cx="4095812" cy="2232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09267" y="5040919"/>
            <a:ext cx="13963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45p</a:t>
            </a:r>
          </a:p>
        </p:txBody>
      </p:sp>
      <p:pic>
        <p:nvPicPr>
          <p:cNvPr id="6" name="Picture 6" descr="Image result for asda rice">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310" r="20119"/>
          <a:stretch/>
        </p:blipFill>
        <p:spPr bwMode="auto">
          <a:xfrm>
            <a:off x="8305800" y="1299658"/>
            <a:ext cx="2173924" cy="35890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27275" y="5040919"/>
            <a:ext cx="17954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£1.49</a:t>
            </a:r>
          </a:p>
        </p:txBody>
      </p:sp>
    </p:spTree>
    <p:extLst>
      <p:ext uri="{BB962C8B-B14F-4D97-AF65-F5344CB8AC3E}">
        <p14:creationId xmlns:p14="http://schemas.microsoft.com/office/powerpoint/2010/main" val="260637180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4099" name="Oval 7"/>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00" name="AutoShape 9"/>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altLang="en-US" sz="2400" b="1" dirty="0">
                <a:solidFill>
                  <a:srgbClr val="FFFFFF"/>
                </a:solidFill>
                <a:latin typeface="Roboto" panose="02000000000000000000" pitchFamily="2" charset="0"/>
                <a:ea typeface="Roboto" panose="02000000000000000000" pitchFamily="2" charset="0"/>
                <a:cs typeface="Roboto" panose="02000000000000000000" pitchFamily="2" charset="0"/>
              </a:rPr>
              <a:t>How many universities are there in the UK? </a:t>
            </a:r>
            <a:endParaRPr kumimoji="0" lang="en-GB" sz="2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01" name="Text Box 11"/>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02" name="Line 13"/>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03" name="Line 15"/>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04" name="AutoShape 21"/>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05" name="Oval 22"/>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06" name="AutoShape 23"/>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07" name="Oval 24"/>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08" name="AutoShape 25"/>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09" name="Oval 26"/>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10" name="Oval 27"/>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11" name="Oval 28"/>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12" name="AutoShape 29">
            <a:hlinkClick r:id="" action="ppaction://noaction"/>
          </p:cNvPr>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noProof="0" dirty="0">
                <a:solidFill>
                  <a:srgbClr val="FFFFFF"/>
                </a:solidFill>
                <a:latin typeface="Roboto" panose="02000000000000000000" pitchFamily="2" charset="0"/>
                <a:ea typeface="Roboto" panose="02000000000000000000" pitchFamily="2" charset="0"/>
                <a:cs typeface="Roboto" panose="02000000000000000000" pitchFamily="2" charset="0"/>
              </a:rPr>
              <a:t>46</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13" name="AutoShape 31">
            <a:hlinkClick r:id="" action="ppaction://noaction"/>
          </p:cNvPr>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99</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14" name="AutoShape 32"/>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 </a:t>
            </a:r>
            <a:r>
              <a:rPr lang="en-GB" sz="2000" noProof="0" dirty="0">
                <a:solidFill>
                  <a:srgbClr val="FFFFFF"/>
                </a:solidFill>
                <a:latin typeface="Roboto" panose="02000000000000000000" pitchFamily="2" charset="0"/>
                <a:ea typeface="Roboto" panose="02000000000000000000" pitchFamily="2" charset="0"/>
                <a:cs typeface="Roboto" panose="02000000000000000000" pitchFamily="2" charset="0"/>
              </a:rPr>
              <a:t>150</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4115" name="AutoShape 33">
            <a:hlinkClick r:id="" action="ppaction://noaction"/>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230</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16" name="Line 35"/>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17" name="Line 36"/>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18" name="Line 37"/>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19" name="Line 38"/>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20" name="Line 39"/>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21" name="Line 40"/>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22" name="Rectangle 41"/>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23" name="Text Box 43"/>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4124" name="Text Box 44"/>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4125" name="Text Box 45"/>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4126" name="Text Box 46"/>
          <p:cNvSpPr txBox="1">
            <a:spLocks noChangeArrowheads="1"/>
          </p:cNvSpPr>
          <p:nvPr/>
        </p:nvSpPr>
        <p:spPr bwMode="auto">
          <a:xfrm>
            <a:off x="8832854" y="3309938"/>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4127" name="Text Box 47"/>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4128" name="Text Box 48"/>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4129" name="Text Box 49"/>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4130" name="Text Box 50"/>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4131" name="Text Box 51"/>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4132" name="Text Box 52"/>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4133" name="Text Box 53"/>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4134" name="Text Box 54"/>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4135" name="Text Box 55"/>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4136" name="Text Box 56"/>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4137" name="Text Box 57"/>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pic>
        <p:nvPicPr>
          <p:cNvPr id="7228" name="Picture 60">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94703"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16002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72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22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esco Short Spaghetti Pasta 500G"/>
          <p:cNvPicPr>
            <a:picLocks noChangeAspect="1" noChangeArrowheads="1"/>
          </p:cNvPicPr>
          <p:nvPr/>
        </p:nvPicPr>
        <p:blipFill rotWithShape="1">
          <a:blip r:embed="rId3">
            <a:extLst>
              <a:ext uri="{28A0092B-C50C-407E-A947-70E740481C1C}">
                <a14:useLocalDpi xmlns:a14="http://schemas.microsoft.com/office/drawing/2010/main" val="0"/>
              </a:ext>
            </a:extLst>
          </a:blip>
          <a:srcRect l="13980" t="37599" r="48051" b="37536"/>
          <a:stretch/>
        </p:blipFill>
        <p:spPr bwMode="auto">
          <a:xfrm>
            <a:off x="198120" y="1569715"/>
            <a:ext cx="3444240" cy="225552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125" t="36666" r="67625" b="42667"/>
          <a:stretch/>
        </p:blipFill>
        <p:spPr bwMode="auto">
          <a:xfrm>
            <a:off x="3736418" y="1569714"/>
            <a:ext cx="3654982" cy="225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1625" t="43333" r="41000" b="38667"/>
          <a:stretch/>
        </p:blipFill>
        <p:spPr bwMode="auto">
          <a:xfrm>
            <a:off x="7650480" y="1569716"/>
            <a:ext cx="3870960" cy="2255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325879" y="4267199"/>
            <a:ext cx="16048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75p</a:t>
            </a:r>
          </a:p>
        </p:txBody>
      </p:sp>
      <p:sp>
        <p:nvSpPr>
          <p:cNvPr id="9" name="TextBox 8"/>
          <p:cNvSpPr txBox="1"/>
          <p:nvPr/>
        </p:nvSpPr>
        <p:spPr>
          <a:xfrm>
            <a:off x="4969549" y="4267199"/>
            <a:ext cx="15250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000000"/>
                </a:solidFill>
                <a:latin typeface="+mj-lt"/>
              </a:rPr>
              <a:t>7</a:t>
            </a:r>
            <a:r>
              <a:rPr kumimoji="0" lang="en-GB" sz="4800" b="0" i="0" u="none" strike="noStrike" kern="1200" cap="none" spc="0" normalizeH="0" baseline="0" noProof="0" dirty="0">
                <a:ln>
                  <a:noFill/>
                </a:ln>
                <a:solidFill>
                  <a:srgbClr val="000000"/>
                </a:solidFill>
                <a:effectLst/>
                <a:uLnTx/>
                <a:uFillTx/>
                <a:latin typeface="+mj-lt"/>
                <a:ea typeface="+mn-ea"/>
                <a:cs typeface="+mn-cs"/>
              </a:rPr>
              <a:t>0p</a:t>
            </a:r>
          </a:p>
        </p:txBody>
      </p:sp>
      <p:sp>
        <p:nvSpPr>
          <p:cNvPr id="10" name="TextBox 9"/>
          <p:cNvSpPr txBox="1"/>
          <p:nvPr/>
        </p:nvSpPr>
        <p:spPr>
          <a:xfrm>
            <a:off x="8732520" y="4267196"/>
            <a:ext cx="19120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£1.50</a:t>
            </a:r>
          </a:p>
        </p:txBody>
      </p:sp>
    </p:spTree>
    <p:extLst>
      <p:ext uri="{BB962C8B-B14F-4D97-AF65-F5344CB8AC3E}">
        <p14:creationId xmlns:p14="http://schemas.microsoft.com/office/powerpoint/2010/main" val="3387346446"/>
      </p:ext>
    </p:extLst>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1834" r="8764"/>
          <a:stretch/>
        </p:blipFill>
        <p:spPr bwMode="auto">
          <a:xfrm>
            <a:off x="792479" y="605769"/>
            <a:ext cx="3112961" cy="39205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4598" y="4526279"/>
            <a:ext cx="14724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000000"/>
                </a:solidFill>
                <a:latin typeface="+mj-lt"/>
              </a:rPr>
              <a:t>50</a:t>
            </a:r>
            <a:r>
              <a:rPr kumimoji="0" lang="en-GB" sz="4800" b="0" i="0" u="none" strike="noStrike" kern="1200" cap="none" spc="0" normalizeH="0" baseline="0" noProof="0" dirty="0">
                <a:ln>
                  <a:noFill/>
                </a:ln>
                <a:solidFill>
                  <a:srgbClr val="000000"/>
                </a:solidFill>
                <a:effectLst/>
                <a:uLnTx/>
                <a:uFillTx/>
                <a:latin typeface="+mj-lt"/>
                <a:ea typeface="+mn-ea"/>
                <a:cs typeface="+mn-cs"/>
              </a:rPr>
              <a:t>p</a:t>
            </a:r>
          </a:p>
        </p:txBody>
      </p:sp>
      <p:pic>
        <p:nvPicPr>
          <p:cNvPr id="2050" name="Picture 2" descr="https://www.lidl.co.uk/catalog3media/uk/article/84610/gallery/preview/lg/84610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9931" t="14132" r="29715" b="13801"/>
          <a:stretch/>
        </p:blipFill>
        <p:spPr bwMode="auto">
          <a:xfrm>
            <a:off x="4457700" y="507438"/>
            <a:ext cx="3070860" cy="41171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groceries.morrisons.com/productImages/120/120575011_0_640x640.jpg?identifier=8fe1fa4a05a604afff3a398e4a72efdb"/>
          <p:cNvPicPr>
            <a:picLocks noChangeAspect="1" noChangeArrowheads="1"/>
          </p:cNvPicPr>
          <p:nvPr/>
        </p:nvPicPr>
        <p:blipFill rotWithShape="1">
          <a:blip r:embed="rId4">
            <a:extLst>
              <a:ext uri="{28A0092B-C50C-407E-A947-70E740481C1C}">
                <a14:useLocalDpi xmlns:a14="http://schemas.microsoft.com/office/drawing/2010/main" val="0"/>
              </a:ext>
            </a:extLst>
          </a:blip>
          <a:srcRect l="17209" r="15041"/>
          <a:stretch/>
        </p:blipFill>
        <p:spPr bwMode="auto">
          <a:xfrm>
            <a:off x="7818120" y="912062"/>
            <a:ext cx="2788920" cy="3891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03520" y="4663126"/>
            <a:ext cx="16946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99p</a:t>
            </a:r>
          </a:p>
        </p:txBody>
      </p:sp>
      <p:sp>
        <p:nvSpPr>
          <p:cNvPr id="8" name="TextBox 7"/>
          <p:cNvSpPr txBox="1"/>
          <p:nvPr/>
        </p:nvSpPr>
        <p:spPr>
          <a:xfrm>
            <a:off x="8618220" y="4780848"/>
            <a:ext cx="14636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000000"/>
                </a:solidFill>
                <a:latin typeface="+mj-lt"/>
              </a:rPr>
              <a:t>£1</a:t>
            </a:r>
            <a:endParaRPr kumimoji="0" lang="en-GB" sz="4800" b="0" i="0" u="none" strike="noStrike" kern="1200" cap="none" spc="0" normalizeH="0" baseline="0" noProof="0" dirty="0">
              <a:ln>
                <a:noFill/>
              </a:ln>
              <a:solidFill>
                <a:srgbClr val="000000"/>
              </a:solidFill>
              <a:effectLst/>
              <a:uLnTx/>
              <a:uFillTx/>
              <a:latin typeface="+mj-lt"/>
              <a:ea typeface="+mn-ea"/>
              <a:cs typeface="+mn-cs"/>
            </a:endParaRPr>
          </a:p>
        </p:txBody>
      </p:sp>
    </p:spTree>
    <p:extLst>
      <p:ext uri="{BB962C8B-B14F-4D97-AF65-F5344CB8AC3E}">
        <p14:creationId xmlns:p14="http://schemas.microsoft.com/office/powerpoint/2010/main" val="108181442"/>
      </p:ext>
    </p:extLst>
  </p:cSld>
  <p:clrMapOvr>
    <a:masterClrMapping/>
  </p:clrMapOvr>
  <p:transitio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sco Honey Hoops Cereal 375G"/>
          <p:cNvPicPr>
            <a:picLocks noChangeAspect="1" noChangeArrowheads="1"/>
          </p:cNvPicPr>
          <p:nvPr/>
        </p:nvPicPr>
        <p:blipFill rotWithShape="1">
          <a:blip r:embed="rId2">
            <a:extLst>
              <a:ext uri="{28A0092B-C50C-407E-A947-70E740481C1C}">
                <a14:useLocalDpi xmlns:a14="http://schemas.microsoft.com/office/drawing/2010/main" val="0"/>
              </a:ext>
            </a:extLst>
          </a:blip>
          <a:srcRect l="12395" r="13827"/>
          <a:stretch/>
        </p:blipFill>
        <p:spPr bwMode="auto">
          <a:xfrm>
            <a:off x="4221480" y="1033658"/>
            <a:ext cx="2880360" cy="39041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50" t="39778" r="83250" b="31778"/>
          <a:stretch/>
        </p:blipFill>
        <p:spPr bwMode="auto">
          <a:xfrm>
            <a:off x="914400" y="899160"/>
            <a:ext cx="2560320" cy="3901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09160" y="4993345"/>
            <a:ext cx="2133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£1.25</a:t>
            </a:r>
          </a:p>
        </p:txBody>
      </p:sp>
      <p:sp>
        <p:nvSpPr>
          <p:cNvPr id="5" name="TextBox 4"/>
          <p:cNvSpPr txBox="1"/>
          <p:nvPr/>
        </p:nvSpPr>
        <p:spPr>
          <a:xfrm>
            <a:off x="1200150" y="4884837"/>
            <a:ext cx="18356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£2.25</a:t>
            </a:r>
          </a:p>
        </p:txBody>
      </p:sp>
      <p:pic>
        <p:nvPicPr>
          <p:cNvPr id="4098" name="Picture 2" descr="https://www.lidl.co.uk/catalog3media/uk/article/79812/gallery/preview/lg/79812_20.jpg"/>
          <p:cNvPicPr>
            <a:picLocks noChangeAspect="1" noChangeArrowheads="1"/>
          </p:cNvPicPr>
          <p:nvPr/>
        </p:nvPicPr>
        <p:blipFill rotWithShape="1">
          <a:blip r:embed="rId4">
            <a:extLst>
              <a:ext uri="{28A0092B-C50C-407E-A947-70E740481C1C}">
                <a14:useLocalDpi xmlns:a14="http://schemas.microsoft.com/office/drawing/2010/main" val="0"/>
              </a:ext>
            </a:extLst>
          </a:blip>
          <a:srcRect l="30413" t="14263" r="31593" b="14695"/>
          <a:stretch/>
        </p:blipFill>
        <p:spPr bwMode="auto">
          <a:xfrm>
            <a:off x="7726679" y="1033659"/>
            <a:ext cx="2758441" cy="38720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412480" y="5055866"/>
            <a:ext cx="16306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000000"/>
                </a:solidFill>
                <a:latin typeface="+mj-lt"/>
              </a:rPr>
              <a:t>99</a:t>
            </a:r>
            <a:r>
              <a:rPr kumimoji="0" lang="en-GB" sz="4800" b="0" i="0" u="none" strike="noStrike" kern="1200" cap="none" spc="0" normalizeH="0" baseline="0" noProof="0" dirty="0">
                <a:ln>
                  <a:noFill/>
                </a:ln>
                <a:solidFill>
                  <a:srgbClr val="000000"/>
                </a:solidFill>
                <a:effectLst/>
                <a:uLnTx/>
                <a:uFillTx/>
                <a:latin typeface="+mj-lt"/>
                <a:ea typeface="+mn-ea"/>
                <a:cs typeface="+mn-cs"/>
              </a:rPr>
              <a:t>p</a:t>
            </a:r>
          </a:p>
        </p:txBody>
      </p:sp>
    </p:spTree>
    <p:extLst>
      <p:ext uri="{BB962C8B-B14F-4D97-AF65-F5344CB8AC3E}">
        <p14:creationId xmlns:p14="http://schemas.microsoft.com/office/powerpoint/2010/main" val="796993494"/>
      </p:ext>
    </p:extLst>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esco Deep Pan Cheese Pizza 386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9" y="1171576"/>
            <a:ext cx="3436302" cy="34363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7750" y="4884837"/>
            <a:ext cx="1783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£1.50</a:t>
            </a:r>
          </a:p>
        </p:txBody>
      </p:sp>
      <p:pic>
        <p:nvPicPr>
          <p:cNvPr id="6148" name="Picture 4" descr="https://groceries.morrisons.com/productImages/120/120929011_0_640x640.jpg?identifier=e8aeb0dfb5017db180e2f47106467c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745" y="1171575"/>
            <a:ext cx="3552825" cy="3552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groceries.morrisons.com/productImages/120/120957011_0_640x640.jpg?identifier=e776e49a7ae73ea6cd6bc82ce2f0e7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5730" y="1171575"/>
            <a:ext cx="3537585" cy="35375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81728" y="4885671"/>
            <a:ext cx="19019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£2.75</a:t>
            </a:r>
          </a:p>
        </p:txBody>
      </p:sp>
      <p:sp>
        <p:nvSpPr>
          <p:cNvPr id="7" name="TextBox 6"/>
          <p:cNvSpPr txBox="1"/>
          <p:nvPr/>
        </p:nvSpPr>
        <p:spPr>
          <a:xfrm>
            <a:off x="8732520" y="4885671"/>
            <a:ext cx="1783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£4.99</a:t>
            </a:r>
          </a:p>
        </p:txBody>
      </p:sp>
    </p:spTree>
    <p:extLst>
      <p:ext uri="{BB962C8B-B14F-4D97-AF65-F5344CB8AC3E}">
        <p14:creationId xmlns:p14="http://schemas.microsoft.com/office/powerpoint/2010/main" val="2469534369"/>
      </p:ext>
    </p:extLst>
  </p:cSld>
  <p:clrMapOvr>
    <a:masterClrMapping/>
  </p:clrMapOvr>
  <p:transition spd="slow">
    <p:pu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ndrex Toilet Tissue 9 Roll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68" y="1082456"/>
            <a:ext cx="3900170" cy="39001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37248" y="4884836"/>
            <a:ext cx="1889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£4.95</a:t>
            </a:r>
          </a:p>
        </p:txBody>
      </p:sp>
      <p:pic>
        <p:nvPicPr>
          <p:cNvPr id="8196" name="Picture 4" descr="Spring Force Toilet Tissue 9 Ro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738" y="1150401"/>
            <a:ext cx="3764280" cy="37642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32948" y="4914681"/>
            <a:ext cx="1889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£2.80</a:t>
            </a:r>
          </a:p>
        </p:txBody>
      </p:sp>
      <p:pic>
        <p:nvPicPr>
          <p:cNvPr id="8198" name="Picture 6" descr="Cushelle Toilet Tissue 9 Roll 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2018" y="975776"/>
            <a:ext cx="3909060" cy="39090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61668" y="4880380"/>
            <a:ext cx="1889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£5.25</a:t>
            </a:r>
          </a:p>
        </p:txBody>
      </p:sp>
    </p:spTree>
    <p:extLst>
      <p:ext uri="{BB962C8B-B14F-4D97-AF65-F5344CB8AC3E}">
        <p14:creationId xmlns:p14="http://schemas.microsoft.com/office/powerpoint/2010/main" val="4277742529"/>
      </p:ext>
    </p:extLst>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alkers Ready Salted Crisps 6 X 25 G"/>
          <p:cNvPicPr>
            <a:picLocks noChangeAspect="1" noChangeArrowheads="1"/>
          </p:cNvPicPr>
          <p:nvPr/>
        </p:nvPicPr>
        <p:blipFill rotWithShape="1">
          <a:blip r:embed="rId2">
            <a:extLst>
              <a:ext uri="{28A0092B-C50C-407E-A947-70E740481C1C}">
                <a14:useLocalDpi xmlns:a14="http://schemas.microsoft.com/office/drawing/2010/main" val="0"/>
              </a:ext>
            </a:extLst>
          </a:blip>
          <a:srcRect l="19210" r="17679"/>
          <a:stretch/>
        </p:blipFill>
        <p:spPr bwMode="auto">
          <a:xfrm>
            <a:off x="838200" y="1108463"/>
            <a:ext cx="2702295" cy="42818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97280" y="5306864"/>
            <a:ext cx="1889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£1.95</a:t>
            </a:r>
          </a:p>
        </p:txBody>
      </p:sp>
      <p:pic>
        <p:nvPicPr>
          <p:cNvPr id="10244" name="Picture 4" descr="Tesco Ready Salted Crisps 6 X 25 G"/>
          <p:cNvPicPr>
            <a:picLocks noChangeAspect="1" noChangeArrowheads="1"/>
          </p:cNvPicPr>
          <p:nvPr/>
        </p:nvPicPr>
        <p:blipFill rotWithShape="1">
          <a:blip r:embed="rId3">
            <a:extLst>
              <a:ext uri="{28A0092B-C50C-407E-A947-70E740481C1C}">
                <a14:useLocalDpi xmlns:a14="http://schemas.microsoft.com/office/drawing/2010/main" val="0"/>
              </a:ext>
            </a:extLst>
          </a:blip>
          <a:srcRect l="20692" r="20938"/>
          <a:stretch/>
        </p:blipFill>
        <p:spPr bwMode="auto">
          <a:xfrm>
            <a:off x="4168140" y="1108463"/>
            <a:ext cx="2499305" cy="42818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33625" y="5459264"/>
            <a:ext cx="20338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000000"/>
                </a:solidFill>
                <a:latin typeface="+mj-lt"/>
              </a:rPr>
              <a:t>£1.10</a:t>
            </a:r>
            <a:endParaRPr kumimoji="0" lang="en-GB" sz="4800" b="0" i="0" u="none" strike="noStrike" kern="1200" cap="none" spc="0" normalizeH="0" baseline="0" noProof="0" dirty="0">
              <a:ln>
                <a:noFill/>
              </a:ln>
              <a:solidFill>
                <a:srgbClr val="000000"/>
              </a:solidFill>
              <a:effectLst/>
              <a:uLnTx/>
              <a:uFillTx/>
              <a:latin typeface="+mj-lt"/>
              <a:ea typeface="+mn-ea"/>
              <a:cs typeface="+mn-cs"/>
            </a:endParaRPr>
          </a:p>
        </p:txBody>
      </p:sp>
      <p:pic>
        <p:nvPicPr>
          <p:cNvPr id="10246" name="Picture 6" descr="https://groceries.morrisons.com/productImages/112/112901011_0_640x640.jpg?identifier=1c544b61d8b844f9866624c5ea056973"/>
          <p:cNvPicPr>
            <a:picLocks noChangeAspect="1" noChangeArrowheads="1"/>
          </p:cNvPicPr>
          <p:nvPr/>
        </p:nvPicPr>
        <p:blipFill rotWithShape="1">
          <a:blip r:embed="rId4">
            <a:extLst>
              <a:ext uri="{28A0092B-C50C-407E-A947-70E740481C1C}">
                <a14:useLocalDpi xmlns:a14="http://schemas.microsoft.com/office/drawing/2010/main" val="0"/>
              </a:ext>
            </a:extLst>
          </a:blip>
          <a:srcRect l="19069" r="18936"/>
          <a:stretch/>
        </p:blipFill>
        <p:spPr bwMode="auto">
          <a:xfrm>
            <a:off x="7299961" y="1108463"/>
            <a:ext cx="2602769" cy="41984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73309" y="5306863"/>
            <a:ext cx="17563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000000"/>
                </a:solidFill>
                <a:latin typeface="+mj-lt"/>
              </a:rPr>
              <a:t>£1.19</a:t>
            </a:r>
            <a:endParaRPr kumimoji="0" lang="en-GB" sz="4800" b="0" i="0" u="none" strike="noStrike" kern="1200" cap="none" spc="0" normalizeH="0" baseline="0" noProof="0" dirty="0">
              <a:ln>
                <a:noFill/>
              </a:ln>
              <a:solidFill>
                <a:srgbClr val="000000"/>
              </a:solidFill>
              <a:effectLst/>
              <a:uLnTx/>
              <a:uFillTx/>
              <a:latin typeface="+mj-lt"/>
              <a:ea typeface="+mn-ea"/>
              <a:cs typeface="+mn-cs"/>
            </a:endParaRPr>
          </a:p>
        </p:txBody>
      </p:sp>
    </p:spTree>
    <p:extLst>
      <p:ext uri="{BB962C8B-B14F-4D97-AF65-F5344CB8AC3E}">
        <p14:creationId xmlns:p14="http://schemas.microsoft.com/office/powerpoint/2010/main" val="1070074540"/>
      </p:ext>
    </p:extLst>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esco Xero Cola 2 Litre"/>
          <p:cNvPicPr>
            <a:picLocks noChangeAspect="1" noChangeArrowheads="1"/>
          </p:cNvPicPr>
          <p:nvPr/>
        </p:nvPicPr>
        <p:blipFill rotWithShape="1">
          <a:blip r:embed="rId2">
            <a:extLst>
              <a:ext uri="{28A0092B-C50C-407E-A947-70E740481C1C}">
                <a14:useLocalDpi xmlns:a14="http://schemas.microsoft.com/office/drawing/2010/main" val="0"/>
              </a:ext>
            </a:extLst>
          </a:blip>
          <a:srcRect l="33728" r="31012"/>
          <a:stretch/>
        </p:blipFill>
        <p:spPr bwMode="auto">
          <a:xfrm>
            <a:off x="6797040" y="310061"/>
            <a:ext cx="1622576" cy="4601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1 of Coca Cola Zero 2 Litre"/>
          <p:cNvPicPr>
            <a:picLocks noChangeAspect="1" noChangeArrowheads="1"/>
          </p:cNvPicPr>
          <p:nvPr/>
        </p:nvPicPr>
        <p:blipFill rotWithShape="1">
          <a:blip r:embed="rId3">
            <a:extLst>
              <a:ext uri="{28A0092B-C50C-407E-A947-70E740481C1C}">
                <a14:useLocalDpi xmlns:a14="http://schemas.microsoft.com/office/drawing/2010/main" val="0"/>
              </a:ext>
            </a:extLst>
          </a:blip>
          <a:srcRect l="33481" r="33260"/>
          <a:stretch/>
        </p:blipFill>
        <p:spPr bwMode="auto">
          <a:xfrm>
            <a:off x="2979504" y="251413"/>
            <a:ext cx="1569551" cy="47191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9399" y="5029199"/>
            <a:ext cx="1889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£1.99</a:t>
            </a:r>
          </a:p>
        </p:txBody>
      </p:sp>
      <p:sp>
        <p:nvSpPr>
          <p:cNvPr id="5" name="TextBox 4"/>
          <p:cNvSpPr txBox="1"/>
          <p:nvPr/>
        </p:nvSpPr>
        <p:spPr>
          <a:xfrm>
            <a:off x="6797040" y="5044440"/>
            <a:ext cx="12730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65p</a:t>
            </a:r>
          </a:p>
        </p:txBody>
      </p:sp>
    </p:spTree>
    <p:extLst>
      <p:ext uri="{BB962C8B-B14F-4D97-AF65-F5344CB8AC3E}">
        <p14:creationId xmlns:p14="http://schemas.microsoft.com/office/powerpoint/2010/main" val="1119731907"/>
      </p:ext>
    </p:extLst>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3956" b="24006"/>
          <a:stretch/>
        </p:blipFill>
        <p:spPr>
          <a:xfrm rot="16200000">
            <a:off x="282730" y="2206352"/>
            <a:ext cx="4351536" cy="2264490"/>
          </a:xfrm>
          <a:prstGeom prst="rect">
            <a:avLst/>
          </a:prstGeom>
        </p:spPr>
      </p:pic>
      <p:sp>
        <p:nvSpPr>
          <p:cNvPr id="3" name="TextBox 2"/>
          <p:cNvSpPr txBox="1"/>
          <p:nvPr/>
        </p:nvSpPr>
        <p:spPr>
          <a:xfrm>
            <a:off x="1925984" y="5514365"/>
            <a:ext cx="12496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45p</a:t>
            </a:r>
          </a:p>
        </p:txBody>
      </p:sp>
      <p:pic>
        <p:nvPicPr>
          <p:cNvPr id="13314" name="Picture 2" descr="Image result for galaxy chocolat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697" b="18086"/>
          <a:stretch/>
        </p:blipFill>
        <p:spPr bwMode="auto">
          <a:xfrm rot="16200000">
            <a:off x="3417914" y="2006646"/>
            <a:ext cx="4351537" cy="2663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00600" y="5537640"/>
            <a:ext cx="1905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£1.25</a:t>
            </a:r>
          </a:p>
        </p:txBody>
      </p:sp>
      <p:pic>
        <p:nvPicPr>
          <p:cNvPr id="13316" name="Picture 4" descr="Cadbury Dairy Milk chocolate bar"/>
          <p:cNvPicPr>
            <a:picLocks noChangeAspect="1" noChangeArrowheads="1"/>
          </p:cNvPicPr>
          <p:nvPr/>
        </p:nvPicPr>
        <p:blipFill rotWithShape="1">
          <a:blip r:embed="rId5">
            <a:extLst>
              <a:ext uri="{28A0092B-C50C-407E-A947-70E740481C1C}">
                <a14:useLocalDpi xmlns:a14="http://schemas.microsoft.com/office/drawing/2010/main" val="0"/>
              </a:ext>
            </a:extLst>
          </a:blip>
          <a:srcRect t="25778" b="24567"/>
          <a:stretch/>
        </p:blipFill>
        <p:spPr bwMode="auto">
          <a:xfrm rot="5400000">
            <a:off x="6219575" y="2259409"/>
            <a:ext cx="4356287" cy="21631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551898" y="5668428"/>
            <a:ext cx="19273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£1.50</a:t>
            </a:r>
          </a:p>
        </p:txBody>
      </p:sp>
    </p:spTree>
    <p:extLst>
      <p:ext uri="{BB962C8B-B14F-4D97-AF65-F5344CB8AC3E}">
        <p14:creationId xmlns:p14="http://schemas.microsoft.com/office/powerpoint/2010/main" val="1825432511"/>
      </p:ext>
    </p:extLst>
  </p:cSld>
  <p:clrMapOvr>
    <a:masterClrMapping/>
  </p:clrMapOvr>
  <p:transition spd="slow">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sco White Farmhouse Loaf 800G"/>
          <p:cNvPicPr>
            <a:picLocks noChangeAspect="1" noChangeArrowheads="1"/>
          </p:cNvPicPr>
          <p:nvPr/>
        </p:nvPicPr>
        <p:blipFill rotWithShape="1">
          <a:blip r:embed="rId2">
            <a:extLst>
              <a:ext uri="{28A0092B-C50C-407E-A947-70E740481C1C}">
                <a14:useLocalDpi xmlns:a14="http://schemas.microsoft.com/office/drawing/2010/main" val="0"/>
              </a:ext>
            </a:extLst>
          </a:blip>
          <a:srcRect t="37913" r="27540" b="31044"/>
          <a:stretch/>
        </p:blipFill>
        <p:spPr bwMode="auto">
          <a:xfrm>
            <a:off x="205746" y="1107130"/>
            <a:ext cx="4399654" cy="18848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80265" y="3129668"/>
            <a:ext cx="12496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000000"/>
                </a:solidFill>
                <a:latin typeface="+mj-lt"/>
              </a:rPr>
              <a:t>9</a:t>
            </a:r>
            <a:r>
              <a:rPr kumimoji="0" lang="en-GB" sz="4800" b="0" i="0" u="none" strike="noStrike" kern="1200" cap="none" spc="0" normalizeH="0" baseline="0" noProof="0" dirty="0">
                <a:ln>
                  <a:noFill/>
                </a:ln>
                <a:solidFill>
                  <a:srgbClr val="000000"/>
                </a:solidFill>
                <a:effectLst/>
                <a:uLnTx/>
                <a:uFillTx/>
                <a:latin typeface="+mj-lt"/>
                <a:ea typeface="+mn-ea"/>
                <a:cs typeface="+mn-cs"/>
              </a:rPr>
              <a:t>5p</a:t>
            </a:r>
          </a:p>
        </p:txBody>
      </p:sp>
      <p:pic>
        <p:nvPicPr>
          <p:cNvPr id="16386" name="Picture 2" descr="https://groceries.morrisons.com/productImages/336/336982011_0_640x640.jpg?identifier=0f86c329e81a8220c1db702ed7e0cbd5"/>
          <p:cNvPicPr>
            <a:picLocks noChangeAspect="1" noChangeArrowheads="1"/>
          </p:cNvPicPr>
          <p:nvPr/>
        </p:nvPicPr>
        <p:blipFill rotWithShape="1">
          <a:blip r:embed="rId3">
            <a:extLst>
              <a:ext uri="{28A0092B-C50C-407E-A947-70E740481C1C}">
                <a14:useLocalDpi xmlns:a14="http://schemas.microsoft.com/office/drawing/2010/main" val="0"/>
              </a:ext>
            </a:extLst>
          </a:blip>
          <a:srcRect l="16268" t="29849" r="38766" b="41738"/>
          <a:stretch/>
        </p:blipFill>
        <p:spPr bwMode="auto">
          <a:xfrm>
            <a:off x="4310573" y="2992023"/>
            <a:ext cx="3901440" cy="2465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37632" y="5325338"/>
            <a:ext cx="19751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£1.45</a:t>
            </a:r>
          </a:p>
        </p:txBody>
      </p:sp>
      <p:pic>
        <p:nvPicPr>
          <p:cNvPr id="6" name="Picture 4" descr="Image result for sainsburys farmhouse bread"/>
          <p:cNvPicPr>
            <a:picLocks noChangeAspect="1" noChangeArrowheads="1"/>
          </p:cNvPicPr>
          <p:nvPr/>
        </p:nvPicPr>
        <p:blipFill rotWithShape="1">
          <a:blip r:embed="rId4">
            <a:extLst>
              <a:ext uri="{28A0092B-C50C-407E-A947-70E740481C1C}">
                <a14:useLocalDpi xmlns:a14="http://schemas.microsoft.com/office/drawing/2010/main" val="0"/>
              </a:ext>
            </a:extLst>
          </a:blip>
          <a:srcRect r="23993"/>
          <a:stretch/>
        </p:blipFill>
        <p:spPr bwMode="auto">
          <a:xfrm>
            <a:off x="8074853" y="1277407"/>
            <a:ext cx="3611880" cy="20365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255951" y="3225844"/>
            <a:ext cx="18340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mj-lt"/>
                <a:ea typeface="+mn-ea"/>
                <a:cs typeface="+mn-cs"/>
              </a:rPr>
              <a:t>£1.60</a:t>
            </a:r>
          </a:p>
        </p:txBody>
      </p:sp>
    </p:spTree>
    <p:extLst>
      <p:ext uri="{BB962C8B-B14F-4D97-AF65-F5344CB8AC3E}">
        <p14:creationId xmlns:p14="http://schemas.microsoft.com/office/powerpoint/2010/main" val="3065423090"/>
      </p:ext>
    </p:extLst>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9640" y="3681004"/>
            <a:ext cx="104851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mj-lt"/>
                <a:ea typeface="+mn-ea"/>
                <a:cs typeface="+mn-cs"/>
              </a:rPr>
              <a:t>More than £12?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mj-lt"/>
                <a:ea typeface="+mn-ea"/>
                <a:cs typeface="+mn-cs"/>
              </a:rPr>
              <a:t>What products would you prioritise? </a:t>
            </a:r>
          </a:p>
        </p:txBody>
      </p:sp>
      <p:pic>
        <p:nvPicPr>
          <p:cNvPr id="3" name="Picture 6" descr="Image result for £10 not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 t="14686" r="5335" b="16394"/>
          <a:stretch/>
        </p:blipFill>
        <p:spPr bwMode="auto">
          <a:xfrm>
            <a:off x="1824625" y="139921"/>
            <a:ext cx="5838711" cy="30147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alue for Steam Locomotive 2 pound coin. Is it rare and what's it worth?"/>
          <p:cNvPicPr>
            <a:picLocks noChangeAspect="1" noChangeArrowheads="1"/>
          </p:cNvPicPr>
          <p:nvPr/>
        </p:nvPicPr>
        <p:blipFill>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7716344" y="151724"/>
            <a:ext cx="2775008" cy="300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40846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5123"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24"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sz="2400" b="1" dirty="0">
                <a:solidFill>
                  <a:srgbClr val="FFFFFF"/>
                </a:solidFill>
                <a:latin typeface="Roboto" panose="02000000000000000000" pitchFamily="2" charset="0"/>
                <a:ea typeface="Roboto" panose="02000000000000000000" pitchFamily="2" charset="0"/>
                <a:cs typeface="Roboto" panose="02000000000000000000" pitchFamily="2" charset="0"/>
              </a:rPr>
              <a:t>How many universities are there in the UK? </a:t>
            </a:r>
            <a:endParaRPr kumimoji="0" lang="en-GB" sz="24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25"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26"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27"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28"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29"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30"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31"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32"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33"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34"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35"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36"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5137"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5138" name="AutoShape 18"/>
          <p:cNvSpPr>
            <a:spLocks noChangeArrowheads="1"/>
          </p:cNvSpPr>
          <p:nvPr/>
        </p:nvSpPr>
        <p:spPr bwMode="auto">
          <a:xfrm>
            <a:off x="6311901" y="5443538"/>
            <a:ext cx="4032250" cy="577850"/>
          </a:xfrm>
          <a:prstGeom prst="hexagon">
            <a:avLst>
              <a:gd name="adj" fmla="val 66162"/>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Correct Answer -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150</a:t>
            </a: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39" name="AutoShape 19"/>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5140"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41"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42"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43"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44"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45"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46"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47" name="Text Box 27"/>
          <p:cNvSpPr txBox="1">
            <a:spLocks noChangeArrowheads="1"/>
          </p:cNvSpPr>
          <p:nvPr/>
        </p:nvSpPr>
        <p:spPr bwMode="auto">
          <a:xfrm>
            <a:off x="8832854"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sp>
        <p:nvSpPr>
          <p:cNvPr id="5148" name="Text Box 28"/>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5149" name="Text Box 29"/>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5150" name="Text Box 30"/>
          <p:cNvSpPr txBox="1">
            <a:spLocks noChangeArrowheads="1"/>
          </p:cNvSpPr>
          <p:nvPr/>
        </p:nvSpPr>
        <p:spPr bwMode="auto">
          <a:xfrm>
            <a:off x="8832854" y="3309938"/>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5151" name="Text Box 31"/>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5152" name="Text Box 32"/>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5153" name="Text Box 33"/>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5154" name="Text Box 34"/>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5155" name="Text Box 35"/>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5156" name="Text Box 36"/>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5157" name="Text Box 37"/>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5158" name="Text Box 38"/>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5159" name="Text Box 39"/>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5160" name="Text Box 40"/>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5161" name="Text Box 41"/>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pic>
        <p:nvPicPr>
          <p:cNvPr id="8235" name="Picture 4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
        <p:nvSpPr>
          <p:cNvPr id="2" name="TextBox 1"/>
          <p:cNvSpPr txBox="1"/>
          <p:nvPr/>
        </p:nvSpPr>
        <p:spPr>
          <a:xfrm>
            <a:off x="3576241" y="1293813"/>
            <a:ext cx="4896644" cy="707886"/>
          </a:xfrm>
          <a:prstGeom prst="rect">
            <a:avLst/>
          </a:prstGeom>
          <a:noFill/>
        </p:spPr>
        <p:txBody>
          <a:bodyPr wrap="square" rtlCol="0">
            <a:spAutoFit/>
          </a:bodyPr>
          <a:lstStyle/>
          <a:p>
            <a:pPr lvl="0" fontAlgn="base">
              <a:spcBef>
                <a:spcPct val="0"/>
              </a:spcBef>
              <a:spcAft>
                <a:spcPct val="0"/>
              </a:spcAft>
              <a:defRPr/>
            </a:pPr>
            <a:r>
              <a:rPr lang="en-GB" sz="2000" b="1" dirty="0">
                <a:latin typeface="Roboto" panose="02000000000000000000" pitchFamily="2" charset="0"/>
                <a:ea typeface="Roboto" panose="02000000000000000000" pitchFamily="2" charset="0"/>
                <a:cs typeface="Roboto" panose="02000000000000000000" pitchFamily="2" charset="0"/>
              </a:rPr>
              <a:t>There are around 150 higher education institutions to choose from in the UK.</a:t>
            </a:r>
            <a:endParaRPr kumimoji="0" lang="en-GB" sz="20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3304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 fill="hold"/>
                                        <p:tgtEl>
                                          <p:spTgt spid="823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8235"/>
                </p:tgtEl>
              </p:cMediaNode>
            </p:audio>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1" y="339551"/>
            <a:ext cx="7812142" cy="1146458"/>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3 TYPES OF ADDITIONAL FUNDING AT UNIVERSITY</a:t>
            </a:r>
          </a:p>
        </p:txBody>
      </p:sp>
      <p:pic>
        <p:nvPicPr>
          <p:cNvPr id="2" name="Picture 1"/>
          <p:cNvPicPr>
            <a:picLocks noChangeAspect="1"/>
          </p:cNvPicPr>
          <p:nvPr/>
        </p:nvPicPr>
        <p:blipFill rotWithShape="1">
          <a:blip r:embed="rId3"/>
          <a:srcRect l="1814" t="27187" r="1638" b="30624"/>
          <a:stretch/>
        </p:blipFill>
        <p:spPr>
          <a:xfrm>
            <a:off x="289330" y="2298031"/>
            <a:ext cx="11706156" cy="2887579"/>
          </a:xfrm>
          <a:prstGeom prst="rect">
            <a:avLst/>
          </a:prstGeom>
        </p:spPr>
      </p:pic>
    </p:spTree>
    <p:extLst>
      <p:ext uri="{BB962C8B-B14F-4D97-AF65-F5344CB8AC3E}">
        <p14:creationId xmlns:p14="http://schemas.microsoft.com/office/powerpoint/2010/main" val="1272502722"/>
      </p:ext>
    </p:extLst>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81" y="339551"/>
            <a:ext cx="2578403"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EXAMPLES</a:t>
            </a:r>
          </a:p>
        </p:txBody>
      </p:sp>
      <p:pic>
        <p:nvPicPr>
          <p:cNvPr id="3" name="Picture 2"/>
          <p:cNvPicPr>
            <a:picLocks noChangeAspect="1"/>
          </p:cNvPicPr>
          <p:nvPr/>
        </p:nvPicPr>
        <p:blipFill rotWithShape="1">
          <a:blip r:embed="rId3"/>
          <a:srcRect l="1600" t="31169" r="67598" b="23860"/>
          <a:stretch/>
        </p:blipFill>
        <p:spPr>
          <a:xfrm>
            <a:off x="501679" y="1642312"/>
            <a:ext cx="5571324" cy="4575535"/>
          </a:xfrm>
          <a:prstGeom prst="rect">
            <a:avLst/>
          </a:prstGeom>
        </p:spPr>
      </p:pic>
      <p:pic>
        <p:nvPicPr>
          <p:cNvPr id="4" name="Picture 3"/>
          <p:cNvPicPr>
            <a:picLocks noChangeAspect="1"/>
          </p:cNvPicPr>
          <p:nvPr/>
        </p:nvPicPr>
        <p:blipFill rotWithShape="1">
          <a:blip r:embed="rId3"/>
          <a:srcRect l="35369" t="31169" r="34149" b="23860"/>
          <a:stretch/>
        </p:blipFill>
        <p:spPr>
          <a:xfrm>
            <a:off x="501679" y="1642311"/>
            <a:ext cx="5598332" cy="4575535"/>
          </a:xfrm>
          <a:prstGeom prst="rect">
            <a:avLst/>
          </a:prstGeom>
        </p:spPr>
      </p:pic>
      <p:pic>
        <p:nvPicPr>
          <p:cNvPr id="5" name="Picture 4"/>
          <p:cNvPicPr>
            <a:picLocks noChangeAspect="1"/>
          </p:cNvPicPr>
          <p:nvPr/>
        </p:nvPicPr>
        <p:blipFill rotWithShape="1">
          <a:blip r:embed="rId3"/>
          <a:srcRect l="67911" t="31169" r="1293" b="23860"/>
          <a:stretch/>
        </p:blipFill>
        <p:spPr>
          <a:xfrm>
            <a:off x="489647" y="1642309"/>
            <a:ext cx="5610364" cy="4608513"/>
          </a:xfrm>
          <a:prstGeom prst="rect">
            <a:avLst/>
          </a:prstGeom>
        </p:spPr>
      </p:pic>
    </p:spTree>
    <p:extLst>
      <p:ext uri="{BB962C8B-B14F-4D97-AF65-F5344CB8AC3E}">
        <p14:creationId xmlns:p14="http://schemas.microsoft.com/office/powerpoint/2010/main" val="39660384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339551"/>
            <a:ext cx="3625153"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FINAL PLENARY</a:t>
            </a:r>
          </a:p>
        </p:txBody>
      </p:sp>
      <p:pic>
        <p:nvPicPr>
          <p:cNvPr id="1026" name="Picture 2" descr="Graduation Commencement GIF by Dartmouth College - Find &amp; Share on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311542"/>
            <a:ext cx="3036426" cy="20242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1679" y="1293871"/>
            <a:ext cx="6451571" cy="3970318"/>
          </a:xfrm>
          <a:prstGeom prst="rect">
            <a:avLst/>
          </a:prstGeom>
          <a:noFill/>
        </p:spPr>
        <p:txBody>
          <a:bodyPr wrap="square" rtlCol="0">
            <a:spAutoFit/>
          </a:bodyPr>
          <a:lstStyle/>
          <a:p>
            <a:r>
              <a:rPr lang="en-GB" sz="2800" dirty="0"/>
              <a:t>In the last 6 sessions we have covered: </a:t>
            </a:r>
          </a:p>
          <a:p>
            <a:pPr marL="285750" indent="-285750">
              <a:buFont typeface="Wingdings" panose="05000000000000000000" pitchFamily="2" charset="2"/>
              <a:buChar char="Ø"/>
            </a:pPr>
            <a:r>
              <a:rPr lang="en-GB" sz="2800" dirty="0"/>
              <a:t>Academic vs Vocational Learning</a:t>
            </a:r>
          </a:p>
          <a:p>
            <a:pPr marL="285750" indent="-285750">
              <a:buFont typeface="Wingdings" panose="05000000000000000000" pitchFamily="2" charset="2"/>
              <a:buChar char="Ø"/>
            </a:pPr>
            <a:r>
              <a:rPr lang="en-GB" sz="2800" dirty="0"/>
              <a:t>Further education and Higher education</a:t>
            </a:r>
          </a:p>
          <a:p>
            <a:pPr marL="285750" indent="-285750">
              <a:buFont typeface="Wingdings" panose="05000000000000000000" pitchFamily="2" charset="2"/>
              <a:buChar char="Ø"/>
            </a:pPr>
            <a:r>
              <a:rPr lang="en-GB" sz="2800" dirty="0"/>
              <a:t>The qualification chain</a:t>
            </a:r>
          </a:p>
          <a:p>
            <a:pPr marL="285750" indent="-285750">
              <a:buFont typeface="Wingdings" panose="05000000000000000000" pitchFamily="2" charset="2"/>
              <a:buChar char="Ø"/>
            </a:pPr>
            <a:r>
              <a:rPr lang="en-GB" sz="2800" dirty="0"/>
              <a:t>Transferable skills</a:t>
            </a:r>
          </a:p>
          <a:p>
            <a:pPr marL="285750" indent="-285750">
              <a:buFont typeface="Wingdings" panose="05000000000000000000" pitchFamily="2" charset="2"/>
              <a:buChar char="Ø"/>
            </a:pPr>
            <a:r>
              <a:rPr lang="en-GB" sz="2800" dirty="0"/>
              <a:t>What learner you are</a:t>
            </a:r>
          </a:p>
          <a:p>
            <a:pPr marL="285750" indent="-285750">
              <a:buFont typeface="Wingdings" panose="05000000000000000000" pitchFamily="2" charset="2"/>
              <a:buChar char="Ø"/>
            </a:pPr>
            <a:r>
              <a:rPr lang="en-GB" sz="2800" dirty="0"/>
              <a:t>Personal/Professional development</a:t>
            </a:r>
          </a:p>
          <a:p>
            <a:pPr marL="285750" indent="-285750">
              <a:buFont typeface="Wingdings" panose="05000000000000000000" pitchFamily="2" charset="2"/>
              <a:buChar char="Ø"/>
            </a:pPr>
            <a:r>
              <a:rPr lang="en-GB" sz="2800" dirty="0"/>
              <a:t>Types of learning at university </a:t>
            </a:r>
          </a:p>
        </p:txBody>
      </p:sp>
      <p:sp>
        <p:nvSpPr>
          <p:cNvPr id="3" name="Rectangle 2"/>
          <p:cNvSpPr/>
          <p:nvPr/>
        </p:nvSpPr>
        <p:spPr>
          <a:xfrm>
            <a:off x="6743700" y="2605040"/>
            <a:ext cx="5448300" cy="4247317"/>
          </a:xfrm>
          <a:prstGeom prst="rect">
            <a:avLst/>
          </a:prstGeom>
          <a:solidFill>
            <a:schemeClr val="bg1">
              <a:lumMod val="95000"/>
            </a:schemeClr>
          </a:solidFill>
        </p:spPr>
        <p:txBody>
          <a:bodyPr wrap="square">
            <a:spAutoFit/>
          </a:bodyPr>
          <a:lstStyle/>
          <a:p>
            <a:pPr marL="285750" indent="-285750">
              <a:buFont typeface="Wingdings" panose="05000000000000000000" pitchFamily="2" charset="2"/>
              <a:buChar char="Ø"/>
            </a:pPr>
            <a:r>
              <a:rPr lang="en-GB" sz="2800" dirty="0"/>
              <a:t>Salaries and other benefits of HE</a:t>
            </a:r>
          </a:p>
          <a:p>
            <a:pPr marL="285750" indent="-285750">
              <a:buFont typeface="Wingdings" panose="05000000000000000000" pitchFamily="2" charset="2"/>
              <a:buChar char="Ø"/>
            </a:pPr>
            <a:r>
              <a:rPr lang="en-GB" sz="2800" dirty="0"/>
              <a:t>Careers</a:t>
            </a:r>
          </a:p>
          <a:p>
            <a:pPr marL="285750" indent="-285750">
              <a:buFont typeface="Wingdings" panose="05000000000000000000" pitchFamily="2" charset="2"/>
              <a:buChar char="Ø"/>
            </a:pPr>
            <a:r>
              <a:rPr lang="en-GB" sz="2800" dirty="0"/>
              <a:t>Opportunity cost</a:t>
            </a:r>
          </a:p>
          <a:p>
            <a:pPr marL="285750" indent="-285750">
              <a:buFont typeface="Wingdings" panose="05000000000000000000" pitchFamily="2" charset="2"/>
              <a:buChar char="Ø"/>
            </a:pPr>
            <a:r>
              <a:rPr lang="en-GB" sz="2800" dirty="0"/>
              <a:t>CV’s</a:t>
            </a:r>
          </a:p>
          <a:p>
            <a:pPr marL="285750" indent="-285750">
              <a:buFont typeface="Wingdings" panose="05000000000000000000" pitchFamily="2" charset="2"/>
              <a:buChar char="Ø"/>
            </a:pPr>
            <a:r>
              <a:rPr lang="en-GB" sz="2800" dirty="0"/>
              <a:t>Extra curricular, volunteering and work experience</a:t>
            </a:r>
          </a:p>
          <a:p>
            <a:pPr marL="285750" indent="-285750">
              <a:buFont typeface="Wingdings" panose="05000000000000000000" pitchFamily="2" charset="2"/>
              <a:buChar char="Ø"/>
            </a:pPr>
            <a:r>
              <a:rPr lang="en-GB" sz="2800" dirty="0"/>
              <a:t>Todays session- Money and costs!</a:t>
            </a:r>
          </a:p>
          <a:p>
            <a:pPr marL="285750" indent="-285750">
              <a:buFont typeface="Wingdings" panose="05000000000000000000" pitchFamily="2" charset="2"/>
              <a:buChar char="Ø"/>
            </a:pPr>
            <a:endParaRPr lang="en-GB" dirty="0"/>
          </a:p>
        </p:txBody>
      </p:sp>
    </p:spTree>
    <p:extLst>
      <p:ext uri="{BB962C8B-B14F-4D97-AF65-F5344CB8AC3E}">
        <p14:creationId xmlns:p14="http://schemas.microsoft.com/office/powerpoint/2010/main" val="4788129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01681" y="339551"/>
            <a:ext cx="4274856"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ENDPOINT SURVEY</a:t>
            </a:r>
          </a:p>
        </p:txBody>
      </p:sp>
      <p:sp>
        <p:nvSpPr>
          <p:cNvPr id="12" name="TextBox 11"/>
          <p:cNvSpPr txBox="1"/>
          <p:nvPr/>
        </p:nvSpPr>
        <p:spPr>
          <a:xfrm>
            <a:off x="643316" y="2587008"/>
            <a:ext cx="10839437" cy="1384995"/>
          </a:xfrm>
          <a:prstGeom prst="rect">
            <a:avLst/>
          </a:prstGeom>
          <a:noFill/>
        </p:spPr>
        <p:txBody>
          <a:bodyPr wrap="square" rtlCol="0">
            <a:spAutoFit/>
          </a:bodyPr>
          <a:lstStyle/>
          <a:p>
            <a:pPr algn="ctr"/>
            <a:r>
              <a:rPr lang="en-GB" sz="2800" dirty="0"/>
              <a:t>To help </a:t>
            </a:r>
            <a:r>
              <a:rPr lang="en-GB" sz="2800" i="1" dirty="0"/>
              <a:t>Aspire to HE </a:t>
            </a:r>
            <a:r>
              <a:rPr lang="en-GB" sz="2800" dirty="0"/>
              <a:t>record our progress, we need you to complete a short 15-minute survey! Go to the link for your year group and complete the questionnaire. I’m here to help if you need it!</a:t>
            </a:r>
          </a:p>
        </p:txBody>
      </p:sp>
    </p:spTree>
    <p:extLst>
      <p:ext uri="{BB962C8B-B14F-4D97-AF65-F5344CB8AC3E}">
        <p14:creationId xmlns:p14="http://schemas.microsoft.com/office/powerpoint/2010/main" val="3846836811"/>
      </p:ext>
    </p:extLst>
  </p:cSld>
  <p:clrMapOvr>
    <a:masterClrMapping/>
  </p:clrMapOvr>
  <p:transition spd="slow">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1681" y="1190530"/>
            <a:ext cx="8832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Inspired by a classic University icebreaker… here’s the rules of the game!</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6" name="TextBox 5"/>
          <p:cNvSpPr txBox="1"/>
          <p:nvPr/>
        </p:nvSpPr>
        <p:spPr>
          <a:xfrm>
            <a:off x="501681" y="1623889"/>
            <a:ext cx="11594557" cy="45243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 – </a:t>
            </a:r>
            <a:r>
              <a:rPr kumimoji="0" lang="en-GB" sz="1800" b="0" i="0" u="none" strike="noStrike" kern="1200" cap="none" spc="0" normalizeH="0" baseline="0" noProof="0" dirty="0">
                <a:ln>
                  <a:noFill/>
                </a:ln>
                <a:solidFill>
                  <a:srgbClr val="ED217C"/>
                </a:solidFill>
                <a:effectLst/>
                <a:uLnTx/>
                <a:uFillTx/>
                <a:latin typeface="Roboto" panose="02000000000000000000" pitchFamily="2" charset="0"/>
                <a:ea typeface="Roboto" panose="02000000000000000000" pitchFamily="2" charset="0"/>
                <a:cs typeface="Roboto" panose="02000000000000000000" pitchFamily="2" charset="0"/>
              </a:rPr>
              <a:t>ASPIRE</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 Going clockwise, say a skill that you would put on your CV, first person to repeat or make a 		mistake must put a sweet in the bowl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2 – </a:t>
            </a:r>
            <a:r>
              <a:rPr kumimoji="0" lang="en-GB" sz="1800" b="0" i="0" u="none" strike="noStrike" kern="1200" cap="none" spc="0" normalizeH="0" baseline="0" noProof="0" dirty="0">
                <a:ln>
                  <a:noFill/>
                </a:ln>
                <a:solidFill>
                  <a:srgbClr val="0B9444"/>
                </a:solidFill>
                <a:effectLst/>
                <a:uLnTx/>
                <a:uFillTx/>
                <a:latin typeface="Roboto" panose="02000000000000000000" pitchFamily="2" charset="0"/>
                <a:ea typeface="Roboto" panose="02000000000000000000" pitchFamily="2" charset="0"/>
                <a:cs typeface="Roboto" panose="02000000000000000000" pitchFamily="2" charset="0"/>
              </a:rPr>
              <a:t>YOU</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 Choose someone to take a sweet from the bowl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3 – </a:t>
            </a:r>
            <a:r>
              <a:rPr kumimoji="0" lang="en-GB" sz="1800" b="0" i="0" u="none" strike="noStrike" kern="1200" cap="none" spc="0" normalizeH="0" baseline="0" noProof="0" dirty="0">
                <a:ln>
                  <a:noFill/>
                </a:ln>
                <a:solidFill>
                  <a:srgbClr val="00AEEF"/>
                </a:solidFill>
                <a:effectLst/>
                <a:uLnTx/>
                <a:uFillTx/>
                <a:latin typeface="Roboto" panose="02000000000000000000" pitchFamily="2" charset="0"/>
                <a:ea typeface="Roboto" panose="02000000000000000000" pitchFamily="2" charset="0"/>
                <a:cs typeface="Roboto" panose="02000000000000000000" pitchFamily="2" charset="0"/>
              </a:rPr>
              <a:t>ME </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Take a sweet from the bowl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4 – </a:t>
            </a:r>
            <a:r>
              <a:rPr kumimoji="0" lang="en-GB" sz="1800" b="0" i="0" u="none" strike="noStrike" kern="1200" cap="none" spc="0" normalizeH="0" baseline="0" noProof="0" dirty="0">
                <a:ln>
                  <a:noFill/>
                </a:ln>
                <a:solidFill>
                  <a:srgbClr val="92278F"/>
                </a:solidFill>
                <a:effectLst/>
                <a:uLnTx/>
                <a:uFillTx/>
                <a:latin typeface="Roboto" panose="02000000000000000000" pitchFamily="2" charset="0"/>
                <a:ea typeface="Roboto" panose="02000000000000000000" pitchFamily="2" charset="0"/>
                <a:cs typeface="Roboto" panose="02000000000000000000" pitchFamily="2" charset="0"/>
              </a:rPr>
              <a:t>FORTUNE</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 Everyone takes a sweet from the bowl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5 – </a:t>
            </a:r>
            <a:r>
              <a:rPr kumimoji="0" lang="en-GB" sz="1800" b="0" i="0" u="none" strike="noStrike" kern="1200" cap="none" spc="0" normalizeH="0" baseline="0" noProof="0" dirty="0">
                <a:ln>
                  <a:noFill/>
                </a:ln>
                <a:solidFill>
                  <a:srgbClr val="ED1C1A"/>
                </a:solidFill>
                <a:effectLst/>
                <a:uLnTx/>
                <a:uFillTx/>
                <a:latin typeface="Roboto" panose="02000000000000000000" pitchFamily="2" charset="0"/>
                <a:ea typeface="Roboto" panose="02000000000000000000" pitchFamily="2" charset="0"/>
                <a:cs typeface="Roboto" panose="02000000000000000000" pitchFamily="2" charset="0"/>
              </a:rPr>
              <a:t>THUMBMASTER</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 Last person to put their thumb down on the table must put a sweet back in the bowl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6 – </a:t>
            </a:r>
            <a:r>
              <a:rPr kumimoji="0" lang="en-GB" sz="1800" b="0" i="0" u="none" strike="noStrike" kern="1200" cap="none" spc="0" normalizeH="0" baseline="0" noProof="0" dirty="0">
                <a:ln>
                  <a:noFill/>
                </a:ln>
                <a:solidFill>
                  <a:srgbClr val="00AEEF"/>
                </a:solidFill>
                <a:effectLst/>
                <a:uLnTx/>
                <a:uFillTx/>
                <a:latin typeface="Roboto" panose="02000000000000000000" pitchFamily="2" charset="0"/>
                <a:ea typeface="Roboto" panose="02000000000000000000" pitchFamily="2" charset="0"/>
                <a:cs typeface="Roboto" panose="02000000000000000000" pitchFamily="2" charset="0"/>
              </a:rPr>
              <a:t>UP STICKS </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Move seats (and sweets!) clockwise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7 – </a:t>
            </a:r>
            <a:r>
              <a:rPr kumimoji="0" lang="en-GB" sz="1800" b="0" i="0" u="none" strike="noStrike" kern="1200" cap="none" spc="0" normalizeH="0" baseline="0" noProof="0" dirty="0">
                <a:ln>
                  <a:noFill/>
                </a:ln>
                <a:solidFill>
                  <a:srgbClr val="ED217C"/>
                </a:solidFill>
                <a:effectLst/>
                <a:uLnTx/>
                <a:uFillTx/>
                <a:latin typeface="Roboto" panose="02000000000000000000" pitchFamily="2" charset="0"/>
                <a:ea typeface="Roboto" panose="02000000000000000000" pitchFamily="2" charset="0"/>
                <a:cs typeface="Roboto" panose="02000000000000000000" pitchFamily="2" charset="0"/>
              </a:rPr>
              <a:t>HEAVEN</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 Last person to put a hand in the air must put a sweet back in the bowl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8 – </a:t>
            </a:r>
            <a:r>
              <a:rPr kumimoji="0" lang="en-GB" sz="1800" b="0" i="0" u="none" strike="noStrike" kern="1200" cap="none" spc="0" normalizeH="0" baseline="0" noProof="0" dirty="0">
                <a:ln>
                  <a:noFill/>
                </a:ln>
                <a:solidFill>
                  <a:srgbClr val="0B9444"/>
                </a:solidFill>
                <a:effectLst/>
                <a:uLnTx/>
                <a:uFillTx/>
                <a:latin typeface="Roboto" panose="02000000000000000000" pitchFamily="2" charset="0"/>
                <a:ea typeface="Roboto" panose="02000000000000000000" pitchFamily="2" charset="0"/>
                <a:cs typeface="Roboto" panose="02000000000000000000" pitchFamily="2" charset="0"/>
              </a:rPr>
              <a:t>MATE</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 Choose someone to take a sweet from the bowl with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9 – </a:t>
            </a:r>
            <a:r>
              <a:rPr kumimoji="0" lang="en-GB" sz="1800" b="0" i="0" u="none" strike="noStrike" kern="1200" cap="none" spc="0" normalizeH="0" baseline="0" noProof="0" dirty="0">
                <a:ln>
                  <a:noFill/>
                </a:ln>
                <a:solidFill>
                  <a:srgbClr val="92278F"/>
                </a:solidFill>
                <a:effectLst/>
                <a:uLnTx/>
                <a:uFillTx/>
                <a:latin typeface="Roboto" panose="02000000000000000000" pitchFamily="2" charset="0"/>
                <a:ea typeface="Roboto" panose="02000000000000000000" pitchFamily="2" charset="0"/>
                <a:cs typeface="Roboto" panose="02000000000000000000" pitchFamily="2" charset="0"/>
              </a:rPr>
              <a:t>RHYME</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 Choose a word, going clockwise everyone must say a word that rhymes with it – first person to 	repeat or make a mistake must put a sweet back in the bowl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10 – </a:t>
            </a:r>
            <a:r>
              <a:rPr kumimoji="0" lang="en-GB" sz="1800" b="0" i="0" u="none" strike="noStrike" kern="1200" cap="none" spc="0" normalizeH="0" baseline="0" noProof="0" dirty="0">
                <a:ln>
                  <a:noFill/>
                </a:ln>
                <a:solidFill>
                  <a:srgbClr val="ED1C1A"/>
                </a:solidFill>
                <a:effectLst/>
                <a:uLnTx/>
                <a:uFillTx/>
                <a:latin typeface="Roboto" panose="02000000000000000000" pitchFamily="2" charset="0"/>
                <a:ea typeface="Roboto" panose="02000000000000000000" pitchFamily="2" charset="0"/>
                <a:cs typeface="Roboto" panose="02000000000000000000" pitchFamily="2" charset="0"/>
              </a:rPr>
              <a:t>CATEGORIES </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Choose a category (jobs/subjects), going clockwise everyone must say something that fits 	in that category – first person to repeat or make a mistake must put a sweet back in the bowl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J – </a:t>
            </a:r>
            <a:r>
              <a:rPr kumimoji="0" lang="en-GB" sz="18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Roboto" panose="02000000000000000000" pitchFamily="2" charset="0"/>
              </a:rPr>
              <a:t>JACKPOT</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 Everyone takes a sweet from the bowl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Q – </a:t>
            </a:r>
            <a:r>
              <a:rPr kumimoji="0" lang="en-GB"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QUESTION </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You must answer the question correctly to be able to take a sweet from the bowl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K - </a:t>
            </a:r>
            <a:r>
              <a:rPr kumimoji="0" lang="en-GB" sz="1800" b="0" i="0" u="none" strike="noStrike" kern="1200" cap="none" spc="0" normalizeH="0" baseline="0" noProof="0" dirty="0">
                <a:ln>
                  <a:noFill/>
                </a:ln>
                <a:solidFill>
                  <a:srgbClr val="00AEEF"/>
                </a:solidFill>
                <a:effectLst/>
                <a:uLnTx/>
                <a:uFillTx/>
                <a:latin typeface="Roboto" panose="02000000000000000000" pitchFamily="2" charset="0"/>
                <a:ea typeface="Roboto" panose="02000000000000000000" pitchFamily="2" charset="0"/>
                <a:cs typeface="Roboto" panose="02000000000000000000" pitchFamily="2" charset="0"/>
              </a:rPr>
              <a:t> KO </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Everyone puts a sweet back in the bowl</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p:cNvSpPr/>
          <p:nvPr/>
        </p:nvSpPr>
        <p:spPr>
          <a:xfrm>
            <a:off x="501681" y="339551"/>
            <a:ext cx="6572887"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RING OF ASPIRE: FINAL GAME</a:t>
            </a:r>
          </a:p>
        </p:txBody>
      </p:sp>
    </p:spTree>
    <p:extLst>
      <p:ext uri="{BB962C8B-B14F-4D97-AF65-F5344CB8AC3E}">
        <p14:creationId xmlns:p14="http://schemas.microsoft.com/office/powerpoint/2010/main" val="387519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0470" y="5488839"/>
            <a:ext cx="2245718" cy="1132821"/>
            <a:chOff x="4940529" y="4696636"/>
            <a:chExt cx="2245718" cy="1132821"/>
          </a:xfrm>
        </p:grpSpPr>
        <p:grpSp>
          <p:nvGrpSpPr>
            <p:cNvPr id="4" name="Group 3"/>
            <p:cNvGrpSpPr/>
            <p:nvPr/>
          </p:nvGrpSpPr>
          <p:grpSpPr>
            <a:xfrm>
              <a:off x="4940529" y="4696636"/>
              <a:ext cx="2245718" cy="609601"/>
              <a:chOff x="4471605" y="5277852"/>
              <a:chExt cx="2844653" cy="747811"/>
            </a:xfrm>
          </p:grpSpPr>
          <p:pic>
            <p:nvPicPr>
              <p:cNvPr id="1028" name="Picture 4" descr="Transparent Background White Instagram Logo, Cliparts &amp; Cartoons - Jing.fm"/>
              <p:cNvPicPr>
                <a:picLocks noChangeAspect="1" noChangeArrowheads="1"/>
              </p:cNvPicPr>
              <p:nvPr/>
            </p:nvPicPr>
            <p:blipFill rotWithShape="1">
              <a:blip r:embed="rId2" cstate="email">
                <a:clrChange>
                  <a:clrFrom>
                    <a:srgbClr val="EEEEEE"/>
                  </a:clrFrom>
                  <a:clrTo>
                    <a:srgbClr val="EEEEEE">
                      <a:alpha val="0"/>
                    </a:srgbClr>
                  </a:clrTo>
                </a:clrChange>
                <a:extLst>
                  <a:ext uri="{28A0092B-C50C-407E-A947-70E740481C1C}">
                    <a14:useLocalDpi xmlns:a14="http://schemas.microsoft.com/office/drawing/2010/main" val="0"/>
                  </a:ext>
                </a:extLst>
              </a:blip>
              <a:srcRect l="15213" t="5134" r="13381" b="3972"/>
              <a:stretch/>
            </p:blipFill>
            <p:spPr bwMode="auto">
              <a:xfrm>
                <a:off x="4471605" y="5277853"/>
                <a:ext cx="729057" cy="74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witter Icon White Transparent #176653 - Free Icons Library"/>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438428" y="5277852"/>
                <a:ext cx="876342" cy="7478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ite Square Facebook Logos PNG Transparent Background, Free Download #774  - FreeIcons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552536" y="5277852"/>
                <a:ext cx="763722" cy="74781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962561" y="5306237"/>
              <a:ext cx="2223686" cy="523220"/>
            </a:xfrm>
            <a:prstGeom prst="rect">
              <a:avLst/>
            </a:prstGeom>
            <a:noFill/>
          </p:spPr>
          <p:txBody>
            <a:bodyPr wrap="none" rtlCol="0">
              <a:spAutoFit/>
            </a:bodyPr>
            <a:lstStyle/>
            <a:p>
              <a:r>
                <a:rPr lang="en-GB" sz="2800" b="1" dirty="0">
                  <a:solidFill>
                    <a:schemeClr val="bg1"/>
                  </a:solidFill>
                  <a:latin typeface="Roboto" panose="02000000000000000000" pitchFamily="2" charset="0"/>
                  <a:ea typeface="Roboto" panose="02000000000000000000" pitchFamily="2" charset="0"/>
                  <a:cs typeface="Roboto" panose="02000000000000000000" pitchFamily="2" charset="0"/>
                </a:rPr>
                <a:t>@aspiretohe</a:t>
              </a:r>
            </a:p>
          </p:txBody>
        </p:sp>
      </p:grpSp>
    </p:spTree>
    <p:extLst>
      <p:ext uri="{BB962C8B-B14F-4D97-AF65-F5344CB8AC3E}">
        <p14:creationId xmlns:p14="http://schemas.microsoft.com/office/powerpoint/2010/main" val="327042006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7171"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72" name="AutoShape 4"/>
          <p:cNvSpPr>
            <a:spLocks noChangeArrowheads="1"/>
          </p:cNvSpPr>
          <p:nvPr/>
        </p:nvSpPr>
        <p:spPr bwMode="auto">
          <a:xfrm>
            <a:off x="2082441" y="4351098"/>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altLang="zh-CN" sz="2400" b="1" dirty="0">
                <a:solidFill>
                  <a:srgbClr val="FFFFFF"/>
                </a:solidFill>
                <a:latin typeface="Roboto" panose="02000000000000000000" pitchFamily="2" charset="0"/>
                <a:ea typeface="Roboto" panose="02000000000000000000" pitchFamily="2" charset="0"/>
                <a:cs typeface="Roboto" panose="02000000000000000000" pitchFamily="2" charset="0"/>
              </a:rPr>
              <a:t>Do you need to personally know anyone that’s been </a:t>
            </a:r>
          </a:p>
          <a:p>
            <a:pPr lvl="0" algn="ctr" fontAlgn="base">
              <a:spcBef>
                <a:spcPct val="0"/>
              </a:spcBef>
              <a:spcAft>
                <a:spcPct val="0"/>
              </a:spcAft>
              <a:defRPr/>
            </a:pPr>
            <a:r>
              <a:rPr lang="en-GB" altLang="zh-CN" sz="2400" b="1" dirty="0">
                <a:solidFill>
                  <a:srgbClr val="FFFFFF"/>
                </a:solidFill>
                <a:latin typeface="Roboto" panose="02000000000000000000" pitchFamily="2" charset="0"/>
                <a:ea typeface="Roboto" panose="02000000000000000000" pitchFamily="2" charset="0"/>
                <a:cs typeface="Roboto" panose="02000000000000000000" pitchFamily="2" charset="0"/>
              </a:rPr>
              <a:t>to University for you to go to University yourself? </a:t>
            </a:r>
            <a:endParaRPr kumimoji="0" lang="en-GB" sz="2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73"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74"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75"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76"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77"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78"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79"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80"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81"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82"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83"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84" name="AutoShape 16"/>
          <p:cNvSpPr>
            <a:spLocks noChangeArrowheads="1"/>
          </p:cNvSpPr>
          <p:nvPr/>
        </p:nvSpPr>
        <p:spPr bwMode="auto">
          <a:xfrm>
            <a:off x="1919289" y="5445132"/>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A: </a:t>
            </a:r>
            <a:r>
              <a:rPr kumimoji="0" lang="en-GB" sz="2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No</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7185" name="AutoShape 17">
            <a:hlinkClick r:id="" action="ppaction://noaction"/>
          </p:cNvPr>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Yes, but you have to be related</a:t>
            </a:r>
          </a:p>
        </p:txBody>
      </p:sp>
      <p:sp>
        <p:nvSpPr>
          <p:cNvPr id="7186" name="AutoShape 18">
            <a:hlinkClick r:id="" action="ppaction://noaction"/>
          </p:cNvPr>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Yes</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7187" name="AutoShape 19">
            <a:hlinkClick r:id="" action="ppaction://noaction"/>
          </p:cNvPr>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lang="en-GB" sz="2000" dirty="0">
                <a:solidFill>
                  <a:srgbClr val="FFFFFF"/>
                </a:solidFill>
                <a:latin typeface="Roboto" panose="02000000000000000000" pitchFamily="2" charset="0"/>
                <a:ea typeface="Roboto" panose="02000000000000000000" pitchFamily="2" charset="0"/>
                <a:cs typeface="Roboto" panose="02000000000000000000" pitchFamily="2" charset="0"/>
              </a:rPr>
              <a:t>Yes, but you need to know 5+</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7188"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89"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90"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91"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92"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93"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94"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95" name="Text Box 27"/>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7196" name="Text Box 28"/>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7197" name="Text Box 29"/>
          <p:cNvSpPr txBox="1">
            <a:spLocks noChangeArrowheads="1"/>
          </p:cNvSpPr>
          <p:nvPr/>
        </p:nvSpPr>
        <p:spPr bwMode="auto">
          <a:xfrm>
            <a:off x="8832854" y="3309938"/>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7198" name="Text Box 30"/>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7199" name="Text Box 31"/>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7200" name="Text Box 32"/>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7201" name="Text Box 33"/>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7202" name="Text Box 34"/>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7203" name="Text Box 35"/>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7204" name="Text Box 36"/>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7205" name="Text Box 37"/>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7206" name="Rectangle 38"/>
          <p:cNvSpPr>
            <a:spLocks noChangeArrowheads="1"/>
          </p:cNvSpPr>
          <p:nvPr/>
        </p:nvSpPr>
        <p:spPr bwMode="auto">
          <a:xfrm>
            <a:off x="8761414" y="3860800"/>
            <a:ext cx="1655762" cy="215900"/>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207" name="Text Box 39"/>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7208" name="Text Box 40"/>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7209" name="Text Box 41"/>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7210" name="Text Box 42"/>
          <p:cNvSpPr txBox="1">
            <a:spLocks noChangeArrowheads="1"/>
          </p:cNvSpPr>
          <p:nvPr/>
        </p:nvSpPr>
        <p:spPr bwMode="auto">
          <a:xfrm>
            <a:off x="8834442"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pic>
        <p:nvPicPr>
          <p:cNvPr id="15403" name="Picture 4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6553200"/>
            <a:ext cx="304800" cy="304800"/>
          </a:xfrm>
          <a:prstGeom prst="rect">
            <a:avLst/>
          </a:prstGeom>
          <a:noFill/>
          <a:ln w="9525">
            <a:noFill/>
            <a:miter lim="800000"/>
            <a:headEnd/>
            <a:tailEnd/>
          </a:ln>
        </p:spPr>
      </p:pic>
    </p:spTree>
    <p:extLst>
      <p:ext uri="{BB962C8B-B14F-4D97-AF65-F5344CB8AC3E}">
        <p14:creationId xmlns:p14="http://schemas.microsoft.com/office/powerpoint/2010/main" val="398332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5" fill="hold"/>
                                        <p:tgtEl>
                                          <p:spTgt spid="154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40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774825" y="236540"/>
            <a:ext cx="114326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50 : 50</a:t>
            </a:r>
          </a:p>
        </p:txBody>
      </p:sp>
      <p:sp>
        <p:nvSpPr>
          <p:cNvPr id="8195" name="Oval 3"/>
          <p:cNvSpPr>
            <a:spLocks noChangeArrowheads="1"/>
          </p:cNvSpPr>
          <p:nvPr/>
        </p:nvSpPr>
        <p:spPr bwMode="auto">
          <a:xfrm>
            <a:off x="1631954" y="18462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196" name="AutoShape 4"/>
          <p:cNvSpPr>
            <a:spLocks noChangeArrowheads="1"/>
          </p:cNvSpPr>
          <p:nvPr/>
        </p:nvSpPr>
        <p:spPr bwMode="auto">
          <a:xfrm>
            <a:off x="1919289" y="4365625"/>
            <a:ext cx="8353425" cy="863600"/>
          </a:xfrm>
          <a:prstGeom prst="hexagon">
            <a:avLst>
              <a:gd name="adj" fmla="val 76666"/>
              <a:gd name="vf" fmla="val 115470"/>
            </a:avLst>
          </a:prstGeom>
          <a:solidFill>
            <a:schemeClr val="bg1"/>
          </a:solidFill>
          <a:ln w="38100">
            <a:solidFill>
              <a:srgbClr val="0000FF"/>
            </a:solidFill>
            <a:miter lim="800000"/>
            <a:headEnd/>
            <a:tailEnd/>
          </a:ln>
        </p:spPr>
        <p:txBody>
          <a:bodyPr wrap="none" anchor="ctr"/>
          <a:lstStyle/>
          <a:p>
            <a:pPr lvl="0" algn="ctr" fontAlgn="base">
              <a:spcBef>
                <a:spcPct val="0"/>
              </a:spcBef>
              <a:spcAft>
                <a:spcPct val="0"/>
              </a:spcAft>
              <a:defRPr/>
            </a:pPr>
            <a:r>
              <a:rPr lang="en-GB" altLang="zh-CN" sz="2400" b="1" dirty="0">
                <a:solidFill>
                  <a:srgbClr val="FFFFFF"/>
                </a:solidFill>
                <a:latin typeface="Roboto" panose="02000000000000000000" pitchFamily="2" charset="0"/>
                <a:ea typeface="Roboto" panose="02000000000000000000" pitchFamily="2" charset="0"/>
                <a:cs typeface="Roboto" panose="02000000000000000000" pitchFamily="2" charset="0"/>
              </a:rPr>
              <a:t>Do you need to personally know anyone that’s been </a:t>
            </a:r>
          </a:p>
          <a:p>
            <a:pPr lvl="0" algn="ctr" fontAlgn="base">
              <a:spcBef>
                <a:spcPct val="0"/>
              </a:spcBef>
              <a:spcAft>
                <a:spcPct val="0"/>
              </a:spcAft>
              <a:defRPr/>
            </a:pPr>
            <a:r>
              <a:rPr lang="en-GB" altLang="zh-CN" sz="2400" b="1" dirty="0">
                <a:solidFill>
                  <a:srgbClr val="FFFFFF"/>
                </a:solidFill>
                <a:latin typeface="Roboto" panose="02000000000000000000" pitchFamily="2" charset="0"/>
                <a:ea typeface="Roboto" panose="02000000000000000000" pitchFamily="2" charset="0"/>
                <a:cs typeface="Roboto" panose="02000000000000000000" pitchFamily="2" charset="0"/>
              </a:rPr>
              <a:t>to University for you to go to University yourself? </a:t>
            </a:r>
          </a:p>
        </p:txBody>
      </p:sp>
      <p:sp>
        <p:nvSpPr>
          <p:cNvPr id="8197" name="Text Box 5"/>
          <p:cNvSpPr txBox="1">
            <a:spLocks noChangeArrowheads="1"/>
          </p:cNvSpPr>
          <p:nvPr/>
        </p:nvSpPr>
        <p:spPr bwMode="auto">
          <a:xfrm rot="-1911335">
            <a:off x="2066523" y="833921"/>
            <a:ext cx="543739" cy="98488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Wingdings 2" pitchFamily="18" charset="2"/>
              </a:rPr>
              <a:t></a:t>
            </a:r>
            <a:endParaRPr kumimoji="0" lang="en-GB" sz="5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198" name="Line 6"/>
          <p:cNvSpPr>
            <a:spLocks noChangeShapeType="1"/>
          </p:cNvSpPr>
          <p:nvPr/>
        </p:nvSpPr>
        <p:spPr bwMode="auto">
          <a:xfrm flipH="1">
            <a:off x="1524001" y="4797425"/>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199" name="Line 7"/>
          <p:cNvSpPr>
            <a:spLocks noChangeShapeType="1"/>
          </p:cNvSpPr>
          <p:nvPr/>
        </p:nvSpPr>
        <p:spPr bwMode="auto">
          <a:xfrm flipH="1">
            <a:off x="10272714" y="4797425"/>
            <a:ext cx="431800"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00" name="AutoShape 8"/>
          <p:cNvSpPr>
            <a:spLocks noChangeArrowheads="1"/>
          </p:cNvSpPr>
          <p:nvPr/>
        </p:nvSpPr>
        <p:spPr bwMode="auto">
          <a:xfrm rot="5400000">
            <a:off x="18478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01" name="Oval 9"/>
          <p:cNvSpPr>
            <a:spLocks noChangeArrowheads="1"/>
          </p:cNvSpPr>
          <p:nvPr/>
        </p:nvSpPr>
        <p:spPr bwMode="auto">
          <a:xfrm>
            <a:off x="19240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02" name="AutoShape 10"/>
          <p:cNvSpPr>
            <a:spLocks noChangeArrowheads="1"/>
          </p:cNvSpPr>
          <p:nvPr/>
        </p:nvSpPr>
        <p:spPr bwMode="auto">
          <a:xfrm rot="5400000">
            <a:off x="2152650" y="21891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03" name="Oval 11"/>
          <p:cNvSpPr>
            <a:spLocks noChangeArrowheads="1"/>
          </p:cNvSpPr>
          <p:nvPr/>
        </p:nvSpPr>
        <p:spPr bwMode="auto">
          <a:xfrm>
            <a:off x="2228850" y="20367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04" name="AutoShape 12"/>
          <p:cNvSpPr>
            <a:spLocks noChangeArrowheads="1"/>
          </p:cNvSpPr>
          <p:nvPr/>
        </p:nvSpPr>
        <p:spPr bwMode="auto">
          <a:xfrm rot="5400000">
            <a:off x="2457450" y="2112963"/>
            <a:ext cx="304800" cy="304800"/>
          </a:xfrm>
          <a:prstGeom prst="flowChartDisplay">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05" name="Oval 13"/>
          <p:cNvSpPr>
            <a:spLocks noChangeArrowheads="1"/>
          </p:cNvSpPr>
          <p:nvPr/>
        </p:nvSpPr>
        <p:spPr bwMode="auto">
          <a:xfrm>
            <a:off x="2533650" y="1960563"/>
            <a:ext cx="152400" cy="152400"/>
          </a:xfrm>
          <a:prstGeom prst="ellips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06" name="Oval 14"/>
          <p:cNvSpPr>
            <a:spLocks noChangeArrowheads="1"/>
          </p:cNvSpPr>
          <p:nvPr/>
        </p:nvSpPr>
        <p:spPr bwMode="auto">
          <a:xfrm>
            <a:off x="1631954" y="982670"/>
            <a:ext cx="1368425" cy="719137"/>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07" name="Oval 15"/>
          <p:cNvSpPr>
            <a:spLocks noChangeArrowheads="1"/>
          </p:cNvSpPr>
          <p:nvPr/>
        </p:nvSpPr>
        <p:spPr bwMode="auto">
          <a:xfrm>
            <a:off x="1631954" y="117475"/>
            <a:ext cx="1368425" cy="719138"/>
          </a:xfrm>
          <a:prstGeom prst="ellipse">
            <a:avLst/>
          </a:prstGeom>
          <a:noFill/>
          <a:ln w="5715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08" name="AutoShape 16"/>
          <p:cNvSpPr>
            <a:spLocks noChangeArrowheads="1"/>
          </p:cNvSpPr>
          <p:nvPr/>
        </p:nvSpPr>
        <p:spPr bwMode="auto">
          <a:xfrm>
            <a:off x="1919289" y="5445132"/>
            <a:ext cx="4105275" cy="576263"/>
          </a:xfrm>
          <a:prstGeom prst="hexagon">
            <a:avLst>
              <a:gd name="adj" fmla="val 67546"/>
              <a:gd name="vf" fmla="val 115470"/>
            </a:avLst>
          </a:prstGeom>
          <a:solidFill>
            <a:srgbClr val="33CC33"/>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Correct Answer – No</a:t>
            </a:r>
          </a:p>
        </p:txBody>
      </p:sp>
      <p:sp>
        <p:nvSpPr>
          <p:cNvPr id="8209" name="AutoShape 17"/>
          <p:cNvSpPr>
            <a:spLocks noChangeArrowheads="1"/>
          </p:cNvSpPr>
          <p:nvPr/>
        </p:nvSpPr>
        <p:spPr bwMode="auto">
          <a:xfrm>
            <a:off x="1919289" y="6165857"/>
            <a:ext cx="4105275" cy="576263"/>
          </a:xfrm>
          <a:prstGeom prst="hexagon">
            <a:avLst>
              <a:gd name="adj" fmla="val 67546"/>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C:</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8210" name="AutoShape 18"/>
          <p:cNvSpPr>
            <a:spLocks noChangeArrowheads="1"/>
          </p:cNvSpPr>
          <p:nvPr/>
        </p:nvSpPr>
        <p:spPr bwMode="auto">
          <a:xfrm>
            <a:off x="6311901" y="5443538"/>
            <a:ext cx="4032250" cy="577850"/>
          </a:xfrm>
          <a:prstGeom prst="hexagon">
            <a:avLst>
              <a:gd name="adj" fmla="val 66162"/>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B:</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8211" name="AutoShape 19"/>
          <p:cNvSpPr>
            <a:spLocks noChangeArrowheads="1"/>
          </p:cNvSpPr>
          <p:nvPr/>
        </p:nvSpPr>
        <p:spPr bwMode="auto">
          <a:xfrm>
            <a:off x="6311901" y="6167438"/>
            <a:ext cx="4032250" cy="576262"/>
          </a:xfrm>
          <a:prstGeom prst="hexagon">
            <a:avLst>
              <a:gd name="adj" fmla="val 66344"/>
              <a:gd name="vf" fmla="val 115470"/>
            </a:avLst>
          </a:prstGeom>
          <a:solidFill>
            <a:schemeClr val="bg1"/>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Wrong Answer</a:t>
            </a:r>
          </a:p>
        </p:txBody>
      </p:sp>
      <p:sp>
        <p:nvSpPr>
          <p:cNvPr id="8212" name="Line 20"/>
          <p:cNvSpPr>
            <a:spLocks noChangeShapeType="1"/>
          </p:cNvSpPr>
          <p:nvPr/>
        </p:nvSpPr>
        <p:spPr bwMode="auto">
          <a:xfrm flipH="1">
            <a:off x="1524001"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13" name="Line 21"/>
          <p:cNvSpPr>
            <a:spLocks noChangeShapeType="1"/>
          </p:cNvSpPr>
          <p:nvPr/>
        </p:nvSpPr>
        <p:spPr bwMode="auto">
          <a:xfrm flipH="1">
            <a:off x="1524001"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14" name="Line 22"/>
          <p:cNvSpPr>
            <a:spLocks noChangeShapeType="1"/>
          </p:cNvSpPr>
          <p:nvPr/>
        </p:nvSpPr>
        <p:spPr bwMode="auto">
          <a:xfrm flipH="1">
            <a:off x="10309225" y="5734050"/>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15" name="Line 23"/>
          <p:cNvSpPr>
            <a:spLocks noChangeShapeType="1"/>
          </p:cNvSpPr>
          <p:nvPr/>
        </p:nvSpPr>
        <p:spPr bwMode="auto">
          <a:xfrm flipH="1">
            <a:off x="10309225" y="6453188"/>
            <a:ext cx="395288"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16" name="Line 24"/>
          <p:cNvSpPr>
            <a:spLocks noChangeShapeType="1"/>
          </p:cNvSpPr>
          <p:nvPr/>
        </p:nvSpPr>
        <p:spPr bwMode="auto">
          <a:xfrm flipH="1">
            <a:off x="5989638" y="5734050"/>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17" name="Line 25"/>
          <p:cNvSpPr>
            <a:spLocks noChangeShapeType="1"/>
          </p:cNvSpPr>
          <p:nvPr/>
        </p:nvSpPr>
        <p:spPr bwMode="auto">
          <a:xfrm flipH="1">
            <a:off x="6024565" y="6453188"/>
            <a:ext cx="322262" cy="0"/>
          </a:xfrm>
          <a:prstGeom prst="line">
            <a:avLst/>
          </a:prstGeom>
          <a:noFill/>
          <a:ln w="381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18" name="Rectangle 26"/>
          <p:cNvSpPr>
            <a:spLocks noChangeArrowheads="1"/>
          </p:cNvSpPr>
          <p:nvPr/>
        </p:nvSpPr>
        <p:spPr bwMode="auto">
          <a:xfrm>
            <a:off x="8688390" y="115895"/>
            <a:ext cx="1906587" cy="4105275"/>
          </a:xfrm>
          <a:prstGeom prst="rect">
            <a:avLst/>
          </a:prstGeom>
          <a:solidFill>
            <a:schemeClr val="bg1"/>
          </a:solidFill>
          <a:ln w="28575">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19" name="Text Box 27"/>
          <p:cNvSpPr txBox="1">
            <a:spLocks noChangeArrowheads="1"/>
          </p:cNvSpPr>
          <p:nvPr/>
        </p:nvSpPr>
        <p:spPr bwMode="auto">
          <a:xfrm>
            <a:off x="8761413" y="212725"/>
            <a:ext cx="171553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£1 MILLION</a:t>
            </a:r>
          </a:p>
        </p:txBody>
      </p:sp>
      <p:sp>
        <p:nvSpPr>
          <p:cNvPr id="8220" name="Text Box 28"/>
          <p:cNvSpPr txBox="1">
            <a:spLocks noChangeArrowheads="1"/>
          </p:cNvSpPr>
          <p:nvPr/>
        </p:nvSpPr>
        <p:spPr bwMode="auto">
          <a:xfrm>
            <a:off x="8832854" y="3549650"/>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2    £200</a:t>
            </a:r>
          </a:p>
        </p:txBody>
      </p:sp>
      <p:sp>
        <p:nvSpPr>
          <p:cNvPr id="8221" name="Text Box 29"/>
          <p:cNvSpPr txBox="1">
            <a:spLocks noChangeArrowheads="1"/>
          </p:cNvSpPr>
          <p:nvPr/>
        </p:nvSpPr>
        <p:spPr bwMode="auto">
          <a:xfrm>
            <a:off x="8832854" y="3309938"/>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3    £300</a:t>
            </a:r>
          </a:p>
        </p:txBody>
      </p:sp>
      <p:sp>
        <p:nvSpPr>
          <p:cNvPr id="8222" name="Text Box 30"/>
          <p:cNvSpPr txBox="1">
            <a:spLocks noChangeArrowheads="1"/>
          </p:cNvSpPr>
          <p:nvPr/>
        </p:nvSpPr>
        <p:spPr bwMode="auto">
          <a:xfrm>
            <a:off x="8832854" y="304482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4    £500</a:t>
            </a:r>
          </a:p>
        </p:txBody>
      </p:sp>
      <p:sp>
        <p:nvSpPr>
          <p:cNvPr id="8223" name="Text Box 31"/>
          <p:cNvSpPr txBox="1">
            <a:spLocks noChangeArrowheads="1"/>
          </p:cNvSpPr>
          <p:nvPr/>
        </p:nvSpPr>
        <p:spPr bwMode="auto">
          <a:xfrm>
            <a:off x="8832850" y="280511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£1000</a:t>
            </a:r>
          </a:p>
        </p:txBody>
      </p:sp>
      <p:sp>
        <p:nvSpPr>
          <p:cNvPr id="8224" name="Text Box 32"/>
          <p:cNvSpPr txBox="1">
            <a:spLocks noChangeArrowheads="1"/>
          </p:cNvSpPr>
          <p:nvPr/>
        </p:nvSpPr>
        <p:spPr bwMode="auto">
          <a:xfrm>
            <a:off x="8832850" y="2540000"/>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6    £2000</a:t>
            </a:r>
          </a:p>
        </p:txBody>
      </p:sp>
      <p:sp>
        <p:nvSpPr>
          <p:cNvPr id="8225" name="Text Box 33"/>
          <p:cNvSpPr txBox="1">
            <a:spLocks noChangeArrowheads="1"/>
          </p:cNvSpPr>
          <p:nvPr/>
        </p:nvSpPr>
        <p:spPr bwMode="auto">
          <a:xfrm>
            <a:off x="8832850" y="2301875"/>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7    £4000</a:t>
            </a:r>
          </a:p>
        </p:txBody>
      </p:sp>
      <p:sp>
        <p:nvSpPr>
          <p:cNvPr id="8226" name="Text Box 34"/>
          <p:cNvSpPr txBox="1">
            <a:spLocks noChangeArrowheads="1"/>
          </p:cNvSpPr>
          <p:nvPr/>
        </p:nvSpPr>
        <p:spPr bwMode="auto">
          <a:xfrm>
            <a:off x="8832850" y="2036763"/>
            <a:ext cx="109837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8    £8000</a:t>
            </a:r>
          </a:p>
        </p:txBody>
      </p:sp>
      <p:sp>
        <p:nvSpPr>
          <p:cNvPr id="8227" name="Text Box 35"/>
          <p:cNvSpPr txBox="1">
            <a:spLocks noChangeArrowheads="1"/>
          </p:cNvSpPr>
          <p:nvPr/>
        </p:nvSpPr>
        <p:spPr bwMode="auto">
          <a:xfrm>
            <a:off x="8832854" y="1749425"/>
            <a:ext cx="1269899"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9    £16,000</a:t>
            </a:r>
          </a:p>
        </p:txBody>
      </p:sp>
      <p:sp>
        <p:nvSpPr>
          <p:cNvPr id="8228" name="Text Box 36"/>
          <p:cNvSpPr txBox="1">
            <a:spLocks noChangeArrowheads="1"/>
          </p:cNvSpPr>
          <p:nvPr/>
        </p:nvSpPr>
        <p:spPr bwMode="auto">
          <a:xfrm>
            <a:off x="8761413" y="1509713"/>
            <a:ext cx="132600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10   £32,000</a:t>
            </a:r>
          </a:p>
        </p:txBody>
      </p:sp>
      <p:sp>
        <p:nvSpPr>
          <p:cNvPr id="8229" name="Text Box 37"/>
          <p:cNvSpPr txBox="1">
            <a:spLocks noChangeArrowheads="1"/>
          </p:cNvSpPr>
          <p:nvPr/>
        </p:nvSpPr>
        <p:spPr bwMode="auto">
          <a:xfrm>
            <a:off x="8761418" y="1244600"/>
            <a:ext cx="1329210"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11   £64,000</a:t>
            </a:r>
          </a:p>
        </p:txBody>
      </p:sp>
      <p:sp>
        <p:nvSpPr>
          <p:cNvPr id="8230" name="Rectangle 38"/>
          <p:cNvSpPr>
            <a:spLocks noChangeArrowheads="1"/>
          </p:cNvSpPr>
          <p:nvPr/>
        </p:nvSpPr>
        <p:spPr bwMode="auto">
          <a:xfrm>
            <a:off x="8761414" y="3860800"/>
            <a:ext cx="1655762" cy="215900"/>
          </a:xfrm>
          <a:prstGeom prst="rect">
            <a:avLst/>
          </a:prstGeom>
          <a:solidFill>
            <a:srgbClr val="FF9900">
              <a:alpha val="89803"/>
            </a:srgb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31" name="Text Box 39"/>
          <p:cNvSpPr txBox="1">
            <a:spLocks noChangeArrowheads="1"/>
          </p:cNvSpPr>
          <p:nvPr/>
        </p:nvSpPr>
        <p:spPr bwMode="auto">
          <a:xfrm>
            <a:off x="8774113" y="957263"/>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12   £125,000</a:t>
            </a:r>
          </a:p>
        </p:txBody>
      </p:sp>
      <p:sp>
        <p:nvSpPr>
          <p:cNvPr id="8232" name="Text Box 40"/>
          <p:cNvSpPr txBox="1">
            <a:spLocks noChangeArrowheads="1"/>
          </p:cNvSpPr>
          <p:nvPr/>
        </p:nvSpPr>
        <p:spPr bwMode="auto">
          <a:xfrm>
            <a:off x="8761413" y="717550"/>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13   £250,000</a:t>
            </a:r>
          </a:p>
        </p:txBody>
      </p:sp>
      <p:sp>
        <p:nvSpPr>
          <p:cNvPr id="8233" name="Text Box 41"/>
          <p:cNvSpPr txBox="1">
            <a:spLocks noChangeArrowheads="1"/>
          </p:cNvSpPr>
          <p:nvPr/>
        </p:nvSpPr>
        <p:spPr bwMode="auto">
          <a:xfrm>
            <a:off x="8761413" y="452438"/>
            <a:ext cx="143981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9900"/>
                </a:solidFill>
                <a:effectLst/>
                <a:uLnTx/>
                <a:uFillTx/>
                <a:latin typeface="Roboto" panose="02000000000000000000" pitchFamily="2" charset="0"/>
                <a:ea typeface="Roboto" panose="02000000000000000000" pitchFamily="2" charset="0"/>
                <a:cs typeface="Roboto" panose="02000000000000000000" pitchFamily="2" charset="0"/>
              </a:rPr>
              <a:t>14   £500,000</a:t>
            </a:r>
          </a:p>
        </p:txBody>
      </p:sp>
      <p:sp>
        <p:nvSpPr>
          <p:cNvPr id="8234" name="Text Box 42"/>
          <p:cNvSpPr txBox="1">
            <a:spLocks noChangeArrowheads="1"/>
          </p:cNvSpPr>
          <p:nvPr/>
        </p:nvSpPr>
        <p:spPr bwMode="auto">
          <a:xfrm>
            <a:off x="8834442" y="3813175"/>
            <a:ext cx="98456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    £100</a:t>
            </a:r>
          </a:p>
        </p:txBody>
      </p:sp>
      <p:pic>
        <p:nvPicPr>
          <p:cNvPr id="12331" name="Picture 4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43050" y="6524625"/>
            <a:ext cx="304800" cy="304800"/>
          </a:xfrm>
          <a:prstGeom prst="rect">
            <a:avLst/>
          </a:prstGeom>
          <a:noFill/>
          <a:ln w="9525">
            <a:noFill/>
            <a:miter lim="800000"/>
            <a:headEnd/>
            <a:tailEnd/>
          </a:ln>
        </p:spPr>
      </p:pic>
      <p:sp>
        <p:nvSpPr>
          <p:cNvPr id="3" name="TextBox 2"/>
          <p:cNvSpPr txBox="1"/>
          <p:nvPr/>
        </p:nvSpPr>
        <p:spPr>
          <a:xfrm>
            <a:off x="3647728" y="1342235"/>
            <a:ext cx="4392488" cy="1015663"/>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kumimoji="0" lang="en-GB" sz="20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You do not need to personally know anyone that’s been to University</a:t>
            </a:r>
            <a:r>
              <a:rPr kumimoji="0" lang="en-GB" sz="2000" b="1" i="0" u="none" strike="noStrike" kern="1200" cap="none"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to go to University yourself.</a:t>
            </a:r>
            <a:endParaRPr kumimoji="0" lang="en-GB" sz="20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3098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3" fill="hold"/>
                                        <p:tgtEl>
                                          <p:spTgt spid="1233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12331"/>
                </p:tgtEl>
              </p:cMediaNode>
            </p:audio>
          </p:childTnLst>
        </p:cTn>
      </p:par>
    </p:tnLst>
    <p:bldLst>
      <p:bldP spid="3" grpId="0"/>
    </p:bldLst>
  </p:timing>
</p:sld>
</file>

<file path=ppt/theme/theme1.xml><?xml version="1.0" encoding="utf-8"?>
<a:theme xmlns:a="http://schemas.openxmlformats.org/drawingml/2006/main" name="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Aspire to HE">
      <a:dk1>
        <a:srgbClr val="000000"/>
      </a:dk1>
      <a:lt1>
        <a:sysClr val="window" lastClr="FFFFFF"/>
      </a:lt1>
      <a:dk2>
        <a:srgbClr val="0B9444"/>
      </a:dk2>
      <a:lt2>
        <a:srgbClr val="92278F"/>
      </a:lt2>
      <a:accent1>
        <a:srgbClr val="FFDE16"/>
      </a:accent1>
      <a:accent2>
        <a:srgbClr val="0F7CC6"/>
      </a:accent2>
      <a:accent3>
        <a:srgbClr val="ED1C1A"/>
      </a:accent3>
      <a:accent4>
        <a:srgbClr val="8DC63F"/>
      </a:accent4>
      <a:accent5>
        <a:srgbClr val="ED217C"/>
      </a:accent5>
      <a:accent6>
        <a:srgbClr val="00AEEF"/>
      </a:accent6>
      <a:hlink>
        <a:srgbClr val="EB8803"/>
      </a:hlink>
      <a:folHlink>
        <a:srgbClr val="5F77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3494</TotalTime>
  <Words>4591</Words>
  <Application>Microsoft Office PowerPoint</Application>
  <PresentationFormat>Widescreen</PresentationFormat>
  <Paragraphs>991</Paragraphs>
  <Slides>75</Slides>
  <Notes>52</Notes>
  <HiddenSlides>0</HiddenSlides>
  <MMClips>34</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75</vt:i4>
      </vt:variant>
    </vt:vector>
  </HeadingPairs>
  <TitlesOfParts>
    <vt:vector size="84" baseType="lpstr">
      <vt:lpstr>Arial</vt:lpstr>
      <vt:lpstr>Calibri</vt:lpstr>
      <vt:lpstr>Roboto</vt:lpstr>
      <vt:lpstr>Rockwell</vt:lpstr>
      <vt:lpstr>Verdana</vt:lpstr>
      <vt:lpstr>Wingdings</vt:lpstr>
      <vt:lpstr>Office Theme</vt:lpstr>
      <vt:lpstr>Orbit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Torrance</dc:creator>
  <cp:lastModifiedBy>Nicholls, Thomas</cp:lastModifiedBy>
  <cp:revision>137</cp:revision>
  <dcterms:created xsi:type="dcterms:W3CDTF">2017-03-14T08:31:32Z</dcterms:created>
  <dcterms:modified xsi:type="dcterms:W3CDTF">2023-08-31T17:38:41Z</dcterms:modified>
</cp:coreProperties>
</file>